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3"/>
  </p:notesMasterIdLst>
  <p:sldIdLst>
    <p:sldId id="26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FF3300"/>
    <a:srgbClr val="FF6600"/>
    <a:srgbClr val="FF0000"/>
    <a:srgbClr val="0000FF"/>
    <a:srgbClr val="FF9900"/>
    <a:srgbClr val="99CCFF"/>
    <a:srgbClr val="00091A"/>
    <a:srgbClr val="996633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59" d="100"/>
          <a:sy n="59" d="100"/>
        </p:scale>
        <p:origin x="1286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815DA-6878-42E1-9CCA-8BF1112152E7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7DF8E-9A9F-4B81-9561-34F6552D1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0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203DB2-0DD6-9B11-014D-D360FC7544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6F2CEF-BCFC-261C-73EF-9AE4E2D0B6C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298E3-F2BE-848F-211D-BDFC6AD16AFC}"/>
              </a:ext>
            </a:extLst>
          </p:cNvPr>
          <p:cNvSpPr txBox="1"/>
          <p:nvPr/>
        </p:nvSpPr>
        <p:spPr>
          <a:xfrm>
            <a:off x="3970937" y="8829967"/>
            <a:ext cx="3037837" cy="4648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177" tIns="46588" rIns="93177" bIns="46588" anchor="b" anchorCtr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68A6517-B392-4BEA-8483-2254A7C9A201}" type="slidenum"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211CF-45DD-E39A-2948-697A776659A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14400" y="2130423"/>
            <a:ext cx="10363200" cy="14700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US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F9BE30-7EF1-A42A-C4F5-736DABDD9E7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828800" y="3886207"/>
            <a:ext cx="8534400" cy="17526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fontAlgn="auto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lang="en-US" sz="32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94200CB-9E77-6CDF-C1C4-4182B8E9D91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Footer text goes here.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7C2B422-4656-D023-0C2E-628138D321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2D8589-0E26-4D52-8182-1F41A0CBC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5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0B1E3-367B-F27C-5800-A87FDD0091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8004" y="243678"/>
            <a:ext cx="11277600" cy="5183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US" sz="2800" b="1" i="0" u="none" strike="noStrike" cap="none" spc="0" baseline="0">
                <a:solidFill>
                  <a:srgbClr val="00AEC7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D5C6E-6758-38A9-5F90-1A3DCC03B5C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06397" y="990596"/>
            <a:ext cx="11379195" cy="505222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882" marR="0" lvl="0" indent="-342882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tabLst/>
              <a:defRPr lang="en-US" sz="26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  <a:lvl2pPr marL="742913" marR="0" lvl="1" indent="-285737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2pPr>
            <a:lvl3pPr marR="0" lvl="2" fontAlgn="auto">
              <a:lnSpc>
                <a:spcPct val="100000"/>
              </a:lnSpc>
              <a:spcAft>
                <a:spcPts val="0"/>
              </a:spcAft>
              <a:buSzPct val="100000"/>
              <a:buFont typeface="Arial" pitchFamily="34"/>
              <a:tabLst/>
              <a:defRPr lang="en-US" sz="22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3pPr>
            <a:lvl4pPr marR="0" lvl="3" fontAlgn="auto">
              <a:lnSpc>
                <a:spcPct val="100000"/>
              </a:lnSpc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1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4pPr>
            <a:lvl5pPr marR="0" lvl="4" fontAlgn="auto">
              <a:lnSpc>
                <a:spcPct val="100000"/>
              </a:lnSpc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en-US" sz="20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7D7B9E6-9B73-B177-9EE1-F33ED8BAF90D}"/>
              </a:ext>
            </a:extLst>
          </p:cNvPr>
          <p:cNvSpPr/>
          <p:nvPr/>
        </p:nvSpPr>
        <p:spPr>
          <a:xfrm>
            <a:off x="406397" y="243678"/>
            <a:ext cx="101595" cy="518318"/>
          </a:xfrm>
          <a:prstGeom prst="rect">
            <a:avLst/>
          </a:prstGeom>
          <a:solidFill>
            <a:srgbClr val="5B677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5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82527-3EE6-993B-6D45-BDC02259F5B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Footer text goes here.</a:t>
            </a:r>
          </a:p>
        </p:txBody>
      </p:sp>
      <p:cxnSp>
        <p:nvCxnSpPr>
          <p:cNvPr id="6" name="Straight Connector 4">
            <a:extLst>
              <a:ext uri="{FF2B5EF4-FFF2-40B4-BE49-F238E27FC236}">
                <a16:creationId xmlns:a16="http://schemas.microsoft.com/office/drawing/2014/main" id="{EA0AEF0E-26EF-AB28-C52F-4AC0EA15B239}"/>
              </a:ext>
            </a:extLst>
          </p:cNvPr>
          <p:cNvCxnSpPr/>
          <p:nvPr/>
        </p:nvCxnSpPr>
        <p:spPr>
          <a:xfrm>
            <a:off x="406400" y="243678"/>
            <a:ext cx="1320809" cy="0"/>
          </a:xfrm>
          <a:prstGeom prst="straightConnector1">
            <a:avLst/>
          </a:prstGeom>
          <a:noFill/>
          <a:ln w="9528" cap="flat">
            <a:solidFill>
              <a:srgbClr val="5B6770"/>
            </a:solidFill>
            <a:prstDash val="solid"/>
            <a:miter/>
          </a:ln>
        </p:spPr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DB30EA-A203-CD48-33C5-39C89EDDA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79D501-11DD-409C-AF37-52AE82E400A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4793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6A286B36-5F24-6862-B5B3-077DD6AF5B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Footer text goes here.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410B538B-1B6D-2746-4E16-9BA45A6F9D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31AF62-1639-4B7A-AF86-1560AE1E0D66}" type="slidenum">
              <a:t>‹#›</a:t>
            </a:fld>
            <a:endParaRPr lang="en-US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8D491EF7-1334-A2B7-19B6-AB8B4830AA9E}"/>
              </a:ext>
            </a:extLst>
          </p:cNvPr>
          <p:cNvSpPr txBox="1">
            <a:spLocks noGrp="1"/>
          </p:cNvSpPr>
          <p:nvPr>
            <p:ph sz="quarter" idx="4294967295"/>
          </p:nvPr>
        </p:nvSpPr>
        <p:spPr>
          <a:xfrm>
            <a:off x="838200" y="990596"/>
            <a:ext cx="5181600" cy="4800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882" marR="0" lvl="0" indent="-342882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tabLst/>
              <a:defRPr lang="en-US" sz="24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3AAB64DD-AB70-DA76-46FB-79D556EAC6BD}"/>
              </a:ext>
            </a:extLst>
          </p:cNvPr>
          <p:cNvSpPr txBox="1">
            <a:spLocks noGrp="1"/>
          </p:cNvSpPr>
          <p:nvPr>
            <p:ph sz="quarter" idx="4294967295"/>
          </p:nvPr>
        </p:nvSpPr>
        <p:spPr>
          <a:xfrm>
            <a:off x="6172199" y="990596"/>
            <a:ext cx="5181600" cy="4800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882" marR="0" lvl="0" indent="-342882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tabLst/>
              <a:defRPr lang="en-US" sz="24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CBFA4D1-7FBA-2326-0BDA-77DC9729EC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8004" y="243678"/>
            <a:ext cx="11277600" cy="5183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US" sz="2800" b="1" i="0" u="none" strike="noStrike" cap="none" spc="0" baseline="0">
                <a:solidFill>
                  <a:srgbClr val="00AEC7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298E1F4-D580-7D2C-77A0-BA979EE78DF8}"/>
              </a:ext>
            </a:extLst>
          </p:cNvPr>
          <p:cNvSpPr/>
          <p:nvPr/>
        </p:nvSpPr>
        <p:spPr>
          <a:xfrm>
            <a:off x="406397" y="243678"/>
            <a:ext cx="101595" cy="518318"/>
          </a:xfrm>
          <a:prstGeom prst="rect">
            <a:avLst/>
          </a:prstGeom>
          <a:solidFill>
            <a:srgbClr val="5B677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5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1F33DECC-20B5-604F-FA43-9264730902CA}"/>
              </a:ext>
            </a:extLst>
          </p:cNvPr>
          <p:cNvCxnSpPr/>
          <p:nvPr/>
        </p:nvCxnSpPr>
        <p:spPr>
          <a:xfrm>
            <a:off x="406400" y="243678"/>
            <a:ext cx="1320809" cy="0"/>
          </a:xfrm>
          <a:prstGeom prst="straightConnector1">
            <a:avLst/>
          </a:prstGeom>
          <a:noFill/>
          <a:ln w="9528" cap="flat">
            <a:solidFill>
              <a:srgbClr val="5B6770"/>
            </a:solidFill>
            <a:prstDash val="solid"/>
            <a:miter/>
          </a:ln>
        </p:spPr>
      </p:cxnSp>
    </p:spTree>
    <p:extLst>
      <p:ext uri="{BB962C8B-B14F-4D97-AF65-F5344CB8AC3E}">
        <p14:creationId xmlns:p14="http://schemas.microsoft.com/office/powerpoint/2010/main" val="365744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35BE982C-4137-2FC7-0D0D-D7DF2886453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657603" y="6553203"/>
            <a:ext cx="5384804" cy="228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35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Footer text goes here.</a:t>
            </a:r>
          </a:p>
        </p:txBody>
      </p:sp>
      <p:cxnSp>
        <p:nvCxnSpPr>
          <p:cNvPr id="3" name="Straight Connector 6">
            <a:extLst>
              <a:ext uri="{FF2B5EF4-FFF2-40B4-BE49-F238E27FC236}">
                <a16:creationId xmlns:a16="http://schemas.microsoft.com/office/drawing/2014/main" id="{E9700629-016E-B200-11BA-DCC6A78C9DC3}"/>
              </a:ext>
            </a:extLst>
          </p:cNvPr>
          <p:cNvCxnSpPr/>
          <p:nvPr/>
        </p:nvCxnSpPr>
        <p:spPr>
          <a:xfrm>
            <a:off x="101595" y="6476996"/>
            <a:ext cx="792480" cy="0"/>
          </a:xfrm>
          <a:prstGeom prst="straightConnector1">
            <a:avLst/>
          </a:prstGeom>
          <a:noFill/>
          <a:ln w="9528" cap="flat">
            <a:solidFill>
              <a:srgbClr val="5B6770"/>
            </a:solidFill>
            <a:prstDash val="solid"/>
            <a:miter/>
          </a:ln>
        </p:spPr>
      </p:cxnSp>
      <p:cxnSp>
        <p:nvCxnSpPr>
          <p:cNvPr id="4" name="Straight Connector 7">
            <a:extLst>
              <a:ext uri="{FF2B5EF4-FFF2-40B4-BE49-F238E27FC236}">
                <a16:creationId xmlns:a16="http://schemas.microsoft.com/office/drawing/2014/main" id="{3CDE8BD3-009D-B4CB-AD64-5406E0E3B59A}"/>
              </a:ext>
            </a:extLst>
          </p:cNvPr>
          <p:cNvCxnSpPr/>
          <p:nvPr/>
        </p:nvCxnSpPr>
        <p:spPr>
          <a:xfrm>
            <a:off x="2926080" y="6476996"/>
            <a:ext cx="9144000" cy="0"/>
          </a:xfrm>
          <a:prstGeom prst="straightConnector1">
            <a:avLst/>
          </a:prstGeom>
          <a:noFill/>
          <a:ln w="9528" cap="flat">
            <a:solidFill>
              <a:srgbClr val="5B6770"/>
            </a:solidFill>
            <a:prstDash val="solid"/>
            <a:miter/>
          </a:ln>
        </p:spPr>
      </p:cxnSp>
      <p:pic>
        <p:nvPicPr>
          <p:cNvPr id="5" name="Picture 9">
            <a:extLst>
              <a:ext uri="{FF2B5EF4-FFF2-40B4-BE49-F238E27FC236}">
                <a16:creationId xmlns:a16="http://schemas.microsoft.com/office/drawing/2014/main" id="{3ACF88C5-B7C4-2B2C-0DAD-903DC7520F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7607" y="6248396"/>
            <a:ext cx="1575828" cy="4572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extBox 8">
            <a:extLst>
              <a:ext uri="{FF2B5EF4-FFF2-40B4-BE49-F238E27FC236}">
                <a16:creationId xmlns:a16="http://schemas.microsoft.com/office/drawing/2014/main" id="{3AC6F531-23C4-6AA8-04CA-115CAEA9F059}"/>
              </a:ext>
            </a:extLst>
          </p:cNvPr>
          <p:cNvSpPr txBox="1"/>
          <p:nvPr/>
        </p:nvSpPr>
        <p:spPr>
          <a:xfrm>
            <a:off x="72897" y="6553208"/>
            <a:ext cx="943099" cy="24622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35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00" b="1" i="0" u="none" strike="noStrike" kern="1200" cap="none" spc="0" baseline="0">
                <a:solidFill>
                  <a:srgbClr val="5B6770"/>
                </a:solidFill>
                <a:uFillTx/>
                <a:latin typeface="Arial"/>
              </a:rPr>
              <a:t>PUBLIC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4FD0F8-4961-6064-DA7A-958847CE352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1379197" y="6561147"/>
            <a:ext cx="711195" cy="2206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35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lvl="0"/>
            <a:fld id="{6957820D-DF57-4DC6-8F9B-5AB858A974F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985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015F1-66BC-B683-0287-B97CFCE4C34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2026 Demand Side Working Group (DSWG) Leadership Nominee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854C2-1698-24BB-70AA-CA66A6D42C3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8006" y="914402"/>
            <a:ext cx="9855188" cy="5333996"/>
          </a:xfrm>
        </p:spPr>
        <p:txBody>
          <a:bodyPr/>
          <a:lstStyle/>
          <a:p>
            <a:pPr marL="742913" lvl="2" indent="-514326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800" dirty="0">
                <a:solidFill>
                  <a:srgbClr val="000000"/>
                </a:solidFill>
                <a:highlight>
                  <a:srgbClr val="C0C0C0"/>
                </a:highlight>
              </a:rPr>
              <a:t> </a:t>
            </a:r>
            <a:endParaRPr lang="en-US" sz="1800" dirty="0">
              <a:solidFill>
                <a:srgbClr val="BFBFBF"/>
              </a:solidFill>
              <a:highlight>
                <a:srgbClr val="C0C0C0"/>
              </a:highlight>
            </a:endParaRPr>
          </a:p>
          <a:p>
            <a:pPr marL="742913" lvl="2" indent="-514326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2800" b="1" dirty="0">
                <a:solidFill>
                  <a:srgbClr val="000000"/>
                </a:solidFill>
              </a:rPr>
              <a:t>DSWG</a:t>
            </a:r>
          </a:p>
          <a:p>
            <a:pPr marL="742913" lvl="2" indent="-514326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2400" dirty="0">
                <a:solidFill>
                  <a:srgbClr val="000000"/>
                </a:solidFill>
              </a:rPr>
              <a:t>Co-Vice Chair:  Patrick Lockerd, </a:t>
            </a:r>
            <a:r>
              <a:rPr lang="en-US" sz="2400" i="1" dirty="0" err="1">
                <a:solidFill>
                  <a:srgbClr val="000000"/>
                </a:solidFill>
              </a:rPr>
              <a:t>Viotas</a:t>
            </a:r>
            <a:endParaRPr lang="en-US" sz="2400" dirty="0">
              <a:solidFill>
                <a:srgbClr val="000000"/>
              </a:solidFill>
            </a:endParaRPr>
          </a:p>
          <a:p>
            <a:pPr marL="742913" lvl="2" indent="-514326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2400">
                <a:solidFill>
                  <a:srgbClr val="000000"/>
                </a:solidFill>
              </a:rPr>
              <a:t>Co-Vice Chair</a:t>
            </a:r>
            <a:r>
              <a:rPr lang="en-US" sz="2400" dirty="0">
                <a:solidFill>
                  <a:srgbClr val="000000"/>
                </a:solidFill>
              </a:rPr>
              <a:t>:  Juliana Gianni, </a:t>
            </a:r>
            <a:r>
              <a:rPr lang="en-US" sz="2400" i="1" dirty="0">
                <a:solidFill>
                  <a:srgbClr val="000000"/>
                </a:solidFill>
              </a:rPr>
              <a:t>Goff Policy</a:t>
            </a:r>
            <a:endParaRPr lang="en-US" sz="2400" dirty="0">
              <a:solidFill>
                <a:srgbClr val="000000"/>
              </a:solidFill>
            </a:endParaRPr>
          </a:p>
          <a:p>
            <a:pPr marL="742913" lvl="2" indent="-514326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2400" dirty="0">
                <a:solidFill>
                  <a:srgbClr val="000000"/>
                </a:solidFill>
              </a:rPr>
              <a:t>	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A8E7C-3081-3194-6F0A-3CAB66D4EDBE}"/>
              </a:ext>
            </a:extLst>
          </p:cNvPr>
          <p:cNvSpPr txBox="1"/>
          <p:nvPr/>
        </p:nvSpPr>
        <p:spPr>
          <a:xfrm>
            <a:off x="10058398" y="6561146"/>
            <a:ext cx="533396" cy="2206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 defTabSz="91435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dirty="0">
              <a:solidFill>
                <a:srgbClr val="898989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7f7157e-03dd-4df4-a10b-f59d8fe642d0}" enabled="0" method="" siteId="{f7f7157e-03dd-4df4-a10b-f59d8fe642d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28119</TotalTime>
  <Words>30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2026 Demand Side Working Group (DSWG) Leadership Nominee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TEXAS SET UPDATE</dc:title>
  <dc:creator>Patrick, Kyle</dc:creator>
  <cp:lastModifiedBy>Gonzales, Nathan</cp:lastModifiedBy>
  <cp:revision>214</cp:revision>
  <dcterms:created xsi:type="dcterms:W3CDTF">2023-01-06T15:32:23Z</dcterms:created>
  <dcterms:modified xsi:type="dcterms:W3CDTF">2026-03-03T18:20:25Z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2026-01-09T18:20:28Z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3db48799-71a9-49d6-a5a6-920e5631069b</vt:lpwstr>
  </property>
  <property fmtid="{D5CDD505-2E9C-101B-9397-08002B2CF9AE}" pid="8" name="MSIP_Label_7084cbda-52b8-46fb-a7b7-cb5bd465ed85_ContentBits">
    <vt:lpwstr>0</vt:lpwstr>
  </property>
  <property fmtid="{D5CDD505-2E9C-101B-9397-08002B2CF9AE}" pid="9" name="MSIP_Label_7084cbda-52b8-46fb-a7b7-cb5bd465ed85_Tag">
    <vt:lpwstr>10, 3, 0, 1</vt:lpwstr>
  </property>
</Properties>
</file>