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22"/>
  </p:notesMasterIdLst>
  <p:handoutMasterIdLst>
    <p:handoutMasterId r:id="rId23"/>
  </p:handoutMasterIdLst>
  <p:sldIdLst>
    <p:sldId id="542" r:id="rId7"/>
    <p:sldId id="581" r:id="rId8"/>
    <p:sldId id="563" r:id="rId9"/>
    <p:sldId id="576" r:id="rId10"/>
    <p:sldId id="567" r:id="rId11"/>
    <p:sldId id="575" r:id="rId12"/>
    <p:sldId id="556" r:id="rId13"/>
    <p:sldId id="559" r:id="rId14"/>
    <p:sldId id="561" r:id="rId15"/>
    <p:sldId id="564" r:id="rId16"/>
    <p:sldId id="568" r:id="rId17"/>
    <p:sldId id="551" r:id="rId18"/>
    <p:sldId id="557" r:id="rId19"/>
    <p:sldId id="578" r:id="rId20"/>
    <p:sldId id="580"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40C91C-0F6B-85D4-8BEE-5D9530D4951C}" name="Fabricant, Sam" initials="SF" userId="S::Samuel.Fabricant@ercot.com::aca810c6-697c-4ae2-bcbe-9c021c936e9e" providerId="AD"/>
  <p188:author id="{EA1B32BD-8A7A-163B-01A8-FF662E4D821A}" name="Mago, Nitika" initials="NM" userId="S::Nitika.Mago@ercot.com::eb4dfd7f-5a13-4bd1-acb0-2d627733e6c8" providerId="AD"/>
  <p188:author id="{3CF8B2DB-4422-FE44-E6A0-E9F6A7BD7D19}" name="Hinojosa, Luis" initials="JH" userId="S::JoseLuis.Hinojosa@ercot.com::0abb1bae-9833-48f0-96c3-80292fd0fd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AEC7"/>
    <a:srgbClr val="E6EBF0"/>
    <a:srgbClr val="093C61"/>
    <a:srgbClr val="98C3FA"/>
    <a:srgbClr val="70CDD9"/>
    <a:srgbClr val="8DC3E5"/>
    <a:srgbClr val="A9E5EA"/>
    <a:srgbClr val="5B6770"/>
    <a:srgbClr val="26D0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240" autoAdjust="0"/>
  </p:normalViewPr>
  <p:slideViewPr>
    <p:cSldViewPr showGuides="1">
      <p:cViewPr varScale="1">
        <p:scale>
          <a:sx n="116" d="100"/>
          <a:sy n="116" d="100"/>
        </p:scale>
        <p:origin x="1500" y="296"/>
      </p:cViewPr>
      <p:guideLst>
        <p:guide orient="horz" pos="2160"/>
        <p:guide pos="384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dirty="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3/3/2026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3/3/2026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1060100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62358-6AB3-4EF7-63E9-925E5FED5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D4BB76-5E99-C4D3-EEAD-508B9DDC707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1D0D06-4E1C-9838-0743-F497A45FB9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9D4637-5109-8F0A-916C-8CD52D460D21}"/>
              </a:ext>
            </a:extLst>
          </p:cNvPr>
          <p:cNvSpPr>
            <a:spLocks noGrp="1"/>
          </p:cNvSpPr>
          <p:nvPr>
            <p:ph type="sldNum" sz="quarter" idx="5"/>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1910155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A77DF-FFAF-0F57-80AA-61D983EC33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58C1A2-5F6C-BCC1-2DAE-137E087B3E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38A9A0-A9DE-C343-D115-91F7766F4BA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OBDRR Language: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the Non-Spin deployment margin is less than zero megawatts (MW), deploy sufficient Non-Spin capacity so that such margin is greater than 500 MW;</a:t>
            </a:r>
          </a:p>
          <a:p>
            <a:r>
              <a:rPr lang="en-US" sz="1200" kern="1200" dirty="0" err="1">
                <a:solidFill>
                  <a:schemeClr val="tx1"/>
                </a:solidFill>
                <a:effectLst/>
                <a:latin typeface="+mn-lt"/>
                <a:ea typeface="+mn-ea"/>
                <a:cs typeface="+mn-cs"/>
              </a:rPr>
              <a:t>Wherem</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Non-Spin deployment margin = (On-Line capacity available to serve Load at t+30) – (GTBD+GTBD offset) – (IRR curtailed) – (30 Min net load ramp) </a:t>
            </a:r>
          </a:p>
          <a:p>
            <a:pPr lvl="1"/>
            <a:r>
              <a:rPr lang="en-US" sz="1200" kern="1200" dirty="0">
                <a:solidFill>
                  <a:schemeClr val="tx1"/>
                </a:solidFill>
                <a:effectLst/>
                <a:latin typeface="+mn-lt"/>
                <a:ea typeface="+mn-ea"/>
                <a:cs typeface="+mn-cs"/>
              </a:rPr>
              <a:t>t+30: current time + 30 minutes;</a:t>
            </a:r>
          </a:p>
          <a:p>
            <a:pPr lvl="1"/>
            <a:r>
              <a:rPr lang="en-US" sz="1200" kern="1200" dirty="0">
                <a:solidFill>
                  <a:schemeClr val="tx1"/>
                </a:solidFill>
                <a:effectLst/>
                <a:latin typeface="+mn-lt"/>
                <a:ea typeface="+mn-ea"/>
                <a:cs typeface="+mn-cs"/>
              </a:rPr>
              <a:t>GTBD: Generation to be Dispatched;</a:t>
            </a:r>
          </a:p>
          <a:p>
            <a:pPr lvl="1"/>
            <a:r>
              <a:rPr lang="en-US" sz="1200" kern="1200" dirty="0">
                <a:solidFill>
                  <a:schemeClr val="tx1"/>
                </a:solidFill>
                <a:effectLst/>
                <a:latin typeface="+mn-lt"/>
                <a:ea typeface="+mn-ea"/>
                <a:cs typeface="+mn-cs"/>
              </a:rPr>
              <a:t>IRR: Intermittent Renewable Resources; and</a:t>
            </a:r>
          </a:p>
          <a:p>
            <a:pPr lvl="1"/>
            <a:r>
              <a:rPr lang="en-US" sz="1200" kern="1200" dirty="0">
                <a:solidFill>
                  <a:schemeClr val="tx1"/>
                </a:solidFill>
                <a:effectLst/>
                <a:latin typeface="+mn-lt"/>
                <a:ea typeface="+mn-ea"/>
                <a:cs typeface="+mn-cs"/>
              </a:rPr>
              <a:t>On-Line capacity available to serve Load at t+30 = On-Line Generation Resources High Sustainable Limits (HSL) + State of Charge (SOC) limited HSL for Energy Storage Resources (ESRs) at t+30 – Regulation Up AS Plan – ECRS AS Plan – RRS AS Plan – (Non-Spin AS Plan – min (Non-Spin AS Plan, Non-Spin awards on Off-Line Generation Resources + Non-Spin awards on On-Line thermal Resources + Non-Spin awards on Load Resources)).</a:t>
            </a:r>
          </a:p>
          <a:p>
            <a:endParaRPr lang="en-US" dirty="0"/>
          </a:p>
        </p:txBody>
      </p:sp>
      <p:sp>
        <p:nvSpPr>
          <p:cNvPr id="4" name="Slide Number Placeholder 3">
            <a:extLst>
              <a:ext uri="{FF2B5EF4-FFF2-40B4-BE49-F238E27FC236}">
                <a16:creationId xmlns:a16="http://schemas.microsoft.com/office/drawing/2014/main" id="{1AFB00EB-34E4-B125-D12D-895FD416678C}"/>
              </a:ext>
            </a:extLst>
          </p:cNvPr>
          <p:cNvSpPr>
            <a:spLocks noGrp="1"/>
          </p:cNvSpPr>
          <p:nvPr>
            <p:ph type="sldNum" sz="quarter" idx="5"/>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1595483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B2D98-79E8-4AEF-E58C-5D1A7967E0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BAF98C-0794-0528-F345-F19E4F228E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9FB021F-1792-40FD-35D1-D440CD98F0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Revised OBDRR Language: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the Non-Spin deployment margin is less than zero megawatts (MW), deploy sufficient Non-Spin capacity so that such margin is greater than 500 MW;</a:t>
            </a:r>
          </a:p>
          <a:p>
            <a:r>
              <a:rPr lang="en-US" sz="1200" kern="1200" dirty="0">
                <a:solidFill>
                  <a:schemeClr val="tx1"/>
                </a:solidFill>
                <a:effectLst/>
                <a:latin typeface="+mn-lt"/>
                <a:ea typeface="+mn-ea"/>
                <a:cs typeface="+mn-cs"/>
              </a:rPr>
              <a:t>Where</a:t>
            </a:r>
            <a:endParaRPr lang="en-US" dirty="0"/>
          </a:p>
          <a:p>
            <a:pPr lvl="1"/>
            <a:r>
              <a:rPr lang="en-US" dirty="0"/>
              <a:t>Non-Spin deployment margin = (On-Line capacity available to serve Load at t+30) – (GTBD+GTBD offset) – (IRR curtailed) – (30 Min net load ramp) </a:t>
            </a:r>
          </a:p>
          <a:p>
            <a:pPr lvl="1"/>
            <a:r>
              <a:rPr lang="en-US" dirty="0"/>
              <a:t>t+30: current time + 30 minutes;</a:t>
            </a:r>
          </a:p>
          <a:p>
            <a:pPr lvl="1"/>
            <a:r>
              <a:rPr lang="en-US" dirty="0"/>
              <a:t>GTBD: Generation to be Dispatched;</a:t>
            </a:r>
          </a:p>
          <a:p>
            <a:pPr lvl="1"/>
            <a:r>
              <a:rPr lang="en-US" dirty="0"/>
              <a:t>IRR: Intermittent Renewable Resources; and</a:t>
            </a:r>
          </a:p>
          <a:p>
            <a:pPr lvl="1"/>
            <a:r>
              <a:rPr lang="en-US" dirty="0"/>
              <a:t>On-Line capacity available to serve Load at t+30 = On-Line Generation Resources High Sustainable Limits (HSL) + State of Charge (SOC) limited HSL for Energy Storage Resources (ESRs) at t+30 – </a:t>
            </a:r>
            <a:r>
              <a:rPr lang="en-US" dirty="0">
                <a:solidFill>
                  <a:srgbClr val="FF0000"/>
                </a:solidFill>
              </a:rPr>
              <a:t>Headroom Reserved for Up Ancillary Service Plans </a:t>
            </a:r>
          </a:p>
          <a:p>
            <a:pPr lvl="1"/>
            <a:endParaRPr lang="en-US" dirty="0">
              <a:solidFill>
                <a:srgbClr val="FF0000"/>
              </a:solidFill>
            </a:endParaRPr>
          </a:p>
          <a:p>
            <a:pPr lvl="1"/>
            <a:r>
              <a:rPr lang="en-US" dirty="0">
                <a:solidFill>
                  <a:srgbClr val="FF0000"/>
                </a:solidFill>
              </a:rPr>
              <a:t>When ESR HSL is not limited by SOC: Headroom Reserved for Up Ancillary Service Plans = RRS AS Plan + ECRS AS Plan + Regulation Up AS Plan + Non-Spin Plan not awarded to Thermals and Load Resources. </a:t>
            </a:r>
          </a:p>
          <a:p>
            <a:pPr lvl="1"/>
            <a:endParaRPr lang="en-US" dirty="0">
              <a:solidFill>
                <a:srgbClr val="FF0000"/>
              </a:solidFill>
            </a:endParaRPr>
          </a:p>
          <a:p>
            <a:pPr lvl="1"/>
            <a:r>
              <a:rPr lang="en-US" dirty="0">
                <a:solidFill>
                  <a:srgbClr val="FF0000"/>
                </a:solidFill>
              </a:rPr>
              <a:t>When ESR HSL is limited by SOC: Headroom Reserved for Up Ancillary Service Plans = RRS AS Plan not awarded to ESRs and Load Resources + ECRS AS Plan not awarded to ESRs and Load Resources + Regulation Up AS Plan not awarded to ESRs and Load Resources. </a:t>
            </a:r>
          </a:p>
          <a:p>
            <a:endParaRPr lang="en-US" dirty="0"/>
          </a:p>
        </p:txBody>
      </p:sp>
      <p:sp>
        <p:nvSpPr>
          <p:cNvPr id="4" name="Slide Number Placeholder 3">
            <a:extLst>
              <a:ext uri="{FF2B5EF4-FFF2-40B4-BE49-F238E27FC236}">
                <a16:creationId xmlns:a16="http://schemas.microsoft.com/office/drawing/2014/main" id="{B47EB1A1-F2E9-8998-BE83-F4186AE12A16}"/>
              </a:ext>
            </a:extLst>
          </p:cNvPr>
          <p:cNvSpPr>
            <a:spLocks noGrp="1"/>
          </p:cNvSpPr>
          <p:nvPr>
            <p:ph type="sldNum" sz="quarter" idx="5"/>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926644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638323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10</a:t>
            </a:fld>
            <a:endParaRPr lang="en-US" dirty="0"/>
          </a:p>
        </p:txBody>
      </p:sp>
    </p:spTree>
    <p:extLst>
      <p:ext uri="{BB962C8B-B14F-4D97-AF65-F5344CB8AC3E}">
        <p14:creationId xmlns:p14="http://schemas.microsoft.com/office/powerpoint/2010/main" val="2486151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12</a:t>
            </a:fld>
            <a:endParaRPr lang="en-US" dirty="0"/>
          </a:p>
        </p:txBody>
      </p:sp>
    </p:spTree>
    <p:extLst>
      <p:ext uri="{BB962C8B-B14F-4D97-AF65-F5344CB8AC3E}">
        <p14:creationId xmlns:p14="http://schemas.microsoft.com/office/powerpoint/2010/main" val="4253242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29A9D-1170-F9CE-3D69-822E76D9C6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006816-3FE7-E247-67A6-7BD52CE43C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D8ADE72-89AF-776C-4D7F-85AE697AA2E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OBDRR Language: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the Non-Spin deployment margin is less than zero megawatts (MW), deploy sufficient Non-Spin capacity so that such margin is greater than 500 MW;</a:t>
            </a:r>
          </a:p>
          <a:p>
            <a:r>
              <a:rPr lang="en-US" sz="1200" kern="1200" dirty="0" err="1">
                <a:solidFill>
                  <a:schemeClr val="tx1"/>
                </a:solidFill>
                <a:effectLst/>
                <a:latin typeface="+mn-lt"/>
                <a:ea typeface="+mn-ea"/>
                <a:cs typeface="+mn-cs"/>
              </a:rPr>
              <a:t>Wherem</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Non-Spin deployment margin = (On-Line capacity available to serve Load at t+30) – (GTBD+GTBD offset) – (IRR curtailed) – (30 Min net load ramp) </a:t>
            </a:r>
          </a:p>
          <a:p>
            <a:pPr lvl="1"/>
            <a:r>
              <a:rPr lang="en-US" sz="1200" kern="1200" dirty="0">
                <a:solidFill>
                  <a:schemeClr val="tx1"/>
                </a:solidFill>
                <a:effectLst/>
                <a:latin typeface="+mn-lt"/>
                <a:ea typeface="+mn-ea"/>
                <a:cs typeface="+mn-cs"/>
              </a:rPr>
              <a:t>t+30: current time + 30 minutes;</a:t>
            </a:r>
          </a:p>
          <a:p>
            <a:pPr lvl="1"/>
            <a:r>
              <a:rPr lang="en-US" sz="1200" kern="1200" dirty="0">
                <a:solidFill>
                  <a:schemeClr val="tx1"/>
                </a:solidFill>
                <a:effectLst/>
                <a:latin typeface="+mn-lt"/>
                <a:ea typeface="+mn-ea"/>
                <a:cs typeface="+mn-cs"/>
              </a:rPr>
              <a:t>GTBD: Generation to be Dispatched;</a:t>
            </a:r>
          </a:p>
          <a:p>
            <a:pPr lvl="1"/>
            <a:r>
              <a:rPr lang="en-US" sz="1200" kern="1200" dirty="0">
                <a:solidFill>
                  <a:schemeClr val="tx1"/>
                </a:solidFill>
                <a:effectLst/>
                <a:latin typeface="+mn-lt"/>
                <a:ea typeface="+mn-ea"/>
                <a:cs typeface="+mn-cs"/>
              </a:rPr>
              <a:t>IRR: Intermittent Renewable Resources; and</a:t>
            </a:r>
          </a:p>
          <a:p>
            <a:pPr lvl="1"/>
            <a:r>
              <a:rPr lang="en-US" sz="1200" kern="1200" dirty="0">
                <a:solidFill>
                  <a:schemeClr val="tx1"/>
                </a:solidFill>
                <a:effectLst/>
                <a:latin typeface="+mn-lt"/>
                <a:ea typeface="+mn-ea"/>
                <a:cs typeface="+mn-cs"/>
              </a:rPr>
              <a:t>On-Line capacity available to serve Load at t+30 = On-Line Generation Resources High Sustainable Limits (HSL) + State of Charge (SOC) limited HSL for Energy Storage Resources (ESRs) at t+30 – Regulation Up AS Plan – ECRS AS Plan – RRS AS Plan – (Non-Spin AS Plan – min (Non-Spin AS Plan, Non-Spin awards on Off-Line Generation Resources + Non-Spin awards on On-Line thermal Resources + Non-Spin awards on Load Resources)).</a:t>
            </a:r>
          </a:p>
          <a:p>
            <a:endParaRPr lang="en-US" dirty="0"/>
          </a:p>
        </p:txBody>
      </p:sp>
      <p:sp>
        <p:nvSpPr>
          <p:cNvPr id="4" name="Slide Number Placeholder 3">
            <a:extLst>
              <a:ext uri="{FF2B5EF4-FFF2-40B4-BE49-F238E27FC236}">
                <a16:creationId xmlns:a16="http://schemas.microsoft.com/office/drawing/2014/main" id="{55EBA6EF-BC00-BFD5-07F3-EC74E655EE54}"/>
              </a:ext>
            </a:extLst>
          </p:cNvPr>
          <p:cNvSpPr>
            <a:spLocks noGrp="1"/>
          </p:cNvSpPr>
          <p:nvPr>
            <p:ph type="sldNum" sz="quarter" idx="5"/>
          </p:nvPr>
        </p:nvSpPr>
        <p:spPr/>
        <p:txBody>
          <a:bodyPr/>
          <a:lstStyle/>
          <a:p>
            <a:fld id="{F62AC51D-6DAA-4455-8EA7-D54B64909A85}" type="slidenum">
              <a:rPr lang="en-US" smtClean="0"/>
              <a:t>15</a:t>
            </a:fld>
            <a:endParaRPr lang="en-US" dirty="0"/>
          </a:p>
        </p:txBody>
      </p:sp>
    </p:spTree>
    <p:extLst>
      <p:ext uri="{BB962C8B-B14F-4D97-AF65-F5344CB8AC3E}">
        <p14:creationId xmlns:p14="http://schemas.microsoft.com/office/powerpoint/2010/main" val="964397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1">
                <a:solidFill>
                  <a:schemeClr val="tx1"/>
                </a:solidFill>
              </a:defRPr>
            </a:lvl2pPr>
            <a:lvl3pPr>
              <a:defRPr sz="1200" b="1">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accent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1">
                <a:solidFill>
                  <a:schemeClr val="tx1"/>
                </a:solidFill>
              </a:defRPr>
            </a:lvl1pPr>
            <a:lvl2pPr>
              <a:defRPr sz="1400" b="0">
                <a:solidFill>
                  <a:schemeClr val="tx1"/>
                </a:solidFill>
              </a:defRPr>
            </a:lvl2pPr>
            <a:lvl3pPr>
              <a:defRPr sz="1200" b="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400">
                <a:solidFill>
                  <a:schemeClr val="tx1"/>
                </a:solidFill>
              </a:defRPr>
            </a:lvl1pPr>
          </a:lstStyle>
          <a:p>
            <a:endParaRPr lang="en-US" dirty="0"/>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dirty="0"/>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dirty="0"/>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dirty="0"/>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000" b="1">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dirty="0">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tx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0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000" b="1">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dirty="0">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dirty="0">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hyperlink" Target="mailto:JoseLuis.Hinojosa@ercot.com"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mktrules/issues/OBDRR055#summary" TargetMode="External"/><Relationship Id="rId7" Type="http://schemas.openxmlformats.org/officeDocument/2006/relationships/hyperlink" Target="https://www.ercot.com/calendar/02252026-TAC-Meeting"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https://www.ercot.com/calendar/02182026-PDCWG-Meeting-_-Webex" TargetMode="External"/><Relationship Id="rId5" Type="http://schemas.openxmlformats.org/officeDocument/2006/relationships/hyperlink" Target="https://www.ercot.com/calendar/01202026-RTCBTF-Meeting" TargetMode="External"/><Relationship Id="rId4" Type="http://schemas.openxmlformats.org/officeDocument/2006/relationships/hyperlink" Target="https://www.ercot.com/calendar/12152025-RTCBTF-Meeting-_-Webex"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105561"/>
            <a:ext cx="6629400" cy="2308324"/>
          </a:xfrm>
          <a:prstGeom prst="rect">
            <a:avLst/>
          </a:prstGeom>
          <a:noFill/>
        </p:spPr>
        <p:txBody>
          <a:bodyPr wrap="square" rtlCol="0">
            <a:spAutoFit/>
          </a:bodyPr>
          <a:lstStyle/>
          <a:p>
            <a:r>
              <a:rPr lang="en-US" sz="2400" b="1" dirty="0"/>
              <a:t>OBDRR055 - Revisions to Non-Spinning Reserve Deployment and Recall Procedure for RTC+B</a:t>
            </a:r>
            <a:endParaRPr lang="en-US" dirty="0"/>
          </a:p>
          <a:p>
            <a:endParaRPr lang="en-US" dirty="0"/>
          </a:p>
          <a:p>
            <a:endParaRPr lang="en-US" dirty="0"/>
          </a:p>
          <a:p>
            <a:r>
              <a:rPr lang="en-US" dirty="0"/>
              <a:t>WMS</a:t>
            </a:r>
          </a:p>
          <a:p>
            <a:r>
              <a:rPr lang="en-US" dirty="0"/>
              <a:t>3/4/2026</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F7427-0D94-1698-CC18-9E31F518C421}"/>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1D40DE1C-3D72-29C6-2B36-A34F0DE458CC}"/>
              </a:ext>
            </a:extLst>
          </p:cNvPr>
          <p:cNvSpPr>
            <a:spLocks noGrp="1"/>
          </p:cNvSpPr>
          <p:nvPr>
            <p:ph type="title"/>
          </p:nvPr>
        </p:nvSpPr>
        <p:spPr/>
        <p:txBody>
          <a:bodyPr/>
          <a:lstStyle/>
          <a:p>
            <a:r>
              <a:rPr lang="en-US" dirty="0"/>
              <a:t>Impact on offline Non-Spin Deployment for 1/28/2026</a:t>
            </a:r>
          </a:p>
        </p:txBody>
      </p:sp>
      <p:sp>
        <p:nvSpPr>
          <p:cNvPr id="4" name="Slide Number Placeholder 3">
            <a:extLst>
              <a:ext uri="{FF2B5EF4-FFF2-40B4-BE49-F238E27FC236}">
                <a16:creationId xmlns:a16="http://schemas.microsoft.com/office/drawing/2014/main" id="{BECD1C43-E9B9-0C34-6735-FD570E8F3B77}"/>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
        <p:nvSpPr>
          <p:cNvPr id="5" name="Content Placeholder 8">
            <a:extLst>
              <a:ext uri="{FF2B5EF4-FFF2-40B4-BE49-F238E27FC236}">
                <a16:creationId xmlns:a16="http://schemas.microsoft.com/office/drawing/2014/main" id="{8DF9DD82-24CD-F7BF-78C3-10E57A0A53C5}"/>
              </a:ext>
            </a:extLst>
          </p:cNvPr>
          <p:cNvSpPr txBox="1">
            <a:spLocks/>
          </p:cNvSpPr>
          <p:nvPr/>
        </p:nvSpPr>
        <p:spPr>
          <a:xfrm>
            <a:off x="843490" y="914400"/>
            <a:ext cx="10535713" cy="119736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dirty="0"/>
              <a:t>On this morning, we see the current trigger does not indicate a need to deploy offline Non-spin, which is due to some of the short limitations mentioned on the previous slide. </a:t>
            </a:r>
          </a:p>
          <a:p>
            <a:r>
              <a:rPr lang="en-US" sz="1800" dirty="0"/>
              <a:t>Operators, using awareness system conditions deployed offline Non-Spin at ~7:00.</a:t>
            </a:r>
          </a:p>
          <a:p>
            <a:r>
              <a:rPr lang="en-US" sz="1800" dirty="0"/>
              <a:t>The Proposed Trigger suggests a deployment at ~6am due to AS Plan shortfall and dwindling ESR capability, and increased Non-Spin not covered by thermal Resources.</a:t>
            </a:r>
          </a:p>
        </p:txBody>
      </p:sp>
      <p:sp>
        <p:nvSpPr>
          <p:cNvPr id="11" name="TextBox 10">
            <a:extLst>
              <a:ext uri="{FF2B5EF4-FFF2-40B4-BE49-F238E27FC236}">
                <a16:creationId xmlns:a16="http://schemas.microsoft.com/office/drawing/2014/main" id="{1FF301B5-2244-EDF9-8D74-CA8F18A5EC51}"/>
              </a:ext>
            </a:extLst>
          </p:cNvPr>
          <p:cNvSpPr txBox="1"/>
          <p:nvPr/>
        </p:nvSpPr>
        <p:spPr>
          <a:xfrm>
            <a:off x="6934200" y="6518560"/>
            <a:ext cx="4419495" cy="307777"/>
          </a:xfrm>
          <a:prstGeom prst="rect">
            <a:avLst/>
          </a:prstGeom>
          <a:noFill/>
        </p:spPr>
        <p:txBody>
          <a:bodyPr wrap="square" rtlCol="0">
            <a:spAutoFit/>
          </a:bodyPr>
          <a:lstStyle/>
          <a:p>
            <a:r>
              <a:rPr lang="en-US" sz="1400" dirty="0"/>
              <a:t>Shaded area represents offline Non-Spin Deployment</a:t>
            </a:r>
          </a:p>
        </p:txBody>
      </p:sp>
      <p:pic>
        <p:nvPicPr>
          <p:cNvPr id="14" name="Picture 13">
            <a:extLst>
              <a:ext uri="{FF2B5EF4-FFF2-40B4-BE49-F238E27FC236}">
                <a16:creationId xmlns:a16="http://schemas.microsoft.com/office/drawing/2014/main" id="{9D92C132-1737-6CA8-0A05-DCC06C6468F7}"/>
              </a:ext>
            </a:extLst>
          </p:cNvPr>
          <p:cNvPicPr>
            <a:picLocks noChangeAspect="1"/>
          </p:cNvPicPr>
          <p:nvPr/>
        </p:nvPicPr>
        <p:blipFill>
          <a:blip r:embed="rId3"/>
          <a:stretch>
            <a:fillRect/>
          </a:stretch>
        </p:blipFill>
        <p:spPr>
          <a:xfrm>
            <a:off x="1197720" y="2426579"/>
            <a:ext cx="10053175" cy="4084674"/>
          </a:xfrm>
          <a:prstGeom prst="rect">
            <a:avLst/>
          </a:prstGeom>
        </p:spPr>
      </p:pic>
    </p:spTree>
    <p:extLst>
      <p:ext uri="{BB962C8B-B14F-4D97-AF65-F5344CB8AC3E}">
        <p14:creationId xmlns:p14="http://schemas.microsoft.com/office/powerpoint/2010/main" val="314716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DA0E-6365-270D-726D-4531059C5A76}"/>
              </a:ext>
            </a:extLst>
          </p:cNvPr>
          <p:cNvSpPr>
            <a:spLocks noGrp="1"/>
          </p:cNvSpPr>
          <p:nvPr>
            <p:ph type="title"/>
          </p:nvPr>
        </p:nvSpPr>
        <p:spPr/>
        <p:txBody>
          <a:bodyPr/>
          <a:lstStyle/>
          <a:p>
            <a:r>
              <a:rPr lang="en-US" dirty="0"/>
              <a:t>Proposed Update to OBDRR055</a:t>
            </a:r>
          </a:p>
        </p:txBody>
      </p:sp>
      <p:sp>
        <p:nvSpPr>
          <p:cNvPr id="4" name="Slide Number Placeholder 3">
            <a:extLst>
              <a:ext uri="{FF2B5EF4-FFF2-40B4-BE49-F238E27FC236}">
                <a16:creationId xmlns:a16="http://schemas.microsoft.com/office/drawing/2014/main" id="{91DDB989-5D73-4D9B-2124-16EE9AD9E105}"/>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Content Placeholder 4">
            <a:extLst>
              <a:ext uri="{FF2B5EF4-FFF2-40B4-BE49-F238E27FC236}">
                <a16:creationId xmlns:a16="http://schemas.microsoft.com/office/drawing/2014/main" id="{1012D82D-098E-5107-414D-D188808EBDAA}"/>
              </a:ext>
            </a:extLst>
          </p:cNvPr>
          <p:cNvSpPr>
            <a:spLocks noGrp="1"/>
          </p:cNvSpPr>
          <p:nvPr>
            <p:ph idx="1"/>
          </p:nvPr>
        </p:nvSpPr>
        <p:spPr>
          <a:xfrm>
            <a:off x="406400" y="762000"/>
            <a:ext cx="11379200" cy="5852318"/>
          </a:xfrm>
        </p:spPr>
        <p:txBody>
          <a:bodyPr/>
          <a:lstStyle/>
          <a:p>
            <a:pPr lvl="1"/>
            <a:r>
              <a:rPr lang="en-US" sz="1800" dirty="0"/>
              <a:t>Non-Spin deployment margin = (On-Line capacity available to serve Load at t+30) – (GTBD+GTBD offset) – (IRR curtailed) – (30 Min net load ramp) </a:t>
            </a:r>
          </a:p>
          <a:p>
            <a:pPr lvl="1"/>
            <a:r>
              <a:rPr lang="en-US" sz="1800" dirty="0"/>
              <a:t>t+30: current time + 30 minutes;</a:t>
            </a:r>
          </a:p>
          <a:p>
            <a:pPr lvl="1"/>
            <a:r>
              <a:rPr lang="en-US" sz="1800" dirty="0"/>
              <a:t>GTBD: Generation to be Dispatched;</a:t>
            </a:r>
          </a:p>
          <a:p>
            <a:pPr lvl="1"/>
            <a:r>
              <a:rPr lang="en-US" sz="1800" dirty="0"/>
              <a:t>IRR: Intermittent Renewable Resources; and</a:t>
            </a:r>
          </a:p>
          <a:p>
            <a:pPr lvl="1"/>
            <a:r>
              <a:rPr lang="en-US" sz="1800" dirty="0"/>
              <a:t>On-Line capacity available to serve Load at t+30 = On-Line Generation Resources High Sustainable Limits (HSL) + State of Charge (SOC) limited HSL for Energy Storage Resources (ESRs) at t+30 – </a:t>
            </a:r>
            <a:r>
              <a:rPr lang="en-US" sz="1800" dirty="0">
                <a:solidFill>
                  <a:srgbClr val="FF0000"/>
                </a:solidFill>
              </a:rPr>
              <a:t>Headroom Reserved for Up Ancillary Service Plans </a:t>
            </a:r>
          </a:p>
          <a:p>
            <a:pPr lvl="2"/>
            <a:r>
              <a:rPr lang="en-US" sz="1600" dirty="0">
                <a:solidFill>
                  <a:srgbClr val="FF0000"/>
                </a:solidFill>
              </a:rPr>
              <a:t>When ESR HSL is not limited by SOC: </a:t>
            </a:r>
          </a:p>
          <a:p>
            <a:pPr lvl="3"/>
            <a:r>
              <a:rPr lang="en-US" sz="1600" dirty="0">
                <a:solidFill>
                  <a:srgbClr val="FF0000"/>
                </a:solidFill>
              </a:rPr>
              <a:t>Headroom Reserved for Up Ancillary Service Plans = (ECRS Plan, RRS Plan, </a:t>
            </a:r>
            <a:r>
              <a:rPr lang="en-US" sz="1600" dirty="0" err="1">
                <a:solidFill>
                  <a:srgbClr val="FF0000"/>
                </a:solidFill>
              </a:rPr>
              <a:t>RegUp</a:t>
            </a:r>
            <a:r>
              <a:rPr lang="en-US" sz="1600" dirty="0">
                <a:solidFill>
                  <a:srgbClr val="FF0000"/>
                </a:solidFill>
              </a:rPr>
              <a:t> Plan not awarded to LRs)  + Non-Spin Plan not awarded to Thermals and Load Resources. </a:t>
            </a:r>
          </a:p>
          <a:p>
            <a:pPr lvl="2"/>
            <a:r>
              <a:rPr lang="en-US" sz="1600" dirty="0">
                <a:solidFill>
                  <a:srgbClr val="FF0000"/>
                </a:solidFill>
              </a:rPr>
              <a:t>When ESR HSL is limited by SOC: </a:t>
            </a:r>
          </a:p>
          <a:p>
            <a:pPr lvl="3"/>
            <a:r>
              <a:rPr lang="en-US" sz="1600" dirty="0">
                <a:solidFill>
                  <a:srgbClr val="FF0000"/>
                </a:solidFill>
              </a:rPr>
              <a:t>Headroom Reserved for Up Ancillary Service Plans = (ECRS Plan, RRS Plan, </a:t>
            </a:r>
            <a:r>
              <a:rPr lang="en-US" sz="1600" dirty="0" err="1">
                <a:solidFill>
                  <a:srgbClr val="FF0000"/>
                </a:solidFill>
              </a:rPr>
              <a:t>RegUp</a:t>
            </a:r>
            <a:r>
              <a:rPr lang="en-US" sz="1600" dirty="0">
                <a:solidFill>
                  <a:srgbClr val="FF0000"/>
                </a:solidFill>
              </a:rPr>
              <a:t> Plan not awarded to LRs and ESRs)</a:t>
            </a:r>
          </a:p>
        </p:txBody>
      </p:sp>
    </p:spTree>
    <p:extLst>
      <p:ext uri="{BB962C8B-B14F-4D97-AF65-F5344CB8AC3E}">
        <p14:creationId xmlns:p14="http://schemas.microsoft.com/office/powerpoint/2010/main" val="2652922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825EC-DFEF-DD84-ECD8-7629328A95E5}"/>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4AF601F0-3B2C-1505-67F4-F8DBB83DDCCD}"/>
              </a:ext>
            </a:extLst>
          </p:cNvPr>
          <p:cNvSpPr>
            <a:spLocks noGrp="1"/>
          </p:cNvSpPr>
          <p:nvPr>
            <p:ph type="title"/>
          </p:nvPr>
        </p:nvSpPr>
        <p:spPr/>
        <p:txBody>
          <a:bodyPr/>
          <a:lstStyle/>
          <a:p>
            <a:r>
              <a:rPr lang="en-US" dirty="0"/>
              <a:t>Summary and Next Steps</a:t>
            </a:r>
          </a:p>
        </p:txBody>
      </p:sp>
      <p:sp>
        <p:nvSpPr>
          <p:cNvPr id="9" name="Content Placeholder 8">
            <a:extLst>
              <a:ext uri="{FF2B5EF4-FFF2-40B4-BE49-F238E27FC236}">
                <a16:creationId xmlns:a16="http://schemas.microsoft.com/office/drawing/2014/main" id="{331C04CE-1AB7-8A17-187F-09420E3BDAD0}"/>
              </a:ext>
            </a:extLst>
          </p:cNvPr>
          <p:cNvSpPr>
            <a:spLocks noGrp="1"/>
          </p:cNvSpPr>
          <p:nvPr>
            <p:ph idx="4294967295"/>
          </p:nvPr>
        </p:nvSpPr>
        <p:spPr>
          <a:xfrm>
            <a:off x="406400" y="1066800"/>
            <a:ext cx="10642600" cy="2819400"/>
          </a:xfrm>
          <a:prstGeom prst="rect">
            <a:avLst/>
          </a:prstGeom>
        </p:spPr>
        <p:txBody>
          <a:bodyPr/>
          <a:lstStyle/>
          <a:p>
            <a:r>
              <a:rPr lang="en-US" sz="2000" dirty="0"/>
              <a:t>The proposed changes in the OBDRR055 will result in recommending offline Non-Spin deployments when the 30 minute out available capacity based on expected energy is not sufficient to serve the forecasted net load and procure the planned Reg Up, RRS and ECRS. During the 4 historic deployments that were analyzed, with the proposed changes, </a:t>
            </a:r>
          </a:p>
          <a:p>
            <a:pPr lvl="1"/>
            <a:r>
              <a:rPr lang="en-US" sz="1800" dirty="0"/>
              <a:t>In 2 events, Non-Spin deployment would have been delayed</a:t>
            </a:r>
          </a:p>
          <a:p>
            <a:pPr lvl="1"/>
            <a:r>
              <a:rPr lang="en-US" sz="1800" dirty="0"/>
              <a:t>In 1 event, Non-Spin deployment may not have been needed</a:t>
            </a:r>
          </a:p>
          <a:p>
            <a:pPr lvl="1"/>
            <a:r>
              <a:rPr lang="en-US" sz="1800" dirty="0"/>
              <a:t>In 1 event, Non-Spin would be triggered.</a:t>
            </a:r>
          </a:p>
          <a:p>
            <a:pPr lvl="1"/>
            <a:endParaRPr lang="en-US" sz="2000" dirty="0"/>
          </a:p>
          <a:p>
            <a:r>
              <a:rPr lang="en-US" sz="2000" dirty="0"/>
              <a:t>ERCOT’s requests that OBDRR055 be put on a timeline so that it can be approved for Summer 2026 (endorsement at Mar TAC will help achieve this).</a:t>
            </a:r>
          </a:p>
          <a:p>
            <a:r>
              <a:rPr lang="en-US" sz="2000" dirty="0"/>
              <a:t>ERCOT will submit comments by March 11, 2026 to update the trigger in OBDRR055 based on the discussions today.</a:t>
            </a:r>
          </a:p>
          <a:p>
            <a:r>
              <a:rPr lang="en-US" sz="2000" dirty="0"/>
              <a:t>ERCOT requests that any further feedback or comments be shared with </a:t>
            </a:r>
            <a:r>
              <a:rPr lang="en-US" sz="2000" dirty="0">
                <a:hlinkClick r:id="rId3"/>
              </a:rPr>
              <a:t>JoseLuis.Hinojosa@ercot.com</a:t>
            </a:r>
            <a:r>
              <a:rPr lang="en-US" sz="2000" dirty="0"/>
              <a:t> or filed as soon as practicable so that we can continue moving this OBDRR forward.</a:t>
            </a:r>
          </a:p>
          <a:p>
            <a:endParaRPr lang="en-US" sz="2000" dirty="0"/>
          </a:p>
          <a:p>
            <a:endParaRPr lang="en-US" sz="2000" dirty="0"/>
          </a:p>
          <a:p>
            <a:endParaRPr lang="en-US" sz="2000" dirty="0"/>
          </a:p>
        </p:txBody>
      </p:sp>
      <p:sp>
        <p:nvSpPr>
          <p:cNvPr id="4" name="Slide Number Placeholder 3">
            <a:extLst>
              <a:ext uri="{FF2B5EF4-FFF2-40B4-BE49-F238E27FC236}">
                <a16:creationId xmlns:a16="http://schemas.microsoft.com/office/drawing/2014/main" id="{14908920-3B96-C6C1-320B-E791625BD16E}"/>
              </a:ext>
            </a:extLst>
          </p:cNvPr>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1140385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F3E553-9F07-E4C2-987F-14001BA34590}"/>
              </a:ext>
            </a:extLst>
          </p:cNvPr>
          <p:cNvSpPr>
            <a:spLocks noGrp="1"/>
          </p:cNvSpPr>
          <p:nvPr>
            <p:ph type="ctr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C6E55826-7D67-7C3E-4203-1049C46A81AE}"/>
              </a:ext>
            </a:extLst>
          </p:cNvPr>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82547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9D50E-0948-3D79-CED9-A170007EA55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2CDEC61-65B1-5C45-E2AC-B850E92ED2A0}"/>
              </a:ext>
            </a:extLst>
          </p:cNvPr>
          <p:cNvSpPr>
            <a:spLocks noGrp="1"/>
          </p:cNvSpPr>
          <p:nvPr>
            <p:ph type="ctrTitle"/>
          </p:nvPr>
        </p:nvSpPr>
        <p:spPr/>
        <p:txBody>
          <a:bodyPr/>
          <a:lstStyle/>
          <a:p>
            <a:r>
              <a:rPr lang="en-US" dirty="0"/>
              <a:t>Appendix</a:t>
            </a:r>
          </a:p>
        </p:txBody>
      </p:sp>
      <p:sp>
        <p:nvSpPr>
          <p:cNvPr id="4" name="Slide Number Placeholder 3">
            <a:extLst>
              <a:ext uri="{FF2B5EF4-FFF2-40B4-BE49-F238E27FC236}">
                <a16:creationId xmlns:a16="http://schemas.microsoft.com/office/drawing/2014/main" id="{E7EB96E6-1713-B9FE-2234-88E23715D1B1}"/>
              </a:ext>
            </a:extLst>
          </p:cNvPr>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3168075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016E0-AFD2-7441-559D-3DF95AFE4BD4}"/>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DEBDF108-C488-130F-339A-6DEF1DB97C68}"/>
              </a:ext>
            </a:extLst>
          </p:cNvPr>
          <p:cNvSpPr>
            <a:spLocks noGrp="1"/>
          </p:cNvSpPr>
          <p:nvPr>
            <p:ph type="title"/>
          </p:nvPr>
        </p:nvSpPr>
        <p:spPr/>
        <p:txBody>
          <a:bodyPr/>
          <a:lstStyle/>
          <a:p>
            <a:r>
              <a:rPr lang="en-US" dirty="0"/>
              <a:t>Durations</a:t>
            </a:r>
          </a:p>
        </p:txBody>
      </p:sp>
      <p:sp>
        <p:nvSpPr>
          <p:cNvPr id="9" name="Content Placeholder 8">
            <a:extLst>
              <a:ext uri="{FF2B5EF4-FFF2-40B4-BE49-F238E27FC236}">
                <a16:creationId xmlns:a16="http://schemas.microsoft.com/office/drawing/2014/main" id="{DAF7D394-D616-E92D-3B65-1A1359A194F8}"/>
              </a:ext>
            </a:extLst>
          </p:cNvPr>
          <p:cNvSpPr>
            <a:spLocks noGrp="1"/>
          </p:cNvSpPr>
          <p:nvPr>
            <p:ph idx="4294967295"/>
          </p:nvPr>
        </p:nvSpPr>
        <p:spPr>
          <a:xfrm>
            <a:off x="406400" y="914400"/>
            <a:ext cx="11557000" cy="5699918"/>
          </a:xfrm>
          <a:prstGeom prst="rect">
            <a:avLst/>
          </a:prstGeom>
        </p:spPr>
        <p:txBody>
          <a:bodyPr/>
          <a:lstStyle/>
          <a:p>
            <a:endParaRPr lang="en-US" sz="1800" i="1" dirty="0">
              <a:latin typeface="Cambria Math" panose="02040503050406030204" pitchFamily="18" charset="0"/>
            </a:endParaRPr>
          </a:p>
          <a:p>
            <a:endParaRPr lang="en-US" sz="1800" i="1" dirty="0">
              <a:latin typeface="Cambria Math" panose="02040503050406030204" pitchFamily="18" charset="0"/>
            </a:endParaRPr>
          </a:p>
          <a:p>
            <a:endParaRPr lang="en-US" sz="1800" b="0" i="1" dirty="0">
              <a:solidFill>
                <a:schemeClr val="tx1"/>
              </a:solidFill>
              <a:latin typeface="Cambria Math" panose="02040503050406030204" pitchFamily="18" charset="0"/>
            </a:endParaRPr>
          </a:p>
          <a:p>
            <a:endParaRPr lang="en-US" sz="2000" b="0" i="1" dirty="0">
              <a:solidFill>
                <a:schemeClr val="tx1"/>
              </a:solidFill>
              <a:latin typeface="Cambria Math" panose="02040503050406030204" pitchFamily="18" charset="0"/>
            </a:endParaRPr>
          </a:p>
          <a:p>
            <a:pPr lvl="1"/>
            <a:endParaRPr lang="en-US" sz="1400" b="0" i="1" dirty="0">
              <a:solidFill>
                <a:schemeClr val="tx1"/>
              </a:solidFill>
              <a:latin typeface="Cambria Math" panose="02040503050406030204" pitchFamily="18" charset="0"/>
            </a:endParaRPr>
          </a:p>
          <a:p>
            <a:pPr marL="0" indent="0">
              <a:buNone/>
            </a:pPr>
            <a:endParaRPr lang="en-US" sz="2000" dirty="0"/>
          </a:p>
        </p:txBody>
      </p:sp>
      <p:sp>
        <p:nvSpPr>
          <p:cNvPr id="4" name="Slide Number Placeholder 3">
            <a:extLst>
              <a:ext uri="{FF2B5EF4-FFF2-40B4-BE49-F238E27FC236}">
                <a16:creationId xmlns:a16="http://schemas.microsoft.com/office/drawing/2014/main" id="{0C3E32EF-E877-2EE0-E95E-5A2EBF3B1290}"/>
              </a:ext>
            </a:extLst>
          </p:cNvPr>
          <p:cNvSpPr>
            <a:spLocks noGrp="1"/>
          </p:cNvSpPr>
          <p:nvPr>
            <p:ph type="sldNum" sz="quarter" idx="4"/>
          </p:nvPr>
        </p:nvSpPr>
        <p:spPr/>
        <p:txBody>
          <a:bodyPr/>
          <a:lstStyle/>
          <a:p>
            <a:fld id="{1D93BD3E-1E9A-4970-A6F7-E7AC52762E0C}" type="slidenum">
              <a:rPr lang="en-US" smtClean="0"/>
              <a:pPr/>
              <a:t>15</a:t>
            </a:fld>
            <a:endParaRPr lang="en-US" dirty="0"/>
          </a:p>
        </p:txBody>
      </p:sp>
      <p:graphicFrame>
        <p:nvGraphicFramePr>
          <p:cNvPr id="3" name="Table 2">
            <a:extLst>
              <a:ext uri="{FF2B5EF4-FFF2-40B4-BE49-F238E27FC236}">
                <a16:creationId xmlns:a16="http://schemas.microsoft.com/office/drawing/2014/main" id="{CCF32EED-206B-C85A-391D-4FA6D875CA16}"/>
              </a:ext>
            </a:extLst>
          </p:cNvPr>
          <p:cNvGraphicFramePr>
            <a:graphicFrameLocks noGrp="1"/>
          </p:cNvGraphicFramePr>
          <p:nvPr>
            <p:extLst>
              <p:ext uri="{D42A27DB-BD31-4B8C-83A1-F6EECF244321}">
                <p14:modId xmlns:p14="http://schemas.microsoft.com/office/powerpoint/2010/main" val="3702002485"/>
              </p:ext>
            </p:extLst>
          </p:nvPr>
        </p:nvGraphicFramePr>
        <p:xfrm>
          <a:off x="1876425" y="998974"/>
          <a:ext cx="8439150" cy="2438400"/>
        </p:xfrm>
        <a:graphic>
          <a:graphicData uri="http://schemas.openxmlformats.org/drawingml/2006/table">
            <a:tbl>
              <a:tblPr firstRow="1" bandRow="1">
                <a:tableStyleId>{93296810-A885-4BE3-A3E7-6D5BEEA58F35}</a:tableStyleId>
              </a:tblPr>
              <a:tblGrid>
                <a:gridCol w="1344990">
                  <a:extLst>
                    <a:ext uri="{9D8B030D-6E8A-4147-A177-3AD203B41FA5}">
                      <a16:colId xmlns:a16="http://schemas.microsoft.com/office/drawing/2014/main" val="3108966922"/>
                    </a:ext>
                  </a:extLst>
                </a:gridCol>
                <a:gridCol w="1731179">
                  <a:extLst>
                    <a:ext uri="{9D8B030D-6E8A-4147-A177-3AD203B41FA5}">
                      <a16:colId xmlns:a16="http://schemas.microsoft.com/office/drawing/2014/main" val="2364008623"/>
                    </a:ext>
                  </a:extLst>
                </a:gridCol>
                <a:gridCol w="5362981">
                  <a:extLst>
                    <a:ext uri="{9D8B030D-6E8A-4147-A177-3AD203B41FA5}">
                      <a16:colId xmlns:a16="http://schemas.microsoft.com/office/drawing/2014/main" val="3828753832"/>
                    </a:ext>
                  </a:extLst>
                </a:gridCol>
              </a:tblGrid>
              <a:tr h="172700">
                <a:tc>
                  <a:txBody>
                    <a:bodyPr/>
                    <a:lstStyle/>
                    <a:p>
                      <a:pPr algn="ctr"/>
                      <a:r>
                        <a:rPr lang="en-US" sz="1400" dirty="0"/>
                        <a:t>Type</a:t>
                      </a:r>
                    </a:p>
                  </a:txBody>
                  <a:tcPr anchor="ctr"/>
                </a:tc>
                <a:tc>
                  <a:txBody>
                    <a:bodyPr/>
                    <a:lstStyle/>
                    <a:p>
                      <a:pPr algn="ctr"/>
                      <a:r>
                        <a:rPr lang="en-US" sz="1400" dirty="0"/>
                        <a:t>Duration (min)</a:t>
                      </a:r>
                    </a:p>
                  </a:txBody>
                  <a:tcPr anchor="ctr"/>
                </a:tc>
                <a:tc>
                  <a:txBody>
                    <a:bodyPr/>
                    <a:lstStyle/>
                    <a:p>
                      <a:pPr algn="ctr"/>
                      <a:r>
                        <a:rPr lang="en-US" sz="1400" dirty="0"/>
                        <a:t>Rational</a:t>
                      </a:r>
                    </a:p>
                  </a:txBody>
                  <a:tcPr anchor="ctr"/>
                </a:tc>
                <a:extLst>
                  <a:ext uri="{0D108BD9-81ED-4DB2-BD59-A6C34878D82A}">
                    <a16:rowId xmlns:a16="http://schemas.microsoft.com/office/drawing/2014/main" val="405525301"/>
                  </a:ext>
                </a:extLst>
              </a:tr>
              <a:tr h="248900">
                <a:tc>
                  <a:txBody>
                    <a:bodyPr/>
                    <a:lstStyle/>
                    <a:p>
                      <a:pPr algn="ctr"/>
                      <a:r>
                        <a:rPr lang="en-US" sz="1400" dirty="0"/>
                        <a:t>SCED </a:t>
                      </a:r>
                    </a:p>
                  </a:txBody>
                  <a:tcPr anchor="ctr"/>
                </a:tc>
                <a:tc>
                  <a:txBody>
                    <a:bodyPr/>
                    <a:lstStyle/>
                    <a:p>
                      <a:pPr algn="ctr"/>
                      <a:r>
                        <a:rPr lang="en-US" sz="1400" dirty="0"/>
                        <a:t>5</a:t>
                      </a:r>
                    </a:p>
                  </a:txBody>
                  <a:tcPr anchor="ctr"/>
                </a:tc>
                <a:tc>
                  <a:txBody>
                    <a:bodyPr/>
                    <a:lstStyle/>
                    <a:p>
                      <a:pPr algn="l"/>
                      <a:r>
                        <a:rPr lang="en-US" sz="1400" dirty="0"/>
                        <a:t>SOC capability for one additional SCED interval at t+30</a:t>
                      </a:r>
                    </a:p>
                  </a:txBody>
                  <a:tcPr anchor="ctr"/>
                </a:tc>
                <a:extLst>
                  <a:ext uri="{0D108BD9-81ED-4DB2-BD59-A6C34878D82A}">
                    <a16:rowId xmlns:a16="http://schemas.microsoft.com/office/drawing/2014/main" val="174216469"/>
                  </a:ext>
                </a:extLst>
              </a:tr>
              <a:tr h="248900">
                <a:tc>
                  <a:txBody>
                    <a:bodyPr/>
                    <a:lstStyle/>
                    <a:p>
                      <a:pPr algn="ctr"/>
                      <a:r>
                        <a:rPr lang="en-US" sz="1400" dirty="0"/>
                        <a:t>BP</a:t>
                      </a:r>
                    </a:p>
                  </a:txBody>
                  <a:tcPr anchor="ctr"/>
                </a:tc>
                <a:tc>
                  <a:txBody>
                    <a:bodyPr/>
                    <a:lstStyle/>
                    <a:p>
                      <a:pPr algn="ctr"/>
                      <a:r>
                        <a:rPr lang="en-US" sz="1400" dirty="0"/>
                        <a:t>30</a:t>
                      </a:r>
                    </a:p>
                  </a:txBody>
                  <a:tcPr anchor="ctr"/>
                </a:tc>
                <a:tc>
                  <a:txBody>
                    <a:bodyPr/>
                    <a:lstStyle/>
                    <a:p>
                      <a:pPr algn="l"/>
                      <a:r>
                        <a:rPr lang="en-US" sz="1400" dirty="0"/>
                        <a:t>Assume the BP is sustained for the t+30 horizon</a:t>
                      </a:r>
                    </a:p>
                  </a:txBody>
                  <a:tcPr anchor="ctr"/>
                </a:tc>
                <a:extLst>
                  <a:ext uri="{0D108BD9-81ED-4DB2-BD59-A6C34878D82A}">
                    <a16:rowId xmlns:a16="http://schemas.microsoft.com/office/drawing/2014/main" val="2090485212"/>
                  </a:ext>
                </a:extLst>
              </a:tr>
              <a:tr h="248900">
                <a:tc>
                  <a:txBody>
                    <a:bodyPr/>
                    <a:lstStyle/>
                    <a:p>
                      <a:pPr algn="ctr"/>
                      <a:r>
                        <a:rPr lang="en-US" sz="1400" dirty="0"/>
                        <a:t>Non-Spin</a:t>
                      </a:r>
                    </a:p>
                  </a:txBody>
                  <a:tcPr anchor="ctr"/>
                </a:tc>
                <a:tc>
                  <a:txBody>
                    <a:bodyPr/>
                    <a:lstStyle/>
                    <a:p>
                      <a:pPr algn="ctr"/>
                      <a:r>
                        <a:rPr lang="en-US" sz="1400" dirty="0"/>
                        <a:t>240</a:t>
                      </a:r>
                    </a:p>
                  </a:txBody>
                  <a:tcPr anchor="ctr"/>
                </a:tc>
                <a:tc>
                  <a:txBody>
                    <a:bodyPr/>
                    <a:lstStyle/>
                    <a:p>
                      <a:pPr algn="l"/>
                      <a:r>
                        <a:rPr lang="en-US" sz="1400" dirty="0"/>
                        <a:t>Non-Spin Duration Requirement</a:t>
                      </a:r>
                    </a:p>
                  </a:txBody>
                  <a:tcPr anchor="ctr"/>
                </a:tc>
                <a:extLst>
                  <a:ext uri="{0D108BD9-81ED-4DB2-BD59-A6C34878D82A}">
                    <a16:rowId xmlns:a16="http://schemas.microsoft.com/office/drawing/2014/main" val="1911724107"/>
                  </a:ext>
                </a:extLst>
              </a:tr>
              <a:tr h="248900">
                <a:tc>
                  <a:txBody>
                    <a:bodyPr/>
                    <a:lstStyle/>
                    <a:p>
                      <a:pPr algn="ctr"/>
                      <a:r>
                        <a:rPr lang="en-US" sz="1400" dirty="0"/>
                        <a:t>ECRS</a:t>
                      </a:r>
                    </a:p>
                  </a:txBody>
                  <a:tcPr anchor="ctr"/>
                </a:tc>
                <a:tc>
                  <a:txBody>
                    <a:bodyPr/>
                    <a:lstStyle/>
                    <a:p>
                      <a:pPr algn="ctr"/>
                      <a:r>
                        <a:rPr lang="en-US" sz="1400" dirty="0"/>
                        <a:t>60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ECRS Duration Requirement</a:t>
                      </a:r>
                    </a:p>
                  </a:txBody>
                  <a:tcPr anchor="ctr"/>
                </a:tc>
                <a:extLst>
                  <a:ext uri="{0D108BD9-81ED-4DB2-BD59-A6C34878D82A}">
                    <a16:rowId xmlns:a16="http://schemas.microsoft.com/office/drawing/2014/main" val="1127875221"/>
                  </a:ext>
                </a:extLst>
              </a:tr>
              <a:tr h="248900">
                <a:tc>
                  <a:txBody>
                    <a:bodyPr/>
                    <a:lstStyle/>
                    <a:p>
                      <a:pPr algn="ctr"/>
                      <a:r>
                        <a:rPr lang="en-US" sz="1400" dirty="0"/>
                        <a:t>RRS-PFR</a:t>
                      </a:r>
                    </a:p>
                  </a:txBody>
                  <a:tcPr anchor="ctr"/>
                </a:tc>
                <a:tc>
                  <a:txBody>
                    <a:bodyPr/>
                    <a:lstStyle/>
                    <a:p>
                      <a:pPr algn="ctr"/>
                      <a:r>
                        <a:rPr lang="en-US" sz="1400" dirty="0"/>
                        <a:t>30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RRS-PFR Duration Requirement</a:t>
                      </a:r>
                    </a:p>
                  </a:txBody>
                  <a:tcPr anchor="ctr"/>
                </a:tc>
                <a:extLst>
                  <a:ext uri="{0D108BD9-81ED-4DB2-BD59-A6C34878D82A}">
                    <a16:rowId xmlns:a16="http://schemas.microsoft.com/office/drawing/2014/main" val="251202975"/>
                  </a:ext>
                </a:extLst>
              </a:tr>
              <a:tr h="248900">
                <a:tc>
                  <a:txBody>
                    <a:bodyPr/>
                    <a:lstStyle/>
                    <a:p>
                      <a:pPr algn="ctr"/>
                      <a:r>
                        <a:rPr lang="en-US" sz="1400" dirty="0"/>
                        <a:t>RRS-FFR</a:t>
                      </a:r>
                    </a:p>
                  </a:txBody>
                  <a:tcPr anchor="ctr"/>
                </a:tc>
                <a:tc>
                  <a:txBody>
                    <a:bodyPr/>
                    <a:lstStyle/>
                    <a:p>
                      <a:pPr algn="ctr"/>
                      <a:r>
                        <a:rPr lang="en-US" sz="1400" dirty="0"/>
                        <a:t>15</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RRS-FFR Duration Requirement</a:t>
                      </a:r>
                    </a:p>
                  </a:txBody>
                  <a:tcPr anchor="ctr"/>
                </a:tc>
                <a:extLst>
                  <a:ext uri="{0D108BD9-81ED-4DB2-BD59-A6C34878D82A}">
                    <a16:rowId xmlns:a16="http://schemas.microsoft.com/office/drawing/2014/main" val="990152614"/>
                  </a:ext>
                </a:extLst>
              </a:tr>
              <a:tr h="248900">
                <a:tc>
                  <a:txBody>
                    <a:bodyPr/>
                    <a:lstStyle/>
                    <a:p>
                      <a:pPr algn="ctr"/>
                      <a:r>
                        <a:rPr lang="en-US" sz="1400" dirty="0"/>
                        <a:t>RegUp</a:t>
                      </a:r>
                    </a:p>
                  </a:txBody>
                  <a:tcPr anchor="ctr"/>
                </a:tc>
                <a:tc>
                  <a:txBody>
                    <a:bodyPr/>
                    <a:lstStyle/>
                    <a:p>
                      <a:pPr algn="ctr"/>
                      <a:r>
                        <a:rPr lang="en-US" sz="1400" dirty="0"/>
                        <a:t>30</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Regulation Up Duration Requirement</a:t>
                      </a:r>
                    </a:p>
                  </a:txBody>
                  <a:tcPr anchor="ctr"/>
                </a:tc>
                <a:extLst>
                  <a:ext uri="{0D108BD9-81ED-4DB2-BD59-A6C34878D82A}">
                    <a16:rowId xmlns:a16="http://schemas.microsoft.com/office/drawing/2014/main" val="920822595"/>
                  </a:ext>
                </a:extLst>
              </a:tr>
            </a:tbl>
          </a:graphicData>
        </a:graphic>
      </p:graphicFrame>
    </p:spTree>
    <p:extLst>
      <p:ext uri="{BB962C8B-B14F-4D97-AF65-F5344CB8AC3E}">
        <p14:creationId xmlns:p14="http://schemas.microsoft.com/office/powerpoint/2010/main" val="41958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F6E0F-887D-941E-0846-CDA25DC0F677}"/>
              </a:ext>
            </a:extLst>
          </p:cNvPr>
          <p:cNvSpPr>
            <a:spLocks noGrp="1"/>
          </p:cNvSpPr>
          <p:nvPr>
            <p:ph type="title"/>
          </p:nvPr>
        </p:nvSpPr>
        <p:spPr/>
        <p:txBody>
          <a:bodyPr/>
          <a:lstStyle/>
          <a:p>
            <a:r>
              <a:rPr lang="en-US" dirty="0"/>
              <a:t>Overview</a:t>
            </a:r>
          </a:p>
        </p:txBody>
      </p:sp>
      <p:sp>
        <p:nvSpPr>
          <p:cNvPr id="6" name="Content Placeholder 5">
            <a:extLst>
              <a:ext uri="{FF2B5EF4-FFF2-40B4-BE49-F238E27FC236}">
                <a16:creationId xmlns:a16="http://schemas.microsoft.com/office/drawing/2014/main" id="{4B39B146-42FE-42DF-179A-6891A7169A24}"/>
              </a:ext>
            </a:extLst>
          </p:cNvPr>
          <p:cNvSpPr>
            <a:spLocks noGrp="1"/>
          </p:cNvSpPr>
          <p:nvPr>
            <p:ph idx="1"/>
          </p:nvPr>
        </p:nvSpPr>
        <p:spPr/>
        <p:txBody>
          <a:bodyPr/>
          <a:lstStyle/>
          <a:p>
            <a:pPr marL="0" indent="0">
              <a:buNone/>
            </a:pPr>
            <a:r>
              <a:rPr lang="en-US" sz="1800" b="0" dirty="0"/>
              <a:t>ERCOT has submitted </a:t>
            </a:r>
            <a:r>
              <a:rPr lang="en-US" sz="1800" b="0" dirty="0">
                <a:hlinkClick r:id="rId3"/>
              </a:rPr>
              <a:t>OBDRR055</a:t>
            </a:r>
            <a:r>
              <a:rPr lang="en-US" sz="1800" b="0" dirty="0"/>
              <a:t> to reflect these key changes:</a:t>
            </a:r>
          </a:p>
          <a:p>
            <a:pPr lvl="1"/>
            <a:r>
              <a:rPr lang="en-US" dirty="0">
                <a:solidFill>
                  <a:schemeClr val="tx1"/>
                </a:solidFill>
              </a:rPr>
              <a:t>Remove outdated references of Ancillary Service Responsibility and Schedules, telemetered schedule performance monitoring, HASL calculation, Non-Spin deployment grouping, online Generation Resource sand Controllable Load Resources</a:t>
            </a:r>
          </a:p>
          <a:p>
            <a:pPr lvl="1"/>
            <a:r>
              <a:rPr lang="en-US" dirty="0">
                <a:solidFill>
                  <a:schemeClr val="tx1"/>
                </a:solidFill>
              </a:rPr>
              <a:t>Add in references for RTC+B AS Awards</a:t>
            </a:r>
          </a:p>
          <a:p>
            <a:pPr lvl="1"/>
            <a:r>
              <a:rPr lang="en-US" dirty="0">
                <a:solidFill>
                  <a:schemeClr val="tx1"/>
                </a:solidFill>
              </a:rPr>
              <a:t>Enhance the offline Non-Spin deployment trigger</a:t>
            </a:r>
          </a:p>
          <a:p>
            <a:pPr lvl="1"/>
            <a:endParaRPr lang="en-US" dirty="0">
              <a:solidFill>
                <a:schemeClr val="tx1"/>
              </a:solidFill>
            </a:endParaRPr>
          </a:p>
          <a:p>
            <a:pPr marL="0" indent="0">
              <a:buNone/>
            </a:pPr>
            <a:r>
              <a:rPr lang="en-US" sz="1800" b="0" dirty="0"/>
              <a:t>ERCOT previously presented at RTCBTF on </a:t>
            </a:r>
            <a:r>
              <a:rPr lang="en-US" sz="1800" b="0" dirty="0">
                <a:hlinkClick r:id="rId4"/>
              </a:rPr>
              <a:t>12/15/2025</a:t>
            </a:r>
            <a:r>
              <a:rPr lang="en-US" sz="1800" b="0" dirty="0"/>
              <a:t>, and </a:t>
            </a:r>
            <a:r>
              <a:rPr lang="en-US" sz="1800" b="0" dirty="0">
                <a:hlinkClick r:id="rId5"/>
              </a:rPr>
              <a:t>1/20/2025</a:t>
            </a:r>
            <a:r>
              <a:rPr lang="en-US" sz="1800" b="0" dirty="0"/>
              <a:t>, PDCWG on </a:t>
            </a:r>
            <a:r>
              <a:rPr lang="en-US" sz="1800" b="0" dirty="0">
                <a:hlinkClick r:id="rId6"/>
              </a:rPr>
              <a:t>2/18/2026</a:t>
            </a:r>
            <a:r>
              <a:rPr lang="en-US" sz="1800" b="0" dirty="0"/>
              <a:t>, and TAC on </a:t>
            </a:r>
            <a:r>
              <a:rPr lang="en-US" sz="1800" b="0" dirty="0">
                <a:hlinkClick r:id="rId7"/>
              </a:rPr>
              <a:t>2/25/2026</a:t>
            </a:r>
            <a:r>
              <a:rPr lang="en-US" sz="1800" b="0" dirty="0"/>
              <a:t> to share updates needed for Non-Spinning Reserve Deployment and Recall Procedure. These changes were needed to align the procedure with ERCOT market rules that are now effective post implementation of RTC+B. This OBDRR also enhances the trigger calculation that is used to recommend deployment of offline Non-Spin such that it takes the available energy into account when assessing capability to meet the 30-minute out forecasted Load. </a:t>
            </a:r>
          </a:p>
          <a:p>
            <a:pPr marL="0" indent="0">
              <a:buNone/>
            </a:pPr>
            <a:endParaRPr lang="en-US" sz="1800" b="0" dirty="0"/>
          </a:p>
          <a:p>
            <a:pPr marL="0" indent="0">
              <a:buNone/>
            </a:pPr>
            <a:r>
              <a:rPr lang="en-US" sz="1800" b="0" dirty="0"/>
              <a:t>The following slides will focus on the changes needed for the Non-Spin deployment trigger and suggested enhancements. </a:t>
            </a:r>
          </a:p>
        </p:txBody>
      </p:sp>
      <p:sp>
        <p:nvSpPr>
          <p:cNvPr id="4" name="Slide Number Placeholder 3">
            <a:extLst>
              <a:ext uri="{FF2B5EF4-FFF2-40B4-BE49-F238E27FC236}">
                <a16:creationId xmlns:a16="http://schemas.microsoft.com/office/drawing/2014/main" id="{E01E394E-8B9A-C8F4-B5C6-799CE846F034}"/>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1263080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29AD0-F44F-E997-A003-47A80086D4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5A403-18D0-65FA-1AB4-B3867F21D068}"/>
              </a:ext>
            </a:extLst>
          </p:cNvPr>
          <p:cNvSpPr>
            <a:spLocks noGrp="1"/>
          </p:cNvSpPr>
          <p:nvPr>
            <p:ph type="title"/>
          </p:nvPr>
        </p:nvSpPr>
        <p:spPr/>
        <p:txBody>
          <a:bodyPr/>
          <a:lstStyle/>
          <a:p>
            <a:r>
              <a:rPr lang="en-US" dirty="0"/>
              <a:t>Non-Spin Deployment Trigger Analysis</a:t>
            </a:r>
          </a:p>
        </p:txBody>
      </p:sp>
      <p:sp>
        <p:nvSpPr>
          <p:cNvPr id="6" name="Content Placeholder 5">
            <a:extLst>
              <a:ext uri="{FF2B5EF4-FFF2-40B4-BE49-F238E27FC236}">
                <a16:creationId xmlns:a16="http://schemas.microsoft.com/office/drawing/2014/main" id="{BA825395-EF99-1773-40C6-CE84AA8B7D33}"/>
              </a:ext>
            </a:extLst>
          </p:cNvPr>
          <p:cNvSpPr>
            <a:spLocks noGrp="1"/>
          </p:cNvSpPr>
          <p:nvPr>
            <p:ph idx="1"/>
          </p:nvPr>
        </p:nvSpPr>
        <p:spPr/>
        <p:txBody>
          <a:bodyPr/>
          <a:lstStyle/>
          <a:p>
            <a:pPr marL="0" indent="0">
              <a:buNone/>
            </a:pPr>
            <a:r>
              <a:rPr lang="en-US" sz="1800" b="0" dirty="0"/>
              <a:t>Initial changes to align the Non-Spin Deployment Trigger with RTC+B required the replacement of </a:t>
            </a:r>
            <a:r>
              <a:rPr lang="en-US" sz="1800" dirty="0"/>
              <a:t>HASL</a:t>
            </a:r>
            <a:endParaRPr lang="en-US" sz="1800" b="0" dirty="0"/>
          </a:p>
          <a:p>
            <a:pPr marL="0" indent="0">
              <a:buNone/>
            </a:pPr>
            <a:r>
              <a:rPr lang="en-US" sz="1800" b="0" dirty="0"/>
              <a:t>since this concept was retired with implementation.</a:t>
            </a:r>
          </a:p>
          <a:p>
            <a:pPr marL="0" indent="0">
              <a:buNone/>
            </a:pPr>
            <a:endParaRPr lang="en-US" sz="1800" b="0" dirty="0"/>
          </a:p>
          <a:p>
            <a:pPr marL="0" indent="0">
              <a:buNone/>
            </a:pPr>
            <a:r>
              <a:rPr lang="en-US" sz="1800" b="0" dirty="0">
                <a:solidFill>
                  <a:schemeClr val="tx1"/>
                </a:solidFill>
              </a:rPr>
              <a:t>Pre-RTC Trigger:</a:t>
            </a:r>
          </a:p>
          <a:p>
            <a:r>
              <a:rPr lang="en-US" sz="1600" dirty="0">
                <a:solidFill>
                  <a:schemeClr val="tx1"/>
                </a:solidFill>
              </a:rPr>
              <a:t>HASL </a:t>
            </a:r>
            <a:r>
              <a:rPr lang="en-US" sz="1600" b="0" dirty="0">
                <a:solidFill>
                  <a:schemeClr val="tx1"/>
                </a:solidFill>
              </a:rPr>
              <a:t>– (GTBD + GTBD Offset) – IRR Curtailment – 30 min Net Load Ramp Forecast</a:t>
            </a:r>
          </a:p>
          <a:p>
            <a:pPr marL="0" indent="0">
              <a:buNone/>
            </a:pPr>
            <a:r>
              <a:rPr lang="en-US" sz="1800" b="0" dirty="0">
                <a:solidFill>
                  <a:schemeClr val="tx1"/>
                </a:solidFill>
              </a:rPr>
              <a:t>Current Trigger (as of 12/10): </a:t>
            </a:r>
          </a:p>
          <a:p>
            <a:r>
              <a:rPr lang="en-US" sz="1600" dirty="0">
                <a:solidFill>
                  <a:schemeClr val="tx1"/>
                </a:solidFill>
              </a:rPr>
              <a:t>HSL – Gen AS Awards </a:t>
            </a:r>
            <a:r>
              <a:rPr lang="en-US" sz="1600" b="0" dirty="0">
                <a:solidFill>
                  <a:schemeClr val="tx1"/>
                </a:solidFill>
              </a:rPr>
              <a:t>– (GTBD + GTBD Offset) – IRR Curtailment – 30 min Net Load Ramp Forecast</a:t>
            </a:r>
          </a:p>
          <a:p>
            <a:pPr lvl="1"/>
            <a:endParaRPr lang="en-US" sz="1800" b="0" dirty="0"/>
          </a:p>
          <a:p>
            <a:pPr marL="0" indent="0">
              <a:buNone/>
            </a:pPr>
            <a:r>
              <a:rPr lang="en-US" sz="1800" b="0" dirty="0"/>
              <a:t>While working on previous changes ERCOT identified additional enhancements that would improve the deployment trigger to better align with RTC+B and the evolving grid. ERCOT has performed additional analysis and proposes these additional changes:</a:t>
            </a:r>
            <a:r>
              <a:rPr lang="en-US" sz="1600" dirty="0">
                <a:solidFill>
                  <a:schemeClr val="tx1"/>
                </a:solidFill>
              </a:rPr>
              <a:t> </a:t>
            </a:r>
            <a:endParaRPr lang="en-US" sz="1600" b="0" dirty="0">
              <a:solidFill>
                <a:schemeClr val="tx1"/>
              </a:solidFill>
            </a:endParaRPr>
          </a:p>
          <a:p>
            <a:pPr lvl="1">
              <a:buFont typeface="+mj-lt"/>
              <a:buAutoNum type="arabicPeriod"/>
            </a:pPr>
            <a:r>
              <a:rPr lang="en-US" sz="1600" b="0" dirty="0">
                <a:solidFill>
                  <a:schemeClr val="tx1"/>
                </a:solidFill>
              </a:rPr>
              <a:t>Preserves the AS plan, without considering the excess Online Non-Spin procurements</a:t>
            </a:r>
          </a:p>
          <a:p>
            <a:pPr lvl="1">
              <a:buFont typeface="+mj-lt"/>
              <a:buAutoNum type="arabicPeriod"/>
            </a:pPr>
            <a:r>
              <a:rPr lang="en-US" sz="1600" b="0" dirty="0">
                <a:solidFill>
                  <a:schemeClr val="tx1"/>
                </a:solidFill>
              </a:rPr>
              <a:t>Accounts for Non-Spin shortages, when the Non-Spin plan is not fully procured</a:t>
            </a:r>
          </a:p>
          <a:p>
            <a:pPr lvl="1">
              <a:buFont typeface="+mj-lt"/>
              <a:buAutoNum type="arabicPeriod"/>
            </a:pPr>
            <a:r>
              <a:rPr lang="en-US" sz="1600" b="0" dirty="0">
                <a:solidFill>
                  <a:schemeClr val="tx1"/>
                </a:solidFill>
              </a:rPr>
              <a:t>Is aware of ESR State of Charge energy constraints</a:t>
            </a:r>
            <a:endParaRPr lang="en-US" sz="1800" b="0" dirty="0"/>
          </a:p>
          <a:p>
            <a:pPr marL="0" indent="0">
              <a:buNone/>
            </a:pPr>
            <a:endParaRPr lang="en-US" b="0" dirty="0"/>
          </a:p>
          <a:p>
            <a:pPr marL="0" indent="0">
              <a:buNone/>
            </a:pPr>
            <a:endParaRPr lang="en-US" b="0" dirty="0"/>
          </a:p>
        </p:txBody>
      </p:sp>
      <p:sp>
        <p:nvSpPr>
          <p:cNvPr id="4" name="Slide Number Placeholder 3">
            <a:extLst>
              <a:ext uri="{FF2B5EF4-FFF2-40B4-BE49-F238E27FC236}">
                <a16:creationId xmlns:a16="http://schemas.microsoft.com/office/drawing/2014/main" id="{4C63DD54-05D7-A63F-805F-66B6366E8174}"/>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2755120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DFFC1-E0E2-96FE-E12F-252A3D27A36E}"/>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8EC7B5FB-8578-8152-44B1-BF7F5343EF37}"/>
              </a:ext>
            </a:extLst>
          </p:cNvPr>
          <p:cNvSpPr>
            <a:spLocks noGrp="1"/>
          </p:cNvSpPr>
          <p:nvPr>
            <p:ph type="title"/>
          </p:nvPr>
        </p:nvSpPr>
        <p:spPr/>
        <p:txBody>
          <a:bodyPr/>
          <a:lstStyle/>
          <a:p>
            <a:r>
              <a:rPr lang="en-US" dirty="0"/>
              <a:t>Formula for Trigger Proposed in OBDRR55</a:t>
            </a:r>
          </a:p>
        </p:txBody>
      </p:sp>
      <mc:AlternateContent xmlns:mc="http://schemas.openxmlformats.org/markup-compatibility/2006">
        <mc:Choice xmlns:a14="http://schemas.microsoft.com/office/drawing/2010/main" Requires="a14">
          <p:sp>
            <p:nvSpPr>
              <p:cNvPr id="9" name="Content Placeholder 8">
                <a:extLst>
                  <a:ext uri="{FF2B5EF4-FFF2-40B4-BE49-F238E27FC236}">
                    <a16:creationId xmlns:a16="http://schemas.microsoft.com/office/drawing/2014/main" id="{40EFA4FE-5084-D6E3-3FA0-96382113EBD1}"/>
                  </a:ext>
                </a:extLst>
              </p:cNvPr>
              <p:cNvSpPr>
                <a:spLocks noGrp="1"/>
              </p:cNvSpPr>
              <p:nvPr>
                <p:ph idx="4294967295"/>
              </p:nvPr>
            </p:nvSpPr>
            <p:spPr>
              <a:xfrm>
                <a:off x="406400" y="914400"/>
                <a:ext cx="11557000" cy="5699918"/>
              </a:xfrm>
              <a:prstGeom prst="rect">
                <a:avLst/>
              </a:prstGeom>
            </p:spPr>
            <p:txBody>
              <a:bodyPr/>
              <a:lstStyle/>
              <a:p>
                <a:pPr marL="0" indent="0">
                  <a:lnSpc>
                    <a:spcPct val="115000"/>
                  </a:lnSpc>
                  <a:buNone/>
                </a:pPr>
                <a:r>
                  <a:rPr lang="en-US" sz="1800" dirty="0">
                    <a:ea typeface="Times New Roman" panose="02020603050405020304" pitchFamily="18" charset="0"/>
                  </a:rPr>
                  <a:t>Non-Spin deployment Trigger = (On-Line capacity available to serve Load at t+30) – (GTBD+GTBD offset) – (IRR curtailed) – (30 Min net load ramp) </a:t>
                </a:r>
                <a:endParaRPr lang="en-US" sz="1800" dirty="0"/>
              </a:p>
              <a:p>
                <a:pPr marL="0" indent="0">
                  <a:buNone/>
                </a:pPr>
                <a:r>
                  <a:rPr lang="en-US" sz="1800" dirty="0"/>
                  <a:t>Where: </a:t>
                </a:r>
              </a:p>
              <a:p>
                <a:r>
                  <a:rPr lang="en-US" sz="1800" dirty="0">
                    <a:solidFill>
                      <a:schemeClr val="tx1"/>
                    </a:solidFill>
                  </a:rPr>
                  <a:t>On-Line capacity to serve Load at t+30 = </a:t>
                </a:r>
                <a14:m>
                  <m:oMath xmlns:m="http://schemas.openxmlformats.org/officeDocument/2006/math">
                    <m:sSub>
                      <m:sSubPr>
                        <m:ctrlPr>
                          <a:rPr lang="en-US" sz="1800" i="1" dirty="0" smtClean="0">
                            <a:solidFill>
                              <a:schemeClr val="tx1"/>
                            </a:solidFill>
                            <a:latin typeface="Cambria Math" panose="02040503050406030204" pitchFamily="18" charset="0"/>
                          </a:rPr>
                        </m:ctrlPr>
                      </m:sSubPr>
                      <m:e>
                        <m:r>
                          <a:rPr lang="en-US" sz="1800" i="1" dirty="0">
                            <a:solidFill>
                              <a:schemeClr val="tx1"/>
                            </a:solidFill>
                            <a:latin typeface="Cambria Math" panose="02040503050406030204" pitchFamily="18" charset="0"/>
                          </a:rPr>
                          <m:t>𝐻𝑆𝐿</m:t>
                        </m:r>
                      </m:e>
                      <m:sub>
                        <m:r>
                          <a:rPr lang="en-US" sz="1800" b="0" i="1" dirty="0" smtClean="0">
                            <a:solidFill>
                              <a:schemeClr val="tx1"/>
                            </a:solidFill>
                            <a:latin typeface="Cambria Math" panose="02040503050406030204" pitchFamily="18" charset="0"/>
                          </a:rPr>
                          <m:t>𝑂𝑛𝑙𝑖𝑛𝑒</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𝐺𝑅</m:t>
                        </m:r>
                      </m:sub>
                    </m:sSub>
                    <m:r>
                      <a:rPr lang="en-US" sz="1800" b="0" i="1" dirty="0" smtClean="0">
                        <a:solidFill>
                          <a:schemeClr val="tx1"/>
                        </a:solidFill>
                        <a:latin typeface="Cambria Math" panose="02040503050406030204" pitchFamily="18" charset="0"/>
                      </a:rPr>
                      <m:t>+</m:t>
                    </m:r>
                    <m:sSub>
                      <m:sSubPr>
                        <m:ctrlPr>
                          <a:rPr lang="en-US" sz="1800" b="0" i="1" dirty="0" smtClean="0">
                            <a:solidFill>
                              <a:schemeClr val="tx1"/>
                            </a:solidFill>
                            <a:latin typeface="Cambria Math" panose="02040503050406030204" pitchFamily="18" charset="0"/>
                          </a:rPr>
                        </m:ctrlPr>
                      </m:sSubPr>
                      <m:e>
                        <m:r>
                          <a:rPr lang="en-US" sz="1800" i="1" dirty="0">
                            <a:solidFill>
                              <a:schemeClr val="tx1"/>
                            </a:solidFill>
                            <a:latin typeface="Cambria Math" panose="02040503050406030204" pitchFamily="18" charset="0"/>
                          </a:rPr>
                          <m:t>𝐻𝑆</m:t>
                        </m:r>
                        <m:r>
                          <a:rPr lang="en-US" sz="1800" b="0" i="1" dirty="0" smtClean="0">
                            <a:solidFill>
                              <a:schemeClr val="tx1"/>
                            </a:solidFill>
                            <a:latin typeface="Cambria Math" panose="02040503050406030204" pitchFamily="18" charset="0"/>
                          </a:rPr>
                          <m:t>𝐿</m:t>
                        </m:r>
                      </m:e>
                      <m:sub>
                        <m:r>
                          <a:rPr lang="en-US" sz="1800" b="0" i="1" dirty="0" smtClean="0">
                            <a:solidFill>
                              <a:schemeClr val="tx1"/>
                            </a:solidFill>
                            <a:latin typeface="Cambria Math" panose="02040503050406030204" pitchFamily="18" charset="0"/>
                          </a:rPr>
                          <m:t>𝐴𝑣𝑎𝑖𝑙𝑎𝑏𝑙𝑒</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𝑓𝑟𝑜𝑚</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𝐸𝑆𝑅</m:t>
                        </m:r>
                      </m:sub>
                    </m:sSub>
                    <m:r>
                      <a:rPr lang="en-US" sz="1800" b="0" i="1" dirty="0" smtClean="0">
                        <a:solidFill>
                          <a:schemeClr val="tx1"/>
                        </a:solidFill>
                        <a:latin typeface="Cambria Math" panose="02040503050406030204" pitchFamily="18" charset="0"/>
                      </a:rPr>
                      <m:t>−</m:t>
                    </m:r>
                    <m:r>
                      <a:rPr lang="en-US" sz="1800" b="0" i="1" dirty="0" smtClean="0">
                        <a:solidFill>
                          <a:schemeClr val="tx1"/>
                        </a:solidFill>
                        <a:latin typeface="Cambria Math" panose="02040503050406030204" pitchFamily="18" charset="0"/>
                      </a:rPr>
                      <m:t>𝐻𝑒𝑎𝑑𝑟𝑜𝑜𝑚</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𝑅𝑒𝑠𝑒𝑟𝑣𝑒𝑑</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𝑓𝑜𝑟</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𝑈𝑝</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𝐴𝑆</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𝑃𝑙𝑎𝑛𝑠</m:t>
                    </m:r>
                  </m:oMath>
                </a14:m>
                <a:endParaRPr lang="en-US" sz="1800" b="0" i="1" dirty="0">
                  <a:solidFill>
                    <a:schemeClr val="tx1"/>
                  </a:solidFill>
                  <a:latin typeface="Cambria Math" panose="02040503050406030204" pitchFamily="18" charset="0"/>
                </a:endParaRPr>
              </a:p>
              <a:p>
                <a:pPr lvl="1">
                  <a:buFont typeface="Arial" panose="020B0604020202020204" pitchFamily="34" charset="0"/>
                  <a:buChar char="•"/>
                </a:pPr>
                <a14:m>
                  <m:oMath xmlns:m="http://schemas.openxmlformats.org/officeDocument/2006/math">
                    <m:sSub>
                      <m:sSubPr>
                        <m:ctrlPr>
                          <a:rPr lang="en-US" sz="1600" i="1" dirty="0" smtClean="0">
                            <a:solidFill>
                              <a:schemeClr val="tx1"/>
                            </a:solidFill>
                            <a:latin typeface="Cambria Math" panose="02040503050406030204" pitchFamily="18" charset="0"/>
                          </a:rPr>
                        </m:ctrlPr>
                      </m:sSubPr>
                      <m:e>
                        <m:r>
                          <a:rPr lang="en-US" sz="1600" i="1" dirty="0">
                            <a:solidFill>
                              <a:schemeClr val="tx1"/>
                            </a:solidFill>
                            <a:latin typeface="Cambria Math" panose="02040503050406030204" pitchFamily="18" charset="0"/>
                          </a:rPr>
                          <m:t>𝐻𝑆𝐿</m:t>
                        </m:r>
                      </m:e>
                      <m:sub>
                        <m:r>
                          <a:rPr lang="en-US" sz="1600" b="0" i="1" dirty="0" smtClean="0">
                            <a:solidFill>
                              <a:schemeClr val="tx1"/>
                            </a:solidFill>
                            <a:latin typeface="Cambria Math" panose="02040503050406030204" pitchFamily="18" charset="0"/>
                          </a:rPr>
                          <m:t>𝐴𝑣𝑎𝑖𝑙𝑎𝑏𝑙𝑒</m:t>
                        </m:r>
                        <m:r>
                          <a:rPr lang="en-US" sz="1600" b="0" i="1" dirty="0" smtClean="0">
                            <a:solidFill>
                              <a:schemeClr val="tx1"/>
                            </a:solidFill>
                            <a:latin typeface="Cambria Math" panose="02040503050406030204" pitchFamily="18" charset="0"/>
                          </a:rPr>
                          <m:t> </m:t>
                        </m:r>
                        <m:r>
                          <a:rPr lang="en-US" sz="1600" b="0" i="1" dirty="0" smtClean="0">
                            <a:solidFill>
                              <a:schemeClr val="tx1"/>
                            </a:solidFill>
                            <a:latin typeface="Cambria Math" panose="02040503050406030204" pitchFamily="18" charset="0"/>
                          </a:rPr>
                          <m:t>𝑓𝑟𝑜𝑚</m:t>
                        </m:r>
                        <m:r>
                          <a:rPr lang="en-US" sz="1600" b="0" i="1" dirty="0" smtClean="0">
                            <a:solidFill>
                              <a:schemeClr val="tx1"/>
                            </a:solidFill>
                            <a:latin typeface="Cambria Math" panose="02040503050406030204" pitchFamily="18" charset="0"/>
                          </a:rPr>
                          <m:t> </m:t>
                        </m:r>
                        <m:r>
                          <a:rPr lang="en-US" sz="1600" b="0" i="1" dirty="0" smtClean="0">
                            <a:solidFill>
                              <a:schemeClr val="tx1"/>
                            </a:solidFill>
                            <a:latin typeface="Cambria Math" panose="02040503050406030204" pitchFamily="18" charset="0"/>
                          </a:rPr>
                          <m:t>𝐸𝑆𝑅</m:t>
                        </m:r>
                      </m:sub>
                    </m:sSub>
                    <m:r>
                      <a:rPr lang="en-US" sz="1600" b="0" i="1" dirty="0" smtClean="0">
                        <a:solidFill>
                          <a:schemeClr val="tx1"/>
                        </a:solidFill>
                        <a:latin typeface="Cambria Math" panose="02040503050406030204" pitchFamily="18" charset="0"/>
                      </a:rPr>
                      <m:t>=</m:t>
                    </m:r>
                    <m:func>
                      <m:funcPr>
                        <m:ctrlPr>
                          <a:rPr lang="en-US" sz="1600" b="0" i="1" dirty="0" smtClean="0">
                            <a:solidFill>
                              <a:schemeClr val="tx1"/>
                            </a:solidFill>
                            <a:latin typeface="Cambria Math" panose="02040503050406030204" pitchFamily="18" charset="0"/>
                          </a:rPr>
                        </m:ctrlPr>
                      </m:funcPr>
                      <m:fName>
                        <m:r>
                          <m:rPr>
                            <m:sty m:val="p"/>
                          </m:rPr>
                          <a:rPr lang="en-US" sz="1600" b="0" i="0" dirty="0" smtClean="0">
                            <a:solidFill>
                              <a:schemeClr val="tx1"/>
                            </a:solidFill>
                            <a:latin typeface="Cambria Math" panose="02040503050406030204" pitchFamily="18" charset="0"/>
                          </a:rPr>
                          <m:t>min</m:t>
                        </m:r>
                      </m:fName>
                      <m:e>
                        <m:d>
                          <m:dPr>
                            <m:ctrlPr>
                              <a:rPr lang="en-US" sz="1600" b="0" i="1" dirty="0" smtClean="0">
                                <a:solidFill>
                                  <a:schemeClr val="tx1"/>
                                </a:solidFill>
                                <a:latin typeface="Cambria Math" panose="02040503050406030204" pitchFamily="18" charset="0"/>
                              </a:rPr>
                            </m:ctrlPr>
                          </m:dPr>
                          <m:e>
                            <m:sSub>
                              <m:sSubPr>
                                <m:ctrlPr>
                                  <a:rPr lang="en-US" sz="1600" i="1" dirty="0" smtClean="0">
                                    <a:solidFill>
                                      <a:schemeClr val="tx1"/>
                                    </a:solidFill>
                                    <a:latin typeface="Cambria Math" panose="02040503050406030204" pitchFamily="18" charset="0"/>
                                  </a:rPr>
                                </m:ctrlPr>
                              </m:sSubPr>
                              <m:e>
                                <m:r>
                                  <a:rPr lang="en-US" sz="1600" i="1" dirty="0">
                                    <a:solidFill>
                                      <a:schemeClr val="tx1"/>
                                    </a:solidFill>
                                    <a:latin typeface="Cambria Math" panose="02040503050406030204" pitchFamily="18" charset="0"/>
                                  </a:rPr>
                                  <m:t>𝐻𝑆𝐿</m:t>
                                </m:r>
                              </m:e>
                              <m:sub>
                                <m:r>
                                  <a:rPr lang="en-US" sz="1600" b="0" i="1" dirty="0" smtClean="0">
                                    <a:solidFill>
                                      <a:schemeClr val="tx1"/>
                                    </a:solidFill>
                                    <a:latin typeface="Cambria Math" panose="02040503050406030204" pitchFamily="18" charset="0"/>
                                  </a:rPr>
                                  <m:t>𝑂𝑛𝑙𝑖𝑛𝑒</m:t>
                                </m:r>
                                <m:r>
                                  <a:rPr lang="en-US" sz="1600" b="0" i="1" dirty="0" smtClean="0">
                                    <a:solidFill>
                                      <a:schemeClr val="tx1"/>
                                    </a:solidFill>
                                    <a:latin typeface="Cambria Math" panose="02040503050406030204" pitchFamily="18" charset="0"/>
                                  </a:rPr>
                                  <m:t> </m:t>
                                </m:r>
                                <m:r>
                                  <a:rPr lang="en-US" sz="1600" i="1" dirty="0">
                                    <a:solidFill>
                                      <a:schemeClr val="tx1"/>
                                    </a:solidFill>
                                    <a:latin typeface="Cambria Math" panose="02040503050406030204" pitchFamily="18" charset="0"/>
                                  </a:rPr>
                                  <m:t>𝐸𝑆𝑅</m:t>
                                </m:r>
                                <m:r>
                                  <a:rPr lang="en-US" sz="1600" i="1" dirty="0">
                                    <a:solidFill>
                                      <a:schemeClr val="tx1"/>
                                    </a:solidFill>
                                    <a:latin typeface="Cambria Math" panose="02040503050406030204" pitchFamily="18" charset="0"/>
                                  </a:rPr>
                                  <m:t> </m:t>
                                </m:r>
                              </m:sub>
                            </m:sSub>
                            <m:r>
                              <a:rPr lang="en-US" sz="1600" b="0" i="1" dirty="0" smtClean="0">
                                <a:solidFill>
                                  <a:schemeClr val="tx1"/>
                                </a:solidFill>
                                <a:latin typeface="Cambria Math" panose="02040503050406030204" pitchFamily="18" charset="0"/>
                              </a:rPr>
                              <m:t>,</m:t>
                            </m:r>
                            <m:sSub>
                              <m:sSubPr>
                                <m:ctrlPr>
                                  <a:rPr lang="en-US" sz="1600" i="1" dirty="0">
                                    <a:latin typeface="Cambria Math" panose="02040503050406030204" pitchFamily="18" charset="0"/>
                                  </a:rPr>
                                </m:ctrlPr>
                              </m:sSubPr>
                              <m:e>
                                <m:r>
                                  <a:rPr lang="en-US" sz="1600" i="1" dirty="0">
                                    <a:latin typeface="Cambria Math" panose="02040503050406030204" pitchFamily="18" charset="0"/>
                                  </a:rPr>
                                  <m:t>𝐻𝑆𝐿</m:t>
                                </m:r>
                              </m:e>
                              <m:sub>
                                <m:r>
                                  <a:rPr lang="en-US" sz="1600" b="0" i="1" dirty="0" smtClean="0">
                                    <a:latin typeface="Cambria Math" panose="02040503050406030204" pitchFamily="18" charset="0"/>
                                  </a:rPr>
                                  <m:t>𝑂𝑛𝑙𝑖𝑛𝑒</m:t>
                                </m:r>
                                <m:r>
                                  <a:rPr lang="en-US" sz="1600" b="0" i="1" dirty="0" smtClean="0">
                                    <a:latin typeface="Cambria Math" panose="02040503050406030204" pitchFamily="18" charset="0"/>
                                  </a:rPr>
                                  <m:t> </m:t>
                                </m:r>
                                <m:r>
                                  <a:rPr lang="en-US" sz="1600" i="1" dirty="0">
                                    <a:latin typeface="Cambria Math" panose="02040503050406030204" pitchFamily="18" charset="0"/>
                                  </a:rPr>
                                  <m:t>𝐸𝑆𝑅</m:t>
                                </m:r>
                                <m:r>
                                  <a:rPr lang="en-US" sz="1600" b="0" i="1" dirty="0" smtClean="0">
                                    <a:latin typeface="Cambria Math" panose="02040503050406030204" pitchFamily="18" charset="0"/>
                                  </a:rPr>
                                  <m:t>,   </m:t>
                                </m:r>
                                <m:r>
                                  <a:rPr lang="en-US" sz="1600" b="0" i="1" dirty="0" smtClean="0">
                                    <a:latin typeface="Cambria Math" panose="02040503050406030204" pitchFamily="18" charset="0"/>
                                  </a:rPr>
                                  <m:t>𝑆𝑂𝐶</m:t>
                                </m:r>
                                <m:r>
                                  <a:rPr lang="en-US" sz="1600" b="0" i="1" dirty="0" smtClean="0">
                                    <a:latin typeface="Cambria Math" panose="02040503050406030204" pitchFamily="18" charset="0"/>
                                  </a:rPr>
                                  <m:t> </m:t>
                                </m:r>
                                <m:r>
                                  <a:rPr lang="en-US" sz="1600" b="0" i="1" dirty="0" smtClean="0">
                                    <a:latin typeface="Cambria Math" panose="02040503050406030204" pitchFamily="18" charset="0"/>
                                  </a:rPr>
                                  <m:t>𝐿𝑖𝑚𝑖𝑡𝑒𝑑</m:t>
                                </m:r>
                                <m:r>
                                  <a:rPr lang="en-US" sz="1600" i="1" dirty="0">
                                    <a:latin typeface="Cambria Math" panose="02040503050406030204" pitchFamily="18" charset="0"/>
                                  </a:rPr>
                                  <m:t> </m:t>
                                </m:r>
                              </m:sub>
                            </m:sSub>
                          </m:e>
                        </m:d>
                      </m:e>
                    </m:func>
                  </m:oMath>
                </a14:m>
                <a:r>
                  <a:rPr lang="en-US" sz="1600" b="0" dirty="0">
                    <a:solidFill>
                      <a:schemeClr val="tx1"/>
                    </a:solidFill>
                  </a:rPr>
                  <a:t>	</a:t>
                </a:r>
              </a:p>
              <a:p>
                <a:pPr lvl="1">
                  <a:buFont typeface="Arial" panose="020B0604020202020204" pitchFamily="34" charset="0"/>
                  <a:buChar char="•"/>
                </a:pPr>
                <a14:m>
                  <m:oMath xmlns:m="http://schemas.openxmlformats.org/officeDocument/2006/math">
                    <m:sSub>
                      <m:sSubPr>
                        <m:ctrlPr>
                          <a:rPr lang="en-US" sz="1600" i="1" dirty="0">
                            <a:latin typeface="Cambria Math" panose="02040503050406030204" pitchFamily="18" charset="0"/>
                          </a:rPr>
                        </m:ctrlPr>
                      </m:sSubPr>
                      <m:e>
                        <m:r>
                          <a:rPr lang="en-US" sz="1600" i="1" dirty="0">
                            <a:latin typeface="Cambria Math" panose="02040503050406030204" pitchFamily="18" charset="0"/>
                          </a:rPr>
                          <m:t>𝐻𝑆𝐿</m:t>
                        </m:r>
                      </m:e>
                      <m:sub>
                        <m:r>
                          <a:rPr lang="en-US" sz="1600" i="1" dirty="0">
                            <a:latin typeface="Cambria Math" panose="02040503050406030204" pitchFamily="18" charset="0"/>
                          </a:rPr>
                          <m:t>𝐸𝑆𝑅</m:t>
                        </m:r>
                        <m:r>
                          <a:rPr lang="en-US" sz="1600" i="1" dirty="0">
                            <a:latin typeface="Cambria Math" panose="02040503050406030204" pitchFamily="18" charset="0"/>
                          </a:rPr>
                          <m:t>,   </m:t>
                        </m:r>
                        <m:r>
                          <a:rPr lang="en-US" sz="1600" i="1" dirty="0">
                            <a:latin typeface="Cambria Math" panose="02040503050406030204" pitchFamily="18" charset="0"/>
                          </a:rPr>
                          <m:t>𝑆𝑂𝐶</m:t>
                        </m:r>
                        <m:r>
                          <a:rPr lang="en-US" sz="1600" i="1" dirty="0">
                            <a:latin typeface="Cambria Math" panose="02040503050406030204" pitchFamily="18" charset="0"/>
                          </a:rPr>
                          <m:t> </m:t>
                        </m:r>
                        <m:r>
                          <a:rPr lang="en-US" sz="1600" i="1" dirty="0">
                            <a:latin typeface="Cambria Math" panose="02040503050406030204" pitchFamily="18" charset="0"/>
                          </a:rPr>
                          <m:t>𝐿𝑖𝑚𝑖𝑡𝑒𝑑</m:t>
                        </m:r>
                        <m:r>
                          <a:rPr lang="en-US" sz="1600" i="1" dirty="0">
                            <a:latin typeface="Cambria Math" panose="02040503050406030204" pitchFamily="18" charset="0"/>
                          </a:rPr>
                          <m:t> </m:t>
                        </m:r>
                      </m:sub>
                    </m:sSub>
                    <m:r>
                      <a:rPr lang="en-US" sz="1600" b="0" i="1" dirty="0" smtClean="0">
                        <a:latin typeface="Cambria Math" panose="02040503050406030204" pitchFamily="18" charset="0"/>
                      </a:rPr>
                      <m:t>=</m:t>
                    </m:r>
                    <m:f>
                      <m:fPr>
                        <m:ctrlPr>
                          <a:rPr lang="en-US" sz="1600" i="1" dirty="0">
                            <a:latin typeface="Cambria Math" panose="02040503050406030204" pitchFamily="18" charset="0"/>
                          </a:rPr>
                        </m:ctrlPr>
                      </m:fPr>
                      <m:num>
                        <m:r>
                          <a:rPr lang="en-US" sz="1600" i="1" dirty="0">
                            <a:latin typeface="Cambria Math" panose="02040503050406030204" pitchFamily="18" charset="0"/>
                          </a:rPr>
                          <m:t>𝑆𝑂𝐶</m:t>
                        </m:r>
                        <m:r>
                          <a:rPr lang="en-US" sz="1600" i="1" dirty="0">
                            <a:latin typeface="Cambria Math" panose="02040503050406030204" pitchFamily="18" charset="0"/>
                          </a:rPr>
                          <m:t> − </m:t>
                        </m:r>
                        <m:r>
                          <a:rPr lang="en-US" sz="1600" i="1" dirty="0">
                            <a:latin typeface="Cambria Math" panose="02040503050406030204" pitchFamily="18" charset="0"/>
                          </a:rPr>
                          <m:t>𝐵𝑃</m:t>
                        </m:r>
                        <m:r>
                          <a:rPr lang="en-US" sz="1600" i="1" dirty="0">
                            <a:latin typeface="Cambria Math" panose="02040503050406030204" pitchFamily="18" charset="0"/>
                          </a:rPr>
                          <m:t>∗</m:t>
                        </m:r>
                        <m:r>
                          <a:rPr lang="en-US" sz="1600" i="1" dirty="0">
                            <a:latin typeface="Cambria Math" panose="02040503050406030204" pitchFamily="18" charset="0"/>
                          </a:rPr>
                          <m:t>𝐵𝑃</m:t>
                        </m:r>
                        <m:r>
                          <a:rPr lang="en-US" sz="1600" i="1" dirty="0">
                            <a:latin typeface="Cambria Math" panose="02040503050406030204" pitchFamily="18" charset="0"/>
                          </a:rPr>
                          <m:t> </m:t>
                        </m:r>
                        <m:r>
                          <a:rPr lang="en-US" sz="1600" i="1" dirty="0">
                            <a:latin typeface="Cambria Math" panose="02040503050406030204" pitchFamily="18" charset="0"/>
                          </a:rPr>
                          <m:t>𝐷𝑢𝑟𝑎𝑡𝑖𝑜𝑛</m:t>
                        </m:r>
                        <m:r>
                          <a:rPr lang="en-US" sz="1600" b="0" i="1" dirty="0" smtClean="0">
                            <a:latin typeface="Cambria Math" panose="02040503050406030204" pitchFamily="18" charset="0"/>
                          </a:rPr>
                          <m:t> </m:t>
                        </m:r>
                        <m:r>
                          <a:rPr lang="en-US" sz="1600" i="1" dirty="0">
                            <a:latin typeface="Cambria Math" panose="02040503050406030204" pitchFamily="18" charset="0"/>
                          </a:rPr>
                          <m:t>−</m:t>
                        </m:r>
                        <m:r>
                          <a:rPr lang="en-US" sz="1600" b="0" i="1" dirty="0" smtClean="0">
                            <a:latin typeface="Cambria Math" panose="02040503050406030204" pitchFamily="18" charset="0"/>
                          </a:rPr>
                          <m:t> </m:t>
                        </m:r>
                        <m:r>
                          <a:rPr lang="en-US" sz="1600" i="1" dirty="0">
                            <a:latin typeface="Cambria Math" panose="02040503050406030204" pitchFamily="18" charset="0"/>
                          </a:rPr>
                          <m:t>𝑆𝑂𝐶</m:t>
                        </m:r>
                        <m:r>
                          <a:rPr lang="en-US" sz="1600" i="1" dirty="0">
                            <a:latin typeface="Cambria Math" panose="02040503050406030204" pitchFamily="18" charset="0"/>
                          </a:rPr>
                          <m:t> </m:t>
                        </m:r>
                        <m:r>
                          <a:rPr lang="en-US" sz="1600" i="1" dirty="0">
                            <a:latin typeface="Cambria Math" panose="02040503050406030204" pitchFamily="18" charset="0"/>
                          </a:rPr>
                          <m:t>𝑅𝑒𝑠𝑒𝑟𝑣𝑒𝑑</m:t>
                        </m:r>
                        <m:r>
                          <a:rPr lang="en-US" sz="1600" i="1" dirty="0">
                            <a:latin typeface="Cambria Math" panose="02040503050406030204" pitchFamily="18" charset="0"/>
                          </a:rPr>
                          <m:t> </m:t>
                        </m:r>
                        <m:r>
                          <a:rPr lang="en-US" sz="1600" i="1" dirty="0">
                            <a:latin typeface="Cambria Math" panose="02040503050406030204" pitchFamily="18" charset="0"/>
                          </a:rPr>
                          <m:t>𝑓𝑜𝑟</m:t>
                        </m:r>
                        <m:r>
                          <a:rPr lang="en-US" sz="1600" i="1" dirty="0">
                            <a:latin typeface="Cambria Math" panose="02040503050406030204" pitchFamily="18" charset="0"/>
                          </a:rPr>
                          <m:t> </m:t>
                        </m:r>
                        <m:r>
                          <a:rPr lang="en-US" sz="1600" i="1" dirty="0">
                            <a:latin typeface="Cambria Math" panose="02040503050406030204" pitchFamily="18" charset="0"/>
                          </a:rPr>
                          <m:t>𝐴𝑆</m:t>
                        </m:r>
                        <m:r>
                          <a:rPr lang="en-US" sz="1600" i="1" dirty="0">
                            <a:latin typeface="Cambria Math" panose="02040503050406030204" pitchFamily="18" charset="0"/>
                          </a:rPr>
                          <m:t> </m:t>
                        </m:r>
                        <m:r>
                          <a:rPr lang="en-US" sz="1600" i="1" dirty="0">
                            <a:latin typeface="Cambria Math" panose="02040503050406030204" pitchFamily="18" charset="0"/>
                          </a:rPr>
                          <m:t>𝐴𝑤𝑎𝑟𝑑𝑠</m:t>
                        </m:r>
                        <m:r>
                          <a:rPr lang="en-US" sz="1600" b="0" i="1" dirty="0" smtClean="0">
                            <a:latin typeface="Cambria Math" panose="02040503050406030204" pitchFamily="18" charset="0"/>
                          </a:rPr>
                          <m:t> </m:t>
                        </m:r>
                        <m:r>
                          <a:rPr lang="en-US" sz="1600" i="1" dirty="0">
                            <a:latin typeface="Cambria Math" panose="02040503050406030204" pitchFamily="18" charset="0"/>
                          </a:rPr>
                          <m:t>−</m:t>
                        </m:r>
                        <m:r>
                          <a:rPr lang="en-US" sz="1600" b="0" i="1" dirty="0" smtClean="0">
                            <a:latin typeface="Cambria Math" panose="02040503050406030204" pitchFamily="18" charset="0"/>
                          </a:rPr>
                          <m:t> </m:t>
                        </m:r>
                        <m:r>
                          <a:rPr lang="en-US" sz="1600" i="1" dirty="0">
                            <a:latin typeface="Cambria Math" panose="02040503050406030204" pitchFamily="18" charset="0"/>
                          </a:rPr>
                          <m:t>𝑚𝑖𝑛𝑆𝑂𝐶</m:t>
                        </m:r>
                      </m:num>
                      <m:den>
                        <m:r>
                          <a:rPr lang="en-US" sz="1600" i="1" dirty="0">
                            <a:latin typeface="Cambria Math" panose="02040503050406030204" pitchFamily="18" charset="0"/>
                          </a:rPr>
                          <m:t>𝑆𝐶𝐸𝐷</m:t>
                        </m:r>
                        <m:r>
                          <a:rPr lang="en-US" sz="1600" i="1" dirty="0">
                            <a:latin typeface="Cambria Math" panose="02040503050406030204" pitchFamily="18" charset="0"/>
                          </a:rPr>
                          <m:t> </m:t>
                        </m:r>
                        <m:r>
                          <a:rPr lang="en-US" sz="1600" i="1" dirty="0">
                            <a:latin typeface="Cambria Math" panose="02040503050406030204" pitchFamily="18" charset="0"/>
                          </a:rPr>
                          <m:t>𝐷𝑢𝑟𝑎𝑡𝑖𝑜𝑛</m:t>
                        </m:r>
                      </m:den>
                    </m:f>
                  </m:oMath>
                </a14:m>
                <a:endParaRPr lang="en-US" sz="1600" b="0" dirty="0">
                  <a:solidFill>
                    <a:schemeClr val="tx1"/>
                  </a:solidFill>
                </a:endParaRPr>
              </a:p>
              <a:p>
                <a:pPr lvl="1">
                  <a:buFont typeface="Arial" panose="020B0604020202020204" pitchFamily="34" charset="0"/>
                  <a:buChar char="•"/>
                </a:pPr>
                <a14:m>
                  <m:oMath xmlns:m="http://schemas.openxmlformats.org/officeDocument/2006/math">
                    <m:r>
                      <a:rPr lang="en-US" sz="1600" b="1" i="1" dirty="0" smtClean="0">
                        <a:solidFill>
                          <a:schemeClr val="tx1"/>
                        </a:solidFill>
                        <a:latin typeface="Cambria Math" panose="02040503050406030204" pitchFamily="18" charset="0"/>
                      </a:rPr>
                      <m:t>𝑯𝒆𝒂𝒅𝒓𝒐𝒐𝒎</m:t>
                    </m:r>
                    <m:r>
                      <a:rPr lang="en-US" sz="1600" b="1" i="1" dirty="0" smtClean="0">
                        <a:solidFill>
                          <a:schemeClr val="tx1"/>
                        </a:solidFill>
                        <a:latin typeface="Cambria Math" panose="02040503050406030204" pitchFamily="18" charset="0"/>
                      </a:rPr>
                      <m:t> </m:t>
                    </m:r>
                    <m:r>
                      <a:rPr lang="en-US" sz="1600" b="1" i="1" dirty="0" smtClean="0">
                        <a:solidFill>
                          <a:schemeClr val="tx1"/>
                        </a:solidFill>
                        <a:latin typeface="Cambria Math" panose="02040503050406030204" pitchFamily="18" charset="0"/>
                      </a:rPr>
                      <m:t>𝑹𝒆𝒔𝒆𝒓𝒗𝒆𝒅</m:t>
                    </m:r>
                    <m:r>
                      <a:rPr lang="en-US" sz="1600" b="1" i="1" dirty="0" smtClean="0">
                        <a:solidFill>
                          <a:schemeClr val="tx1"/>
                        </a:solidFill>
                        <a:latin typeface="Cambria Math" panose="02040503050406030204" pitchFamily="18" charset="0"/>
                      </a:rPr>
                      <m:t> </m:t>
                    </m:r>
                    <m:r>
                      <a:rPr lang="en-US" sz="1600" b="1" i="1" dirty="0" smtClean="0">
                        <a:solidFill>
                          <a:schemeClr val="tx1"/>
                        </a:solidFill>
                        <a:latin typeface="Cambria Math" panose="02040503050406030204" pitchFamily="18" charset="0"/>
                      </a:rPr>
                      <m:t>𝒇𝒐𝒓</m:t>
                    </m:r>
                    <m:r>
                      <a:rPr lang="en-US" sz="1600" b="1" i="1" dirty="0" smtClean="0">
                        <a:solidFill>
                          <a:schemeClr val="tx1"/>
                        </a:solidFill>
                        <a:latin typeface="Cambria Math" panose="02040503050406030204" pitchFamily="18" charset="0"/>
                      </a:rPr>
                      <m:t> </m:t>
                    </m:r>
                    <m:r>
                      <a:rPr lang="en-US" sz="1600" b="1" i="1" dirty="0" smtClean="0">
                        <a:solidFill>
                          <a:schemeClr val="tx1"/>
                        </a:solidFill>
                        <a:latin typeface="Cambria Math" panose="02040503050406030204" pitchFamily="18" charset="0"/>
                      </a:rPr>
                      <m:t>𝑼𝒑</m:t>
                    </m:r>
                    <m:r>
                      <a:rPr lang="en-US" sz="1600" b="1" i="1" dirty="0" smtClean="0">
                        <a:solidFill>
                          <a:schemeClr val="tx1"/>
                        </a:solidFill>
                        <a:latin typeface="Cambria Math" panose="02040503050406030204" pitchFamily="18" charset="0"/>
                      </a:rPr>
                      <m:t> </m:t>
                    </m:r>
                    <m:r>
                      <a:rPr lang="en-US" sz="1600" b="1" i="1" dirty="0" smtClean="0">
                        <a:solidFill>
                          <a:schemeClr val="tx1"/>
                        </a:solidFill>
                        <a:latin typeface="Cambria Math" panose="02040503050406030204" pitchFamily="18" charset="0"/>
                      </a:rPr>
                      <m:t>𝑨𝑺</m:t>
                    </m:r>
                    <m:r>
                      <a:rPr lang="en-US" sz="1600" b="1" i="1" dirty="0" smtClean="0">
                        <a:solidFill>
                          <a:schemeClr val="tx1"/>
                        </a:solidFill>
                        <a:latin typeface="Cambria Math" panose="02040503050406030204" pitchFamily="18" charset="0"/>
                      </a:rPr>
                      <m:t> </m:t>
                    </m:r>
                    <m:r>
                      <a:rPr lang="en-US" sz="1600" b="1" i="1" dirty="0" smtClean="0">
                        <a:solidFill>
                          <a:schemeClr val="tx1"/>
                        </a:solidFill>
                        <a:latin typeface="Cambria Math" panose="02040503050406030204" pitchFamily="18" charset="0"/>
                      </a:rPr>
                      <m:t>𝑷𝒍𝒂𝒏𝒔</m:t>
                    </m:r>
                    <m:r>
                      <a:rPr lang="en-US" sz="1600" b="0" i="0" dirty="0" smtClean="0">
                        <a:solidFill>
                          <a:schemeClr val="tx1"/>
                        </a:solidFill>
                        <a:latin typeface="Cambria Math" panose="02040503050406030204" pitchFamily="18" charset="0"/>
                      </a:rPr>
                      <m:t>=</m:t>
                    </m:r>
                    <m:d>
                      <m:dPr>
                        <m:ctrlPr>
                          <a:rPr lang="en-US" sz="1600" b="0" i="0" dirty="0" smtClean="0">
                            <a:solidFill>
                              <a:schemeClr val="tx1"/>
                            </a:solidFill>
                            <a:latin typeface="Cambria Math" panose="02040503050406030204" pitchFamily="18" charset="0"/>
                          </a:rPr>
                        </m:ctrlPr>
                      </m:dPr>
                      <m:e>
                        <m:r>
                          <m:rPr>
                            <m:sty m:val="p"/>
                          </m:rPr>
                          <a:rPr lang="en-US" sz="1600" b="0" i="0" dirty="0" smtClean="0">
                            <a:solidFill>
                              <a:schemeClr val="tx1"/>
                            </a:solidFill>
                            <a:latin typeface="Cambria Math" panose="02040503050406030204" pitchFamily="18" charset="0"/>
                          </a:rPr>
                          <m:t>ECRS</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Plan</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RRS</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Plan</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RegUp</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Plan</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not</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awarded</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to</m:t>
                        </m:r>
                        <m:r>
                          <a:rPr lang="en-US" sz="1600" b="0" i="0" dirty="0" smtClean="0">
                            <a:solidFill>
                              <a:schemeClr val="tx1"/>
                            </a:solidFill>
                            <a:latin typeface="Cambria Math" panose="02040503050406030204" pitchFamily="18" charset="0"/>
                          </a:rPr>
                          <m:t> </m:t>
                        </m:r>
                        <m:r>
                          <m:rPr>
                            <m:sty m:val="p"/>
                          </m:rPr>
                          <a:rPr lang="en-US" sz="1600" b="0" i="0" dirty="0" smtClean="0">
                            <a:solidFill>
                              <a:schemeClr val="tx1"/>
                            </a:solidFill>
                            <a:latin typeface="Cambria Math" panose="02040503050406030204" pitchFamily="18" charset="0"/>
                          </a:rPr>
                          <m:t>LRs</m:t>
                        </m:r>
                      </m:e>
                    </m:d>
                    <m:r>
                      <a:rPr lang="en-US" sz="1600" b="0" i="0" dirty="0" smtClean="0">
                        <a:solidFill>
                          <a:schemeClr val="tx1"/>
                        </a:solidFill>
                        <a:latin typeface="Cambria Math" panose="02040503050406030204" pitchFamily="18" charset="0"/>
                      </a:rPr>
                      <m:t>+</m:t>
                    </m:r>
                    <m:r>
                      <m:rPr>
                        <m:sty m:val="p"/>
                      </m:rPr>
                      <a:rPr lang="en-US" sz="1600" i="0" dirty="0" smtClean="0">
                        <a:solidFill>
                          <a:schemeClr val="tx1"/>
                        </a:solidFill>
                        <a:latin typeface="Cambria Math" panose="02040503050406030204" pitchFamily="18" charset="0"/>
                      </a:rPr>
                      <m:t>NonSpin</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Plan</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not</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awarded</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to</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Thermals</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and</m:t>
                    </m:r>
                    <m:r>
                      <a:rPr lang="en-US" sz="1600" i="0" dirty="0" smtClean="0">
                        <a:solidFill>
                          <a:schemeClr val="tx1"/>
                        </a:solidFill>
                        <a:latin typeface="Cambria Math" panose="02040503050406030204" pitchFamily="18" charset="0"/>
                      </a:rPr>
                      <m:t> </m:t>
                    </m:r>
                    <m:r>
                      <m:rPr>
                        <m:sty m:val="p"/>
                      </m:rPr>
                      <a:rPr lang="en-US" sz="1600" i="0" dirty="0" smtClean="0">
                        <a:solidFill>
                          <a:schemeClr val="tx1"/>
                        </a:solidFill>
                        <a:latin typeface="Cambria Math" panose="02040503050406030204" pitchFamily="18" charset="0"/>
                      </a:rPr>
                      <m:t>LRs</m:t>
                    </m:r>
                  </m:oMath>
                </a14:m>
                <a:endParaRPr lang="en-US" sz="2000" dirty="0"/>
              </a:p>
              <a:p>
                <a:pPr lvl="1">
                  <a:buFont typeface="Arial" panose="020B0604020202020204" pitchFamily="34" charset="0"/>
                  <a:buChar char="•"/>
                </a:pPr>
                <a14:m>
                  <m:oMath xmlns:m="http://schemas.openxmlformats.org/officeDocument/2006/math">
                    <m:r>
                      <a:rPr lang="en-US" sz="1600" b="1" i="1" dirty="0">
                        <a:latin typeface="Cambria Math" panose="02040503050406030204" pitchFamily="18" charset="0"/>
                      </a:rPr>
                      <m:t>𝑵𝒐𝒏𝑺𝒑𝒊𝒏</m:t>
                    </m:r>
                    <m:r>
                      <a:rPr lang="en-US" sz="1600" b="1" i="1" dirty="0">
                        <a:latin typeface="Cambria Math" panose="02040503050406030204" pitchFamily="18" charset="0"/>
                      </a:rPr>
                      <m:t> </m:t>
                    </m:r>
                    <m:r>
                      <a:rPr lang="en-US" sz="1600" b="1" i="1" dirty="0">
                        <a:latin typeface="Cambria Math" panose="02040503050406030204" pitchFamily="18" charset="0"/>
                      </a:rPr>
                      <m:t>𝑷𝒍𝒂𝒏</m:t>
                    </m:r>
                    <m:r>
                      <a:rPr lang="en-US" sz="1600" b="1" i="1" dirty="0">
                        <a:latin typeface="Cambria Math" panose="02040503050406030204" pitchFamily="18" charset="0"/>
                      </a:rPr>
                      <m:t> </m:t>
                    </m:r>
                    <m:r>
                      <a:rPr lang="en-US" sz="1600" b="1" i="1" dirty="0">
                        <a:latin typeface="Cambria Math" panose="02040503050406030204" pitchFamily="18" charset="0"/>
                      </a:rPr>
                      <m:t>𝒏𝒐𝒕</m:t>
                    </m:r>
                    <m:r>
                      <a:rPr lang="en-US" sz="1600" b="1" i="1" dirty="0">
                        <a:latin typeface="Cambria Math" panose="02040503050406030204" pitchFamily="18" charset="0"/>
                      </a:rPr>
                      <m:t> </m:t>
                    </m:r>
                    <m:r>
                      <a:rPr lang="en-US" sz="1600" b="1" i="1" dirty="0">
                        <a:latin typeface="Cambria Math" panose="02040503050406030204" pitchFamily="18" charset="0"/>
                      </a:rPr>
                      <m:t>𝒂𝒘𝒂𝒓𝒅𝒆𝒅</m:t>
                    </m:r>
                    <m:r>
                      <a:rPr lang="en-US" sz="1600" b="1" i="1" dirty="0">
                        <a:latin typeface="Cambria Math" panose="02040503050406030204" pitchFamily="18" charset="0"/>
                      </a:rPr>
                      <m:t> </m:t>
                    </m:r>
                    <m:r>
                      <a:rPr lang="en-US" sz="1600" b="1" i="1" dirty="0">
                        <a:latin typeface="Cambria Math" panose="02040503050406030204" pitchFamily="18" charset="0"/>
                      </a:rPr>
                      <m:t>𝒕𝒐</m:t>
                    </m:r>
                    <m:r>
                      <a:rPr lang="en-US" sz="1600" b="1" i="1" dirty="0">
                        <a:latin typeface="Cambria Math" panose="02040503050406030204" pitchFamily="18" charset="0"/>
                      </a:rPr>
                      <m:t> </m:t>
                    </m:r>
                    <m:r>
                      <a:rPr lang="en-US" sz="1600" b="1" i="1" dirty="0">
                        <a:latin typeface="Cambria Math" panose="02040503050406030204" pitchFamily="18" charset="0"/>
                      </a:rPr>
                      <m:t>𝑻𝒉𝒆𝒓𝒎𝒂𝒍𝒔</m:t>
                    </m:r>
                    <m:r>
                      <a:rPr lang="en-US" sz="1600" b="1" i="1" dirty="0">
                        <a:latin typeface="Cambria Math" panose="02040503050406030204" pitchFamily="18" charset="0"/>
                      </a:rPr>
                      <m:t> </m:t>
                    </m:r>
                    <m:r>
                      <a:rPr lang="en-US" sz="1600" b="1" i="1" dirty="0">
                        <a:latin typeface="Cambria Math" panose="02040503050406030204" pitchFamily="18" charset="0"/>
                      </a:rPr>
                      <m:t>𝒂𝒏𝒅</m:t>
                    </m:r>
                    <m:r>
                      <a:rPr lang="en-US" sz="1600" b="1" i="1" dirty="0">
                        <a:latin typeface="Cambria Math" panose="02040503050406030204" pitchFamily="18" charset="0"/>
                      </a:rPr>
                      <m:t> </m:t>
                    </m:r>
                    <m:r>
                      <a:rPr lang="en-US" sz="1600" b="1" i="1" dirty="0">
                        <a:latin typeface="Cambria Math" panose="02040503050406030204" pitchFamily="18" charset="0"/>
                      </a:rPr>
                      <m:t>𝑳𝑹𝒔</m:t>
                    </m:r>
                    <m:r>
                      <a:rPr lang="en-US" sz="1600" i="0" dirty="0">
                        <a:latin typeface="Cambria Math" panose="02040503050406030204" pitchFamily="18" charset="0"/>
                      </a:rPr>
                      <m:t>=</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Plan</m:t>
                    </m:r>
                    <m:r>
                      <a:rPr lang="en-US" sz="1600" i="0" dirty="0">
                        <a:latin typeface="Cambria Math" panose="02040503050406030204" pitchFamily="18" charset="0"/>
                      </a:rPr>
                      <m:t> −</m:t>
                    </m:r>
                    <m:r>
                      <m:rPr>
                        <m:sty m:val="p"/>
                      </m:rPr>
                      <a:rPr lang="en-US" sz="1600" i="0" dirty="0">
                        <a:latin typeface="Cambria Math" panose="02040503050406030204" pitchFamily="18" charset="0"/>
                      </a:rPr>
                      <m:t>min</m:t>
                    </m:r>
                    <m:r>
                      <a:rPr lang="en-US" sz="1600" i="0" dirty="0">
                        <a:latin typeface="Cambria Math" panose="02040503050406030204" pitchFamily="18" charset="0"/>
                      </a:rPr>
                      <m:t>⁡(</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Plan</m:t>
                    </m:r>
                    <m:r>
                      <a:rPr lang="en-US" sz="1600" i="0" dirty="0">
                        <a:latin typeface="Cambria Math" panose="02040503050406030204" pitchFamily="18" charset="0"/>
                      </a:rPr>
                      <m:t>, </m:t>
                    </m:r>
                    <m:r>
                      <m:rPr>
                        <m:sty m:val="p"/>
                      </m:rPr>
                      <a:rPr lang="en-US" sz="1600" i="0" dirty="0">
                        <a:latin typeface="Cambria Math" panose="02040503050406030204" pitchFamily="18" charset="0"/>
                      </a:rPr>
                      <m:t>Online</m:t>
                    </m:r>
                    <m:r>
                      <a:rPr lang="en-US" sz="1600" i="0" dirty="0">
                        <a:latin typeface="Cambria Math" panose="02040503050406030204" pitchFamily="18" charset="0"/>
                      </a:rPr>
                      <m:t> </m:t>
                    </m:r>
                    <m:r>
                      <m:rPr>
                        <m:sty m:val="p"/>
                      </m:rPr>
                      <a:rPr lang="en-US" sz="1600" i="0" dirty="0">
                        <a:latin typeface="Cambria Math" panose="02040503050406030204" pitchFamily="18" charset="0"/>
                      </a:rPr>
                      <m:t>Thermal</m:t>
                    </m:r>
                    <m:r>
                      <a:rPr lang="en-US" sz="1600" i="0" dirty="0">
                        <a:latin typeface="Cambria Math" panose="02040503050406030204" pitchFamily="18" charset="0"/>
                      </a:rPr>
                      <m:t> </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Offline</m:t>
                    </m:r>
                    <m:r>
                      <a:rPr lang="en-US" sz="1600" i="0" dirty="0">
                        <a:latin typeface="Cambria Math" panose="02040503050406030204" pitchFamily="18" charset="0"/>
                      </a:rPr>
                      <m:t> </m:t>
                    </m:r>
                    <m:r>
                      <m:rPr>
                        <m:sty m:val="p"/>
                      </m:rPr>
                      <a:rPr lang="en-US" sz="1600" i="0" dirty="0">
                        <a:latin typeface="Cambria Math" panose="02040503050406030204" pitchFamily="18" charset="0"/>
                      </a:rPr>
                      <m:t>Thermal</m:t>
                    </m:r>
                    <m:r>
                      <a:rPr lang="en-US" sz="1600" i="0" dirty="0">
                        <a:latin typeface="Cambria Math" panose="02040503050406030204" pitchFamily="18" charset="0"/>
                      </a:rPr>
                      <m:t> </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Load</m:t>
                    </m:r>
                    <m:r>
                      <a:rPr lang="en-US" sz="1600" i="0" dirty="0">
                        <a:latin typeface="Cambria Math" panose="02040503050406030204" pitchFamily="18" charset="0"/>
                      </a:rPr>
                      <m:t> </m:t>
                    </m:r>
                    <m:r>
                      <m:rPr>
                        <m:sty m:val="p"/>
                      </m:rPr>
                      <a:rPr lang="en-US" sz="1600" i="0" dirty="0">
                        <a:latin typeface="Cambria Math" panose="02040503050406030204" pitchFamily="18" charset="0"/>
                      </a:rPr>
                      <m:t>Resource</m:t>
                    </m:r>
                    <m:r>
                      <a:rPr lang="en-US" sz="1600" i="0" dirty="0">
                        <a:latin typeface="Cambria Math" panose="02040503050406030204" pitchFamily="18" charset="0"/>
                      </a:rPr>
                      <m:t> </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oMath>
                </a14:m>
                <a:endParaRPr lang="en-US" sz="1600" dirty="0">
                  <a:latin typeface="Cambria Math" panose="02040503050406030204" pitchFamily="18" charset="0"/>
                </a:endParaRPr>
              </a:p>
              <a:p>
                <a:pPr lvl="1">
                  <a:buFont typeface="Arial" panose="020B0604020202020204" pitchFamily="34" charset="0"/>
                  <a:buChar char="•"/>
                </a:pPr>
                <a14:m>
                  <m:oMath xmlns:m="http://schemas.openxmlformats.org/officeDocument/2006/math">
                    <m:r>
                      <a:rPr lang="en-US" sz="1600" b="1" i="1" dirty="0">
                        <a:latin typeface="Cambria Math" panose="02040503050406030204" pitchFamily="18" charset="0"/>
                      </a:rPr>
                      <m:t>𝑺𝑶𝑪</m:t>
                    </m:r>
                    <m:r>
                      <a:rPr lang="en-US" sz="1600" b="1" i="1" dirty="0">
                        <a:latin typeface="Cambria Math" panose="02040503050406030204" pitchFamily="18" charset="0"/>
                      </a:rPr>
                      <m:t> </m:t>
                    </m:r>
                    <m:r>
                      <a:rPr lang="en-US" sz="1600" b="1" i="1" dirty="0">
                        <a:latin typeface="Cambria Math" panose="02040503050406030204" pitchFamily="18" charset="0"/>
                      </a:rPr>
                      <m:t>𝑹𝒆𝒔𝒆𝒓𝒗𝒆𝒅</m:t>
                    </m:r>
                    <m:r>
                      <a:rPr lang="en-US" sz="1600" b="1" i="1" dirty="0">
                        <a:latin typeface="Cambria Math" panose="02040503050406030204" pitchFamily="18" charset="0"/>
                      </a:rPr>
                      <m:t> </m:t>
                    </m:r>
                    <m:r>
                      <a:rPr lang="en-US" sz="1600" b="1" i="1" dirty="0">
                        <a:latin typeface="Cambria Math" panose="02040503050406030204" pitchFamily="18" charset="0"/>
                      </a:rPr>
                      <m:t>𝒇𝒐𝒓</m:t>
                    </m:r>
                    <m:r>
                      <a:rPr lang="en-US" sz="1600" b="1" i="1" dirty="0">
                        <a:latin typeface="Cambria Math" panose="02040503050406030204" pitchFamily="18" charset="0"/>
                      </a:rPr>
                      <m:t> </m:t>
                    </m:r>
                    <m:r>
                      <a:rPr lang="en-US" sz="1600" b="1" i="1" dirty="0">
                        <a:latin typeface="Cambria Math" panose="02040503050406030204" pitchFamily="18" charset="0"/>
                      </a:rPr>
                      <m:t>𝑨𝑺</m:t>
                    </m:r>
                    <m:r>
                      <a:rPr lang="en-US" sz="1600" b="1" i="1" dirty="0">
                        <a:latin typeface="Cambria Math" panose="02040503050406030204" pitchFamily="18" charset="0"/>
                      </a:rPr>
                      <m:t> </m:t>
                    </m:r>
                    <m:r>
                      <a:rPr lang="en-US" sz="1600" b="1" i="1" dirty="0">
                        <a:latin typeface="Cambria Math" panose="02040503050406030204" pitchFamily="18" charset="0"/>
                      </a:rPr>
                      <m:t>𝑨𝒘𝒂𝒓𝒅𝒔</m:t>
                    </m:r>
                    <m:r>
                      <a:rPr lang="en-US" sz="1600" i="0" dirty="0">
                        <a:latin typeface="Cambria Math" panose="02040503050406030204" pitchFamily="18" charset="0"/>
                      </a:rPr>
                      <m:t>=</m:t>
                    </m:r>
                  </m:oMath>
                </a14:m>
                <a:r>
                  <a:rPr lang="en-US" sz="1600" dirty="0">
                    <a:latin typeface="Cambria Math" panose="02040503050406030204" pitchFamily="18" charset="0"/>
                  </a:rPr>
                  <a:t> </a:t>
                </a:r>
                <a14:m>
                  <m:oMath xmlns:m="http://schemas.openxmlformats.org/officeDocument/2006/math">
                    <m:r>
                      <m:rPr>
                        <m:sty m:val="p"/>
                      </m:rPr>
                      <a:rPr lang="en-US" sz="1600" i="0" dirty="0">
                        <a:latin typeface="Cambria Math" panose="02040503050406030204" pitchFamily="18" charset="0"/>
                      </a:rPr>
                      <m:t>ESR</m:t>
                    </m:r>
                    <m:r>
                      <a:rPr lang="en-US" sz="1600" i="0" dirty="0">
                        <a:latin typeface="Cambria Math" panose="02040503050406030204" pitchFamily="18" charset="0"/>
                      </a:rPr>
                      <m:t> </m:t>
                    </m:r>
                    <m:r>
                      <m:rPr>
                        <m:sty m:val="p"/>
                      </m:rPr>
                      <a:rPr lang="en-US" sz="1600" i="0" dirty="0">
                        <a:latin typeface="Cambria Math" panose="02040503050406030204" pitchFamily="18" charset="0"/>
                      </a:rPr>
                      <m:t>RRSPFR</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RRSPFR</m:t>
                    </m:r>
                    <m:r>
                      <a:rPr lang="en-US" sz="1600" i="0" dirty="0">
                        <a:latin typeface="Cambria Math" panose="02040503050406030204" pitchFamily="18" charset="0"/>
                      </a:rPr>
                      <m:t> </m:t>
                    </m:r>
                    <m:r>
                      <m:rPr>
                        <m:sty m:val="p"/>
                      </m:rPr>
                      <a:rPr lang="en-US" sz="1600" i="0" dirty="0">
                        <a:latin typeface="Cambria Math" panose="02040503050406030204" pitchFamily="18" charset="0"/>
                      </a:rPr>
                      <m:t>Duration</m:t>
                    </m:r>
                    <m:r>
                      <a:rPr lang="en-US" sz="1600" i="0" dirty="0">
                        <a:latin typeface="Cambria Math" panose="02040503050406030204" pitchFamily="18" charset="0"/>
                      </a:rPr>
                      <m:t> + </m:t>
                    </m:r>
                    <m:r>
                      <m:rPr>
                        <m:sty m:val="p"/>
                      </m:rPr>
                      <a:rPr lang="en-US" sz="1600" i="0" dirty="0">
                        <a:latin typeface="Cambria Math" panose="02040503050406030204" pitchFamily="18" charset="0"/>
                      </a:rPr>
                      <m:t>ESR</m:t>
                    </m:r>
                    <m:r>
                      <a:rPr lang="en-US" sz="1600" i="0" dirty="0">
                        <a:latin typeface="Cambria Math" panose="02040503050406030204" pitchFamily="18" charset="0"/>
                      </a:rPr>
                      <m:t> </m:t>
                    </m:r>
                    <m:r>
                      <m:rPr>
                        <m:sty m:val="p"/>
                      </m:rPr>
                      <a:rPr lang="en-US" sz="1600" i="0" dirty="0">
                        <a:latin typeface="Cambria Math" panose="02040503050406030204" pitchFamily="18" charset="0"/>
                      </a:rPr>
                      <m:t>RRSFFR</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RRSFFR</m:t>
                    </m:r>
                    <m:r>
                      <a:rPr lang="en-US" sz="1600" i="0" dirty="0">
                        <a:latin typeface="Cambria Math" panose="02040503050406030204" pitchFamily="18" charset="0"/>
                      </a:rPr>
                      <m:t> </m:t>
                    </m:r>
                    <m:r>
                      <m:rPr>
                        <m:sty m:val="p"/>
                      </m:rPr>
                      <a:rPr lang="en-US" sz="1600" i="0" dirty="0">
                        <a:latin typeface="Cambria Math" panose="02040503050406030204" pitchFamily="18" charset="0"/>
                      </a:rPr>
                      <m:t>Duration</m:t>
                    </m:r>
                    <m:r>
                      <a:rPr lang="en-US" sz="1600" i="0" dirty="0">
                        <a:latin typeface="Cambria Math" panose="02040503050406030204" pitchFamily="18" charset="0"/>
                      </a:rPr>
                      <m:t> + </m:t>
                    </m:r>
                    <m:r>
                      <m:rPr>
                        <m:sty m:val="p"/>
                      </m:rPr>
                      <a:rPr lang="en-US" sz="1600" i="0" dirty="0">
                        <a:latin typeface="Cambria Math" panose="02040503050406030204" pitchFamily="18" charset="0"/>
                      </a:rPr>
                      <m:t>ESR</m:t>
                    </m:r>
                    <m:r>
                      <a:rPr lang="en-US" sz="1600" i="0" dirty="0">
                        <a:latin typeface="Cambria Math" panose="02040503050406030204" pitchFamily="18" charset="0"/>
                      </a:rPr>
                      <m:t> </m:t>
                    </m:r>
                    <m:r>
                      <m:rPr>
                        <m:sty m:val="p"/>
                      </m:rPr>
                      <a:rPr lang="en-US" sz="1600" i="0" dirty="0">
                        <a:latin typeface="Cambria Math" panose="02040503050406030204" pitchFamily="18" charset="0"/>
                      </a:rPr>
                      <m:t>RegUp</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RegUp</m:t>
                    </m:r>
                    <m:r>
                      <a:rPr lang="en-US" sz="1600" i="0" dirty="0">
                        <a:latin typeface="Cambria Math" panose="02040503050406030204" pitchFamily="18" charset="0"/>
                      </a:rPr>
                      <m:t> </m:t>
                    </m:r>
                    <m:r>
                      <m:rPr>
                        <m:sty m:val="p"/>
                      </m:rPr>
                      <a:rPr lang="en-US" sz="1600" i="0" dirty="0">
                        <a:latin typeface="Cambria Math" panose="02040503050406030204" pitchFamily="18" charset="0"/>
                      </a:rPr>
                      <m:t>Duration</m:t>
                    </m:r>
                    <m:r>
                      <a:rPr lang="en-US" sz="1600" i="0" dirty="0">
                        <a:latin typeface="Cambria Math" panose="02040503050406030204" pitchFamily="18" charset="0"/>
                      </a:rPr>
                      <m:t> + </m:t>
                    </m:r>
                    <m:r>
                      <m:rPr>
                        <m:sty m:val="p"/>
                      </m:rPr>
                      <a:rPr lang="en-US" sz="1600" i="0" dirty="0">
                        <a:latin typeface="Cambria Math" panose="02040503050406030204" pitchFamily="18" charset="0"/>
                      </a:rPr>
                      <m:t>ESR</m:t>
                    </m:r>
                    <m:r>
                      <a:rPr lang="en-US" sz="1600" i="0" dirty="0">
                        <a:latin typeface="Cambria Math" panose="02040503050406030204" pitchFamily="18" charset="0"/>
                      </a:rPr>
                      <m:t> </m:t>
                    </m:r>
                    <m:r>
                      <m:rPr>
                        <m:sty m:val="p"/>
                      </m:rPr>
                      <a:rPr lang="en-US" sz="1600" i="0" dirty="0">
                        <a:latin typeface="Cambria Math" panose="02040503050406030204" pitchFamily="18" charset="0"/>
                      </a:rPr>
                      <m:t>ECRS</m:t>
                    </m:r>
                    <m:r>
                      <a:rPr lang="en-US" sz="1600" i="0" dirty="0">
                        <a:latin typeface="Cambria Math" panose="02040503050406030204" pitchFamily="18" charset="0"/>
                      </a:rPr>
                      <m:t> </m:t>
                    </m:r>
                    <m:r>
                      <m:rPr>
                        <m:sty m:val="p"/>
                      </m:rPr>
                      <a:rPr lang="en-US" sz="1600" i="0" dirty="0">
                        <a:latin typeface="Cambria Math" panose="02040503050406030204" pitchFamily="18" charset="0"/>
                      </a:rPr>
                      <m:t>Awards</m:t>
                    </m:r>
                    <m:r>
                      <a:rPr lang="en-US" sz="1600" i="0" dirty="0">
                        <a:latin typeface="Cambria Math" panose="02040503050406030204" pitchFamily="18" charset="0"/>
                      </a:rPr>
                      <m:t>∗</m:t>
                    </m:r>
                    <m:r>
                      <m:rPr>
                        <m:sty m:val="p"/>
                      </m:rPr>
                      <a:rPr lang="en-US" sz="1600" i="0" dirty="0">
                        <a:latin typeface="Cambria Math" panose="02040503050406030204" pitchFamily="18" charset="0"/>
                      </a:rPr>
                      <m:t>ECRS</m:t>
                    </m:r>
                    <m:r>
                      <a:rPr lang="en-US" sz="1600" i="0" dirty="0">
                        <a:latin typeface="Cambria Math" panose="02040503050406030204" pitchFamily="18" charset="0"/>
                      </a:rPr>
                      <m:t> </m:t>
                    </m:r>
                    <m:r>
                      <m:rPr>
                        <m:sty m:val="p"/>
                      </m:rPr>
                      <a:rPr lang="en-US" sz="1600" i="0" dirty="0">
                        <a:latin typeface="Cambria Math" panose="02040503050406030204" pitchFamily="18" charset="0"/>
                      </a:rPr>
                      <m:t>Duration</m:t>
                    </m:r>
                    <m:r>
                      <a:rPr lang="en-US" sz="1600" i="0" dirty="0">
                        <a:latin typeface="Cambria Math" panose="02040503050406030204" pitchFamily="18" charset="0"/>
                      </a:rPr>
                      <m:t> +</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Plan</m:t>
                    </m:r>
                    <m:r>
                      <a:rPr lang="en-US" sz="1600" i="0" dirty="0">
                        <a:latin typeface="Cambria Math" panose="02040503050406030204" pitchFamily="18" charset="0"/>
                      </a:rPr>
                      <m:t> </m:t>
                    </m:r>
                    <m:r>
                      <m:rPr>
                        <m:sty m:val="p"/>
                      </m:rPr>
                      <a:rPr lang="en-US" sz="1600" i="0" dirty="0">
                        <a:latin typeface="Cambria Math" panose="02040503050406030204" pitchFamily="18" charset="0"/>
                      </a:rPr>
                      <m:t>not</m:t>
                    </m:r>
                    <m:r>
                      <a:rPr lang="en-US" sz="1600" i="0" dirty="0">
                        <a:latin typeface="Cambria Math" panose="02040503050406030204" pitchFamily="18" charset="0"/>
                      </a:rPr>
                      <m:t> </m:t>
                    </m:r>
                    <m:r>
                      <m:rPr>
                        <m:sty m:val="p"/>
                      </m:rPr>
                      <a:rPr lang="en-US" sz="1600" i="0" dirty="0">
                        <a:latin typeface="Cambria Math" panose="02040503050406030204" pitchFamily="18" charset="0"/>
                      </a:rPr>
                      <m:t>awarded</m:t>
                    </m:r>
                    <m:r>
                      <a:rPr lang="en-US" sz="1600" i="0" dirty="0">
                        <a:latin typeface="Cambria Math" panose="02040503050406030204" pitchFamily="18" charset="0"/>
                      </a:rPr>
                      <m:t> </m:t>
                    </m:r>
                    <m:r>
                      <m:rPr>
                        <m:sty m:val="p"/>
                      </m:rPr>
                      <a:rPr lang="en-US" sz="1600" i="0" dirty="0">
                        <a:latin typeface="Cambria Math" panose="02040503050406030204" pitchFamily="18" charset="0"/>
                      </a:rPr>
                      <m:t>to</m:t>
                    </m:r>
                    <m:r>
                      <a:rPr lang="en-US" sz="1600" i="0" dirty="0">
                        <a:latin typeface="Cambria Math" panose="02040503050406030204" pitchFamily="18" charset="0"/>
                      </a:rPr>
                      <m:t> </m:t>
                    </m:r>
                    <m:r>
                      <m:rPr>
                        <m:sty m:val="p"/>
                      </m:rPr>
                      <a:rPr lang="en-US" sz="1600" i="0" dirty="0">
                        <a:latin typeface="Cambria Math" panose="02040503050406030204" pitchFamily="18" charset="0"/>
                      </a:rPr>
                      <m:t>Thermals</m:t>
                    </m:r>
                    <m:r>
                      <a:rPr lang="en-US" sz="1600" i="0" dirty="0">
                        <a:latin typeface="Cambria Math" panose="02040503050406030204" pitchFamily="18" charset="0"/>
                      </a:rPr>
                      <m:t> </m:t>
                    </m:r>
                    <m:r>
                      <m:rPr>
                        <m:sty m:val="p"/>
                      </m:rPr>
                      <a:rPr lang="en-US" sz="1600" i="0" dirty="0">
                        <a:latin typeface="Cambria Math" panose="02040503050406030204" pitchFamily="18" charset="0"/>
                      </a:rPr>
                      <m:t>and</m:t>
                    </m:r>
                    <m:r>
                      <a:rPr lang="en-US" sz="1600" i="0" dirty="0">
                        <a:latin typeface="Cambria Math" panose="02040503050406030204" pitchFamily="18" charset="0"/>
                      </a:rPr>
                      <m:t> </m:t>
                    </m:r>
                    <m:r>
                      <m:rPr>
                        <m:sty m:val="p"/>
                      </m:rPr>
                      <a:rPr lang="en-US" sz="1600" i="0" dirty="0">
                        <a:latin typeface="Cambria Math" panose="02040503050406030204" pitchFamily="18" charset="0"/>
                      </a:rPr>
                      <m:t>LRs</m:t>
                    </m:r>
                    <m:r>
                      <a:rPr lang="en-US" sz="1600" i="0" dirty="0">
                        <a:latin typeface="Cambria Math" panose="02040503050406030204" pitchFamily="18" charset="0"/>
                      </a:rPr>
                      <m:t>∗</m:t>
                    </m:r>
                    <m:r>
                      <m:rPr>
                        <m:sty m:val="p"/>
                      </m:rPr>
                      <a:rPr lang="en-US" sz="1600" i="0" dirty="0">
                        <a:latin typeface="Cambria Math" panose="02040503050406030204" pitchFamily="18" charset="0"/>
                      </a:rPr>
                      <m:t>NonSpin</m:t>
                    </m:r>
                    <m:r>
                      <a:rPr lang="en-US" sz="1600" i="0" dirty="0">
                        <a:latin typeface="Cambria Math" panose="02040503050406030204" pitchFamily="18" charset="0"/>
                      </a:rPr>
                      <m:t> </m:t>
                    </m:r>
                    <m:r>
                      <m:rPr>
                        <m:sty m:val="p"/>
                      </m:rPr>
                      <a:rPr lang="en-US" sz="1600" i="0" dirty="0">
                        <a:latin typeface="Cambria Math" panose="02040503050406030204" pitchFamily="18" charset="0"/>
                      </a:rPr>
                      <m:t>Duration</m:t>
                    </m:r>
                  </m:oMath>
                </a14:m>
                <a:endParaRPr lang="en-US" sz="1600" dirty="0">
                  <a:latin typeface="Cambria Math" panose="02040503050406030204" pitchFamily="18" charset="0"/>
                </a:endParaRPr>
              </a:p>
              <a:p>
                <a:pPr lvl="1">
                  <a:buFont typeface="Arial" panose="020B0604020202020204" pitchFamily="34" charset="0"/>
                  <a:buChar char="•"/>
                </a:pPr>
                <a:endParaRPr lang="en-US" dirty="0"/>
              </a:p>
            </p:txBody>
          </p:sp>
        </mc:Choice>
        <mc:Fallback>
          <p:sp>
            <p:nvSpPr>
              <p:cNvPr id="9" name="Content Placeholder 8">
                <a:extLst>
                  <a:ext uri="{FF2B5EF4-FFF2-40B4-BE49-F238E27FC236}">
                    <a16:creationId xmlns:a16="http://schemas.microsoft.com/office/drawing/2014/main" id="{40EFA4FE-5084-D6E3-3FA0-96382113EBD1}"/>
                  </a:ext>
                </a:extLst>
              </p:cNvPr>
              <p:cNvSpPr>
                <a:spLocks noGrp="1" noRot="1" noChangeAspect="1" noMove="1" noResize="1" noEditPoints="1" noAdjustHandles="1" noChangeArrowheads="1" noChangeShapeType="1" noTextEdit="1"/>
              </p:cNvSpPr>
              <p:nvPr>
                <p:ph idx="4294967295"/>
              </p:nvPr>
            </p:nvSpPr>
            <p:spPr>
              <a:xfrm>
                <a:off x="406400" y="914400"/>
                <a:ext cx="11557000" cy="5699918"/>
              </a:xfrm>
              <a:prstGeom prst="rect">
                <a:avLst/>
              </a:prstGeom>
              <a:blipFill>
                <a:blip r:embed="rId3"/>
                <a:stretch>
                  <a:fillRect l="-475" t="-21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56BDBA03-6639-CC6E-20E9-4ADA508C2FCE}"/>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50853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B7F96-DB7B-45D4-E8EE-877E4FA98BA2}"/>
              </a:ext>
            </a:extLst>
          </p:cNvPr>
          <p:cNvSpPr>
            <a:spLocks noGrp="1"/>
          </p:cNvSpPr>
          <p:nvPr>
            <p:ph type="title"/>
          </p:nvPr>
        </p:nvSpPr>
        <p:spPr/>
        <p:txBody>
          <a:bodyPr/>
          <a:lstStyle/>
          <a:p>
            <a:r>
              <a:rPr lang="en-US" dirty="0"/>
              <a:t>Feedback received since last PDCWG</a:t>
            </a:r>
          </a:p>
        </p:txBody>
      </p:sp>
      <p:sp>
        <p:nvSpPr>
          <p:cNvPr id="4" name="Slide Number Placeholder 3">
            <a:extLst>
              <a:ext uri="{FF2B5EF4-FFF2-40B4-BE49-F238E27FC236}">
                <a16:creationId xmlns:a16="http://schemas.microsoft.com/office/drawing/2014/main" id="{F9EDC45B-5D22-F6AB-DA29-30ABF434AD46}"/>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5" name="Content Placeholder 4">
            <a:extLst>
              <a:ext uri="{FF2B5EF4-FFF2-40B4-BE49-F238E27FC236}">
                <a16:creationId xmlns:a16="http://schemas.microsoft.com/office/drawing/2014/main" id="{07F11DAC-9CB8-4507-5CA6-DE08E248A91C}"/>
              </a:ext>
            </a:extLst>
          </p:cNvPr>
          <p:cNvSpPr>
            <a:spLocks noGrp="1"/>
          </p:cNvSpPr>
          <p:nvPr>
            <p:ph idx="1"/>
          </p:nvPr>
        </p:nvSpPr>
        <p:spPr/>
        <p:txBody>
          <a:bodyPr/>
          <a:lstStyle/>
          <a:p>
            <a:pPr marL="342900" indent="-342900">
              <a:buFont typeface="Arial" panose="020B0604020202020204" pitchFamily="34" charset="0"/>
              <a:buChar char="•"/>
            </a:pPr>
            <a:r>
              <a:rPr lang="en-US" dirty="0"/>
              <a:t>Shams raised a concern that the trigger proposed in slide 4 may be double counting Up AS awards expected on ESRs. </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ERCOT has assessed this and agrees that the trigger on slide 4 has there is a potential double counting of AS awards on ESRs for Reg Up, RRS-PFR and ECRS during the times when SOC is declining and impacts the accounted ESR HSL. During all other times, the portion of the Reg-Up, RRS and ECRS plan that will be procured on ESRs should be accounted for in the trigger.</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ERCOT has modified the proposed trigger based on this feedback. The next few slides will share details on this.</a:t>
            </a:r>
          </a:p>
        </p:txBody>
      </p:sp>
    </p:spTree>
    <p:extLst>
      <p:ext uri="{BB962C8B-B14F-4D97-AF65-F5344CB8AC3E}">
        <p14:creationId xmlns:p14="http://schemas.microsoft.com/office/powerpoint/2010/main" val="3885551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64C35-FFA2-75E7-4A83-2907CF8D32B2}"/>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F9931E6B-A435-C715-61AB-C3EB5C9B065F}"/>
              </a:ext>
            </a:extLst>
          </p:cNvPr>
          <p:cNvSpPr>
            <a:spLocks noGrp="1"/>
          </p:cNvSpPr>
          <p:nvPr>
            <p:ph type="title"/>
          </p:nvPr>
        </p:nvSpPr>
        <p:spPr/>
        <p:txBody>
          <a:bodyPr/>
          <a:lstStyle/>
          <a:p>
            <a:r>
              <a:rPr lang="en-US" dirty="0"/>
              <a:t>Modified Trigger based on Feedback</a:t>
            </a:r>
          </a:p>
        </p:txBody>
      </p:sp>
      <mc:AlternateContent xmlns:mc="http://schemas.openxmlformats.org/markup-compatibility/2006">
        <mc:Choice xmlns:a14="http://schemas.microsoft.com/office/drawing/2010/main" Requires="a14">
          <p:sp>
            <p:nvSpPr>
              <p:cNvPr id="9" name="Content Placeholder 8">
                <a:extLst>
                  <a:ext uri="{FF2B5EF4-FFF2-40B4-BE49-F238E27FC236}">
                    <a16:creationId xmlns:a16="http://schemas.microsoft.com/office/drawing/2014/main" id="{C6C87550-676A-AF92-6E90-A0938EF13155}"/>
                  </a:ext>
                </a:extLst>
              </p:cNvPr>
              <p:cNvSpPr>
                <a:spLocks noGrp="1"/>
              </p:cNvSpPr>
              <p:nvPr>
                <p:ph idx="4294967295"/>
              </p:nvPr>
            </p:nvSpPr>
            <p:spPr>
              <a:xfrm>
                <a:off x="406400" y="914400"/>
                <a:ext cx="11557000" cy="5699918"/>
              </a:xfrm>
              <a:prstGeom prst="rect">
                <a:avLst/>
              </a:prstGeom>
            </p:spPr>
            <p:txBody>
              <a:bodyPr/>
              <a:lstStyle/>
              <a:p>
                <a:pPr marL="0" indent="0">
                  <a:lnSpc>
                    <a:spcPct val="115000"/>
                  </a:lnSpc>
                  <a:buNone/>
                </a:pPr>
                <a:r>
                  <a:rPr lang="en-US" sz="2000" dirty="0">
                    <a:ea typeface="Times New Roman" panose="02020603050405020304" pitchFamily="18" charset="0"/>
                  </a:rPr>
                  <a:t>Non-Spin deployment Trigger = (On-Line capacity available to serve Load at t+30) – (GTBD+GTBD offset) – (IRR curtailed) – (30 Min net load ramp) </a:t>
                </a:r>
                <a:endParaRPr lang="en-US" sz="2000" dirty="0"/>
              </a:p>
              <a:p>
                <a:pPr marL="0" indent="0">
                  <a:buNone/>
                </a:pPr>
                <a:r>
                  <a:rPr lang="en-US" sz="2000" dirty="0"/>
                  <a:t>Where: </a:t>
                </a:r>
              </a:p>
              <a:p>
                <a:r>
                  <a:rPr lang="en-US" sz="2000" dirty="0">
                    <a:solidFill>
                      <a:schemeClr val="tx1"/>
                    </a:solidFill>
                  </a:rPr>
                  <a:t>On-Line capacity to serve Load at t+30 = </a:t>
                </a:r>
                <a14:m>
                  <m:oMath xmlns:m="http://schemas.openxmlformats.org/officeDocument/2006/math">
                    <m:sSub>
                      <m:sSubPr>
                        <m:ctrlPr>
                          <a:rPr lang="en-US" sz="2000" i="1" dirty="0" smtClean="0">
                            <a:solidFill>
                              <a:schemeClr val="tx1"/>
                            </a:solidFill>
                            <a:latin typeface="Cambria Math" panose="02040503050406030204" pitchFamily="18" charset="0"/>
                          </a:rPr>
                        </m:ctrlPr>
                      </m:sSubPr>
                      <m:e>
                        <m:r>
                          <a:rPr lang="en-US" sz="2000" i="1" dirty="0">
                            <a:solidFill>
                              <a:schemeClr val="tx1"/>
                            </a:solidFill>
                            <a:latin typeface="Cambria Math" panose="02040503050406030204" pitchFamily="18" charset="0"/>
                          </a:rPr>
                          <m:t>𝐻𝑆𝐿</m:t>
                        </m:r>
                      </m:e>
                      <m:sub>
                        <m:r>
                          <a:rPr lang="en-US" sz="2000" b="0" i="1" dirty="0" smtClean="0">
                            <a:solidFill>
                              <a:schemeClr val="tx1"/>
                            </a:solidFill>
                            <a:latin typeface="Cambria Math" panose="02040503050406030204" pitchFamily="18" charset="0"/>
                          </a:rPr>
                          <m:t>𝑂𝑛𝑙𝑖𝑛𝑒</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𝐺𝑅</m:t>
                        </m:r>
                      </m:sub>
                    </m:sSub>
                    <m:r>
                      <a:rPr lang="en-US" sz="2000" b="0" i="1" dirty="0" smtClean="0">
                        <a:solidFill>
                          <a:schemeClr val="tx1"/>
                        </a:solidFill>
                        <a:latin typeface="Cambria Math" panose="02040503050406030204" pitchFamily="18" charset="0"/>
                      </a:rPr>
                      <m:t>+</m:t>
                    </m:r>
                    <m:sSub>
                      <m:sSubPr>
                        <m:ctrlPr>
                          <a:rPr lang="en-US" sz="2000" b="0" i="1" dirty="0" smtClean="0">
                            <a:solidFill>
                              <a:schemeClr val="tx1"/>
                            </a:solidFill>
                            <a:latin typeface="Cambria Math" panose="02040503050406030204" pitchFamily="18" charset="0"/>
                          </a:rPr>
                        </m:ctrlPr>
                      </m:sSubPr>
                      <m:e>
                        <m:r>
                          <a:rPr lang="en-US" sz="2000" i="1" dirty="0">
                            <a:solidFill>
                              <a:schemeClr val="tx1"/>
                            </a:solidFill>
                            <a:latin typeface="Cambria Math" panose="02040503050406030204" pitchFamily="18" charset="0"/>
                          </a:rPr>
                          <m:t>𝐻𝑆</m:t>
                        </m:r>
                        <m:r>
                          <a:rPr lang="en-US" sz="2000" b="0" i="1" dirty="0" smtClean="0">
                            <a:solidFill>
                              <a:schemeClr val="tx1"/>
                            </a:solidFill>
                            <a:latin typeface="Cambria Math" panose="02040503050406030204" pitchFamily="18" charset="0"/>
                          </a:rPr>
                          <m:t>𝐿</m:t>
                        </m:r>
                      </m:e>
                      <m:sub>
                        <m:r>
                          <a:rPr lang="en-US" sz="2000" b="0" i="1" dirty="0" smtClean="0">
                            <a:solidFill>
                              <a:schemeClr val="tx1"/>
                            </a:solidFill>
                            <a:latin typeface="Cambria Math" panose="02040503050406030204" pitchFamily="18" charset="0"/>
                          </a:rPr>
                          <m:t>𝐴𝑣𝑎𝑖𝑙𝑎𝑏𝑙𝑒</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𝑓𝑟𝑜𝑚</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𝐸𝑆𝑅</m:t>
                        </m:r>
                      </m:sub>
                    </m:sSub>
                    <m:r>
                      <a:rPr lang="en-US" sz="2000" b="0" i="1" dirty="0" smtClean="0">
                        <a:solidFill>
                          <a:schemeClr val="tx1"/>
                        </a:solidFill>
                        <a:latin typeface="Cambria Math" panose="02040503050406030204" pitchFamily="18" charset="0"/>
                      </a:rPr>
                      <m:t>−</m:t>
                    </m:r>
                    <m:r>
                      <a:rPr lang="en-US" sz="2000" b="0" i="1" dirty="0" smtClean="0">
                        <a:solidFill>
                          <a:schemeClr val="tx1"/>
                        </a:solidFill>
                        <a:latin typeface="Cambria Math" panose="02040503050406030204" pitchFamily="18" charset="0"/>
                      </a:rPr>
                      <m:t>𝐻𝑒𝑎𝑑𝑟𝑜𝑜𝑚</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𝑅𝑒𝑠𝑒𝑟𝑣𝑒𝑑</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𝑓𝑜𝑟</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𝑈𝑝</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𝐴𝑆</m:t>
                    </m:r>
                    <m:r>
                      <a:rPr lang="en-US" sz="2000" b="0" i="1" dirty="0" smtClean="0">
                        <a:solidFill>
                          <a:schemeClr val="tx1"/>
                        </a:solidFill>
                        <a:latin typeface="Cambria Math" panose="02040503050406030204" pitchFamily="18" charset="0"/>
                      </a:rPr>
                      <m:t> </m:t>
                    </m:r>
                    <m:r>
                      <a:rPr lang="en-US" sz="2000" b="0" i="1" dirty="0" smtClean="0">
                        <a:solidFill>
                          <a:schemeClr val="tx1"/>
                        </a:solidFill>
                        <a:latin typeface="Cambria Math" panose="02040503050406030204" pitchFamily="18" charset="0"/>
                      </a:rPr>
                      <m:t>𝑃𝑙𝑎𝑛𝑠</m:t>
                    </m:r>
                  </m:oMath>
                </a14:m>
                <a:endParaRPr lang="en-US" sz="2000" b="0" i="1" dirty="0">
                  <a:solidFill>
                    <a:schemeClr val="tx1"/>
                  </a:solidFill>
                  <a:latin typeface="Cambria Math" panose="02040503050406030204" pitchFamily="18" charset="0"/>
                </a:endParaRPr>
              </a:p>
              <a:p>
                <a:pPr lvl="1">
                  <a:buFont typeface="Arial" panose="020B0604020202020204" pitchFamily="34" charset="0"/>
                  <a:buChar char="•"/>
                </a:pPr>
                <a14:m>
                  <m:oMath xmlns:m="http://schemas.openxmlformats.org/officeDocument/2006/math">
                    <m:sSub>
                      <m:sSubPr>
                        <m:ctrlPr>
                          <a:rPr lang="en-US" sz="1800" i="1" dirty="0" smtClean="0">
                            <a:solidFill>
                              <a:schemeClr val="tx1"/>
                            </a:solidFill>
                            <a:latin typeface="Cambria Math" panose="02040503050406030204" pitchFamily="18" charset="0"/>
                          </a:rPr>
                        </m:ctrlPr>
                      </m:sSubPr>
                      <m:e>
                        <m:r>
                          <a:rPr lang="en-US" sz="1800" i="1" dirty="0">
                            <a:solidFill>
                              <a:schemeClr val="tx1"/>
                            </a:solidFill>
                            <a:latin typeface="Cambria Math" panose="02040503050406030204" pitchFamily="18" charset="0"/>
                          </a:rPr>
                          <m:t>𝐻𝑆𝐿</m:t>
                        </m:r>
                      </m:e>
                      <m:sub>
                        <m:r>
                          <a:rPr lang="en-US" sz="1800" b="0" i="1" dirty="0" smtClean="0">
                            <a:solidFill>
                              <a:schemeClr val="tx1"/>
                            </a:solidFill>
                            <a:latin typeface="Cambria Math" panose="02040503050406030204" pitchFamily="18" charset="0"/>
                          </a:rPr>
                          <m:t>𝐴𝑣𝑎𝑖𝑙𝑎𝑏𝑙𝑒</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𝑓𝑟𝑜𝑚</m:t>
                        </m:r>
                        <m:r>
                          <a:rPr lang="en-US" sz="1800" b="0" i="1" dirty="0" smtClean="0">
                            <a:solidFill>
                              <a:schemeClr val="tx1"/>
                            </a:solidFill>
                            <a:latin typeface="Cambria Math" panose="02040503050406030204" pitchFamily="18" charset="0"/>
                          </a:rPr>
                          <m:t> </m:t>
                        </m:r>
                        <m:r>
                          <a:rPr lang="en-US" sz="1800" b="0" i="1" dirty="0" smtClean="0">
                            <a:solidFill>
                              <a:schemeClr val="tx1"/>
                            </a:solidFill>
                            <a:latin typeface="Cambria Math" panose="02040503050406030204" pitchFamily="18" charset="0"/>
                          </a:rPr>
                          <m:t>𝐸𝑆𝑅</m:t>
                        </m:r>
                      </m:sub>
                    </m:sSub>
                    <m:r>
                      <a:rPr lang="en-US" sz="1800" b="0" i="1" dirty="0" smtClean="0">
                        <a:solidFill>
                          <a:schemeClr val="tx1"/>
                        </a:solidFill>
                        <a:latin typeface="Cambria Math" panose="02040503050406030204" pitchFamily="18" charset="0"/>
                      </a:rPr>
                      <m:t>=</m:t>
                    </m:r>
                    <m:func>
                      <m:funcPr>
                        <m:ctrlPr>
                          <a:rPr lang="en-US" sz="1800" b="0" i="1" dirty="0" smtClean="0">
                            <a:solidFill>
                              <a:schemeClr val="tx1"/>
                            </a:solidFill>
                            <a:latin typeface="Cambria Math" panose="02040503050406030204" pitchFamily="18" charset="0"/>
                          </a:rPr>
                        </m:ctrlPr>
                      </m:funcPr>
                      <m:fName>
                        <m:r>
                          <m:rPr>
                            <m:sty m:val="p"/>
                          </m:rPr>
                          <a:rPr lang="en-US" sz="1800" b="0" i="0" dirty="0" smtClean="0">
                            <a:solidFill>
                              <a:schemeClr val="tx1"/>
                            </a:solidFill>
                            <a:latin typeface="Cambria Math" panose="02040503050406030204" pitchFamily="18" charset="0"/>
                          </a:rPr>
                          <m:t>min</m:t>
                        </m:r>
                      </m:fName>
                      <m:e>
                        <m:d>
                          <m:dPr>
                            <m:ctrlPr>
                              <a:rPr lang="en-US" sz="1800" b="0" i="1" dirty="0" smtClean="0">
                                <a:solidFill>
                                  <a:schemeClr val="tx1"/>
                                </a:solidFill>
                                <a:latin typeface="Cambria Math" panose="02040503050406030204" pitchFamily="18" charset="0"/>
                              </a:rPr>
                            </m:ctrlPr>
                          </m:dPr>
                          <m:e>
                            <m:sSub>
                              <m:sSubPr>
                                <m:ctrlPr>
                                  <a:rPr lang="en-US" sz="1800" i="1" dirty="0" smtClean="0">
                                    <a:solidFill>
                                      <a:schemeClr val="tx1"/>
                                    </a:solidFill>
                                    <a:latin typeface="Cambria Math" panose="02040503050406030204" pitchFamily="18" charset="0"/>
                                  </a:rPr>
                                </m:ctrlPr>
                              </m:sSubPr>
                              <m:e>
                                <m:r>
                                  <a:rPr lang="en-US" sz="1800" b="0" i="1" dirty="0">
                                    <a:solidFill>
                                      <a:schemeClr val="tx1"/>
                                    </a:solidFill>
                                    <a:latin typeface="Cambria Math" panose="02040503050406030204" pitchFamily="18" charset="0"/>
                                  </a:rPr>
                                  <m:t>𝐻𝑆𝐿</m:t>
                                </m:r>
                              </m:e>
                              <m:sub>
                                <m:r>
                                  <a:rPr lang="en-US" sz="1800" b="0" i="1" dirty="0" smtClean="0">
                                    <a:solidFill>
                                      <a:schemeClr val="tx1"/>
                                    </a:solidFill>
                                    <a:latin typeface="Cambria Math" panose="02040503050406030204" pitchFamily="18" charset="0"/>
                                  </a:rPr>
                                  <m:t>𝑂𝑛𝑙𝑖𝑛𝑒</m:t>
                                </m:r>
                                <m:r>
                                  <a:rPr lang="en-US" sz="1800" b="0" i="1" dirty="0" smtClean="0">
                                    <a:solidFill>
                                      <a:schemeClr val="tx1"/>
                                    </a:solidFill>
                                    <a:latin typeface="Cambria Math" panose="02040503050406030204" pitchFamily="18" charset="0"/>
                                  </a:rPr>
                                  <m:t> </m:t>
                                </m:r>
                                <m:r>
                                  <a:rPr lang="en-US" sz="1800" b="0" i="1" dirty="0">
                                    <a:solidFill>
                                      <a:schemeClr val="tx1"/>
                                    </a:solidFill>
                                    <a:latin typeface="Cambria Math" panose="02040503050406030204" pitchFamily="18" charset="0"/>
                                  </a:rPr>
                                  <m:t>𝐸𝑆𝑅</m:t>
                                </m:r>
                                <m:r>
                                  <a:rPr lang="en-US" sz="1800" b="0" i="1" dirty="0">
                                    <a:solidFill>
                                      <a:schemeClr val="tx1"/>
                                    </a:solidFill>
                                    <a:latin typeface="Cambria Math" panose="02040503050406030204" pitchFamily="18" charset="0"/>
                                  </a:rPr>
                                  <m:t> </m:t>
                                </m:r>
                              </m:sub>
                            </m:sSub>
                            <m:r>
                              <a:rPr lang="en-US" sz="1800" b="0" i="1" dirty="0" smtClean="0">
                                <a:solidFill>
                                  <a:schemeClr val="tx1"/>
                                </a:solidFill>
                                <a:latin typeface="Cambria Math" panose="02040503050406030204" pitchFamily="18" charset="0"/>
                              </a:rPr>
                              <m:t>,</m:t>
                            </m:r>
                            <m:sSub>
                              <m:sSubPr>
                                <m:ctrlPr>
                                  <a:rPr lang="en-US" sz="1800" i="1" dirty="0">
                                    <a:latin typeface="Cambria Math" panose="02040503050406030204" pitchFamily="18" charset="0"/>
                                  </a:rPr>
                                </m:ctrlPr>
                              </m:sSubPr>
                              <m:e>
                                <m:r>
                                  <a:rPr lang="en-US" sz="1800" b="0" i="1" dirty="0">
                                    <a:latin typeface="Cambria Math" panose="02040503050406030204" pitchFamily="18" charset="0"/>
                                  </a:rPr>
                                  <m:t>𝐻𝑆𝐿</m:t>
                                </m:r>
                              </m:e>
                              <m:sub>
                                <m:r>
                                  <a:rPr lang="en-US" sz="1800" b="0" i="1" dirty="0" smtClean="0">
                                    <a:latin typeface="Cambria Math" panose="02040503050406030204" pitchFamily="18" charset="0"/>
                                  </a:rPr>
                                  <m:t>𝑂𝑛𝑙𝑖𝑛𝑒</m:t>
                                </m:r>
                                <m:r>
                                  <a:rPr lang="en-US" sz="1800" b="0" i="1" dirty="0" smtClean="0">
                                    <a:latin typeface="Cambria Math" panose="02040503050406030204" pitchFamily="18" charset="0"/>
                                  </a:rPr>
                                  <m:t> </m:t>
                                </m:r>
                                <m:r>
                                  <a:rPr lang="en-US" sz="1800" b="0" i="1" dirty="0">
                                    <a:latin typeface="Cambria Math" panose="02040503050406030204" pitchFamily="18" charset="0"/>
                                  </a:rPr>
                                  <m:t>𝐸𝑆𝑅</m:t>
                                </m:r>
                                <m:r>
                                  <a:rPr lang="en-US" sz="1800" b="0" i="1" dirty="0" smtClean="0">
                                    <a:latin typeface="Cambria Math" panose="02040503050406030204" pitchFamily="18" charset="0"/>
                                  </a:rPr>
                                  <m:t>,   </m:t>
                                </m:r>
                                <m:r>
                                  <a:rPr lang="en-US" sz="1800" b="0" i="1" dirty="0" smtClean="0">
                                    <a:latin typeface="Cambria Math" panose="02040503050406030204" pitchFamily="18" charset="0"/>
                                  </a:rPr>
                                  <m:t>𝑆𝑂𝐶</m:t>
                                </m:r>
                                <m:r>
                                  <a:rPr lang="en-US" sz="1800" b="0" i="1" dirty="0" smtClean="0">
                                    <a:latin typeface="Cambria Math" panose="02040503050406030204" pitchFamily="18" charset="0"/>
                                  </a:rPr>
                                  <m:t> </m:t>
                                </m:r>
                                <m:r>
                                  <a:rPr lang="en-US" sz="1800" b="0" i="1" dirty="0" smtClean="0">
                                    <a:latin typeface="Cambria Math" panose="02040503050406030204" pitchFamily="18" charset="0"/>
                                  </a:rPr>
                                  <m:t>𝐿𝑖𝑚𝑖𝑡𝑒𝑑</m:t>
                                </m:r>
                                <m:r>
                                  <a:rPr lang="en-US" sz="1800" b="0" i="1" dirty="0">
                                    <a:latin typeface="Cambria Math" panose="02040503050406030204" pitchFamily="18" charset="0"/>
                                  </a:rPr>
                                  <m:t> </m:t>
                                </m:r>
                              </m:sub>
                            </m:sSub>
                          </m:e>
                        </m:d>
                      </m:e>
                    </m:func>
                  </m:oMath>
                </a14:m>
                <a:r>
                  <a:rPr lang="en-US" sz="1800" b="0" dirty="0">
                    <a:solidFill>
                      <a:schemeClr val="tx1"/>
                    </a:solidFill>
                  </a:rPr>
                  <a:t>	</a:t>
                </a:r>
              </a:p>
              <a:p>
                <a:pPr lvl="1">
                  <a:buFont typeface="Arial" panose="020B0604020202020204" pitchFamily="34" charset="0"/>
                  <a:buChar char="•"/>
                </a:pPr>
                <a14:m>
                  <m:oMath xmlns:m="http://schemas.openxmlformats.org/officeDocument/2006/math">
                    <m:sSub>
                      <m:sSubPr>
                        <m:ctrlPr>
                          <a:rPr lang="en-US" sz="1800" i="1" dirty="0" smtClean="0">
                            <a:latin typeface="Cambria Math" panose="02040503050406030204" pitchFamily="18" charset="0"/>
                          </a:rPr>
                        </m:ctrlPr>
                      </m:sSubPr>
                      <m:e>
                        <m:r>
                          <a:rPr lang="en-US" sz="1800" i="1" dirty="0">
                            <a:latin typeface="Cambria Math" panose="02040503050406030204" pitchFamily="18" charset="0"/>
                          </a:rPr>
                          <m:t>𝐻𝑆𝐿</m:t>
                        </m:r>
                      </m:e>
                      <m:sub>
                        <m:r>
                          <a:rPr lang="en-US" sz="1800" i="1" dirty="0">
                            <a:latin typeface="Cambria Math" panose="02040503050406030204" pitchFamily="18" charset="0"/>
                          </a:rPr>
                          <m:t>𝐸𝑆𝑅</m:t>
                        </m:r>
                        <m:r>
                          <a:rPr lang="en-US" sz="1800" i="1" dirty="0">
                            <a:latin typeface="Cambria Math" panose="02040503050406030204" pitchFamily="18" charset="0"/>
                          </a:rPr>
                          <m:t>,   </m:t>
                        </m:r>
                        <m:r>
                          <a:rPr lang="en-US" sz="1800" i="1" dirty="0">
                            <a:latin typeface="Cambria Math" panose="02040503050406030204" pitchFamily="18" charset="0"/>
                          </a:rPr>
                          <m:t>𝑆𝑂𝐶</m:t>
                        </m:r>
                        <m:r>
                          <a:rPr lang="en-US" sz="1800" i="1" dirty="0">
                            <a:latin typeface="Cambria Math" panose="02040503050406030204" pitchFamily="18" charset="0"/>
                          </a:rPr>
                          <m:t> </m:t>
                        </m:r>
                        <m:r>
                          <a:rPr lang="en-US" sz="1800" i="1" dirty="0">
                            <a:latin typeface="Cambria Math" panose="02040503050406030204" pitchFamily="18" charset="0"/>
                          </a:rPr>
                          <m:t>𝐿𝑖𝑚𝑖𝑡𝑒𝑑</m:t>
                        </m:r>
                        <m:r>
                          <a:rPr lang="en-US" sz="1800" i="1" dirty="0">
                            <a:latin typeface="Cambria Math" panose="02040503050406030204" pitchFamily="18" charset="0"/>
                          </a:rPr>
                          <m:t> </m:t>
                        </m:r>
                      </m:sub>
                    </m:sSub>
                    <m:r>
                      <a:rPr lang="en-US" sz="1800" b="0" i="1" dirty="0" smtClean="0">
                        <a:latin typeface="Cambria Math" panose="02040503050406030204" pitchFamily="18" charset="0"/>
                      </a:rPr>
                      <m:t>=</m:t>
                    </m:r>
                  </m:oMath>
                </a14:m>
                <a:r>
                  <a:rPr lang="en-US" sz="1800" b="0" dirty="0">
                    <a:solidFill>
                      <a:schemeClr val="tx1"/>
                    </a:solidFill>
                  </a:rPr>
                  <a:t> </a:t>
                </a:r>
                <a14:m>
                  <m:oMath xmlns:m="http://schemas.openxmlformats.org/officeDocument/2006/math">
                    <m:f>
                      <m:fPr>
                        <m:ctrlPr>
                          <a:rPr lang="en-US" sz="1800" i="1" dirty="0" smtClean="0">
                            <a:latin typeface="Cambria Math" panose="02040503050406030204" pitchFamily="18" charset="0"/>
                          </a:rPr>
                        </m:ctrlPr>
                      </m:fPr>
                      <m:num>
                        <m:r>
                          <a:rPr lang="en-US" sz="1800" i="1" dirty="0">
                            <a:latin typeface="Cambria Math" panose="02040503050406030204" pitchFamily="18" charset="0"/>
                          </a:rPr>
                          <m:t>𝑆𝑂𝐶</m:t>
                        </m:r>
                        <m:r>
                          <a:rPr lang="en-US" sz="1800" i="1" dirty="0">
                            <a:latin typeface="Cambria Math" panose="02040503050406030204" pitchFamily="18" charset="0"/>
                          </a:rPr>
                          <m:t> −</m:t>
                        </m:r>
                        <m:r>
                          <a:rPr lang="en-US" sz="1800" i="1" dirty="0">
                            <a:latin typeface="Cambria Math" panose="02040503050406030204" pitchFamily="18" charset="0"/>
                          </a:rPr>
                          <m:t>𝐵𝑃</m:t>
                        </m:r>
                        <m:r>
                          <a:rPr lang="en-US" sz="1800" i="1" dirty="0">
                            <a:latin typeface="Cambria Math" panose="02040503050406030204" pitchFamily="18" charset="0"/>
                          </a:rPr>
                          <m:t> ∗</m:t>
                        </m:r>
                        <m:r>
                          <a:rPr lang="en-US" sz="1800" i="1" dirty="0">
                            <a:latin typeface="Cambria Math" panose="02040503050406030204" pitchFamily="18" charset="0"/>
                          </a:rPr>
                          <m:t>𝐵𝑃</m:t>
                        </m:r>
                        <m:r>
                          <a:rPr lang="en-US" sz="1800" i="1" dirty="0">
                            <a:latin typeface="Cambria Math" panose="02040503050406030204" pitchFamily="18" charset="0"/>
                          </a:rPr>
                          <m:t> </m:t>
                        </m:r>
                        <m:r>
                          <a:rPr lang="en-US" sz="1800" i="1" dirty="0">
                            <a:latin typeface="Cambria Math" panose="02040503050406030204" pitchFamily="18" charset="0"/>
                          </a:rPr>
                          <m:t>𝐷𝑢𝑟𝑎𝑡𝑖𝑜𝑛</m:t>
                        </m:r>
                        <m:r>
                          <a:rPr lang="en-US" sz="1800" i="1" dirty="0">
                            <a:latin typeface="Cambria Math" panose="02040503050406030204" pitchFamily="18" charset="0"/>
                          </a:rPr>
                          <m:t>−</m:t>
                        </m:r>
                        <m:r>
                          <a:rPr lang="en-US" sz="1800" i="1" dirty="0">
                            <a:latin typeface="Cambria Math" panose="02040503050406030204" pitchFamily="18" charset="0"/>
                          </a:rPr>
                          <m:t>𝑆𝑂𝐶</m:t>
                        </m:r>
                        <m:r>
                          <a:rPr lang="en-US" sz="1800" i="1" dirty="0">
                            <a:latin typeface="Cambria Math" panose="02040503050406030204" pitchFamily="18" charset="0"/>
                          </a:rPr>
                          <m:t> </m:t>
                        </m:r>
                        <m:r>
                          <a:rPr lang="en-US" sz="1800" i="1" dirty="0">
                            <a:latin typeface="Cambria Math" panose="02040503050406030204" pitchFamily="18" charset="0"/>
                          </a:rPr>
                          <m:t>𝑅𝑒𝑠𝑒𝑟𝑣𝑒𝑑</m:t>
                        </m:r>
                        <m:r>
                          <a:rPr lang="en-US" sz="1800" i="1" dirty="0">
                            <a:latin typeface="Cambria Math" panose="02040503050406030204" pitchFamily="18" charset="0"/>
                          </a:rPr>
                          <m:t> </m:t>
                        </m:r>
                        <m:r>
                          <a:rPr lang="en-US" sz="1800" i="1" dirty="0">
                            <a:latin typeface="Cambria Math" panose="02040503050406030204" pitchFamily="18" charset="0"/>
                          </a:rPr>
                          <m:t>𝑓𝑜𝑟</m:t>
                        </m:r>
                        <m:r>
                          <a:rPr lang="en-US" sz="1800" i="1" dirty="0">
                            <a:latin typeface="Cambria Math" panose="02040503050406030204" pitchFamily="18" charset="0"/>
                          </a:rPr>
                          <m:t> </m:t>
                        </m:r>
                        <m:r>
                          <a:rPr lang="en-US" sz="1800" i="1" dirty="0">
                            <a:latin typeface="Cambria Math" panose="02040503050406030204" pitchFamily="18" charset="0"/>
                          </a:rPr>
                          <m:t>𝐴𝑆</m:t>
                        </m:r>
                        <m:r>
                          <a:rPr lang="en-US" sz="1800" i="1" dirty="0">
                            <a:latin typeface="Cambria Math" panose="02040503050406030204" pitchFamily="18" charset="0"/>
                          </a:rPr>
                          <m:t> </m:t>
                        </m:r>
                        <m:r>
                          <a:rPr lang="en-US" sz="1800" i="1" dirty="0">
                            <a:latin typeface="Cambria Math" panose="02040503050406030204" pitchFamily="18" charset="0"/>
                          </a:rPr>
                          <m:t>𝐴𝑤𝑎𝑟𝑑𝑠</m:t>
                        </m:r>
                        <m:r>
                          <a:rPr lang="en-US" sz="1800" i="1" dirty="0">
                            <a:latin typeface="Cambria Math" panose="02040503050406030204" pitchFamily="18" charset="0"/>
                          </a:rPr>
                          <m:t>−</m:t>
                        </m:r>
                        <m:r>
                          <a:rPr lang="en-US" sz="1800" i="1" dirty="0">
                            <a:latin typeface="Cambria Math" panose="02040503050406030204" pitchFamily="18" charset="0"/>
                          </a:rPr>
                          <m:t>𝑚𝑖𝑛𝑆𝑂𝐶</m:t>
                        </m:r>
                      </m:num>
                      <m:den>
                        <m:r>
                          <a:rPr lang="en-US" sz="1800" i="1" dirty="0">
                            <a:latin typeface="Cambria Math" panose="02040503050406030204" pitchFamily="18" charset="0"/>
                          </a:rPr>
                          <m:t>𝑆𝐶𝐸𝐷</m:t>
                        </m:r>
                        <m:r>
                          <a:rPr lang="en-US" sz="1800" i="1" dirty="0">
                            <a:latin typeface="Cambria Math" panose="02040503050406030204" pitchFamily="18" charset="0"/>
                          </a:rPr>
                          <m:t> </m:t>
                        </m:r>
                        <m:r>
                          <a:rPr lang="en-US" sz="1800" i="1" dirty="0">
                            <a:latin typeface="Cambria Math" panose="02040503050406030204" pitchFamily="18" charset="0"/>
                          </a:rPr>
                          <m:t>𝐷𝑢𝑟𝑎𝑡𝑖𝑜𝑛</m:t>
                        </m:r>
                      </m:den>
                    </m:f>
                  </m:oMath>
                </a14:m>
                <a:endParaRPr lang="en-US" sz="1800" b="0" dirty="0">
                  <a:solidFill>
                    <a:schemeClr val="tx1"/>
                  </a:solidFill>
                </a:endParaRPr>
              </a:p>
              <a:p>
                <a:pPr lvl="1">
                  <a:buFont typeface="Arial" panose="020B0604020202020204" pitchFamily="34" charset="0"/>
                  <a:buChar char="•"/>
                </a:pPr>
                <a:r>
                  <a:rPr lang="en-US" sz="1800" i="1" dirty="0">
                    <a:solidFill>
                      <a:srgbClr val="FF0000"/>
                    </a:solidFill>
                    <a:latin typeface="Cambria Math" panose="02040503050406030204" pitchFamily="18" charset="0"/>
                  </a:rPr>
                  <a:t>When </a:t>
                </a:r>
                <a14:m>
                  <m:oMath xmlns:m="http://schemas.openxmlformats.org/officeDocument/2006/math">
                    <m:sSub>
                      <m:sSubPr>
                        <m:ctrlPr>
                          <a:rPr lang="en-US" sz="1800" i="1" dirty="0">
                            <a:solidFill>
                              <a:srgbClr val="FF0000"/>
                            </a:solidFill>
                            <a:latin typeface="Cambria Math" panose="02040503050406030204" pitchFamily="18" charset="0"/>
                          </a:rPr>
                        </m:ctrlPr>
                      </m:sSubPr>
                      <m:e>
                        <m:r>
                          <a:rPr lang="en-US" sz="1800" i="1" dirty="0">
                            <a:solidFill>
                              <a:srgbClr val="FF0000"/>
                            </a:solidFill>
                            <a:latin typeface="Cambria Math" panose="02040503050406030204" pitchFamily="18" charset="0"/>
                          </a:rPr>
                          <m:t>𝐻𝑆𝐿</m:t>
                        </m:r>
                      </m:e>
                      <m:sub>
                        <m:r>
                          <a:rPr lang="en-US" sz="1800" i="1" dirty="0">
                            <a:solidFill>
                              <a:srgbClr val="FF0000"/>
                            </a:solidFill>
                            <a:latin typeface="Cambria Math" panose="02040503050406030204" pitchFamily="18" charset="0"/>
                          </a:rPr>
                          <m:t>𝐴𝑣𝑎𝑖𝑙𝑎𝑏𝑙𝑒</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𝑓𝑟𝑜𝑚</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𝐸𝑆𝑅</m:t>
                        </m:r>
                      </m:sub>
                    </m:sSub>
                  </m:oMath>
                </a14:m>
                <a:r>
                  <a:rPr lang="en-US" sz="1800" i="1" dirty="0">
                    <a:solidFill>
                      <a:srgbClr val="FF0000"/>
                    </a:solidFill>
                    <a:latin typeface="Cambria Math" panose="02040503050406030204" pitchFamily="18" charset="0"/>
                  </a:rPr>
                  <a:t> = </a:t>
                </a:r>
                <a14:m>
                  <m:oMath xmlns:m="http://schemas.openxmlformats.org/officeDocument/2006/math">
                    <m:sSub>
                      <m:sSubPr>
                        <m:ctrlPr>
                          <a:rPr lang="en-US" sz="1800" i="1" dirty="0">
                            <a:solidFill>
                              <a:srgbClr val="FF0000"/>
                            </a:solidFill>
                            <a:latin typeface="Cambria Math" panose="02040503050406030204" pitchFamily="18" charset="0"/>
                          </a:rPr>
                        </m:ctrlPr>
                      </m:sSubPr>
                      <m:e>
                        <m:r>
                          <a:rPr lang="en-US" sz="1800" i="1" dirty="0">
                            <a:solidFill>
                              <a:srgbClr val="FF0000"/>
                            </a:solidFill>
                            <a:latin typeface="Cambria Math" panose="02040503050406030204" pitchFamily="18" charset="0"/>
                          </a:rPr>
                          <m:t>𝐻𝑆𝐿</m:t>
                        </m:r>
                      </m:e>
                      <m:sub>
                        <m:r>
                          <a:rPr lang="en-US" sz="1800" i="1" dirty="0">
                            <a:solidFill>
                              <a:srgbClr val="FF0000"/>
                            </a:solidFill>
                            <a:latin typeface="Cambria Math" panose="02040503050406030204" pitchFamily="18" charset="0"/>
                          </a:rPr>
                          <m:t>𝑂𝑛𝑙𝑖𝑛𝑒</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𝐸𝑆𝑅</m:t>
                        </m:r>
                        <m:r>
                          <a:rPr lang="en-US" sz="1800" i="1" dirty="0">
                            <a:solidFill>
                              <a:srgbClr val="FF0000"/>
                            </a:solidFill>
                            <a:latin typeface="Cambria Math" panose="02040503050406030204" pitchFamily="18" charset="0"/>
                          </a:rPr>
                          <m:t> </m:t>
                        </m:r>
                      </m:sub>
                    </m:sSub>
                    <m:r>
                      <a:rPr lang="en-US" sz="1800" i="1" dirty="0">
                        <a:latin typeface="Cambria Math" panose="02040503050406030204" pitchFamily="18" charset="0"/>
                      </a:rPr>
                      <m:t>:</m:t>
                    </m:r>
                  </m:oMath>
                </a14:m>
                <a:endParaRPr lang="en-US" sz="1800" i="1" dirty="0">
                  <a:latin typeface="Cambria Math" panose="02040503050406030204" pitchFamily="18" charset="0"/>
                </a:endParaRPr>
              </a:p>
              <a:p>
                <a:pPr lvl="2"/>
                <a14:m>
                  <m:oMath xmlns:m="http://schemas.openxmlformats.org/officeDocument/2006/math">
                    <m:r>
                      <a:rPr lang="en-US" sz="1600" b="0" i="1" dirty="0">
                        <a:latin typeface="Cambria Math" panose="02040503050406030204" pitchFamily="18" charset="0"/>
                      </a:rPr>
                      <m:t>𝐻𝑒𝑎𝑑𝑟𝑜𝑜𝑚</m:t>
                    </m:r>
                    <m:r>
                      <a:rPr lang="en-US" sz="1600" b="0" i="1" dirty="0">
                        <a:latin typeface="Cambria Math" panose="02040503050406030204" pitchFamily="18" charset="0"/>
                      </a:rPr>
                      <m:t> </m:t>
                    </m:r>
                    <m:r>
                      <a:rPr lang="en-US" sz="1600" b="0" i="1" dirty="0">
                        <a:latin typeface="Cambria Math" panose="02040503050406030204" pitchFamily="18" charset="0"/>
                      </a:rPr>
                      <m:t>𝑅𝑒𝑠𝑒𝑟𝑣𝑒𝑑</m:t>
                    </m:r>
                    <m:r>
                      <a:rPr lang="en-US" sz="1600" b="0" i="1" dirty="0">
                        <a:latin typeface="Cambria Math" panose="02040503050406030204" pitchFamily="18" charset="0"/>
                      </a:rPr>
                      <m:t> </m:t>
                    </m:r>
                    <m:r>
                      <a:rPr lang="en-US" sz="1600" b="0" i="1" dirty="0">
                        <a:latin typeface="Cambria Math" panose="02040503050406030204" pitchFamily="18" charset="0"/>
                      </a:rPr>
                      <m:t>𝑓𝑜𝑟</m:t>
                    </m:r>
                    <m:r>
                      <a:rPr lang="en-US" sz="1600" b="0" i="1" dirty="0">
                        <a:latin typeface="Cambria Math" panose="02040503050406030204" pitchFamily="18" charset="0"/>
                      </a:rPr>
                      <m:t> </m:t>
                    </m:r>
                    <m:r>
                      <a:rPr lang="en-US" sz="1600" b="0" i="1" dirty="0">
                        <a:latin typeface="Cambria Math" panose="02040503050406030204" pitchFamily="18" charset="0"/>
                      </a:rPr>
                      <m:t>𝑈𝑝</m:t>
                    </m:r>
                    <m:r>
                      <a:rPr lang="en-US" sz="1600" b="0" i="1" dirty="0">
                        <a:latin typeface="Cambria Math" panose="02040503050406030204" pitchFamily="18" charset="0"/>
                      </a:rPr>
                      <m:t> </m:t>
                    </m:r>
                    <m:r>
                      <a:rPr lang="en-US" sz="1600" b="0" i="1" dirty="0">
                        <a:latin typeface="Cambria Math" panose="02040503050406030204" pitchFamily="18" charset="0"/>
                      </a:rPr>
                      <m:t>𝐴𝑆</m:t>
                    </m:r>
                    <m:r>
                      <a:rPr lang="en-US" sz="1600" b="0" i="1" dirty="0">
                        <a:latin typeface="Cambria Math" panose="02040503050406030204" pitchFamily="18" charset="0"/>
                      </a:rPr>
                      <m:t> </m:t>
                    </m:r>
                    <m:r>
                      <a:rPr lang="en-US" sz="1600" b="0" i="1" dirty="0">
                        <a:latin typeface="Cambria Math" panose="02040503050406030204" pitchFamily="18" charset="0"/>
                      </a:rPr>
                      <m:t>𝑃𝑙𝑎𝑛𝑠</m:t>
                    </m:r>
                    <m:r>
                      <a:rPr lang="en-US" sz="1600" dirty="0">
                        <a:latin typeface="Cambria Math" panose="02040503050406030204" pitchFamily="18" charset="0"/>
                      </a:rPr>
                      <m:t>=</m:t>
                    </m:r>
                    <m:d>
                      <m:dPr>
                        <m:ctrlPr>
                          <a:rPr lang="en-US" sz="1600" i="1" dirty="0">
                            <a:latin typeface="Cambria Math" panose="02040503050406030204" pitchFamily="18" charset="0"/>
                          </a:rPr>
                        </m:ctrlPr>
                      </m:dPr>
                      <m:e>
                        <m:r>
                          <m:rPr>
                            <m:sty m:val="p"/>
                          </m:rPr>
                          <a:rPr lang="en-US" sz="1600" dirty="0">
                            <a:latin typeface="Cambria Math" panose="02040503050406030204" pitchFamily="18" charset="0"/>
                          </a:rPr>
                          <m:t>ECRS</m:t>
                        </m:r>
                        <m:r>
                          <a:rPr lang="en-US" sz="1600" dirty="0">
                            <a:latin typeface="Cambria Math" panose="02040503050406030204" pitchFamily="18" charset="0"/>
                          </a:rPr>
                          <m:t> </m:t>
                        </m:r>
                        <m:r>
                          <m:rPr>
                            <m:sty m:val="p"/>
                          </m:rPr>
                          <a:rPr lang="en-US" sz="1600" dirty="0">
                            <a:latin typeface="Cambria Math" panose="02040503050406030204" pitchFamily="18" charset="0"/>
                          </a:rPr>
                          <m:t>Plan</m:t>
                        </m:r>
                        <m:r>
                          <a:rPr lang="en-US" sz="1600" dirty="0">
                            <a:latin typeface="Cambria Math" panose="02040503050406030204" pitchFamily="18" charset="0"/>
                          </a:rPr>
                          <m:t>, </m:t>
                        </m:r>
                        <m:r>
                          <m:rPr>
                            <m:sty m:val="p"/>
                          </m:rPr>
                          <a:rPr lang="en-US" sz="1600" dirty="0">
                            <a:latin typeface="Cambria Math" panose="02040503050406030204" pitchFamily="18" charset="0"/>
                          </a:rPr>
                          <m:t>RRS</m:t>
                        </m:r>
                        <m:r>
                          <a:rPr lang="en-US" sz="1600" dirty="0">
                            <a:latin typeface="Cambria Math" panose="02040503050406030204" pitchFamily="18" charset="0"/>
                          </a:rPr>
                          <m:t> </m:t>
                        </m:r>
                        <m:r>
                          <m:rPr>
                            <m:sty m:val="p"/>
                          </m:rPr>
                          <a:rPr lang="en-US" sz="1600" dirty="0">
                            <a:latin typeface="Cambria Math" panose="02040503050406030204" pitchFamily="18" charset="0"/>
                          </a:rPr>
                          <m:t>Plan</m:t>
                        </m:r>
                        <m:r>
                          <a:rPr lang="en-US" sz="1600" dirty="0">
                            <a:latin typeface="Cambria Math" panose="02040503050406030204" pitchFamily="18" charset="0"/>
                          </a:rPr>
                          <m:t>, </m:t>
                        </m:r>
                        <m:r>
                          <m:rPr>
                            <m:sty m:val="p"/>
                          </m:rPr>
                          <a:rPr lang="en-US" sz="1600" dirty="0">
                            <a:latin typeface="Cambria Math" panose="02040503050406030204" pitchFamily="18" charset="0"/>
                          </a:rPr>
                          <m:t>RegUp</m:t>
                        </m:r>
                        <m:r>
                          <a:rPr lang="en-US" sz="1600" dirty="0">
                            <a:latin typeface="Cambria Math" panose="02040503050406030204" pitchFamily="18" charset="0"/>
                          </a:rPr>
                          <m:t> </m:t>
                        </m:r>
                        <m:r>
                          <m:rPr>
                            <m:sty m:val="p"/>
                          </m:rPr>
                          <a:rPr lang="en-US" sz="1600" dirty="0">
                            <a:latin typeface="Cambria Math" panose="02040503050406030204" pitchFamily="18" charset="0"/>
                          </a:rPr>
                          <m:t>Plan</m:t>
                        </m:r>
                        <m:r>
                          <a:rPr lang="en-US" sz="1600" dirty="0">
                            <a:latin typeface="Cambria Math" panose="02040503050406030204" pitchFamily="18" charset="0"/>
                          </a:rPr>
                          <m:t> </m:t>
                        </m:r>
                        <m:r>
                          <m:rPr>
                            <m:sty m:val="p"/>
                          </m:rPr>
                          <a:rPr lang="en-US" sz="1600" dirty="0">
                            <a:latin typeface="Cambria Math" panose="02040503050406030204" pitchFamily="18" charset="0"/>
                          </a:rPr>
                          <m:t>not</m:t>
                        </m:r>
                        <m:r>
                          <a:rPr lang="en-US" sz="1600" dirty="0">
                            <a:latin typeface="Cambria Math" panose="02040503050406030204" pitchFamily="18" charset="0"/>
                          </a:rPr>
                          <m:t> </m:t>
                        </m:r>
                        <m:r>
                          <m:rPr>
                            <m:sty m:val="p"/>
                          </m:rPr>
                          <a:rPr lang="en-US" sz="1600" dirty="0">
                            <a:latin typeface="Cambria Math" panose="02040503050406030204" pitchFamily="18" charset="0"/>
                          </a:rPr>
                          <m:t>awarded</m:t>
                        </m:r>
                        <m:r>
                          <a:rPr lang="en-US" sz="1600" dirty="0">
                            <a:latin typeface="Cambria Math" panose="02040503050406030204" pitchFamily="18" charset="0"/>
                          </a:rPr>
                          <m:t> </m:t>
                        </m:r>
                        <m:r>
                          <m:rPr>
                            <m:sty m:val="p"/>
                          </m:rPr>
                          <a:rPr lang="en-US" sz="1600" dirty="0">
                            <a:latin typeface="Cambria Math" panose="02040503050406030204" pitchFamily="18" charset="0"/>
                          </a:rPr>
                          <m:t>to</m:t>
                        </m:r>
                        <m:r>
                          <a:rPr lang="en-US" sz="1600" dirty="0">
                            <a:latin typeface="Cambria Math" panose="02040503050406030204" pitchFamily="18" charset="0"/>
                          </a:rPr>
                          <m:t> </m:t>
                        </m:r>
                        <m:r>
                          <m:rPr>
                            <m:sty m:val="p"/>
                          </m:rPr>
                          <a:rPr lang="en-US" sz="1600" dirty="0">
                            <a:latin typeface="Cambria Math" panose="02040503050406030204" pitchFamily="18" charset="0"/>
                          </a:rPr>
                          <m:t>LRs</m:t>
                        </m:r>
                      </m:e>
                    </m:d>
                    <m:r>
                      <a:rPr lang="en-US" sz="1600" dirty="0">
                        <a:latin typeface="Cambria Math" panose="02040503050406030204" pitchFamily="18" charset="0"/>
                      </a:rPr>
                      <m:t>+</m:t>
                    </m:r>
                    <m:r>
                      <m:rPr>
                        <m:sty m:val="p"/>
                      </m:rPr>
                      <a:rPr lang="en-US" sz="1600" dirty="0">
                        <a:latin typeface="Cambria Math" panose="02040503050406030204" pitchFamily="18" charset="0"/>
                      </a:rPr>
                      <m:t>NonSpin</m:t>
                    </m:r>
                    <m:r>
                      <a:rPr lang="en-US" sz="1600" dirty="0">
                        <a:latin typeface="Cambria Math" panose="02040503050406030204" pitchFamily="18" charset="0"/>
                      </a:rPr>
                      <m:t> </m:t>
                    </m:r>
                    <m:r>
                      <m:rPr>
                        <m:sty m:val="p"/>
                      </m:rPr>
                      <a:rPr lang="en-US" sz="1600" dirty="0">
                        <a:latin typeface="Cambria Math" panose="02040503050406030204" pitchFamily="18" charset="0"/>
                      </a:rPr>
                      <m:t>Plan</m:t>
                    </m:r>
                    <m:r>
                      <a:rPr lang="en-US" sz="1600" dirty="0">
                        <a:latin typeface="Cambria Math" panose="02040503050406030204" pitchFamily="18" charset="0"/>
                      </a:rPr>
                      <m:t> </m:t>
                    </m:r>
                    <m:r>
                      <m:rPr>
                        <m:sty m:val="p"/>
                      </m:rPr>
                      <a:rPr lang="en-US" sz="1600" dirty="0">
                        <a:latin typeface="Cambria Math" panose="02040503050406030204" pitchFamily="18" charset="0"/>
                      </a:rPr>
                      <m:t>not</m:t>
                    </m:r>
                    <m:r>
                      <a:rPr lang="en-US" sz="1600" dirty="0">
                        <a:latin typeface="Cambria Math" panose="02040503050406030204" pitchFamily="18" charset="0"/>
                      </a:rPr>
                      <m:t> </m:t>
                    </m:r>
                    <m:r>
                      <m:rPr>
                        <m:sty m:val="p"/>
                      </m:rPr>
                      <a:rPr lang="en-US" sz="1600" dirty="0">
                        <a:latin typeface="Cambria Math" panose="02040503050406030204" pitchFamily="18" charset="0"/>
                      </a:rPr>
                      <m:t>awarded</m:t>
                    </m:r>
                    <m:r>
                      <a:rPr lang="en-US" sz="1600" dirty="0">
                        <a:latin typeface="Cambria Math" panose="02040503050406030204" pitchFamily="18" charset="0"/>
                      </a:rPr>
                      <m:t> </m:t>
                    </m:r>
                    <m:r>
                      <m:rPr>
                        <m:sty m:val="p"/>
                      </m:rPr>
                      <a:rPr lang="en-US" sz="1600" dirty="0">
                        <a:latin typeface="Cambria Math" panose="02040503050406030204" pitchFamily="18" charset="0"/>
                      </a:rPr>
                      <m:t>to</m:t>
                    </m:r>
                    <m:r>
                      <a:rPr lang="en-US" sz="1600" dirty="0">
                        <a:latin typeface="Cambria Math" panose="02040503050406030204" pitchFamily="18" charset="0"/>
                      </a:rPr>
                      <m:t> </m:t>
                    </m:r>
                    <m:r>
                      <m:rPr>
                        <m:sty m:val="p"/>
                      </m:rPr>
                      <a:rPr lang="en-US" sz="1600" dirty="0">
                        <a:latin typeface="Cambria Math" panose="02040503050406030204" pitchFamily="18" charset="0"/>
                      </a:rPr>
                      <m:t>Thermals</m:t>
                    </m:r>
                    <m:r>
                      <a:rPr lang="en-US" sz="1600" dirty="0">
                        <a:latin typeface="Cambria Math" panose="02040503050406030204" pitchFamily="18" charset="0"/>
                      </a:rPr>
                      <m:t> </m:t>
                    </m:r>
                    <m:r>
                      <m:rPr>
                        <m:sty m:val="p"/>
                      </m:rPr>
                      <a:rPr lang="en-US" sz="1600" dirty="0">
                        <a:latin typeface="Cambria Math" panose="02040503050406030204" pitchFamily="18" charset="0"/>
                      </a:rPr>
                      <m:t>and</m:t>
                    </m:r>
                    <m:r>
                      <a:rPr lang="en-US" sz="1600" dirty="0">
                        <a:latin typeface="Cambria Math" panose="02040503050406030204" pitchFamily="18" charset="0"/>
                      </a:rPr>
                      <m:t> </m:t>
                    </m:r>
                    <m:r>
                      <m:rPr>
                        <m:sty m:val="p"/>
                      </m:rPr>
                      <a:rPr lang="en-US" sz="1600" dirty="0">
                        <a:latin typeface="Cambria Math" panose="02040503050406030204" pitchFamily="18" charset="0"/>
                      </a:rPr>
                      <m:t>LRs</m:t>
                    </m:r>
                  </m:oMath>
                </a14:m>
                <a:endParaRPr lang="en-US" sz="1600" b="1" i="1" dirty="0">
                  <a:latin typeface="Cambria Math" panose="02040503050406030204" pitchFamily="18" charset="0"/>
                </a:endParaRPr>
              </a:p>
              <a:p>
                <a:pPr lvl="1">
                  <a:buFont typeface="Arial" panose="020B0604020202020204" pitchFamily="34" charset="0"/>
                  <a:buChar char="•"/>
                </a:pPr>
                <a:r>
                  <a:rPr lang="en-US" sz="1800" i="1" dirty="0">
                    <a:solidFill>
                      <a:srgbClr val="FF0000"/>
                    </a:solidFill>
                    <a:latin typeface="Cambria Math" panose="02040503050406030204" pitchFamily="18" charset="0"/>
                  </a:rPr>
                  <a:t>When </a:t>
                </a:r>
                <a14:m>
                  <m:oMath xmlns:m="http://schemas.openxmlformats.org/officeDocument/2006/math">
                    <m:sSub>
                      <m:sSubPr>
                        <m:ctrlPr>
                          <a:rPr lang="en-US" sz="1800" i="1" dirty="0">
                            <a:solidFill>
                              <a:srgbClr val="FF0000"/>
                            </a:solidFill>
                            <a:latin typeface="Cambria Math" panose="02040503050406030204" pitchFamily="18" charset="0"/>
                          </a:rPr>
                        </m:ctrlPr>
                      </m:sSubPr>
                      <m:e>
                        <m:r>
                          <a:rPr lang="en-US" sz="1800" i="1" dirty="0">
                            <a:solidFill>
                              <a:srgbClr val="FF0000"/>
                            </a:solidFill>
                            <a:latin typeface="Cambria Math" panose="02040503050406030204" pitchFamily="18" charset="0"/>
                          </a:rPr>
                          <m:t>𝐻𝑆𝐿</m:t>
                        </m:r>
                      </m:e>
                      <m:sub>
                        <m:r>
                          <a:rPr lang="en-US" sz="1800" i="1" dirty="0">
                            <a:solidFill>
                              <a:srgbClr val="FF0000"/>
                            </a:solidFill>
                            <a:latin typeface="Cambria Math" panose="02040503050406030204" pitchFamily="18" charset="0"/>
                          </a:rPr>
                          <m:t>𝐴𝑣𝑎𝑖𝑙𝑎𝑏𝑙𝑒</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𝑓𝑟𝑜𝑚</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𝐸𝑆𝑅</m:t>
                        </m:r>
                      </m:sub>
                    </m:sSub>
                  </m:oMath>
                </a14:m>
                <a:r>
                  <a:rPr lang="en-US" sz="1800" i="1" dirty="0">
                    <a:solidFill>
                      <a:srgbClr val="FF0000"/>
                    </a:solidFill>
                    <a:latin typeface="Cambria Math" panose="02040503050406030204" pitchFamily="18" charset="0"/>
                  </a:rPr>
                  <a:t> = </a:t>
                </a:r>
                <a14:m>
                  <m:oMath xmlns:m="http://schemas.openxmlformats.org/officeDocument/2006/math">
                    <m:sSub>
                      <m:sSubPr>
                        <m:ctrlPr>
                          <a:rPr lang="en-US" sz="1800" i="1" dirty="0">
                            <a:solidFill>
                              <a:srgbClr val="FF0000"/>
                            </a:solidFill>
                            <a:latin typeface="Cambria Math" panose="02040503050406030204" pitchFamily="18" charset="0"/>
                          </a:rPr>
                        </m:ctrlPr>
                      </m:sSubPr>
                      <m:e>
                        <m:r>
                          <a:rPr lang="en-US" sz="1800" i="1" dirty="0">
                            <a:solidFill>
                              <a:srgbClr val="FF0000"/>
                            </a:solidFill>
                            <a:latin typeface="Cambria Math" panose="02040503050406030204" pitchFamily="18" charset="0"/>
                          </a:rPr>
                          <m:t>𝐻𝑆𝐿</m:t>
                        </m:r>
                      </m:e>
                      <m:sub>
                        <m:r>
                          <a:rPr lang="en-US" sz="1800" i="1" dirty="0">
                            <a:solidFill>
                              <a:srgbClr val="FF0000"/>
                            </a:solidFill>
                            <a:latin typeface="Cambria Math" panose="02040503050406030204" pitchFamily="18" charset="0"/>
                          </a:rPr>
                          <m:t>𝑂𝑛𝑙𝑖𝑛𝑒</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𝐸𝑆𝑅</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𝑆𝑂𝐶</m:t>
                        </m:r>
                        <m:r>
                          <a:rPr lang="en-US" sz="1800" i="1" dirty="0">
                            <a:solidFill>
                              <a:srgbClr val="FF0000"/>
                            </a:solidFill>
                            <a:latin typeface="Cambria Math" panose="02040503050406030204" pitchFamily="18" charset="0"/>
                          </a:rPr>
                          <m:t> </m:t>
                        </m:r>
                        <m:r>
                          <a:rPr lang="en-US" sz="1800" i="1" dirty="0">
                            <a:solidFill>
                              <a:srgbClr val="FF0000"/>
                            </a:solidFill>
                            <a:latin typeface="Cambria Math" panose="02040503050406030204" pitchFamily="18" charset="0"/>
                          </a:rPr>
                          <m:t>𝐿𝑖𝑚𝑖𝑡𝑒𝑑</m:t>
                        </m:r>
                        <m:r>
                          <a:rPr lang="en-US" sz="1800" i="1" dirty="0">
                            <a:solidFill>
                              <a:srgbClr val="FF0000"/>
                            </a:solidFill>
                            <a:latin typeface="Cambria Math" panose="02040503050406030204" pitchFamily="18" charset="0"/>
                          </a:rPr>
                          <m:t> </m:t>
                        </m:r>
                      </m:sub>
                    </m:sSub>
                    <m:r>
                      <a:rPr lang="en-US" sz="1800" i="1" dirty="0">
                        <a:solidFill>
                          <a:srgbClr val="FF0000"/>
                        </a:solidFill>
                        <a:latin typeface="Cambria Math" panose="02040503050406030204" pitchFamily="18" charset="0"/>
                      </a:rPr>
                      <m:t>:</m:t>
                    </m:r>
                  </m:oMath>
                </a14:m>
                <a:endParaRPr lang="en-US" sz="1800" i="1" dirty="0">
                  <a:solidFill>
                    <a:srgbClr val="FF0000"/>
                  </a:solidFill>
                  <a:latin typeface="Cambria Math" panose="02040503050406030204" pitchFamily="18" charset="0"/>
                </a:endParaRPr>
              </a:p>
              <a:p>
                <a:pPr lvl="2"/>
                <a14:m>
                  <m:oMath xmlns:m="http://schemas.openxmlformats.org/officeDocument/2006/math">
                    <m:r>
                      <a:rPr lang="en-US" sz="1600" i="1" dirty="0" smtClean="0">
                        <a:solidFill>
                          <a:srgbClr val="FF0000"/>
                        </a:solidFill>
                        <a:latin typeface="Cambria Math" panose="02040503050406030204" pitchFamily="18" charset="0"/>
                      </a:rPr>
                      <m:t>𝐻𝑒𝑎𝑑𝑟𝑜𝑜𝑚</m:t>
                    </m:r>
                    <m:r>
                      <a:rPr lang="en-US" sz="1600" i="1" dirty="0" smtClean="0">
                        <a:solidFill>
                          <a:srgbClr val="FF0000"/>
                        </a:solidFill>
                        <a:latin typeface="Cambria Math" panose="02040503050406030204" pitchFamily="18" charset="0"/>
                      </a:rPr>
                      <m:t> </m:t>
                    </m:r>
                    <m:r>
                      <a:rPr lang="en-US" sz="1600" i="1" dirty="0" smtClean="0">
                        <a:solidFill>
                          <a:srgbClr val="FF0000"/>
                        </a:solidFill>
                        <a:latin typeface="Cambria Math" panose="02040503050406030204" pitchFamily="18" charset="0"/>
                      </a:rPr>
                      <m:t>𝑅𝑒𝑠𝑒𝑟𝑣𝑒𝑑</m:t>
                    </m:r>
                    <m:r>
                      <a:rPr lang="en-US" sz="1600" i="1" dirty="0" smtClean="0">
                        <a:solidFill>
                          <a:srgbClr val="FF0000"/>
                        </a:solidFill>
                        <a:latin typeface="Cambria Math" panose="02040503050406030204" pitchFamily="18" charset="0"/>
                      </a:rPr>
                      <m:t> </m:t>
                    </m:r>
                    <m:r>
                      <a:rPr lang="en-US" sz="1600" i="1" dirty="0" smtClean="0">
                        <a:solidFill>
                          <a:srgbClr val="FF0000"/>
                        </a:solidFill>
                        <a:latin typeface="Cambria Math" panose="02040503050406030204" pitchFamily="18" charset="0"/>
                      </a:rPr>
                      <m:t>𝑓𝑜𝑟</m:t>
                    </m:r>
                    <m:r>
                      <a:rPr lang="en-US" sz="1600" i="1" dirty="0" smtClean="0">
                        <a:solidFill>
                          <a:srgbClr val="FF0000"/>
                        </a:solidFill>
                        <a:latin typeface="Cambria Math" panose="02040503050406030204" pitchFamily="18" charset="0"/>
                      </a:rPr>
                      <m:t> </m:t>
                    </m:r>
                    <m:r>
                      <a:rPr lang="en-US" sz="1600" i="1" dirty="0" smtClean="0">
                        <a:solidFill>
                          <a:srgbClr val="FF0000"/>
                        </a:solidFill>
                        <a:latin typeface="Cambria Math" panose="02040503050406030204" pitchFamily="18" charset="0"/>
                      </a:rPr>
                      <m:t>𝑈𝑝</m:t>
                    </m:r>
                    <m:r>
                      <a:rPr lang="en-US" sz="1600" i="1" dirty="0" smtClean="0">
                        <a:solidFill>
                          <a:srgbClr val="FF0000"/>
                        </a:solidFill>
                        <a:latin typeface="Cambria Math" panose="02040503050406030204" pitchFamily="18" charset="0"/>
                      </a:rPr>
                      <m:t> </m:t>
                    </m:r>
                    <m:r>
                      <a:rPr lang="en-US" sz="1600" i="1" dirty="0" smtClean="0">
                        <a:solidFill>
                          <a:srgbClr val="FF0000"/>
                        </a:solidFill>
                        <a:latin typeface="Cambria Math" panose="02040503050406030204" pitchFamily="18" charset="0"/>
                      </a:rPr>
                      <m:t>𝐴𝑆</m:t>
                    </m:r>
                    <m:r>
                      <a:rPr lang="en-US" sz="1600" i="1" dirty="0" smtClean="0">
                        <a:solidFill>
                          <a:srgbClr val="FF0000"/>
                        </a:solidFill>
                        <a:latin typeface="Cambria Math" panose="02040503050406030204" pitchFamily="18" charset="0"/>
                      </a:rPr>
                      <m:t> </m:t>
                    </m:r>
                    <m:r>
                      <a:rPr lang="en-US" sz="1600" i="1" dirty="0" smtClean="0">
                        <a:solidFill>
                          <a:srgbClr val="FF0000"/>
                        </a:solidFill>
                        <a:latin typeface="Cambria Math" panose="02040503050406030204" pitchFamily="18" charset="0"/>
                      </a:rPr>
                      <m:t>𝑃𝑙𝑎𝑛𝑠</m:t>
                    </m:r>
                  </m:oMath>
                </a14:m>
                <a:r>
                  <a:rPr lang="en-US" sz="1600" i="1" dirty="0">
                    <a:solidFill>
                      <a:srgbClr val="FF0000"/>
                    </a:solidFill>
                    <a:latin typeface="Cambria Math" panose="02040503050406030204" pitchFamily="18" charset="0"/>
                  </a:rPr>
                  <a:t> = </a:t>
                </a:r>
                <a14:m>
                  <m:oMath xmlns:m="http://schemas.openxmlformats.org/officeDocument/2006/math">
                    <m:d>
                      <m:dPr>
                        <m:ctrlPr>
                          <a:rPr lang="en-US" sz="1600" i="1" dirty="0">
                            <a:solidFill>
                              <a:srgbClr val="FF0000"/>
                            </a:solidFill>
                            <a:latin typeface="Cambria Math" panose="02040503050406030204" pitchFamily="18" charset="0"/>
                          </a:rPr>
                        </m:ctrlPr>
                      </m:dPr>
                      <m:e>
                        <m:r>
                          <m:rPr>
                            <m:sty m:val="p"/>
                          </m:rPr>
                          <a:rPr lang="en-US" sz="1600" i="1" dirty="0">
                            <a:solidFill>
                              <a:srgbClr val="FF0000"/>
                            </a:solidFill>
                            <a:latin typeface="Cambria Math" panose="02040503050406030204" pitchFamily="18" charset="0"/>
                          </a:rPr>
                          <m:t>ECRS</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Plan</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RRS</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Plan</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RegUp</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Plan</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not</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awarded</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to</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LRs</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and</m:t>
                        </m:r>
                        <m:r>
                          <a:rPr lang="en-US" sz="1600" i="1" dirty="0">
                            <a:solidFill>
                              <a:srgbClr val="FF0000"/>
                            </a:solidFill>
                            <a:latin typeface="Cambria Math" panose="02040503050406030204" pitchFamily="18" charset="0"/>
                          </a:rPr>
                          <m:t> </m:t>
                        </m:r>
                        <m:r>
                          <m:rPr>
                            <m:sty m:val="p"/>
                          </m:rPr>
                          <a:rPr lang="en-US" sz="1600" i="1" dirty="0">
                            <a:solidFill>
                              <a:srgbClr val="FF0000"/>
                            </a:solidFill>
                            <a:latin typeface="Cambria Math" panose="02040503050406030204" pitchFamily="18" charset="0"/>
                          </a:rPr>
                          <m:t>ESRs</m:t>
                        </m:r>
                      </m:e>
                    </m:d>
                  </m:oMath>
                </a14:m>
                <a:endParaRPr lang="en-US" sz="1600" i="1" dirty="0">
                  <a:solidFill>
                    <a:srgbClr val="FF0000"/>
                  </a:solidFill>
                  <a:latin typeface="Cambria Math" panose="02040503050406030204" pitchFamily="18" charset="0"/>
                </a:endParaRPr>
              </a:p>
              <a:p>
                <a:pPr lvl="2"/>
                <a:endParaRPr lang="en-US" sz="1600" i="1" dirty="0">
                  <a:latin typeface="Cambria Math" panose="02040503050406030204" pitchFamily="18" charset="0"/>
                </a:endParaRPr>
              </a:p>
              <a:p>
                <a:pPr marL="0" indent="0">
                  <a:buNone/>
                </a:pPr>
                <a:endParaRPr lang="en-US" sz="2000" dirty="0"/>
              </a:p>
            </p:txBody>
          </p:sp>
        </mc:Choice>
        <mc:Fallback>
          <p:sp>
            <p:nvSpPr>
              <p:cNvPr id="9" name="Content Placeholder 8">
                <a:extLst>
                  <a:ext uri="{FF2B5EF4-FFF2-40B4-BE49-F238E27FC236}">
                    <a16:creationId xmlns:a16="http://schemas.microsoft.com/office/drawing/2014/main" id="{C6C87550-676A-AF92-6E90-A0938EF13155}"/>
                  </a:ext>
                </a:extLst>
              </p:cNvPr>
              <p:cNvSpPr>
                <a:spLocks noGrp="1" noRot="1" noChangeAspect="1" noMove="1" noResize="1" noEditPoints="1" noAdjustHandles="1" noChangeArrowheads="1" noChangeShapeType="1" noTextEdit="1"/>
              </p:cNvSpPr>
              <p:nvPr>
                <p:ph idx="4294967295"/>
              </p:nvPr>
            </p:nvSpPr>
            <p:spPr>
              <a:xfrm>
                <a:off x="406400" y="914400"/>
                <a:ext cx="11557000" cy="5699918"/>
              </a:xfrm>
              <a:prstGeom prst="rect">
                <a:avLst/>
              </a:prstGeom>
              <a:blipFill>
                <a:blip r:embed="rId3"/>
                <a:stretch>
                  <a:fillRect l="-580" t="-214"/>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618AC021-C1DB-7642-4E81-CF4ED7F753B7}"/>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473545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ED798-938A-5D48-FEB0-963971F5D07B}"/>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4E781640-A7EF-0AA1-AC9F-9E7BF05751DB}"/>
              </a:ext>
            </a:extLst>
          </p:cNvPr>
          <p:cNvSpPr>
            <a:spLocks noGrp="1"/>
          </p:cNvSpPr>
          <p:nvPr>
            <p:ph type="title"/>
          </p:nvPr>
        </p:nvSpPr>
        <p:spPr/>
        <p:txBody>
          <a:bodyPr/>
          <a:lstStyle/>
          <a:p>
            <a:r>
              <a:rPr lang="en-US" dirty="0"/>
              <a:t>Impact on Non-Spin Deployments, 12/6/2025 and 12/8/2025</a:t>
            </a:r>
          </a:p>
        </p:txBody>
      </p:sp>
      <p:sp>
        <p:nvSpPr>
          <p:cNvPr id="9" name="Content Placeholder 8">
            <a:extLst>
              <a:ext uri="{FF2B5EF4-FFF2-40B4-BE49-F238E27FC236}">
                <a16:creationId xmlns:a16="http://schemas.microsoft.com/office/drawing/2014/main" id="{E9B3466D-D5DF-DDB0-712C-262167EF1554}"/>
              </a:ext>
            </a:extLst>
          </p:cNvPr>
          <p:cNvSpPr>
            <a:spLocks noGrp="1"/>
          </p:cNvSpPr>
          <p:nvPr>
            <p:ph idx="4294967295"/>
          </p:nvPr>
        </p:nvSpPr>
        <p:spPr>
          <a:xfrm>
            <a:off x="6629400" y="4946080"/>
            <a:ext cx="5054600" cy="845146"/>
          </a:xfrm>
          <a:prstGeom prst="rect">
            <a:avLst/>
          </a:prstGeom>
        </p:spPr>
        <p:txBody>
          <a:bodyPr/>
          <a:lstStyle/>
          <a:p>
            <a:r>
              <a:rPr lang="en-US" sz="1800" dirty="0"/>
              <a:t>Non-Spin may not have been deployed on 12/8/2025 under the proposed Trigger. </a:t>
            </a:r>
          </a:p>
        </p:txBody>
      </p:sp>
      <p:sp>
        <p:nvSpPr>
          <p:cNvPr id="4" name="Slide Number Placeholder 3">
            <a:extLst>
              <a:ext uri="{FF2B5EF4-FFF2-40B4-BE49-F238E27FC236}">
                <a16:creationId xmlns:a16="http://schemas.microsoft.com/office/drawing/2014/main" id="{A49744B5-14D0-57C1-C3F7-D659BD12C265}"/>
              </a:ext>
            </a:extLst>
          </p:cNvPr>
          <p:cNvSpPr>
            <a:spLocks noGrp="1"/>
          </p:cNvSpPr>
          <p:nvPr>
            <p:ph type="sldNum" sz="quarter" idx="4"/>
          </p:nvPr>
        </p:nvSpPr>
        <p:spPr/>
        <p:txBody>
          <a:bodyPr/>
          <a:lstStyle/>
          <a:p>
            <a:fld id="{1D93BD3E-1E9A-4970-A6F7-E7AC52762E0C}" type="slidenum">
              <a:rPr lang="en-US" smtClean="0"/>
              <a:pPr/>
              <a:t>7</a:t>
            </a:fld>
            <a:endParaRPr lang="en-US" dirty="0"/>
          </a:p>
        </p:txBody>
      </p:sp>
      <p:sp>
        <p:nvSpPr>
          <p:cNvPr id="5" name="Content Placeholder 8">
            <a:extLst>
              <a:ext uri="{FF2B5EF4-FFF2-40B4-BE49-F238E27FC236}">
                <a16:creationId xmlns:a16="http://schemas.microsoft.com/office/drawing/2014/main" id="{FED80C31-8637-5966-43E0-B7058C576EE0}"/>
              </a:ext>
            </a:extLst>
          </p:cNvPr>
          <p:cNvSpPr txBox="1">
            <a:spLocks/>
          </p:cNvSpPr>
          <p:nvPr/>
        </p:nvSpPr>
        <p:spPr>
          <a:xfrm>
            <a:off x="558800" y="4946080"/>
            <a:ext cx="5537200" cy="921319"/>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dirty="0"/>
              <a:t>Trigger was driven by under forecast of net load.</a:t>
            </a:r>
          </a:p>
          <a:p>
            <a:r>
              <a:rPr lang="en-US" sz="1800" dirty="0"/>
              <a:t>Non-Spin may have been deployed a few minutes later, under the updated Trigger.  </a:t>
            </a:r>
          </a:p>
          <a:p>
            <a:pPr marL="0" indent="0">
              <a:buNone/>
            </a:pPr>
            <a:endParaRPr lang="en-US" sz="1800" dirty="0"/>
          </a:p>
        </p:txBody>
      </p:sp>
      <p:pic>
        <p:nvPicPr>
          <p:cNvPr id="6" name="Picture 5">
            <a:extLst>
              <a:ext uri="{FF2B5EF4-FFF2-40B4-BE49-F238E27FC236}">
                <a16:creationId xmlns:a16="http://schemas.microsoft.com/office/drawing/2014/main" id="{4EFC62AE-B9AE-59B4-C7A9-56CD74DA2A86}"/>
              </a:ext>
            </a:extLst>
          </p:cNvPr>
          <p:cNvPicPr>
            <a:picLocks noChangeAspect="1"/>
          </p:cNvPicPr>
          <p:nvPr/>
        </p:nvPicPr>
        <p:blipFill>
          <a:blip r:embed="rId3"/>
          <a:stretch>
            <a:fillRect/>
          </a:stretch>
        </p:blipFill>
        <p:spPr>
          <a:xfrm>
            <a:off x="106161" y="762000"/>
            <a:ext cx="11979678" cy="4035902"/>
          </a:xfrm>
          <a:prstGeom prst="rect">
            <a:avLst/>
          </a:prstGeom>
        </p:spPr>
      </p:pic>
    </p:spTree>
    <p:extLst>
      <p:ext uri="{BB962C8B-B14F-4D97-AF65-F5344CB8AC3E}">
        <p14:creationId xmlns:p14="http://schemas.microsoft.com/office/powerpoint/2010/main" val="3954200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AE2DE-C460-3F48-ED57-797EF3B1FAB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6A16300B-57F0-57F6-1A57-3AF2119CBA8D}"/>
              </a:ext>
            </a:extLst>
          </p:cNvPr>
          <p:cNvSpPr>
            <a:spLocks noGrp="1"/>
          </p:cNvSpPr>
          <p:nvPr>
            <p:ph type="title"/>
          </p:nvPr>
        </p:nvSpPr>
        <p:spPr/>
        <p:txBody>
          <a:bodyPr/>
          <a:lstStyle/>
          <a:p>
            <a:r>
              <a:rPr lang="en-US" dirty="0"/>
              <a:t>Impact on Non-Spin Deployment for 12/11/2025</a:t>
            </a:r>
          </a:p>
        </p:txBody>
      </p:sp>
      <p:sp>
        <p:nvSpPr>
          <p:cNvPr id="4" name="Slide Number Placeholder 3">
            <a:extLst>
              <a:ext uri="{FF2B5EF4-FFF2-40B4-BE49-F238E27FC236}">
                <a16:creationId xmlns:a16="http://schemas.microsoft.com/office/drawing/2014/main" id="{C59CCFC2-93FB-934E-DF92-C9388D180CE6}"/>
              </a:ext>
            </a:extLst>
          </p:cNvPr>
          <p:cNvSpPr>
            <a:spLocks noGrp="1"/>
          </p:cNvSpPr>
          <p:nvPr>
            <p:ph type="sldNum" sz="quarter" idx="4"/>
          </p:nvPr>
        </p:nvSpPr>
        <p:spPr/>
        <p:txBody>
          <a:bodyPr/>
          <a:lstStyle/>
          <a:p>
            <a:fld id="{1D93BD3E-1E9A-4970-A6F7-E7AC52762E0C}" type="slidenum">
              <a:rPr lang="en-US" smtClean="0"/>
              <a:pPr/>
              <a:t>8</a:t>
            </a:fld>
            <a:endParaRPr lang="en-US" dirty="0"/>
          </a:p>
        </p:txBody>
      </p:sp>
      <p:sp>
        <p:nvSpPr>
          <p:cNvPr id="5" name="Content Placeholder 8">
            <a:extLst>
              <a:ext uri="{FF2B5EF4-FFF2-40B4-BE49-F238E27FC236}">
                <a16:creationId xmlns:a16="http://schemas.microsoft.com/office/drawing/2014/main" id="{D57064DA-DACD-FCE1-EEC6-A9AAA43C272B}"/>
              </a:ext>
            </a:extLst>
          </p:cNvPr>
          <p:cNvSpPr txBox="1">
            <a:spLocks/>
          </p:cNvSpPr>
          <p:nvPr/>
        </p:nvSpPr>
        <p:spPr>
          <a:xfrm>
            <a:off x="1905000" y="5181600"/>
            <a:ext cx="8458200" cy="107821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dirty="0"/>
              <a:t>Non-Spin would have been deployed ~ 12 minutes later under the Proposed RTC Trigger.  </a:t>
            </a:r>
          </a:p>
        </p:txBody>
      </p:sp>
      <p:pic>
        <p:nvPicPr>
          <p:cNvPr id="6" name="Picture 5">
            <a:extLst>
              <a:ext uri="{FF2B5EF4-FFF2-40B4-BE49-F238E27FC236}">
                <a16:creationId xmlns:a16="http://schemas.microsoft.com/office/drawing/2014/main" id="{B168B209-24DE-E3A8-1492-E4942751B3CB}"/>
              </a:ext>
            </a:extLst>
          </p:cNvPr>
          <p:cNvPicPr>
            <a:picLocks noChangeAspect="1"/>
          </p:cNvPicPr>
          <p:nvPr/>
        </p:nvPicPr>
        <p:blipFill>
          <a:blip r:embed="rId2"/>
          <a:stretch>
            <a:fillRect/>
          </a:stretch>
        </p:blipFill>
        <p:spPr>
          <a:xfrm>
            <a:off x="1529700" y="761809"/>
            <a:ext cx="9132600" cy="4419983"/>
          </a:xfrm>
          <a:prstGeom prst="rect">
            <a:avLst/>
          </a:prstGeom>
        </p:spPr>
      </p:pic>
    </p:spTree>
    <p:extLst>
      <p:ext uri="{BB962C8B-B14F-4D97-AF65-F5344CB8AC3E}">
        <p14:creationId xmlns:p14="http://schemas.microsoft.com/office/powerpoint/2010/main" val="177623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C3592-CF5B-12DE-F74F-5260D867001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66D518F9-9271-7D52-67AB-D92DBD6F1E9C}"/>
              </a:ext>
            </a:extLst>
          </p:cNvPr>
          <p:cNvSpPr>
            <a:spLocks noGrp="1"/>
          </p:cNvSpPr>
          <p:nvPr>
            <p:ph type="title"/>
          </p:nvPr>
        </p:nvSpPr>
        <p:spPr/>
        <p:txBody>
          <a:bodyPr/>
          <a:lstStyle/>
          <a:p>
            <a:r>
              <a:rPr lang="en-US" dirty="0"/>
              <a:t>Impact on Non-Spin Trigger for 12/15/2025</a:t>
            </a:r>
          </a:p>
        </p:txBody>
      </p:sp>
      <p:sp>
        <p:nvSpPr>
          <p:cNvPr id="4" name="Slide Number Placeholder 3">
            <a:extLst>
              <a:ext uri="{FF2B5EF4-FFF2-40B4-BE49-F238E27FC236}">
                <a16:creationId xmlns:a16="http://schemas.microsoft.com/office/drawing/2014/main" id="{809E937B-9766-A1E9-4CF2-B379B6B490B8}"/>
              </a:ext>
            </a:extLst>
          </p:cNvPr>
          <p:cNvSpPr>
            <a:spLocks noGrp="1"/>
          </p:cNvSpPr>
          <p:nvPr>
            <p:ph type="sldNum" sz="quarter" idx="4"/>
          </p:nvPr>
        </p:nvSpPr>
        <p:spPr/>
        <p:txBody>
          <a:bodyPr/>
          <a:lstStyle/>
          <a:p>
            <a:fld id="{1D93BD3E-1E9A-4970-A6F7-E7AC52762E0C}" type="slidenum">
              <a:rPr lang="en-US" smtClean="0"/>
              <a:pPr/>
              <a:t>9</a:t>
            </a:fld>
            <a:endParaRPr lang="en-US" dirty="0"/>
          </a:p>
        </p:txBody>
      </p:sp>
      <p:sp>
        <p:nvSpPr>
          <p:cNvPr id="5" name="Content Placeholder 8">
            <a:extLst>
              <a:ext uri="{FF2B5EF4-FFF2-40B4-BE49-F238E27FC236}">
                <a16:creationId xmlns:a16="http://schemas.microsoft.com/office/drawing/2014/main" id="{DFEDB12C-C39A-F355-A671-D45800A6FEA6}"/>
              </a:ext>
            </a:extLst>
          </p:cNvPr>
          <p:cNvSpPr txBox="1">
            <a:spLocks/>
          </p:cNvSpPr>
          <p:nvPr/>
        </p:nvSpPr>
        <p:spPr>
          <a:xfrm>
            <a:off x="1752600" y="5291050"/>
            <a:ext cx="8305800" cy="119736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dirty="0"/>
              <a:t>Non-Spin was not deployed under the Current Trigger. </a:t>
            </a:r>
          </a:p>
          <a:p>
            <a:r>
              <a:rPr lang="en-US" sz="1800" dirty="0"/>
              <a:t>The Proposed Trigger would have suggested deployment, the Modified version would not.</a:t>
            </a:r>
          </a:p>
        </p:txBody>
      </p:sp>
      <p:pic>
        <p:nvPicPr>
          <p:cNvPr id="3" name="Picture 2">
            <a:extLst>
              <a:ext uri="{FF2B5EF4-FFF2-40B4-BE49-F238E27FC236}">
                <a16:creationId xmlns:a16="http://schemas.microsoft.com/office/drawing/2014/main" id="{2B3DC384-6C34-6900-5373-8294E20E056B}"/>
              </a:ext>
            </a:extLst>
          </p:cNvPr>
          <p:cNvPicPr>
            <a:picLocks noChangeAspect="1"/>
          </p:cNvPicPr>
          <p:nvPr/>
        </p:nvPicPr>
        <p:blipFill>
          <a:blip r:embed="rId2"/>
          <a:stretch>
            <a:fillRect/>
          </a:stretch>
        </p:blipFill>
        <p:spPr>
          <a:xfrm>
            <a:off x="914400" y="710677"/>
            <a:ext cx="9675191" cy="4694327"/>
          </a:xfrm>
          <a:prstGeom prst="rect">
            <a:avLst/>
          </a:prstGeom>
        </p:spPr>
      </p:pic>
    </p:spTree>
    <p:extLst>
      <p:ext uri="{BB962C8B-B14F-4D97-AF65-F5344CB8AC3E}">
        <p14:creationId xmlns:p14="http://schemas.microsoft.com/office/powerpoint/2010/main" val="945924463"/>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BLIC PowerPoint Template - Widescreen.pptx" id="{09C5659D-6418-4BB0-BD65-714CAE11EF8B}" vid="{9E20BCF2-A606-4BD6-BC63-E55A7A2575FD}"/>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UBLIC PowerPoint Template - Widescreen.pptx" id="{09C5659D-6418-4BB0-BD65-714CAE11EF8B}" vid="{094799F1-9E00-4722-BBB6-7D15F544B0D1}"/>
    </a:ext>
  </a:ext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BLIC PowerPoint Template - Widescreen.pptx" id="{09C5659D-6418-4BB0-BD65-714CAE11EF8B}" vid="{99616993-92E1-4CA2-B797-7E9CAAC276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0f6bd377a20fd807022af7c242a5f6d1">
  <xsd:schema xmlns:xsd="http://www.w3.org/2001/XMLSchema" xmlns:xs="http://www.w3.org/2001/XMLSchema" xmlns:p="http://schemas.microsoft.com/office/2006/metadata/properties" xmlns:ns2="3c917f14-8d40-4289-92aa-fd10f73581c9" targetNamespace="http://schemas.microsoft.com/office/2006/metadata/properties" ma:root="true" ma:fieldsID="3cd54cdcc8ce6596be0db7cc58664dce"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2006/metadata/properties"/>
    <ds:schemaRef ds:uri="3c917f14-8d40-4289-92aa-fd10f73581c9"/>
    <ds:schemaRef ds:uri="http://www.w3.org/XML/1998/namespace"/>
    <ds:schemaRef ds:uri="http://schemas.microsoft.com/office/2006/documentManagement/types"/>
    <ds:schemaRef ds:uri="http://purl.org/dc/dcmitype/"/>
    <ds:schemaRef ds:uri="http://purl.org/dc/terms/"/>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B4BCB242-2A85-43A6-931A-8A5736B8E0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 Template - Public</Template>
  <TotalTime>6385</TotalTime>
  <Words>1934</Words>
  <Application>Microsoft Office PowerPoint</Application>
  <PresentationFormat>Widescreen</PresentationFormat>
  <Paragraphs>167</Paragraphs>
  <Slides>15</Slides>
  <Notes>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15</vt:i4>
      </vt:variant>
    </vt:vector>
  </HeadingPairs>
  <TitlesOfParts>
    <vt:vector size="22" baseType="lpstr">
      <vt:lpstr>Arial</vt:lpstr>
      <vt:lpstr>Calibri</vt:lpstr>
      <vt:lpstr>Cambria Math</vt:lpstr>
      <vt:lpstr>Times New Roman</vt:lpstr>
      <vt:lpstr>Cover Slide</vt:lpstr>
      <vt:lpstr>Horizontal Theme</vt:lpstr>
      <vt:lpstr>Vertical Theme</vt:lpstr>
      <vt:lpstr>PowerPoint Presentation</vt:lpstr>
      <vt:lpstr>Overview</vt:lpstr>
      <vt:lpstr>Non-Spin Deployment Trigger Analysis</vt:lpstr>
      <vt:lpstr>Formula for Trigger Proposed in OBDRR55</vt:lpstr>
      <vt:lpstr>Feedback received since last PDCWG</vt:lpstr>
      <vt:lpstr>Modified Trigger based on Feedback</vt:lpstr>
      <vt:lpstr>Impact on Non-Spin Deployments, 12/6/2025 and 12/8/2025</vt:lpstr>
      <vt:lpstr>Impact on Non-Spin Deployment for 12/11/2025</vt:lpstr>
      <vt:lpstr>Impact on Non-Spin Trigger for 12/15/2025</vt:lpstr>
      <vt:lpstr>Impact on offline Non-Spin Deployment for 1/28/2026</vt:lpstr>
      <vt:lpstr>Proposed Update to OBDRR055</vt:lpstr>
      <vt:lpstr>Summary and Next Steps</vt:lpstr>
      <vt:lpstr>Questions?</vt:lpstr>
      <vt:lpstr>Appendix</vt:lpstr>
      <vt:lpstr>Durations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Fabricant, Sam</dc:creator>
  <cp:lastModifiedBy>Hinojosa, Luis</cp:lastModifiedBy>
  <cp:revision>169</cp:revision>
  <cp:lastPrinted>2017-10-10T21:31:05Z</cp:lastPrinted>
  <dcterms:created xsi:type="dcterms:W3CDTF">2025-12-10T19:50:28Z</dcterms:created>
  <dcterms:modified xsi:type="dcterms:W3CDTF">2026-03-03T22:23:22Z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SIP_Label_c144db1d-993e-40da-980d-6eea152adc50_Enabled">
    <vt:lpwstr>true</vt:lpwstr>
  </property>
  <property fmtid="{D5CDD505-2E9C-101B-9397-08002B2CF9AE}" pid="4" name="MSIP_Label_c144db1d-993e-40da-980d-6eea152adc50_SetDate">
    <vt:lpwstr>2025-08-15T19:25:54Z</vt:lpwstr>
  </property>
  <property fmtid="{D5CDD505-2E9C-101B-9397-08002B2CF9AE}" pid="5" name="MSIP_Label_c144db1d-993e-40da-980d-6eea152adc50_Method">
    <vt:lpwstr>Privileged</vt:lpwstr>
  </property>
  <property fmtid="{D5CDD505-2E9C-101B-9397-08002B2CF9AE}" pid="6" name="MSIP_Label_c144db1d-993e-40da-980d-6eea152adc50_Name">
    <vt:lpwstr>Public</vt:lpwstr>
  </property>
  <property fmtid="{D5CDD505-2E9C-101B-9397-08002B2CF9AE}" pid="7" name="MSIP_Label_c144db1d-993e-40da-980d-6eea152adc50_SiteId">
    <vt:lpwstr>0afb747d-bff7-4596-a9fc-950ef9e0ec45</vt:lpwstr>
  </property>
  <property fmtid="{D5CDD505-2E9C-101B-9397-08002B2CF9AE}" pid="8" name="MSIP_Label_c144db1d-993e-40da-980d-6eea152adc50_ActionId">
    <vt:lpwstr>c84c0f86-426b-41cf-ba57-8c3074b15200</vt:lpwstr>
  </property>
  <property fmtid="{D5CDD505-2E9C-101B-9397-08002B2CF9AE}" pid="9" name="MSIP_Label_c144db1d-993e-40da-980d-6eea152adc50_ContentBits">
    <vt:lpwstr>0</vt:lpwstr>
  </property>
  <property fmtid="{D5CDD505-2E9C-101B-9397-08002B2CF9AE}" pid="10" name="MSIP_Label_c144db1d-993e-40da-980d-6eea152adc50_Tag">
    <vt:lpwstr>10, 0, 1, 1</vt:lpwstr>
  </property>
</Properties>
</file>