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3.xml" ContentType="application/vnd.openxmlformats-officedocument.theme+xml"/>
  <Override PartName="/ppt/theme/theme4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3" r:id="rId4"/>
    <p:sldMasterId id="2147483663" r:id="rId5"/>
  </p:sldMasterIdLst>
  <p:notesMasterIdLst>
    <p:notesMasterId r:id="rId10"/>
  </p:notesMasterIdLst>
  <p:handoutMasterIdLst>
    <p:handoutMasterId r:id="rId11"/>
  </p:handoutMasterIdLst>
  <p:sldIdLst>
    <p:sldId id="542" r:id="rId6"/>
    <p:sldId id="2737" r:id="rId7"/>
    <p:sldId id="2738" r:id="rId8"/>
    <p:sldId id="579" r:id="rId9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3AC947A-768F-141B-B1A1-8E2AE920FF2F}" name="Billo, Jeffrey" initials="JB" userId="S::Jeff.Billo@ercot.com::c105959f-1c3a-49d3-b6c5-5ffb20d67f2e" providerId="AD"/>
  <p188:author id="{681943A9-36B9-8CCE-5BB5-53154F9E201A}" name="Springer, Agee" initials="AS" userId="S::Agee.Springer@ercot.com::c70aae34-03cc-4ca4-9dc9-ab0f1f0f7e1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EC7"/>
    <a:srgbClr val="AEC007"/>
    <a:srgbClr val="C1F7FF"/>
    <a:srgbClr val="66FFFF"/>
    <a:srgbClr val="26D07C"/>
    <a:srgbClr val="FF3300"/>
    <a:srgbClr val="003865"/>
    <a:srgbClr val="5B6770"/>
    <a:srgbClr val="E6EBF0"/>
    <a:srgbClr val="E2E0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3296810-A885-4BE3-A3E7-6D5BEEA58F35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28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E11038-C648-4BF3-8167-6AE1FF3EFDF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20C27A-FD2A-445A-A719-6C03AF8940F3}">
      <dgm:prSet phldrT="[Text]"/>
      <dgm:spPr>
        <a:solidFill>
          <a:srgbClr val="5B6770"/>
        </a:solidFill>
      </dgm:spPr>
      <dgm:t>
        <a:bodyPr/>
        <a:lstStyle/>
        <a:p>
          <a:r>
            <a:rPr lang="en-US"/>
            <a:t>Click to edit Master subtitle style</a:t>
          </a:r>
        </a:p>
      </dgm:t>
    </dgm:pt>
    <dgm:pt modelId="{70D27D20-9B5C-4ACA-A932-25F2CF915F48}" type="parTrans" cxnId="{A5351B5C-9190-4E1A-BDA3-BCFD1EA44514}">
      <dgm:prSet/>
      <dgm:spPr/>
      <dgm:t>
        <a:bodyPr/>
        <a:lstStyle/>
        <a:p>
          <a:endParaRPr lang="en-US"/>
        </a:p>
      </dgm:t>
    </dgm:pt>
    <dgm:pt modelId="{6F8B888A-19D7-43C8-BC5E-9BDE549DF313}" type="sibTrans" cxnId="{A5351B5C-9190-4E1A-BDA3-BCFD1EA44514}">
      <dgm:prSet/>
      <dgm:spPr/>
      <dgm:t>
        <a:bodyPr/>
        <a:lstStyle/>
        <a:p>
          <a:endParaRPr lang="en-US"/>
        </a:p>
      </dgm:t>
    </dgm:pt>
    <dgm:pt modelId="{E0CEC3AC-4F65-405E-9DD2-9D5A494B4AC7}">
      <dgm:prSet phldrT="[Text]"/>
      <dgm:spPr>
        <a:solidFill>
          <a:srgbClr val="00AEC7"/>
        </a:solidFill>
      </dgm:spPr>
      <dgm:t>
        <a:bodyPr/>
        <a:lstStyle/>
        <a:p>
          <a:r>
            <a:rPr lang="en-US"/>
            <a:t>Click to edit Master subtitle style</a:t>
          </a:r>
        </a:p>
      </dgm:t>
    </dgm:pt>
    <dgm:pt modelId="{EAB6D17A-4709-4A18-AFBB-0789B952020D}" type="parTrans" cxnId="{6C928428-284E-4E7D-9683-6F55F36228FB}">
      <dgm:prSet/>
      <dgm:spPr/>
      <dgm:t>
        <a:bodyPr/>
        <a:lstStyle/>
        <a:p>
          <a:endParaRPr lang="en-US"/>
        </a:p>
      </dgm:t>
    </dgm:pt>
    <dgm:pt modelId="{E80F0502-7CC7-44FF-B609-B9414F795B8A}" type="sibTrans" cxnId="{6C928428-284E-4E7D-9683-6F55F36228FB}">
      <dgm:prSet/>
      <dgm:spPr/>
      <dgm:t>
        <a:bodyPr/>
        <a:lstStyle/>
        <a:p>
          <a:endParaRPr lang="en-US"/>
        </a:p>
      </dgm:t>
    </dgm:pt>
    <dgm:pt modelId="{187606C4-A5C3-49B4-8A18-BB38CA4215D5}">
      <dgm:prSet phldrT="[Text]"/>
      <dgm:spPr>
        <a:solidFill>
          <a:srgbClr val="093C61"/>
        </a:solidFill>
      </dgm:spPr>
      <dgm:t>
        <a:bodyPr/>
        <a:lstStyle/>
        <a:p>
          <a:r>
            <a:rPr lang="en-US"/>
            <a:t>Click to edit Master subtitle style</a:t>
          </a:r>
        </a:p>
      </dgm:t>
    </dgm:pt>
    <dgm:pt modelId="{58AE02CB-D91D-41B6-A813-B4F035391B83}" type="parTrans" cxnId="{72D59750-5757-41CF-AF05-6C57B64FB7ED}">
      <dgm:prSet/>
      <dgm:spPr/>
      <dgm:t>
        <a:bodyPr/>
        <a:lstStyle/>
        <a:p>
          <a:endParaRPr lang="en-US"/>
        </a:p>
      </dgm:t>
    </dgm:pt>
    <dgm:pt modelId="{3CFCF34C-096A-4329-BCDD-0A8D1A075934}" type="sibTrans" cxnId="{72D59750-5757-41CF-AF05-6C57B64FB7ED}">
      <dgm:prSet/>
      <dgm:spPr/>
      <dgm:t>
        <a:bodyPr/>
        <a:lstStyle/>
        <a:p>
          <a:endParaRPr lang="en-US"/>
        </a:p>
      </dgm:t>
    </dgm:pt>
    <dgm:pt modelId="{075A3D39-E191-4C23-AF82-FED389D4714A}" type="pres">
      <dgm:prSet presAssocID="{32E11038-C648-4BF3-8167-6AE1FF3EFDF1}" presName="Name0" presStyleCnt="0">
        <dgm:presLayoutVars>
          <dgm:chMax val="7"/>
          <dgm:chPref val="7"/>
          <dgm:dir/>
        </dgm:presLayoutVars>
      </dgm:prSet>
      <dgm:spPr/>
    </dgm:pt>
    <dgm:pt modelId="{80725D32-2ED8-4B1F-81A2-9F7C840C4E0C}" type="pres">
      <dgm:prSet presAssocID="{32E11038-C648-4BF3-8167-6AE1FF3EFDF1}" presName="Name1" presStyleCnt="0"/>
      <dgm:spPr/>
    </dgm:pt>
    <dgm:pt modelId="{B6A82959-4BD9-4D99-A596-9C774D74AB1C}" type="pres">
      <dgm:prSet presAssocID="{32E11038-C648-4BF3-8167-6AE1FF3EFDF1}" presName="cycle" presStyleCnt="0"/>
      <dgm:spPr/>
    </dgm:pt>
    <dgm:pt modelId="{A2FCC776-BF52-47C4-92E4-17467F9AE6E1}" type="pres">
      <dgm:prSet presAssocID="{32E11038-C648-4BF3-8167-6AE1FF3EFDF1}" presName="srcNode" presStyleLbl="node1" presStyleIdx="0" presStyleCnt="3"/>
      <dgm:spPr/>
    </dgm:pt>
    <dgm:pt modelId="{6304DB4F-C21D-43CE-BC19-7FC9FE4143EB}" type="pres">
      <dgm:prSet presAssocID="{32E11038-C648-4BF3-8167-6AE1FF3EFDF1}" presName="conn" presStyleLbl="parChTrans1D2" presStyleIdx="0" presStyleCnt="1"/>
      <dgm:spPr/>
    </dgm:pt>
    <dgm:pt modelId="{0AC5C796-425F-48EC-9CE3-FF43A9E945D1}" type="pres">
      <dgm:prSet presAssocID="{32E11038-C648-4BF3-8167-6AE1FF3EFDF1}" presName="extraNode" presStyleLbl="node1" presStyleIdx="0" presStyleCnt="3"/>
      <dgm:spPr/>
    </dgm:pt>
    <dgm:pt modelId="{FEDB5C55-0F80-4976-AD26-0CEE89BEB7EA}" type="pres">
      <dgm:prSet presAssocID="{32E11038-C648-4BF3-8167-6AE1FF3EFDF1}" presName="dstNode" presStyleLbl="node1" presStyleIdx="0" presStyleCnt="3"/>
      <dgm:spPr/>
    </dgm:pt>
    <dgm:pt modelId="{89592E09-CC88-4904-BF5E-1629C8C5E634}" type="pres">
      <dgm:prSet presAssocID="{BA20C27A-FD2A-445A-A719-6C03AF8940F3}" presName="text_1" presStyleLbl="node1" presStyleIdx="0" presStyleCnt="3">
        <dgm:presLayoutVars>
          <dgm:bulletEnabled val="1"/>
        </dgm:presLayoutVars>
      </dgm:prSet>
      <dgm:spPr/>
    </dgm:pt>
    <dgm:pt modelId="{9A21976F-30D0-4847-9028-5756044BAAC3}" type="pres">
      <dgm:prSet presAssocID="{BA20C27A-FD2A-445A-A719-6C03AF8940F3}" presName="accent_1" presStyleCnt="0"/>
      <dgm:spPr/>
    </dgm:pt>
    <dgm:pt modelId="{36E4D279-9DCF-4996-B9DB-80023277EC34}" type="pres">
      <dgm:prSet presAssocID="{BA20C27A-FD2A-445A-A719-6C03AF8940F3}" presName="accentRepeatNode" presStyleLbl="solidFgAcc1" presStyleIdx="0" presStyleCnt="3"/>
      <dgm:spPr>
        <a:ln w="50800">
          <a:solidFill>
            <a:srgbClr val="5B6770"/>
          </a:solidFill>
        </a:ln>
      </dgm:spPr>
    </dgm:pt>
    <dgm:pt modelId="{FA8E3AD4-7354-43A8-B93D-74F840B6AEF6}" type="pres">
      <dgm:prSet presAssocID="{E0CEC3AC-4F65-405E-9DD2-9D5A494B4AC7}" presName="text_2" presStyleLbl="node1" presStyleIdx="1" presStyleCnt="3">
        <dgm:presLayoutVars>
          <dgm:bulletEnabled val="1"/>
        </dgm:presLayoutVars>
      </dgm:prSet>
      <dgm:spPr/>
    </dgm:pt>
    <dgm:pt modelId="{FDAFDD12-87AE-496F-A9BD-D8FA3C5C588E}" type="pres">
      <dgm:prSet presAssocID="{E0CEC3AC-4F65-405E-9DD2-9D5A494B4AC7}" presName="accent_2" presStyleCnt="0"/>
      <dgm:spPr/>
    </dgm:pt>
    <dgm:pt modelId="{CE0FEE12-C9DD-48AF-B095-635EAD24EB23}" type="pres">
      <dgm:prSet presAssocID="{E0CEC3AC-4F65-405E-9DD2-9D5A494B4AC7}" presName="accentRepeatNode" presStyleLbl="solidFgAcc1" presStyleIdx="1" presStyleCnt="3"/>
      <dgm:spPr>
        <a:ln w="50800">
          <a:solidFill>
            <a:srgbClr val="00AEC7"/>
          </a:solidFill>
        </a:ln>
      </dgm:spPr>
    </dgm:pt>
    <dgm:pt modelId="{30EB52CC-4F02-4C80-AAF8-62BFF5A038EA}" type="pres">
      <dgm:prSet presAssocID="{187606C4-A5C3-49B4-8A18-BB38CA4215D5}" presName="text_3" presStyleLbl="node1" presStyleIdx="2" presStyleCnt="3">
        <dgm:presLayoutVars>
          <dgm:bulletEnabled val="1"/>
        </dgm:presLayoutVars>
      </dgm:prSet>
      <dgm:spPr/>
    </dgm:pt>
    <dgm:pt modelId="{C8B76DD7-65EF-4958-B29D-8E09C2D14548}" type="pres">
      <dgm:prSet presAssocID="{187606C4-A5C3-49B4-8A18-BB38CA4215D5}" presName="accent_3" presStyleCnt="0"/>
      <dgm:spPr/>
    </dgm:pt>
    <dgm:pt modelId="{E96C1AF3-5332-4D40-8E92-7C851D843D9E}" type="pres">
      <dgm:prSet presAssocID="{187606C4-A5C3-49B4-8A18-BB38CA4215D5}" presName="accentRepeatNode" presStyleLbl="solidFgAcc1" presStyleIdx="2" presStyleCnt="3"/>
      <dgm:spPr>
        <a:ln w="50800">
          <a:solidFill>
            <a:srgbClr val="093C61"/>
          </a:solidFill>
        </a:ln>
      </dgm:spPr>
    </dgm:pt>
  </dgm:ptLst>
  <dgm:cxnLst>
    <dgm:cxn modelId="{6C928428-284E-4E7D-9683-6F55F36228FB}" srcId="{32E11038-C648-4BF3-8167-6AE1FF3EFDF1}" destId="{E0CEC3AC-4F65-405E-9DD2-9D5A494B4AC7}" srcOrd="1" destOrd="0" parTransId="{EAB6D17A-4709-4A18-AFBB-0789B952020D}" sibTransId="{E80F0502-7CC7-44FF-B609-B9414F795B8A}"/>
    <dgm:cxn modelId="{57C00C33-A140-4336-BF90-35942F94805A}" type="presOf" srcId="{187606C4-A5C3-49B4-8A18-BB38CA4215D5}" destId="{30EB52CC-4F02-4C80-AAF8-62BFF5A038EA}" srcOrd="0" destOrd="0" presId="urn:microsoft.com/office/officeart/2008/layout/VerticalCurvedList"/>
    <dgm:cxn modelId="{A5351B5C-9190-4E1A-BDA3-BCFD1EA44514}" srcId="{32E11038-C648-4BF3-8167-6AE1FF3EFDF1}" destId="{BA20C27A-FD2A-445A-A719-6C03AF8940F3}" srcOrd="0" destOrd="0" parTransId="{70D27D20-9B5C-4ACA-A932-25F2CF915F48}" sibTransId="{6F8B888A-19D7-43C8-BC5E-9BDE549DF313}"/>
    <dgm:cxn modelId="{53883844-14BD-4351-A151-F1F21DB11AA2}" type="presOf" srcId="{E0CEC3AC-4F65-405E-9DD2-9D5A494B4AC7}" destId="{FA8E3AD4-7354-43A8-B93D-74F840B6AEF6}" srcOrd="0" destOrd="0" presId="urn:microsoft.com/office/officeart/2008/layout/VerticalCurvedList"/>
    <dgm:cxn modelId="{72D59750-5757-41CF-AF05-6C57B64FB7ED}" srcId="{32E11038-C648-4BF3-8167-6AE1FF3EFDF1}" destId="{187606C4-A5C3-49B4-8A18-BB38CA4215D5}" srcOrd="2" destOrd="0" parTransId="{58AE02CB-D91D-41B6-A813-B4F035391B83}" sibTransId="{3CFCF34C-096A-4329-BCDD-0A8D1A075934}"/>
    <dgm:cxn modelId="{EBE72F74-33D1-4060-A3B4-F3A60F68D2DE}" type="presOf" srcId="{BA20C27A-FD2A-445A-A719-6C03AF8940F3}" destId="{89592E09-CC88-4904-BF5E-1629C8C5E634}" srcOrd="0" destOrd="0" presId="urn:microsoft.com/office/officeart/2008/layout/VerticalCurvedList"/>
    <dgm:cxn modelId="{44A009B9-4C6E-4056-A237-21B77C751944}" type="presOf" srcId="{32E11038-C648-4BF3-8167-6AE1FF3EFDF1}" destId="{075A3D39-E191-4C23-AF82-FED389D4714A}" srcOrd="0" destOrd="0" presId="urn:microsoft.com/office/officeart/2008/layout/VerticalCurvedList"/>
    <dgm:cxn modelId="{C12810DE-047C-44F0-893C-5DBF7D150250}" type="presOf" srcId="{6F8B888A-19D7-43C8-BC5E-9BDE549DF313}" destId="{6304DB4F-C21D-43CE-BC19-7FC9FE4143EB}" srcOrd="0" destOrd="0" presId="urn:microsoft.com/office/officeart/2008/layout/VerticalCurvedList"/>
    <dgm:cxn modelId="{C8DF18D6-9728-4B9E-8416-9844D37BED16}" type="presParOf" srcId="{075A3D39-E191-4C23-AF82-FED389D4714A}" destId="{80725D32-2ED8-4B1F-81A2-9F7C840C4E0C}" srcOrd="0" destOrd="0" presId="urn:microsoft.com/office/officeart/2008/layout/VerticalCurvedList"/>
    <dgm:cxn modelId="{E35D8989-C4EB-4877-88F9-278C7A5D79BE}" type="presParOf" srcId="{80725D32-2ED8-4B1F-81A2-9F7C840C4E0C}" destId="{B6A82959-4BD9-4D99-A596-9C774D74AB1C}" srcOrd="0" destOrd="0" presId="urn:microsoft.com/office/officeart/2008/layout/VerticalCurvedList"/>
    <dgm:cxn modelId="{2E10BBB5-BB5F-4213-81D6-299D4ED932F9}" type="presParOf" srcId="{B6A82959-4BD9-4D99-A596-9C774D74AB1C}" destId="{A2FCC776-BF52-47C4-92E4-17467F9AE6E1}" srcOrd="0" destOrd="0" presId="urn:microsoft.com/office/officeart/2008/layout/VerticalCurvedList"/>
    <dgm:cxn modelId="{5B23B201-EE0E-41FD-994F-D36FF4AEDA82}" type="presParOf" srcId="{B6A82959-4BD9-4D99-A596-9C774D74AB1C}" destId="{6304DB4F-C21D-43CE-BC19-7FC9FE4143EB}" srcOrd="1" destOrd="0" presId="urn:microsoft.com/office/officeart/2008/layout/VerticalCurvedList"/>
    <dgm:cxn modelId="{44830F56-0B6E-4957-B591-535E7C4AE88E}" type="presParOf" srcId="{B6A82959-4BD9-4D99-A596-9C774D74AB1C}" destId="{0AC5C796-425F-48EC-9CE3-FF43A9E945D1}" srcOrd="2" destOrd="0" presId="urn:microsoft.com/office/officeart/2008/layout/VerticalCurvedList"/>
    <dgm:cxn modelId="{B512C53B-041E-4F05-874B-6C14137472B2}" type="presParOf" srcId="{B6A82959-4BD9-4D99-A596-9C774D74AB1C}" destId="{FEDB5C55-0F80-4976-AD26-0CEE89BEB7EA}" srcOrd="3" destOrd="0" presId="urn:microsoft.com/office/officeart/2008/layout/VerticalCurvedList"/>
    <dgm:cxn modelId="{B5267D50-E7E0-4BB1-BFA8-A827CCA77309}" type="presParOf" srcId="{80725D32-2ED8-4B1F-81A2-9F7C840C4E0C}" destId="{89592E09-CC88-4904-BF5E-1629C8C5E634}" srcOrd="1" destOrd="0" presId="urn:microsoft.com/office/officeart/2008/layout/VerticalCurvedList"/>
    <dgm:cxn modelId="{B277B9AB-1A22-46B8-AB75-EA271659F9A9}" type="presParOf" srcId="{80725D32-2ED8-4B1F-81A2-9F7C840C4E0C}" destId="{9A21976F-30D0-4847-9028-5756044BAAC3}" srcOrd="2" destOrd="0" presId="urn:microsoft.com/office/officeart/2008/layout/VerticalCurvedList"/>
    <dgm:cxn modelId="{F63A9C37-6ADA-42F7-9567-B5030E7619A5}" type="presParOf" srcId="{9A21976F-30D0-4847-9028-5756044BAAC3}" destId="{36E4D279-9DCF-4996-B9DB-80023277EC34}" srcOrd="0" destOrd="0" presId="urn:microsoft.com/office/officeart/2008/layout/VerticalCurvedList"/>
    <dgm:cxn modelId="{F0AF24C9-085E-4E7F-84AF-44BDBD83C8D6}" type="presParOf" srcId="{80725D32-2ED8-4B1F-81A2-9F7C840C4E0C}" destId="{FA8E3AD4-7354-43A8-B93D-74F840B6AEF6}" srcOrd="3" destOrd="0" presId="urn:microsoft.com/office/officeart/2008/layout/VerticalCurvedList"/>
    <dgm:cxn modelId="{53C3BAA1-3CEB-4E9B-B244-D18A0E21044B}" type="presParOf" srcId="{80725D32-2ED8-4B1F-81A2-9F7C840C4E0C}" destId="{FDAFDD12-87AE-496F-A9BD-D8FA3C5C588E}" srcOrd="4" destOrd="0" presId="urn:microsoft.com/office/officeart/2008/layout/VerticalCurvedList"/>
    <dgm:cxn modelId="{D9AAB689-C278-446B-B50B-F0121693A922}" type="presParOf" srcId="{FDAFDD12-87AE-496F-A9BD-D8FA3C5C588E}" destId="{CE0FEE12-C9DD-48AF-B095-635EAD24EB23}" srcOrd="0" destOrd="0" presId="urn:microsoft.com/office/officeart/2008/layout/VerticalCurvedList"/>
    <dgm:cxn modelId="{6BE5BE6F-02B9-4318-9BB9-B7CD1051F0D2}" type="presParOf" srcId="{80725D32-2ED8-4B1F-81A2-9F7C840C4E0C}" destId="{30EB52CC-4F02-4C80-AAF8-62BFF5A038EA}" srcOrd="5" destOrd="0" presId="urn:microsoft.com/office/officeart/2008/layout/VerticalCurvedList"/>
    <dgm:cxn modelId="{37A2E405-9B83-4313-96A7-0A679F777B18}" type="presParOf" srcId="{80725D32-2ED8-4B1F-81A2-9F7C840C4E0C}" destId="{C8B76DD7-65EF-4958-B29D-8E09C2D14548}" srcOrd="6" destOrd="0" presId="urn:microsoft.com/office/officeart/2008/layout/VerticalCurvedList"/>
    <dgm:cxn modelId="{BA1CF7BF-1B96-48C4-ADB0-9317E5BC7454}" type="presParOf" srcId="{C8B76DD7-65EF-4958-B29D-8E09C2D14548}" destId="{E96C1AF3-5332-4D40-8E92-7C851D843D9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04DB4F-C21D-43CE-BC19-7FC9FE4143EB}">
      <dsp:nvSpPr>
        <dsp:cNvPr id="0" name=""/>
        <dsp:cNvSpPr/>
      </dsp:nvSpPr>
      <dsp:spPr>
        <a:xfrm>
          <a:off x="-6201673" y="-949060"/>
          <a:ext cx="7384521" cy="7384521"/>
        </a:xfrm>
        <a:prstGeom prst="blockArc">
          <a:avLst>
            <a:gd name="adj1" fmla="val 18900000"/>
            <a:gd name="adj2" fmla="val 2700000"/>
            <a:gd name="adj3" fmla="val 293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592E09-CC88-4904-BF5E-1629C8C5E634}">
      <dsp:nvSpPr>
        <dsp:cNvPr id="0" name=""/>
        <dsp:cNvSpPr/>
      </dsp:nvSpPr>
      <dsp:spPr>
        <a:xfrm>
          <a:off x="761512" y="548640"/>
          <a:ext cx="10541975" cy="1097280"/>
        </a:xfrm>
        <a:prstGeom prst="rect">
          <a:avLst/>
        </a:prstGeom>
        <a:solidFill>
          <a:srgbClr val="5B677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127000" rIns="127000" bIns="1270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/>
            <a:t>Click to edit Master subtitle style</a:t>
          </a:r>
        </a:p>
      </dsp:txBody>
      <dsp:txXfrm>
        <a:off x="761512" y="548640"/>
        <a:ext cx="10541975" cy="1097280"/>
      </dsp:txXfrm>
    </dsp:sp>
    <dsp:sp modelId="{36E4D279-9DCF-4996-B9DB-80023277EC34}">
      <dsp:nvSpPr>
        <dsp:cNvPr id="0" name=""/>
        <dsp:cNvSpPr/>
      </dsp:nvSpPr>
      <dsp:spPr>
        <a:xfrm>
          <a:off x="75712" y="41148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5B677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8E3AD4-7354-43A8-B93D-74F840B6AEF6}">
      <dsp:nvSpPr>
        <dsp:cNvPr id="0" name=""/>
        <dsp:cNvSpPr/>
      </dsp:nvSpPr>
      <dsp:spPr>
        <a:xfrm>
          <a:off x="1160373" y="2194560"/>
          <a:ext cx="10143114" cy="1097280"/>
        </a:xfrm>
        <a:prstGeom prst="rect">
          <a:avLst/>
        </a:prstGeom>
        <a:solidFill>
          <a:srgbClr val="00AEC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127000" rIns="127000" bIns="1270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/>
            <a:t>Click to edit Master subtitle style</a:t>
          </a:r>
        </a:p>
      </dsp:txBody>
      <dsp:txXfrm>
        <a:off x="1160373" y="2194560"/>
        <a:ext cx="10143114" cy="1097280"/>
      </dsp:txXfrm>
    </dsp:sp>
    <dsp:sp modelId="{CE0FEE12-C9DD-48AF-B095-635EAD24EB23}">
      <dsp:nvSpPr>
        <dsp:cNvPr id="0" name=""/>
        <dsp:cNvSpPr/>
      </dsp:nvSpPr>
      <dsp:spPr>
        <a:xfrm>
          <a:off x="474573" y="205740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0AEC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EB52CC-4F02-4C80-AAF8-62BFF5A038EA}">
      <dsp:nvSpPr>
        <dsp:cNvPr id="0" name=""/>
        <dsp:cNvSpPr/>
      </dsp:nvSpPr>
      <dsp:spPr>
        <a:xfrm>
          <a:off x="761512" y="3840480"/>
          <a:ext cx="10541975" cy="1097280"/>
        </a:xfrm>
        <a:prstGeom prst="rect">
          <a:avLst/>
        </a:prstGeom>
        <a:solidFill>
          <a:srgbClr val="093C6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127000" rIns="127000" bIns="1270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/>
            <a:t>Click to edit Master subtitle style</a:t>
          </a:r>
        </a:p>
      </dsp:txBody>
      <dsp:txXfrm>
        <a:off x="761512" y="3840480"/>
        <a:ext cx="10541975" cy="1097280"/>
      </dsp:txXfrm>
    </dsp:sp>
    <dsp:sp modelId="{E96C1AF3-5332-4D40-8E92-7C851D843D9E}">
      <dsp:nvSpPr>
        <dsp:cNvPr id="0" name=""/>
        <dsp:cNvSpPr/>
      </dsp:nvSpPr>
      <dsp:spPr>
        <a:xfrm>
          <a:off x="75712" y="370332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93C6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5377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5B05C1E4-0ADA-E143-5454-47ACE69FE9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57600" y="64008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B3C4B1-5703-0FC3-7F3A-467B71334E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4087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51E1165-2D5E-A8BA-AD01-59C2367A01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11379200" cy="22098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1068C6B-C94E-547A-7102-71442E874B5D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6400" y="3124200"/>
            <a:ext cx="11379200" cy="26670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481068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Takeaw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 descr="xdgdfgdfg">
            <a:extLst>
              <a:ext uri="{FF2B5EF4-FFF2-40B4-BE49-F238E27FC236}">
                <a16:creationId xmlns:a16="http://schemas.microsoft.com/office/drawing/2014/main" id="{11BF4596-49BD-5DCB-711C-47030A443E0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406400" y="1058219"/>
            <a:ext cx="11379200" cy="19481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C2FC120C-B1CB-16E5-B00E-55E88FB1592E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06400" y="3524730"/>
            <a:ext cx="11379200" cy="2212106"/>
          </a:xfrm>
          <a:prstGeom prst="rect">
            <a:avLst/>
          </a:prstGeom>
          <a:solidFill>
            <a:schemeClr val="bg2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5B05C1E4-0ADA-E143-5454-47ACE69FE9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57600" y="64008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B3C4B1-5703-0FC3-7F3A-467B71334E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4087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8573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BDA98D29-CFFC-C296-B023-91A03EEC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12A03F-8D2E-8532-3203-031013FA5A10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FFCD6A5-9B36-D9E5-72F2-FBEA5B672AB9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EFC8874-25EC-5A5F-D57F-0691879F1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72136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D7C7B98-DF84-E7E1-CF67-1DA50AD9067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823200" y="914400"/>
            <a:ext cx="3962400" cy="51816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182880" rIns="274320" bIns="18288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EC87C22B-ECB6-24C9-CA51-802C0CC5A9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57600" y="64008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902CBC-1565-53AF-76EE-5EA87EAAED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4087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2400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406401" y="1066801"/>
            <a:ext cx="11379200" cy="21913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2" spcCol="54864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  <a:p>
            <a:pPr lvl="2"/>
            <a:endParaRPr lang="en-US"/>
          </a:p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9C95B286-9A86-1DCC-052D-7E695490B198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406401" y="3574375"/>
            <a:ext cx="11379200" cy="2277547"/>
          </a:xfrm>
          <a:prstGeom prst="rect">
            <a:avLst/>
          </a:prstGeom>
          <a:solidFill>
            <a:srgbClr val="093C61"/>
          </a:solidFill>
          <a:ln w="15875" cap="rnd" cmpd="sng">
            <a:solidFill>
              <a:srgbClr val="093C6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3" spcCol="548640">
            <a:sp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0"/>
            <a:endParaRPr lang="en-US"/>
          </a:p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0"/>
            <a:endParaRPr lang="en-US"/>
          </a:p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AF8B1A1-8352-B98E-3C78-48C46BD8F2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57600" y="64008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40D7F8C-7E87-E617-9858-400C5F8AC2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4087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0293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06400" y="762001"/>
            <a:ext cx="56134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762001"/>
            <a:ext cx="51816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F6FD2C47-F578-2F9E-22DF-DA95B857A3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57600" y="64008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2ED327A-7496-0E17-F5C8-2E5C3BB961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4087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405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A2E64688-55C6-E357-9586-99D476DEA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8000" y="1240594"/>
            <a:ext cx="36576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5647BB42-DB2F-5A0E-E38E-6058202FE98E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534021" y="1926394"/>
            <a:ext cx="36576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ACFE8832-28AD-B47C-8C26-31B963CA9E5A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4267200" y="1240594"/>
            <a:ext cx="3657600" cy="5762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2945EFAC-694A-3BD3-547B-6671ECA14576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4293221" y="1926394"/>
            <a:ext cx="36576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559C7A71-BBBF-254C-4D14-5F4DC1F4ED33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8000379" y="1237099"/>
            <a:ext cx="36576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B003D11D-EC33-ECB2-82CF-2D9A887EAC5E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8026400" y="1922899"/>
            <a:ext cx="36576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0B85CC8-6F83-6404-ACAA-F1FA4529A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57600" y="64008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AE8A331-9F84-084C-7267-CFE65AA777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4087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379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h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F9EE3F64-5084-626C-72A7-533838A69759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536825941"/>
              </p:ext>
            </p:extLst>
          </p:nvPr>
        </p:nvGraphicFramePr>
        <p:xfrm>
          <a:off x="406400" y="762000"/>
          <a:ext cx="113792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440F2B08-EC92-A561-8BE4-EDCE8DB34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1FF5FC3-0BB0-C369-E541-DAB7BF2A7B43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DA8C3691-EDE4-B07C-F114-E502244790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57600" y="64008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7B83F30-EC1D-F71C-95D7-1B5BC9FD20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4087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386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1200" y="2130430"/>
            <a:ext cx="10674157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36557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61D9533-CB1D-41E2-A7CA-83FDF6B751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57600" y="64008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41D418E-9C88-65C3-7644-3BFD9E325C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4087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316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1200" y="2438405"/>
            <a:ext cx="10674157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F378818-BDFE-F884-8C6C-4CCC2735F4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57600" y="64008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41FCBFE-0DE4-6F22-6E66-AE772DD05E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4087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855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45B7A48-1656-2C3F-0296-FBEF4281AB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57600" y="64008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866302B-9158-11F4-3B77-9F86EAAEC2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4087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720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762001"/>
            <a:ext cx="11379200" cy="5280822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66858FE-C979-8B8E-03D2-C3C16DE57A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57600" y="64008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C82599C-5AEF-12A9-5E15-1FCCC1DE3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4087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117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406400" y="762000"/>
            <a:ext cx="11379200" cy="2080570"/>
          </a:xfrm>
          <a:prstGeom prst="rect">
            <a:avLst/>
          </a:prstGeom>
          <a:noFill/>
          <a:ln w="15875" cap="rnd" cmpd="sng">
            <a:noFill/>
            <a:miter lim="800000"/>
          </a:ln>
          <a:effectLst/>
        </p:spPr>
        <p:txBody>
          <a:bodyPr wrap="square" lIns="274320" tIns="274320" rIns="274320" bIns="274320" numCol="1" spcCol="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56E5B54-4089-96A7-2D9D-9DE3B556DE6C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406400" y="4283180"/>
            <a:ext cx="11379200" cy="172354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274320" tIns="274320" rIns="274320" bIns="274320" numCol="1" spcCol="0">
            <a:sp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6C41BB5-1EEC-FCDB-01DA-7245FD308E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57600" y="64008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DE784D3-CB7A-BC89-24C2-BFB1A76006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4087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657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te with Captions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06400" y="762000"/>
            <a:ext cx="6908800" cy="54864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7CE442-37B7-476C-9FE8-E96267B02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D15576-9FF6-A891-FEC4-42E2548A9FC7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556E2A8-9379-D337-6383-63A755F631AD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55758650-6057-27BA-3042-74E6ED3D2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57600" y="64008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5F3A14D9-11BE-48EC-BFD4-7B66ECAF99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4087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2DD23C-49EE-C657-D737-13CB53F52F7D}"/>
              </a:ext>
            </a:extLst>
          </p:cNvPr>
          <p:cNvSpPr txBox="1"/>
          <p:nvPr userDrawn="1"/>
        </p:nvSpPr>
        <p:spPr>
          <a:xfrm>
            <a:off x="7518400" y="914400"/>
            <a:ext cx="4165600" cy="12926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>
            <a:solidFill>
              <a:srgbClr val="00AE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rtlCol="0">
            <a:spAutoFit/>
          </a:bodyPr>
          <a:lstStyle/>
          <a:p>
            <a:pPr lvl="0"/>
            <a:r>
              <a:rPr lang="en-US" sz="1600">
                <a:solidFill>
                  <a:schemeClr val="tx1"/>
                </a:solidFill>
              </a:rPr>
              <a:t>Click to edit Master text styles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>
                <a:solidFill>
                  <a:schemeClr val="tx1"/>
                </a:solidFill>
              </a:rPr>
              <a:t>Second level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200">
                <a:solidFill>
                  <a:schemeClr val="tx1"/>
                </a:solidFill>
              </a:rPr>
              <a:t>Third level</a:t>
            </a:r>
          </a:p>
          <a:p>
            <a:endParaRPr 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3291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15200" y="0"/>
            <a:ext cx="4876800" cy="6318504"/>
          </a:xfrm>
          <a:prstGeom prst="rect">
            <a:avLst/>
          </a:prstGeom>
          <a:solidFill>
            <a:srgbClr val="E6EBF0"/>
          </a:solidFill>
        </p:spPr>
        <p:txBody>
          <a:bodyPr lIns="274320" tIns="1051560" rIns="274320" bIns="7315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06400" y="762000"/>
            <a:ext cx="6908800" cy="52578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CC83710-C64D-1BD2-447D-28FF58823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FF9252-B1FC-9936-53BB-BEE6DD5CEFBE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60D07C2-2A38-B953-E52E-4EBD6A8D19A2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FB953F4-81A3-8A2B-DF43-0A159C2AAB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57600" y="64008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FF00FF52-E6F1-3C2A-4808-5A12AA3953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4087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322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560A137-FB98-0536-3809-C26CC3FAD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60960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5AB1D34-51BB-4778-251A-21036E98CE5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15200" y="0"/>
            <a:ext cx="4876800" cy="6318504"/>
          </a:xfrm>
          <a:prstGeom prst="rect">
            <a:avLst/>
          </a:prstGeom>
          <a:solidFill>
            <a:srgbClr val="E6EBF0"/>
          </a:solidFill>
        </p:spPr>
        <p:txBody>
          <a:bodyPr lIns="274320" tIns="1005840" rIns="274320" bIns="731520"/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96BAD60-5C45-1A72-0429-2EA7A0968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60EBBE-A2F2-20F7-8FB9-432D577E3F22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30BE998-F70B-DF4E-4F08-F7692DA494DE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8A006D7-B111-59A0-C107-A762902634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57600" y="64008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25D1E40-D3DE-D4F4-AD78-7AD3CD8F1D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4087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313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876800" y="0"/>
            <a:ext cx="7315200" cy="6858000"/>
          </a:xfrm>
          <a:prstGeom prst="rect">
            <a:avLst/>
          </a:prstGeom>
          <a:solidFill>
            <a:srgbClr val="E6EBF0"/>
          </a:solidFill>
          <a:ln>
            <a:noFill/>
          </a:ln>
          <a:effectLst>
            <a:outerShdw blurRad="50800" dist="50800" dir="11400000" algn="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1550" y="2876281"/>
            <a:ext cx="2864384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696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164D7AF-E2F5-1599-41AA-3C3E7364C4D0}"/>
              </a:ext>
            </a:extLst>
          </p:cNvPr>
          <p:cNvSpPr/>
          <p:nvPr userDrawn="1"/>
        </p:nvSpPr>
        <p:spPr>
          <a:xfrm>
            <a:off x="11379203" y="6324604"/>
            <a:ext cx="711199" cy="5333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C265F66-6D17-D963-C0E8-D5570992A0F6}"/>
              </a:ext>
            </a:extLst>
          </p:cNvPr>
          <p:cNvSpPr/>
          <p:nvPr userDrawn="1"/>
        </p:nvSpPr>
        <p:spPr>
          <a:xfrm>
            <a:off x="12026174" y="6324600"/>
            <a:ext cx="165825" cy="533396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7600" y="64008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101600" y="6324600"/>
            <a:ext cx="79248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2514600" y="6324606"/>
            <a:ext cx="955548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15D4E-E4EE-28DF-8C01-159908B931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4087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D58BBB7-4F61-67AB-A4FB-BF4DCCE49743}"/>
              </a:ext>
            </a:extLst>
          </p:cNvPr>
          <p:cNvSpPr txBox="1"/>
          <p:nvPr userDrawn="1"/>
        </p:nvSpPr>
        <p:spPr>
          <a:xfrm>
            <a:off x="72901" y="6324600"/>
            <a:ext cx="3787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sz="1000" b="0" baseline="0">
              <a:solidFill>
                <a:schemeClr val="tx1"/>
              </a:solidFill>
            </a:endParaRPr>
          </a:p>
          <a:p>
            <a:pPr algn="l"/>
            <a:r>
              <a:rPr lang="en-US" sz="1000" b="0" baseline="0">
                <a:solidFill>
                  <a:schemeClr val="tx1"/>
                </a:solidFill>
              </a:rPr>
              <a:t>ERCOT Public</a:t>
            </a:r>
            <a:endParaRPr lang="en-US" sz="1000" b="0">
              <a:solidFill>
                <a:schemeClr val="tx1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EEA145C-2E7D-8D84-0B1A-599A893BCA7C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6095999"/>
            <a:ext cx="1280355" cy="495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641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736" r:id="rId2"/>
    <p:sldLayoutId id="2147483665" r:id="rId3"/>
    <p:sldLayoutId id="2147483738" r:id="rId4"/>
    <p:sldLayoutId id="2147483739" r:id="rId5"/>
    <p:sldLayoutId id="2147483719" r:id="rId6"/>
    <p:sldLayoutId id="2147483713" r:id="rId7"/>
    <p:sldLayoutId id="2147483714" r:id="rId8"/>
    <p:sldLayoutId id="2147483716" r:id="rId9"/>
    <p:sldLayoutId id="2147483740" r:id="rId10"/>
    <p:sldLayoutId id="2147483717" r:id="rId11"/>
    <p:sldLayoutId id="2147483720" r:id="rId12"/>
    <p:sldLayoutId id="2147483666" r:id="rId13"/>
    <p:sldLayoutId id="2147483737" r:id="rId14"/>
    <p:sldLayoutId id="2147483721" r:id="rId15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1B380C9-83F4-13B7-773B-9880F0F13E5F}"/>
              </a:ext>
            </a:extLst>
          </p:cNvPr>
          <p:cNvSpPr txBox="1"/>
          <p:nvPr/>
        </p:nvSpPr>
        <p:spPr>
          <a:xfrm>
            <a:off x="5129784" y="1674674"/>
            <a:ext cx="689360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b="1" dirty="0"/>
          </a:p>
          <a:p>
            <a:r>
              <a:rPr lang="en-US" sz="2400" b="1" dirty="0"/>
              <a:t>Quarterly Stability Assessment (QSA) Timeline Review 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i="1" dirty="0">
              <a:solidFill>
                <a:schemeClr val="tx2"/>
              </a:solidFill>
            </a:endParaRPr>
          </a:p>
          <a:p>
            <a:endParaRPr lang="en-US" i="1" dirty="0">
              <a:solidFill>
                <a:schemeClr val="tx2"/>
              </a:solidFill>
            </a:endParaRPr>
          </a:p>
          <a:p>
            <a:r>
              <a:rPr lang="en-US" i="1" dirty="0">
                <a:solidFill>
                  <a:schemeClr val="tx2"/>
                </a:solidFill>
              </a:rPr>
              <a:t>Yunzhi Cheng</a:t>
            </a:r>
          </a:p>
          <a:p>
            <a:r>
              <a:rPr lang="en-US" dirty="0">
                <a:solidFill>
                  <a:schemeClr val="tx2"/>
                </a:solidFill>
              </a:rPr>
              <a:t>Grid Stability Analysis 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ROS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ERCOT Public</a:t>
            </a:r>
          </a:p>
          <a:p>
            <a:r>
              <a:rPr lang="en-US" dirty="0">
                <a:solidFill>
                  <a:schemeClr val="tx2"/>
                </a:solidFill>
              </a:rPr>
              <a:t>March 5, 2026</a:t>
            </a:r>
          </a:p>
          <a:p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0676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263A84-DDBE-DE4C-2857-6D12C3EA7B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DC149-C132-BB90-2D35-A56443B4B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Quarterly Stability Assessment (QSA)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611B83-8F4B-0A48-6DB0-B96606AE78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11201"/>
            <a:ext cx="11619778" cy="5280822"/>
          </a:xfrm>
        </p:spPr>
        <p:txBody>
          <a:bodyPr/>
          <a:lstStyle/>
          <a:p>
            <a:r>
              <a:rPr lang="en-US" sz="2400" dirty="0"/>
              <a:t>Objective: Establish operational limits to reliably integrate new Generation Resources and Large Loads</a:t>
            </a:r>
          </a:p>
          <a:p>
            <a:pPr lvl="1"/>
            <a:r>
              <a:rPr lang="en-US" dirty="0"/>
              <a:t>Over 530 projects with a total of 100 GW capacity have been included in the QSA since Q1 2018</a:t>
            </a:r>
          </a:p>
          <a:p>
            <a:pPr lvl="1"/>
            <a:r>
              <a:rPr lang="en-US" dirty="0"/>
              <a:t>With rapid grid changes, QSA needs to manage increasing assessment volume and complexity </a:t>
            </a:r>
          </a:p>
          <a:p>
            <a:pPr lvl="1"/>
            <a:r>
              <a:rPr lang="en-US" dirty="0"/>
              <a:t>Increase in GTCs from 4 in 2014 to 26 in 2025</a:t>
            </a:r>
          </a:p>
          <a:p>
            <a:pPr lvl="1"/>
            <a:r>
              <a:rPr lang="en-US" dirty="0"/>
              <a:t>Assessing growing grid conditions and scenarios</a:t>
            </a:r>
          </a:p>
          <a:p>
            <a:pPr lvl="1"/>
            <a:r>
              <a:rPr lang="en-US" dirty="0"/>
              <a:t>Start to include Large Loads 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/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4DC995-69D1-58BC-8F0F-57D63C6DF7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5D330AE-94C9-B00A-5AA8-8DF128B9DC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5286623"/>
              </p:ext>
            </p:extLst>
          </p:nvPr>
        </p:nvGraphicFramePr>
        <p:xfrm>
          <a:off x="1027462" y="3626711"/>
          <a:ext cx="8116545" cy="2365312"/>
        </p:xfrm>
        <a:graphic>
          <a:graphicData uri="http://schemas.openxmlformats.org/drawingml/2006/table">
            <a:tbl>
              <a:tblPr firstRow="1" bandRow="1">
                <a:effectLst>
                  <a:outerShdw blurRad="114300" dist="38100" dir="2700000" algn="tl" rotWithShape="0">
                    <a:prstClr val="black">
                      <a:alpha val="20000"/>
                    </a:prstClr>
                  </a:outerShdw>
                </a:effectLst>
              </a:tblPr>
              <a:tblGrid>
                <a:gridCol w="13067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057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0057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0057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0057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0057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00579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00579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00579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00579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9692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404238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400579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400579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400579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400579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400579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400579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</a:tblGrid>
              <a:tr h="31310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latin typeface="Arial Narrow" pitchFamily="34" charset="0"/>
                        </a:rPr>
                        <a:t>Month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ysClr val="window" lastClr="FFFFFF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FF9">
                        <a:lumMod val="2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305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indent="0"/>
                      <a:r>
                        <a:rPr lang="en-US" sz="14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QSA-1</a:t>
                      </a:r>
                    </a:p>
                  </a:txBody>
                  <a:tcPr marL="99020" marR="99020" marT="49510" marB="49510">
                    <a:lnL w="12700" cap="flat" cmpd="sng" algn="ctr">
                      <a:solidFill>
                        <a:sysClr val="window" lastClr="FFFFFF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FF9">
                        <a:lumMod val="2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endParaRPr lang="en-US" sz="1400" dirty="0">
                        <a:latin typeface="Arial Narrow" pitchFamily="34" charset="0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endParaRPr lang="en-US" sz="1400" dirty="0">
                        <a:latin typeface="Arial Narrow" pitchFamily="34" charset="0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endParaRPr lang="en-US" sz="1400" dirty="0">
                        <a:latin typeface="Arial Narrow" pitchFamily="34" charset="0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endParaRPr lang="en-US" sz="1400" dirty="0">
                        <a:latin typeface="Arial Narrow" pitchFamily="34" charset="0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r" defTabSz="914400" rtl="0" eaLnBrk="1" latinLnBrk="0" hangingPunct="1"/>
                      <a:endParaRPr lang="en-US" sz="1400" kern="1200" dirty="0">
                        <a:solidFill>
                          <a:schemeClr val="accent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r" defTabSz="914400" rtl="0" eaLnBrk="1" latinLnBrk="0" hangingPunct="1"/>
                      <a:endParaRPr lang="en-US" sz="1400" kern="1200" dirty="0">
                        <a:solidFill>
                          <a:schemeClr val="accent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r" defTabSz="914400" rtl="0" eaLnBrk="1" latinLnBrk="0" hangingPunct="1"/>
                      <a:endParaRPr lang="en-US" sz="1400" kern="1200" dirty="0">
                        <a:solidFill>
                          <a:schemeClr val="accent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r" defTabSz="914400" rtl="0" eaLnBrk="1" latinLnBrk="0" hangingPunct="1"/>
                      <a:endParaRPr lang="en-US" sz="1400" kern="1200" dirty="0">
                        <a:solidFill>
                          <a:schemeClr val="accent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r" defTabSz="914400" rtl="0" eaLnBrk="1" latinLnBrk="0" hangingPunct="1"/>
                      <a:endParaRPr lang="en-US" sz="1400" kern="1200" dirty="0">
                        <a:solidFill>
                          <a:schemeClr val="accent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r" defTabSz="914400" rtl="0" eaLnBrk="1" latinLnBrk="0" hangingPunct="1"/>
                      <a:endParaRPr lang="en-US" sz="1400" kern="1200" dirty="0">
                        <a:solidFill>
                          <a:schemeClr val="accent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r" defTabSz="914400" rtl="0" eaLnBrk="1" latinLnBrk="0" hangingPunct="1"/>
                      <a:endParaRPr lang="en-US" sz="1400" kern="1200" dirty="0">
                        <a:solidFill>
                          <a:schemeClr val="accent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r" defTabSz="914400" rtl="0" eaLnBrk="1" latinLnBrk="0" hangingPunct="1"/>
                      <a:endParaRPr lang="en-US" sz="1400" kern="1200">
                        <a:solidFill>
                          <a:schemeClr val="accent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r" defTabSz="914400" rtl="0" eaLnBrk="1" latinLnBrk="0" hangingPunct="1"/>
                      <a:endParaRPr lang="en-US" sz="1400" kern="1200" dirty="0">
                        <a:solidFill>
                          <a:schemeClr val="accent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r" defTabSz="914400" rtl="0" eaLnBrk="1" latinLnBrk="0" hangingPunct="1"/>
                      <a:endParaRPr lang="en-US" sz="1400" kern="1200">
                        <a:solidFill>
                          <a:schemeClr val="accent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r" defTabSz="914400" rtl="0" eaLnBrk="1" latinLnBrk="0" hangingPunct="1"/>
                      <a:endParaRPr lang="en-US" sz="1400" kern="1200">
                        <a:solidFill>
                          <a:schemeClr val="accent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r" defTabSz="914400" rtl="0" eaLnBrk="1" latinLnBrk="0" hangingPunct="1"/>
                      <a:endParaRPr lang="en-US" sz="1400" kern="1200" dirty="0">
                        <a:solidFill>
                          <a:schemeClr val="accent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r" defTabSz="914400" rtl="0" eaLnBrk="1" latinLnBrk="0" hangingPunct="1"/>
                      <a:endParaRPr lang="en-US" sz="1400" kern="1200" dirty="0">
                        <a:solidFill>
                          <a:schemeClr val="accent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3763232"/>
                  </a:ext>
                </a:extLst>
              </a:tr>
              <a:tr h="51305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r>
                        <a:rPr lang="en-US" sz="1400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QSA-2</a:t>
                      </a:r>
                    </a:p>
                  </a:txBody>
                  <a:tcPr marL="99020" marR="99020" marT="49510" marB="49510">
                    <a:lnL w="12700" cap="flat" cmpd="sng" algn="ctr">
                      <a:solidFill>
                        <a:sysClr val="window" lastClr="FFFFFF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FF9">
                        <a:lumMod val="2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endParaRPr lang="en-US" sz="1400" dirty="0">
                        <a:latin typeface="Arial Narrow" pitchFamily="34" charset="0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endParaRPr lang="en-US" sz="1400" dirty="0">
                        <a:latin typeface="Arial Narrow" pitchFamily="34" charset="0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endParaRPr lang="en-US" sz="1400" dirty="0">
                        <a:latin typeface="Arial Narrow" pitchFamily="34" charset="0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endParaRPr lang="en-US" sz="1400" dirty="0">
                        <a:latin typeface="Arial Narrow" pitchFamily="34" charset="0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r" defTabSz="914400" rtl="0" eaLnBrk="1" latinLnBrk="0" hangingPunct="1"/>
                      <a:endParaRPr lang="en-US" sz="1400" kern="1200" dirty="0">
                        <a:solidFill>
                          <a:schemeClr val="accent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r" defTabSz="914400" rtl="0" eaLnBrk="1" latinLnBrk="0" hangingPunct="1"/>
                      <a:endParaRPr lang="en-US" sz="1400" kern="1200" dirty="0">
                        <a:solidFill>
                          <a:schemeClr val="accent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r" defTabSz="914400" rtl="0" eaLnBrk="1" latinLnBrk="0" hangingPunct="1"/>
                      <a:endParaRPr lang="en-US" sz="1400" kern="1200" dirty="0">
                        <a:solidFill>
                          <a:schemeClr val="accent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r" defTabSz="914400" rtl="0" eaLnBrk="1" latinLnBrk="0" hangingPunct="1"/>
                      <a:endParaRPr lang="en-US" sz="1400" kern="1200" dirty="0">
                        <a:solidFill>
                          <a:schemeClr val="accent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r" defTabSz="914400" rtl="0" eaLnBrk="1" latinLnBrk="0" hangingPunct="1"/>
                      <a:endParaRPr lang="en-US" sz="1400" kern="1200" dirty="0">
                        <a:solidFill>
                          <a:schemeClr val="accent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r" defTabSz="914400" rtl="0" eaLnBrk="1" latinLnBrk="0" hangingPunct="1"/>
                      <a:endParaRPr lang="en-US" sz="1400" kern="1200" dirty="0">
                        <a:solidFill>
                          <a:schemeClr val="accent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r" defTabSz="914400" rtl="0" eaLnBrk="1" latinLnBrk="0" hangingPunct="1"/>
                      <a:endParaRPr lang="en-US" sz="1400" kern="1200" dirty="0">
                        <a:solidFill>
                          <a:schemeClr val="accent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r" defTabSz="914400" rtl="0" eaLnBrk="1" latinLnBrk="0" hangingPunct="1"/>
                      <a:endParaRPr lang="en-US" sz="1400" kern="1200" dirty="0">
                        <a:solidFill>
                          <a:schemeClr val="accent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r" defTabSz="914400" rtl="0" eaLnBrk="1" latinLnBrk="0" hangingPunct="1"/>
                      <a:endParaRPr lang="en-US" sz="1400" kern="1200" dirty="0">
                        <a:solidFill>
                          <a:schemeClr val="accent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r" defTabSz="914400" rtl="0" eaLnBrk="1" latinLnBrk="0" hangingPunct="1"/>
                      <a:endParaRPr lang="en-US" sz="1400" kern="1200" dirty="0">
                        <a:solidFill>
                          <a:schemeClr val="accent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r" defTabSz="914400" rtl="0" eaLnBrk="1" latinLnBrk="0" hangingPunct="1"/>
                      <a:endParaRPr lang="en-US" sz="1400" kern="1200" dirty="0">
                        <a:solidFill>
                          <a:schemeClr val="accent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r" defTabSz="914400" rtl="0" eaLnBrk="1" latinLnBrk="0" hangingPunct="1"/>
                      <a:endParaRPr lang="en-US" sz="1400" kern="1200" dirty="0">
                        <a:solidFill>
                          <a:schemeClr val="accent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r" defTabSz="914400" rtl="0" eaLnBrk="1" latinLnBrk="0" hangingPunct="1"/>
                      <a:endParaRPr lang="en-US" sz="1400" kern="1200" dirty="0">
                        <a:solidFill>
                          <a:schemeClr val="accent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3051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QSA-3</a:t>
                      </a:r>
                    </a:p>
                  </a:txBody>
                  <a:tcPr marL="99020" marR="99020" marT="49510" marB="49510">
                    <a:lnL w="12700" cap="flat" cmpd="sng" algn="ctr">
                      <a:solidFill>
                        <a:sysClr val="window" lastClr="FFFFFF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FF9">
                        <a:lumMod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 Narrow" pitchFamily="34" charset="0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 Narrow" pitchFamily="34" charset="0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 Narrow" pitchFamily="34" charset="0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 Narrow" pitchFamily="34" charset="0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400" kern="1200" dirty="0">
                        <a:solidFill>
                          <a:schemeClr val="accent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400" kern="1200" dirty="0">
                        <a:solidFill>
                          <a:schemeClr val="accent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400" kern="1200" dirty="0">
                        <a:solidFill>
                          <a:schemeClr val="accent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400" kern="1200" dirty="0">
                        <a:solidFill>
                          <a:schemeClr val="accent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400" kern="1200" dirty="0">
                        <a:solidFill>
                          <a:schemeClr val="accent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400" kern="1200" dirty="0">
                        <a:solidFill>
                          <a:schemeClr val="accent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400" kern="1200" dirty="0">
                        <a:solidFill>
                          <a:schemeClr val="accent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400" kern="1200" dirty="0">
                        <a:solidFill>
                          <a:schemeClr val="accent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400" kern="1200" dirty="0">
                        <a:solidFill>
                          <a:schemeClr val="accent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400" kern="1200" dirty="0">
                        <a:solidFill>
                          <a:schemeClr val="accent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400" kern="1200" dirty="0">
                        <a:solidFill>
                          <a:schemeClr val="accent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400" kern="1200" dirty="0">
                        <a:solidFill>
                          <a:schemeClr val="accent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400" kern="1200" dirty="0">
                        <a:solidFill>
                          <a:schemeClr val="accent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1299828"/>
                  </a:ext>
                </a:extLst>
              </a:tr>
              <a:tr h="513051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QSA-4</a:t>
                      </a:r>
                    </a:p>
                  </a:txBody>
                  <a:tcPr marL="99020" marR="99020" marT="49510" marB="49510">
                    <a:lnL w="12700" cap="flat" cmpd="sng" algn="ctr">
                      <a:solidFill>
                        <a:sysClr val="window" lastClr="FFFFFF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FF9">
                        <a:lumMod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 Narrow" pitchFamily="34" charset="0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 Narrow" pitchFamily="34" charset="0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 Narrow" pitchFamily="34" charset="0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 Narrow" pitchFamily="34" charset="0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400" kern="1200" dirty="0">
                        <a:solidFill>
                          <a:schemeClr val="accent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400" kern="1200" dirty="0">
                        <a:solidFill>
                          <a:schemeClr val="accent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400" kern="1200" dirty="0">
                        <a:solidFill>
                          <a:schemeClr val="accent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400" kern="1200" dirty="0">
                        <a:solidFill>
                          <a:schemeClr val="accent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400" kern="1200" dirty="0">
                        <a:solidFill>
                          <a:schemeClr val="accent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400" kern="1200" dirty="0">
                        <a:solidFill>
                          <a:schemeClr val="accent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400" kern="1200" dirty="0">
                        <a:solidFill>
                          <a:schemeClr val="accent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400" kern="1200" dirty="0">
                        <a:solidFill>
                          <a:schemeClr val="accent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400" kern="1200" dirty="0">
                        <a:solidFill>
                          <a:schemeClr val="accent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400" kern="1200" dirty="0">
                        <a:solidFill>
                          <a:schemeClr val="accent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400" kern="1200" dirty="0">
                        <a:solidFill>
                          <a:schemeClr val="accent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400" kern="1200" dirty="0">
                        <a:solidFill>
                          <a:schemeClr val="accent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400" kern="1200" dirty="0">
                        <a:solidFill>
                          <a:schemeClr val="accent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20" marR="99020" marT="49510" marB="495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2297045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AA808D0-A17A-3222-674D-531C1E9215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0966106"/>
              </p:ext>
            </p:extLst>
          </p:nvPr>
        </p:nvGraphicFramePr>
        <p:xfrm>
          <a:off x="9306953" y="4809367"/>
          <a:ext cx="2072250" cy="11826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2250">
                  <a:extLst>
                    <a:ext uri="{9D8B030D-6E8A-4147-A177-3AD203B41FA5}">
                      <a16:colId xmlns:a16="http://schemas.microsoft.com/office/drawing/2014/main" val="4085785031"/>
                    </a:ext>
                  </a:extLst>
                </a:gridCol>
              </a:tblGrid>
              <a:tr h="394218">
                <a:tc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QSA Assessment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443052"/>
                  </a:ext>
                </a:extLst>
              </a:tr>
              <a:tr h="394218">
                <a:tc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GTC Limit and Update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9306351"/>
                  </a:ext>
                </a:extLst>
              </a:tr>
              <a:tr h="394218">
                <a:tc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Initial Sync/Energization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62177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2235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632B02-0768-4F50-943C-60D687ECB2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2ACD2-6784-2B1C-84AC-FF5C03F6B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Observations and Needs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5FD81A-B954-BEC4-0BEB-D0EE2273DF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11201"/>
            <a:ext cx="11619778" cy="5280822"/>
          </a:xfrm>
        </p:spPr>
        <p:txBody>
          <a:bodyPr/>
          <a:lstStyle/>
          <a:p>
            <a:r>
              <a:rPr lang="en-US" sz="2400" dirty="0"/>
              <a:t>Observations </a:t>
            </a:r>
          </a:p>
          <a:p>
            <a:pPr lvl="1"/>
            <a:r>
              <a:rPr lang="en-US" sz="2000" dirty="0"/>
              <a:t>The QSA’s stability constraints require more assessment that otherwise will need to make conservative assumptions to meet the deadline </a:t>
            </a:r>
          </a:p>
          <a:p>
            <a:pPr lvl="1"/>
            <a:r>
              <a:rPr lang="en-US" sz="2000" dirty="0"/>
              <a:t>Conservative assumption could lead to stricter operational limits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Needs</a:t>
            </a:r>
          </a:p>
          <a:p>
            <a:pPr lvl="1"/>
            <a:r>
              <a:rPr lang="en-US" sz="2000" dirty="0"/>
              <a:t>Adequate study timeline to determine appropriate operational limits</a:t>
            </a:r>
          </a:p>
          <a:p>
            <a:pPr lvl="1"/>
            <a:r>
              <a:rPr lang="en-US" sz="2000" dirty="0"/>
              <a:t>Stakeholders’ feedback on comments and suggestions by March 31, 2026 (yunzhi.cheng@ercot.com)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Next Steps</a:t>
            </a:r>
          </a:p>
          <a:p>
            <a:pPr marL="742950" lvl="2" indent="-342900"/>
            <a:r>
              <a:rPr lang="en-US" sz="2200" dirty="0"/>
              <a:t>Provide an update on received comments and potential options in April </a:t>
            </a:r>
          </a:p>
          <a:p>
            <a:pPr marL="742950" lvl="2" indent="-342900"/>
            <a:r>
              <a:rPr lang="en-US" sz="2200" dirty="0"/>
              <a:t>Submit revision requests, if needed, in Q2 2026</a:t>
            </a:r>
          </a:p>
          <a:p>
            <a:pPr lvl="1"/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6562DB-5882-E45A-1707-A09E5EE8AE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480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DFA22-2CC9-7920-C47D-F40F4C3596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/>
              <a:t>Questions?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7480D45-1ADB-8B31-49D5-1CAB7213A5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408734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Slide">
  <a:themeElements>
    <a:clrScheme name="Custom 1">
      <a:dk1>
        <a:srgbClr val="2D3338"/>
      </a:dk1>
      <a:lt1>
        <a:srgbClr val="FFFFFF"/>
      </a:lt1>
      <a:dk2>
        <a:srgbClr val="2D3338"/>
      </a:dk2>
      <a:lt2>
        <a:srgbClr val="E6EBF0"/>
      </a:lt2>
      <a:accent1>
        <a:srgbClr val="00AEC7"/>
      </a:accent1>
      <a:accent2>
        <a:srgbClr val="7C858C"/>
      </a:accent2>
      <a:accent3>
        <a:srgbClr val="2BA565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Aqu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orizontal Them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Gra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6EBF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74409F5E5BB984CA898E4671C979DCF" ma:contentTypeVersion="15" ma:contentTypeDescription="Create a new document." ma:contentTypeScope="" ma:versionID="d1b0fbabc76e6e790e740144118f0d9b">
  <xsd:schema xmlns:xsd="http://www.w3.org/2001/XMLSchema" xmlns:xs="http://www.w3.org/2001/XMLSchema" xmlns:p="http://schemas.microsoft.com/office/2006/metadata/properties" xmlns:ns2="723a8b7a-cd21-471e-94a6-6be23f24a34b" xmlns:ns3="6093d562-e644-4fa2-a2d5-67c193c082f0" targetNamespace="http://schemas.microsoft.com/office/2006/metadata/properties" ma:root="true" ma:fieldsID="e29c334249e7de8e2a986dd14d6ea8e4" ns2:_="" ns3:_="">
    <xsd:import namespace="723a8b7a-cd21-471e-94a6-6be23f24a34b"/>
    <xsd:import namespace="6093d562-e644-4fa2-a2d5-67c193c082f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3a8b7a-cd21-471e-94a6-6be23f24a34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a102f585-f336-4ab5-8023-668eed9f00b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93d562-e644-4fa2-a2d5-67c193c082f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fbdb1876-48ed-4234-b0ae-a5f00806a9d3}" ma:internalName="TaxCatchAll" ma:showField="CatchAllData" ma:web="6093d562-e644-4fa2-a2d5-67c193c082f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23a8b7a-cd21-471e-94a6-6be23f24a34b">
      <Terms xmlns="http://schemas.microsoft.com/office/infopath/2007/PartnerControls"/>
    </lcf76f155ced4ddcb4097134ff3c332f>
    <TaxCatchAll xmlns="6093d562-e644-4fa2-a2d5-67c193c082f0" xsi:nil="true"/>
  </documentManagement>
</p:properties>
</file>

<file path=customXml/itemProps1.xml><?xml version="1.0" encoding="utf-8"?>
<ds:datastoreItem xmlns:ds="http://schemas.openxmlformats.org/officeDocument/2006/customXml" ds:itemID="{06B47B80-28A8-45F7-BCA2-B5CB54E1B8F1}">
  <ds:schemaRefs>
    <ds:schemaRef ds:uri="6093d562-e644-4fa2-a2d5-67c193c082f0"/>
    <ds:schemaRef ds:uri="723a8b7a-cd21-471e-94a6-6be23f24a34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9F18ABE5-2C97-4413-ACB0-B3080BAFCAD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A526C54-2038-4DDB-9077-84C80FF069E0}">
  <ds:schemaRefs>
    <ds:schemaRef ds:uri="http://schemas.microsoft.com/office/2006/documentManagement/types"/>
    <ds:schemaRef ds:uri="http://purl.org/dc/terms/"/>
    <ds:schemaRef ds:uri="723a8b7a-cd21-471e-94a6-6be23f24a34b"/>
    <ds:schemaRef ds:uri="http://purl.org/dc/dcmitype/"/>
    <ds:schemaRef ds:uri="http://purl.org/dc/elements/1.1/"/>
    <ds:schemaRef ds:uri="http://schemas.microsoft.com/office/2006/metadata/properties"/>
    <ds:schemaRef ds:uri="6093d562-e644-4fa2-a2d5-67c193c082f0"/>
    <ds:schemaRef ds:uri="http://schemas.openxmlformats.org/package/2006/metadata/core-properties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482</TotalTime>
  <Words>217</Words>
  <Application>Microsoft Office PowerPoint</Application>
  <PresentationFormat>Widescreen</PresentationFormat>
  <Paragraphs>60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Arial Narrow</vt:lpstr>
      <vt:lpstr>Calibri</vt:lpstr>
      <vt:lpstr>Cover Slide</vt:lpstr>
      <vt:lpstr>Horizontal Theme</vt:lpstr>
      <vt:lpstr>PowerPoint Presentation</vt:lpstr>
      <vt:lpstr>Quarterly Stability Assessment (QSA) Overview</vt:lpstr>
      <vt:lpstr>Observations and Needs</vt:lpstr>
      <vt:lpstr>Questions?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Cheng, Yunzhi</cp:lastModifiedBy>
  <cp:revision>13</cp:revision>
  <cp:lastPrinted>2017-10-10T21:31:05Z</cp:lastPrinted>
  <dcterms:created xsi:type="dcterms:W3CDTF">2016-01-21T15:20:31Z</dcterms:created>
  <dcterms:modified xsi:type="dcterms:W3CDTF">2026-03-03T13:55:04Z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0x010100274409F5E5BB984CA898E4671C979DCF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ActionId">
    <vt:lpwstr>c62e7908-7660-43a6-b1c8-5c5c95dc1f11</vt:lpwstr>
  </property>
  <property fmtid="{D5CDD505-2E9C-101B-9397-08002B2CF9AE}" pid="5" name="MSIP_Label_7084cbda-52b8-46fb-a7b7-cb5bd465ed85_SetDate">
    <vt:lpwstr>2023-05-09T20:19:39Z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ContentBits">
    <vt:lpwstr>0</vt:lpwstr>
  </property>
  <property fmtid="{D5CDD505-2E9C-101B-9397-08002B2CF9AE}" pid="8" name="MSIP_Label_7084cbda-52b8-46fb-a7b7-cb5bd465ed85_SiteId">
    <vt:lpwstr>0afb747d-bff7-4596-a9fc-950ef9e0ec45</vt:lpwstr>
  </property>
  <property fmtid="{D5CDD505-2E9C-101B-9397-08002B2CF9AE}" pid="9" name="MSIP_Label_7084cbda-52b8-46fb-a7b7-cb5bd465ed85_Method">
    <vt:lpwstr>Standard</vt:lpwstr>
  </property>
  <property fmtid="{D5CDD505-2E9C-101B-9397-08002B2CF9AE}" pid="10" name="MediaServiceImageTags">
    <vt:lpwstr/>
  </property>
</Properties>
</file>