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299" r:id="rId3"/>
    <p:sldId id="29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dusorouwa, Uchenna" initials="NU" lastIdx="1" clrIdx="0">
    <p:extLst>
      <p:ext uri="{19B8F6BF-5375-455C-9EA6-DF929625EA0E}">
        <p15:presenceInfo xmlns:p15="http://schemas.microsoft.com/office/powerpoint/2012/main" userId="S-1-5-21-301216946-3585490412-299853924-619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7073"/>
    <a:srgbClr val="EF3E42"/>
    <a:srgbClr val="860038"/>
    <a:srgbClr val="007698"/>
    <a:srgbClr val="003D83"/>
    <a:srgbClr val="49A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03"/>
    <p:restoredTop sz="71919" autoAdjust="0"/>
  </p:normalViewPr>
  <p:slideViewPr>
    <p:cSldViewPr snapToGrid="0" snapToObjects="1">
      <p:cViewPr varScale="1">
        <p:scale>
          <a:sx n="71" d="100"/>
          <a:sy n="71" d="100"/>
        </p:scale>
        <p:origin x="3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3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BC4CB7-667A-49DF-91F4-BD553DA4E2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49C291-7674-4504-A2F1-8FA1BCC27A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3F8B0-A278-4D9B-BC10-A0696A24D6D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A9914C-3344-477D-8475-74024B42E0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F88BD4-0CCA-4289-8386-7B561C5B5B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4DBE9-75CF-46AA-A336-4869518F0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73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1C0E3-AFF0-B540-BDA0-8122F751C8D9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CC79-1C0C-F642-A258-1ED897B181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6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NERC</a:t>
            </a:r>
            <a:r>
              <a:rPr lang="en-US" dirty="0"/>
              <a:t> – North American Electric Reliability Corporation</a:t>
            </a:r>
          </a:p>
          <a:p>
            <a:r>
              <a:rPr lang="en-US" b="1" dirty="0"/>
              <a:t>SPWG</a:t>
            </a:r>
            <a:r>
              <a:rPr lang="en-US" dirty="0"/>
              <a:t> – System Protection &amp; Control Working Group</a:t>
            </a:r>
          </a:p>
          <a:p>
            <a:r>
              <a:rPr lang="en-US" b="1" dirty="0"/>
              <a:t>ERCOT – </a:t>
            </a:r>
            <a:r>
              <a:rPr lang="en-US" b="0" dirty="0"/>
              <a:t>Electric Reliability Council of Texas</a:t>
            </a:r>
          </a:p>
          <a:p>
            <a:r>
              <a:rPr lang="en-US" b="1" dirty="0"/>
              <a:t>SPWG</a:t>
            </a:r>
            <a:r>
              <a:rPr lang="en-US" b="0" dirty="0"/>
              <a:t> –</a:t>
            </a:r>
            <a:r>
              <a:rPr lang="en-US" dirty="0"/>
              <a:t> System Protection Working Group</a:t>
            </a:r>
          </a:p>
          <a:p>
            <a:r>
              <a:rPr lang="en-US" dirty="0"/>
              <a:t>ROS – Reliability and Operations Subcommittee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0CC79-1C0C-F642-A258-1ED897B181D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163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717073"/>
                </a:solidFill>
              </a:rPr>
              <a:t>SPWG reviewed NOGRR282 January 30</a:t>
            </a:r>
            <a:r>
              <a:rPr lang="en-US" b="0" baseline="30000" dirty="0">
                <a:solidFill>
                  <a:srgbClr val="717073"/>
                </a:solidFill>
              </a:rPr>
              <a:t>th</a:t>
            </a:r>
            <a:r>
              <a:rPr lang="en-US" b="0" dirty="0">
                <a:solidFill>
                  <a:srgbClr val="717073"/>
                </a:solidFill>
              </a:rPr>
              <a:t> (2026) version and have no objection to the NOGRR.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717073"/>
                </a:solidFill>
              </a:rPr>
              <a:t>If there are any changes to the NOGRR, SPWG will review the changes via email as </a:t>
            </a:r>
            <a:r>
              <a:rPr lang="en-US" b="0">
                <a:solidFill>
                  <a:srgbClr val="717073"/>
                </a:solidFill>
              </a:rPr>
              <a:t>the group’s </a:t>
            </a:r>
            <a:r>
              <a:rPr lang="en-US" b="0" dirty="0">
                <a:solidFill>
                  <a:srgbClr val="717073"/>
                </a:solidFill>
              </a:rPr>
              <a:t>next open meeting is not until July.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>
              <a:solidFill>
                <a:srgbClr val="7170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0CC79-1C0C-F642-A258-1ED897B181D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76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22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624-FA5A-5E44-91EF-D98B80CB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40080"/>
            <a:ext cx="10244447" cy="641267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CC4DA-646E-6C4D-88F0-C0C3E139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0"/>
            <a:ext cx="10972799" cy="4754880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3pPr>
            <a:lvl4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4pPr>
            <a:lvl5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F9ED-23CB-E647-B8B9-15464282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A270-0AE5-874F-AC96-CBCC8B1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277192B-F444-8E46-910E-47EF8E49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215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DF7-8F53-DC4F-9A46-C6C4711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C2FB-9B4A-6F40-B191-612D3C084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5410200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75C0-57EC-144C-95E3-21A9BBFA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198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C3741-18B2-CB40-B848-B5DA4CF6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9F88-4833-3D41-9BC1-03895FB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BE1267-3EAE-7C40-AD76-EABB5DD4A75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402889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3DFC76-F3D9-5148-BDB2-6E47FFAF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26354-91BA-6B42-8CFE-67E081E82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825625"/>
            <a:ext cx="109727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A937B-3054-C04E-A949-6499E25F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36C6-D50D-CD4F-8420-AB7583C4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224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717073"/>
                </a:solidFill>
              </a:defRPr>
            </a:lvl1pPr>
          </a:lstStyle>
          <a:p>
            <a:fld id="{A4D616CF-C9AA-AD44-BBB6-8180664C3B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2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6003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717073"/>
          </a:solidFill>
          <a:latin typeface="+mn-lt"/>
          <a:ea typeface="+mn-ea"/>
          <a:cs typeface="+mn-cs"/>
        </a:defRPr>
      </a:lvl1pPr>
      <a:lvl2pPr marL="23653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2pPr>
      <a:lvl3pPr marL="461963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3pPr>
      <a:lvl4pPr marL="68738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4pPr>
      <a:lvl5pPr marL="925513" indent="-2381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2452C8A-E376-CF4D-A9ED-746AB6F90F5A}"/>
              </a:ext>
            </a:extLst>
          </p:cNvPr>
          <p:cNvSpPr txBox="1">
            <a:spLocks/>
          </p:cNvSpPr>
          <p:nvPr/>
        </p:nvSpPr>
        <p:spPr>
          <a:xfrm>
            <a:off x="609601" y="2483314"/>
            <a:ext cx="10744199" cy="23115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solidFill>
                  <a:schemeClr val="tx1"/>
                </a:solidFill>
              </a:rPr>
              <a:t>SPWG Report To ROS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52263B2-F207-C24F-9C3F-26E19D85D0E5}"/>
              </a:ext>
            </a:extLst>
          </p:cNvPr>
          <p:cNvSpPr txBox="1">
            <a:spLocks/>
          </p:cNvSpPr>
          <p:nvPr/>
        </p:nvSpPr>
        <p:spPr>
          <a:xfrm>
            <a:off x="609601" y="4986100"/>
            <a:ext cx="10744199" cy="330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0038"/>
              </a:buClr>
              <a:buFont typeface="Arial" panose="020B0604020202020204" pitchFamily="34" charset="0"/>
              <a:buNone/>
              <a:tabLst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0038"/>
              </a:buClr>
              <a:buFont typeface="Arial" panose="020B0604020202020204" pitchFamily="34" charset="0"/>
              <a:buNone/>
              <a:tabLst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0038"/>
              </a:buClr>
              <a:buFont typeface="Arial" panose="020B0604020202020204" pitchFamily="34" charset="0"/>
              <a:buNone/>
              <a:tabLst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0038"/>
              </a:buClr>
              <a:buFont typeface="Arial" panose="020B0604020202020204" pitchFamily="34" charset="0"/>
              <a:buNone/>
              <a:tabLst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1887F35-7178-644F-8176-5366CFA6641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91672" y="5600315"/>
            <a:ext cx="6104964" cy="39211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March 5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, 2026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81374E9-2FBE-1241-8A7E-3E68C9B6306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91672" y="6079372"/>
            <a:ext cx="6104964" cy="39211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Uchenna Ndusorouwa – SPWG Chair</a:t>
            </a:r>
          </a:p>
        </p:txBody>
      </p:sp>
    </p:spTree>
    <p:extLst>
      <p:ext uri="{BB962C8B-B14F-4D97-AF65-F5344CB8AC3E}">
        <p14:creationId xmlns:p14="http://schemas.microsoft.com/office/powerpoint/2010/main" val="140287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2ED-D11B-DF4C-BFCA-78D7D19B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63" y="446895"/>
            <a:ext cx="10244447" cy="641267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SPWG ROS Update 03/05/2026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C6D2-D710-984E-B524-9578FAC3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14" y="1178415"/>
            <a:ext cx="10972799" cy="4754880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717073"/>
                </a:solidFill>
              </a:rPr>
              <a:t>SPWG met on February 24</a:t>
            </a:r>
            <a:r>
              <a:rPr lang="en-US" sz="2400" baseline="30000" dirty="0">
                <a:solidFill>
                  <a:srgbClr val="717073"/>
                </a:solidFill>
              </a:rPr>
              <a:t>th</a:t>
            </a:r>
            <a:r>
              <a:rPr lang="en-US" sz="2400" dirty="0">
                <a:solidFill>
                  <a:srgbClr val="717073"/>
                </a:solidFill>
              </a:rPr>
              <a:t>, 2026</a:t>
            </a:r>
          </a:p>
          <a:p>
            <a:pPr marL="522288" lvl="1" indent="-285750">
              <a:lnSpc>
                <a:spcPct val="150000"/>
              </a:lnSpc>
              <a:spcBef>
                <a:spcPts val="600"/>
              </a:spcBef>
            </a:pPr>
            <a:r>
              <a:rPr lang="en-US" sz="2400" dirty="0"/>
              <a:t>Reviewed 1/30/2026 NOGRR282 and has no objection.</a:t>
            </a:r>
          </a:p>
          <a:p>
            <a:pPr marL="522288" lvl="1" indent="-285750">
              <a:lnSpc>
                <a:spcPct val="150000"/>
              </a:lnSpc>
              <a:spcBef>
                <a:spcPts val="600"/>
              </a:spcBef>
            </a:pPr>
            <a:r>
              <a:rPr lang="en-US" sz="2400" dirty="0">
                <a:solidFill>
                  <a:srgbClr val="717073"/>
                </a:solidFill>
              </a:rPr>
              <a:t>Received updates regarding NERC PRC activities and Standard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E18FBAA-DD75-BA42-B59B-333320BE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442414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2</a:t>
            </a:fld>
            <a:endParaRPr lang="en-US" sz="1000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E4280F83-1D93-442A-9A58-49E7B28D430C}"/>
              </a:ext>
            </a:extLst>
          </p:cNvPr>
          <p:cNvSpPr txBox="1">
            <a:spLocks/>
          </p:cNvSpPr>
          <p:nvPr/>
        </p:nvSpPr>
        <p:spPr>
          <a:xfrm>
            <a:off x="448229" y="6461734"/>
            <a:ext cx="6774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0" dirty="0">
                <a:solidFill>
                  <a:srgbClr val="717073"/>
                </a:solidFill>
              </a:rPr>
              <a:t>NERC SPCWG Activities Report to ERCOT SPWG</a:t>
            </a:r>
          </a:p>
        </p:txBody>
      </p:sp>
    </p:spTree>
    <p:extLst>
      <p:ext uri="{BB962C8B-B14F-4D97-AF65-F5344CB8AC3E}">
        <p14:creationId xmlns:p14="http://schemas.microsoft.com/office/powerpoint/2010/main" val="211383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2F96A-396A-3643-B959-0E22DE60E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0" y="478710"/>
            <a:ext cx="10244447" cy="641861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5E2F9E-8E22-6242-BB92-7A7850F0E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442414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3</a:t>
            </a:fld>
            <a:endParaRPr lang="en-US" sz="1000" dirty="0"/>
          </a:p>
        </p:txBody>
      </p:sp>
      <p:pic>
        <p:nvPicPr>
          <p:cNvPr id="11" name="Picture 2" descr="C:\Users\u0qc\AppData\Local\Microsoft\Windows\Temporary Internet Files\Content.IE5\6TSEFVFU\Discussion[1].png">
            <a:extLst>
              <a:ext uri="{FF2B5EF4-FFF2-40B4-BE49-F238E27FC236}">
                <a16:creationId xmlns:a16="http://schemas.microsoft.com/office/drawing/2014/main" id="{DF07765F-4D09-436A-B585-609E038CA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57552"/>
            <a:ext cx="70104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6DEE70D-9746-44BB-A41D-0AA9A8A9CA5C}"/>
              </a:ext>
            </a:extLst>
          </p:cNvPr>
          <p:cNvSpPr txBox="1">
            <a:spLocks/>
          </p:cNvSpPr>
          <p:nvPr/>
        </p:nvSpPr>
        <p:spPr>
          <a:xfrm>
            <a:off x="448229" y="6461734"/>
            <a:ext cx="6774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0" dirty="0">
                <a:solidFill>
                  <a:srgbClr val="717073"/>
                </a:solidFill>
              </a:rPr>
              <a:t>NERC SPCWG Activities Report to ERCOT SPWG</a:t>
            </a:r>
            <a:endParaRPr lang="en-US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9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nco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7797</TotalTime>
  <Words>137</Words>
  <Application>Microsoft Office PowerPoint</Application>
  <PresentationFormat>Widescreen</PresentationFormat>
  <Paragraphs>21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Oncor Theme</vt:lpstr>
      <vt:lpstr>PowerPoint Presentation</vt:lpstr>
      <vt:lpstr>SPWG ROS Update 03/05/2026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Hatley</dc:creator>
  <cp:lastModifiedBy>Ndusorouwa, Uchenna</cp:lastModifiedBy>
  <cp:revision>348</cp:revision>
  <dcterms:created xsi:type="dcterms:W3CDTF">2020-02-27T19:53:34Z</dcterms:created>
  <dcterms:modified xsi:type="dcterms:W3CDTF">2026-02-26T18:58:41Z</dcterms:modified>
</cp:coreProperties>
</file>