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7950AC-F2E7-44B0-803E-ECA5F564C675}" v="7" dt="2026-02-26T16:53:20.086"/>
  </p1510:revLst>
</p1510:revInfo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8" autoAdjust="0"/>
    <p:restoredTop sz="94660"/>
  </p:normalViewPr>
  <p:slideViewPr>
    <p:cSldViewPr snapToGrid="0">
      <p:cViewPr varScale="1">
        <p:scale>
          <a:sx n="74" d="100"/>
          <a:sy n="74" d="100"/>
        </p:scale>
        <p:origin x="994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padhyay, Aditi" userId="16c0156a-cca6-48bf-b4dd-3f78e9dbe714" providerId="ADAL" clId="{FCF5BD53-CDAA-4A15-AB26-7237E2D6BB67}"/>
    <pc:docChg chg="undo custSel modSld">
      <pc:chgData name="Upadhyay, Aditi" userId="16c0156a-cca6-48bf-b4dd-3f78e9dbe714" providerId="ADAL" clId="{FCF5BD53-CDAA-4A15-AB26-7237E2D6BB67}" dt="2026-02-26T17:35:11.087" v="4476" actId="20577"/>
      <pc:docMkLst>
        <pc:docMk/>
      </pc:docMkLst>
      <pc:sldChg chg="modSp mod">
        <pc:chgData name="Upadhyay, Aditi" userId="16c0156a-cca6-48bf-b4dd-3f78e9dbe714" providerId="ADAL" clId="{FCF5BD53-CDAA-4A15-AB26-7237E2D6BB67}" dt="2026-02-12T22:25:36.108" v="7" actId="20577"/>
        <pc:sldMkLst>
          <pc:docMk/>
          <pc:sldMk cId="1152846475" sldId="256"/>
        </pc:sldMkLst>
        <pc:spChg chg="mod">
          <ac:chgData name="Upadhyay, Aditi" userId="16c0156a-cca6-48bf-b4dd-3f78e9dbe714" providerId="ADAL" clId="{FCF5BD53-CDAA-4A15-AB26-7237E2D6BB67}" dt="2026-02-12T22:25:36.108" v="7" actId="20577"/>
          <ac:spMkLst>
            <pc:docMk/>
            <pc:sldMk cId="1152846475" sldId="256"/>
            <ac:spMk id="3" creationId="{A34DC465-5FDB-5D89-7E6B-2177C6E2837C}"/>
          </ac:spMkLst>
        </pc:spChg>
      </pc:sldChg>
      <pc:sldChg chg="addSp delSp modSp mod">
        <pc:chgData name="Upadhyay, Aditi" userId="16c0156a-cca6-48bf-b4dd-3f78e9dbe714" providerId="ADAL" clId="{FCF5BD53-CDAA-4A15-AB26-7237E2D6BB67}" dt="2026-02-26T16:53:46.083" v="4137" actId="1076"/>
        <pc:sldMkLst>
          <pc:docMk/>
          <pc:sldMk cId="4278210799" sldId="257"/>
        </pc:sldMkLst>
        <pc:spChg chg="mod">
          <ac:chgData name="Upadhyay, Aditi" userId="16c0156a-cca6-48bf-b4dd-3f78e9dbe714" providerId="ADAL" clId="{FCF5BD53-CDAA-4A15-AB26-7237E2D6BB67}" dt="2026-02-18T17:53:51.729" v="4095" actId="1076"/>
          <ac:spMkLst>
            <pc:docMk/>
            <pc:sldMk cId="4278210799" sldId="257"/>
            <ac:spMk id="2" creationId="{C042FF10-FD4A-78B9-5E4F-5B1A463F8040}"/>
          </ac:spMkLst>
        </pc:spChg>
        <pc:spChg chg="mod">
          <ac:chgData name="Upadhyay, Aditi" userId="16c0156a-cca6-48bf-b4dd-3f78e9dbe714" providerId="ADAL" clId="{FCF5BD53-CDAA-4A15-AB26-7237E2D6BB67}" dt="2026-02-26T16:53:30.073" v="4135" actId="20577"/>
          <ac:spMkLst>
            <pc:docMk/>
            <pc:sldMk cId="4278210799" sldId="257"/>
            <ac:spMk id="3" creationId="{3414B5C3-F63B-DFFD-87AE-211FA1A5625D}"/>
          </ac:spMkLst>
        </pc:spChg>
        <pc:graphicFrameChg chg="add del mod modGraphic">
          <ac:chgData name="Upadhyay, Aditi" userId="16c0156a-cca6-48bf-b4dd-3f78e9dbe714" providerId="ADAL" clId="{FCF5BD53-CDAA-4A15-AB26-7237E2D6BB67}" dt="2026-02-26T16:53:03.611" v="4123" actId="21"/>
          <ac:graphicFrameMkLst>
            <pc:docMk/>
            <pc:sldMk cId="4278210799" sldId="257"/>
            <ac:graphicFrameMk id="4" creationId="{5F33F287-0FEC-90CB-572C-D20E67CFDBBE}"/>
          </ac:graphicFrameMkLst>
        </pc:graphicFrameChg>
        <pc:graphicFrameChg chg="add del mod">
          <ac:chgData name="Upadhyay, Aditi" userId="16c0156a-cca6-48bf-b4dd-3f78e9dbe714" providerId="ADAL" clId="{FCF5BD53-CDAA-4A15-AB26-7237E2D6BB67}" dt="2026-02-26T16:53:17.540" v="4127" actId="21"/>
          <ac:graphicFrameMkLst>
            <pc:docMk/>
            <pc:sldMk cId="4278210799" sldId="257"/>
            <ac:graphicFrameMk id="5" creationId="{5F33F287-0FEC-90CB-572C-D20E67CFDBBE}"/>
          </ac:graphicFrameMkLst>
        </pc:graphicFrameChg>
        <pc:graphicFrameChg chg="add mod">
          <ac:chgData name="Upadhyay, Aditi" userId="16c0156a-cca6-48bf-b4dd-3f78e9dbe714" providerId="ADAL" clId="{FCF5BD53-CDAA-4A15-AB26-7237E2D6BB67}" dt="2026-02-26T16:53:46.083" v="4137" actId="1076"/>
          <ac:graphicFrameMkLst>
            <pc:docMk/>
            <pc:sldMk cId="4278210799" sldId="257"/>
            <ac:graphicFrameMk id="6" creationId="{5F33F287-0FEC-90CB-572C-D20E67CFDBBE}"/>
          </ac:graphicFrameMkLst>
        </pc:graphicFrameChg>
      </pc:sldChg>
      <pc:sldChg chg="modSp mod">
        <pc:chgData name="Upadhyay, Aditi" userId="16c0156a-cca6-48bf-b4dd-3f78e9dbe714" providerId="ADAL" clId="{FCF5BD53-CDAA-4A15-AB26-7237E2D6BB67}" dt="2026-02-26T17:35:11.087" v="4476" actId="20577"/>
        <pc:sldMkLst>
          <pc:docMk/>
          <pc:sldMk cId="1305037867" sldId="259"/>
        </pc:sldMkLst>
        <pc:spChg chg="mod">
          <ac:chgData name="Upadhyay, Aditi" userId="16c0156a-cca6-48bf-b4dd-3f78e9dbe714" providerId="ADAL" clId="{FCF5BD53-CDAA-4A15-AB26-7237E2D6BB67}" dt="2026-02-26T17:35:11.087" v="4476" actId="20577"/>
          <ac:spMkLst>
            <pc:docMk/>
            <pc:sldMk cId="1305037867" sldId="259"/>
            <ac:spMk id="3" creationId="{251AD839-74AD-56E6-E57B-272965DA59E7}"/>
          </ac:spMkLst>
        </pc:spChg>
      </pc:sldChg>
      <pc:sldChg chg="modSp mod">
        <pc:chgData name="Upadhyay, Aditi" userId="16c0156a-cca6-48bf-b4dd-3f78e9dbe714" providerId="ADAL" clId="{FCF5BD53-CDAA-4A15-AB26-7237E2D6BB67}" dt="2026-02-26T17:21:49.417" v="4270" actId="20577"/>
        <pc:sldMkLst>
          <pc:docMk/>
          <pc:sldMk cId="3722248216" sldId="260"/>
        </pc:sldMkLst>
        <pc:spChg chg="mod">
          <ac:chgData name="Upadhyay, Aditi" userId="16c0156a-cca6-48bf-b4dd-3f78e9dbe714" providerId="ADAL" clId="{FCF5BD53-CDAA-4A15-AB26-7237E2D6BB67}" dt="2026-02-26T17:21:49.417" v="4270" actId="20577"/>
          <ac:spMkLst>
            <pc:docMk/>
            <pc:sldMk cId="3722248216" sldId="260"/>
            <ac:spMk id="3" creationId="{486E9BAE-1D4D-D987-BAE6-23DD7F49A6D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1535B71-E6D1-D7E5-D341-53D5558F7EEE}"/>
              </a:ext>
            </a:extLst>
          </p:cNvPr>
          <p:cNvSpPr/>
          <p:nvPr userDrawn="1"/>
        </p:nvSpPr>
        <p:spPr>
          <a:xfrm>
            <a:off x="0" y="6302609"/>
            <a:ext cx="12192000" cy="55539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1EB00F-D8C9-9966-C676-AAC17D4D5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3548" y="3350843"/>
            <a:ext cx="9144000" cy="953361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4AA31D-5095-46E9-E7F8-E7CB4C81E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3548" y="4540545"/>
            <a:ext cx="9144000" cy="933823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009CB-1E70-BFB4-CDF1-4B27E7653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765021-B3DE-4F31-BD1D-9A3C4C5F61F3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4DB8B-8DA3-E111-A321-BBE5C7F17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E0B81-B6A7-4F8E-33F8-8D6BF584D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140320-BA88-4EB3-A37A-C9F8A1877C0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17B94C4-71CD-2EA8-1D79-AF7547FA452C}"/>
              </a:ext>
            </a:extLst>
          </p:cNvPr>
          <p:cNvSpPr/>
          <p:nvPr userDrawn="1"/>
        </p:nvSpPr>
        <p:spPr>
          <a:xfrm>
            <a:off x="0" y="6198693"/>
            <a:ext cx="12192000" cy="12273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DBBD28D-5C33-64CD-CCBB-0B06DC0B8F43}"/>
              </a:ext>
            </a:extLst>
          </p:cNvPr>
          <p:cNvCxnSpPr>
            <a:cxnSpLocks/>
          </p:cNvCxnSpPr>
          <p:nvPr userDrawn="1"/>
        </p:nvCxnSpPr>
        <p:spPr>
          <a:xfrm>
            <a:off x="1127661" y="4356162"/>
            <a:ext cx="9936678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0638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5111E-B385-AB17-0BC5-B8DAB6B1F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C9B0D0-827A-8DA7-D6C0-6D996B350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28C44-E2FE-87FA-9434-EC146FA4E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765D0-C4A0-B82E-7482-F2F1C43F6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E343D-CB9E-2CC9-7EF2-0B45AEF0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77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3115CA-DE67-90CB-4A03-E816577AF6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11C9CA-FCB8-02E6-CA62-454C4B5FA5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F3DCD-660C-22ED-6526-982B0CF7B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434BF-A53F-DB24-0345-B8B84671E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DDF65-F69F-1739-32FA-9D61974D2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6198BB9-0182-6EF5-12CE-928BFBC8DBDD}"/>
              </a:ext>
            </a:extLst>
          </p:cNvPr>
          <p:cNvSpPr/>
          <p:nvPr userDrawn="1"/>
        </p:nvSpPr>
        <p:spPr>
          <a:xfrm>
            <a:off x="0" y="6302609"/>
            <a:ext cx="12192000" cy="55539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E517059-5D07-E6D4-6342-2BBBB4B00F74}"/>
              </a:ext>
            </a:extLst>
          </p:cNvPr>
          <p:cNvSpPr/>
          <p:nvPr userDrawn="1"/>
        </p:nvSpPr>
        <p:spPr>
          <a:xfrm>
            <a:off x="0" y="6198693"/>
            <a:ext cx="12192000" cy="12273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EF0E41-6DFB-1A5B-B3CD-0AD56D98D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560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2E8F6-7B81-9E04-A1CA-3D6A1B09E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787"/>
            <a:ext cx="10515600" cy="4823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CB5E9-1F9C-E4CA-9672-1AE69EA4E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765021-B3DE-4F31-BD1D-9A3C4C5F61F3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03D94-F2F3-8096-B1E7-8541353A1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D1437-48CF-8285-B6E4-6179A5E4F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140320-BA88-4EB3-A37A-C9F8A1877C0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03D58E6-4196-B2FC-ADCE-B04445E34C10}"/>
              </a:ext>
            </a:extLst>
          </p:cNvPr>
          <p:cNvCxnSpPr/>
          <p:nvPr userDrawn="1"/>
        </p:nvCxnSpPr>
        <p:spPr>
          <a:xfrm>
            <a:off x="838200" y="1217262"/>
            <a:ext cx="105156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8666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49C48-13D4-6465-BE8E-84280B3F6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F87FE1-1B16-58B6-EB6C-D7C941A02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4C7C0-AE2F-9BCE-13F8-88B962F2C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431C5-35A7-8D8C-FF88-498DDF527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FFF67-F5D6-C14B-1A24-5A943418E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1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93940-865F-5BED-B539-BCA73C51C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E5D35-EC93-DF43-F85B-26336952D5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0FA8A-D98F-ED78-39EB-23B6A6C38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798226-387B-31B8-715C-5CADFAD6F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A55288-7ECD-4FAE-80CF-65C79035C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0A95F8-E0FF-4CA0-7432-9577B30F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256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D7235-C787-4690-F050-628C916DB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2CC3B-BDB0-D992-9799-FBB976DB3B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9B8692-B656-022C-C8BF-5F5C271B2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B4F94A-B576-BF90-CCD1-894B0BCEA1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C2CD2F-71A7-A9D5-4C2F-D257091D26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DE6054-A136-14C0-CFF4-630C78C8A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16A6C4-001A-9093-EE33-3FEF5ED71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333354-20A7-08BD-18AA-DEC01B8B0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6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7E1C4-39D5-E6A6-3457-86DEE15BB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80B68C-D898-5F36-B187-7C6E8B219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98980C-8235-F88F-4417-7CD4F1DCA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026655-7FEA-CFBE-3815-AD309EEB8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9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9F4470-95EC-01BC-BAED-808730F59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C287C6-5FDA-CA9D-8E88-61815FC32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C8BBE5-0411-00DF-D0F8-DCA891B59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26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69479-EFBA-F750-4CF7-1A4B5ADDA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64B2A-C8F9-731F-C42C-F40E3397C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231432-DD08-70D8-619E-984F7066F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1ABEA-5784-4887-8AC4-080B8CB0F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638F2C-B25A-5F36-6E3B-C4094052B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F143D0-9444-D808-D28F-1722FB13D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53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C57CA-2AB4-3B9C-93F5-203359704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18F558-F809-9DD7-5DE8-54A6FD2654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BDCE81-1D41-7981-4F18-CCFB827E1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F62FBF-43BD-0788-048E-80AD7F94C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EFA352-8795-7E45-C1E7-DA6C8333C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B8B6A1-0613-F235-D815-C4EBD09CD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708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3C9439-7FF0-D6F7-9F3E-0EABF2733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3E91B-600E-60B5-1A64-2E89F9F6C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7016-5956-AA6F-7BF3-5814FDFA86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765021-B3DE-4F31-BD1D-9A3C4C5F61F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79E08-54EC-BED2-8138-C7CC834EB0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0B63E-73B3-EB8A-6D24-B70CDFCD61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81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BCB7B-1B41-21AA-1850-3DF37F0FA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DWG Report to ROS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4DC465-5FDB-5D89-7E6B-2177C6E283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Aditi Upadhyay – DWG Chair</a:t>
            </a:r>
          </a:p>
          <a:p>
            <a:r>
              <a:rPr lang="en-US" dirty="0"/>
              <a:t>March 5</a:t>
            </a:r>
            <a:r>
              <a:rPr lang="en-US" baseline="30000" dirty="0"/>
              <a:t>th</a:t>
            </a:r>
            <a:r>
              <a:rPr lang="en-US" dirty="0"/>
              <a:t>, 2026</a:t>
            </a:r>
          </a:p>
        </p:txBody>
      </p:sp>
    </p:spTree>
    <p:extLst>
      <p:ext uri="{BB962C8B-B14F-4D97-AF65-F5344CB8AC3E}">
        <p14:creationId xmlns:p14="http://schemas.microsoft.com/office/powerpoint/2010/main" val="1152846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2FF10-FD4A-78B9-5E4F-5B1A463F8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3133"/>
            <a:ext cx="10515600" cy="715608"/>
          </a:xfrm>
        </p:spPr>
        <p:txBody>
          <a:bodyPr>
            <a:normAutofit/>
          </a:bodyPr>
          <a:lstStyle/>
          <a:p>
            <a:r>
              <a:rPr lang="en-US" dirty="0"/>
              <a:t>DWG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4B5C3-F63B-DFFD-87AE-211FA1A56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9487"/>
            <a:ext cx="10515600" cy="4823176"/>
          </a:xfrm>
        </p:spPr>
        <p:txBody>
          <a:bodyPr>
            <a:normAutofit/>
          </a:bodyPr>
          <a:lstStyle/>
          <a:p>
            <a:r>
              <a:rPr lang="en-US" dirty="0"/>
              <a:t>DWG Webex meeting held on 2/12/2026</a:t>
            </a:r>
          </a:p>
          <a:p>
            <a:r>
              <a:rPr lang="en-US" sz="2400" b="1" dirty="0">
                <a:cs typeface="Calibri" panose="020F0502020204030204" pitchFamily="34" charset="0"/>
              </a:rPr>
              <a:t>NOGRR282 Discussion and Comments</a:t>
            </a:r>
          </a:p>
          <a:p>
            <a:pPr lvl="1"/>
            <a:r>
              <a:rPr lang="en-US" sz="2000" b="1" dirty="0"/>
              <a:t>AEP FRT Curve Revisions:</a:t>
            </a:r>
            <a:r>
              <a:rPr lang="en-US" sz="2000" dirty="0"/>
              <a:t> </a:t>
            </a:r>
            <a:r>
              <a:rPr lang="en-US" sz="1400" dirty="0"/>
              <a:t>ERCOT and DWG supports increasing the high-frequency threshold from 61.8 Hz to 63 Hz, with consensus to maintain the 57 Hz low-frequency threshold pending any data center concerns.</a:t>
            </a:r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  <a:p>
            <a:pPr lvl="1"/>
            <a:r>
              <a:rPr lang="en-US" sz="2000" b="1" dirty="0">
                <a:cs typeface="Calibri" panose="020F0502020204030204" pitchFamily="34" charset="0"/>
              </a:rPr>
              <a:t>Post- Disturbance voltage Recovery Requirement: </a:t>
            </a:r>
            <a:r>
              <a:rPr lang="en-US" sz="1400" dirty="0">
                <a:cs typeface="Calibri" panose="020F0502020204030204" pitchFamily="34" charset="0"/>
              </a:rPr>
              <a:t>ERCOT and DWG supports AEP’s proposed revision </a:t>
            </a:r>
            <a:r>
              <a:rPr lang="en-US" sz="2000" dirty="0">
                <a:cs typeface="Calibri" panose="020F0502020204030204" pitchFamily="34" charset="0"/>
              </a:rPr>
              <a:t>“</a:t>
            </a:r>
            <a:r>
              <a:rPr lang="en-US" sz="1400" dirty="0"/>
              <a:t>If voltage at the SDP/POIB exceeds ride-through limits (&gt;1.2 </a:t>
            </a:r>
            <a:r>
              <a:rPr lang="en-US" sz="1400" dirty="0" err="1"/>
              <a:t>pu</a:t>
            </a:r>
            <a:r>
              <a:rPr lang="en-US" sz="1400" dirty="0"/>
              <a:t> or beyond minimum duration) and the LEL does not trip or transfer to backup, it must restore at least 90% of pre-disturbance grid consumption within 2 seconds after voltage returns to the continuous range (0.90–1.10 </a:t>
            </a:r>
            <a:r>
              <a:rPr lang="en-US" sz="1400" dirty="0" err="1"/>
              <a:t>pu</a:t>
            </a:r>
            <a:r>
              <a:rPr lang="en-US" sz="1400" dirty="0"/>
              <a:t>)”</a:t>
            </a:r>
            <a:endParaRPr lang="en-US" sz="1400" b="1" dirty="0">
              <a:cs typeface="Calibri" panose="020F0502020204030204" pitchFamily="34" charset="0"/>
            </a:endParaRPr>
          </a:p>
          <a:p>
            <a:pPr lvl="1"/>
            <a:endParaRPr lang="en-US" sz="20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F33F287-0FEC-90CB-572C-D20E67CFDB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285362"/>
              </p:ext>
            </p:extLst>
          </p:nvPr>
        </p:nvGraphicFramePr>
        <p:xfrm>
          <a:off x="2022764" y="2868507"/>
          <a:ext cx="7356764" cy="195287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4027067">
                  <a:extLst>
                    <a:ext uri="{9D8B030D-6E8A-4147-A177-3AD203B41FA5}">
                      <a16:colId xmlns:a16="http://schemas.microsoft.com/office/drawing/2014/main" val="3128350602"/>
                    </a:ext>
                  </a:extLst>
                </a:gridCol>
                <a:gridCol w="3329697">
                  <a:extLst>
                    <a:ext uri="{9D8B030D-6E8A-4147-A177-3AD203B41FA5}">
                      <a16:colId xmlns:a16="http://schemas.microsoft.com/office/drawing/2014/main" val="4198824706"/>
                    </a:ext>
                  </a:extLst>
                </a:gridCol>
              </a:tblGrid>
              <a:tr h="42887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 dirty="0"/>
                        <a:t>Frequency (Hz)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/>
                        <a:t>Minimum Ride-Through Time (seconds)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3197380"/>
                  </a:ext>
                </a:extLst>
              </a:tr>
              <a:tr h="24507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/>
                        <a:t>f &gt; 63.0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May ride-through or trip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877371"/>
                  </a:ext>
                </a:extLst>
              </a:tr>
              <a:tr h="24507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/>
                        <a:t>61.2 &lt; f ≤ 63.0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299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9748361"/>
                  </a:ext>
                </a:extLst>
              </a:tr>
              <a:tr h="24507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/>
                        <a:t>58.8 &lt; f ≤ 61.2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Continuous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4877185"/>
                  </a:ext>
                </a:extLst>
              </a:tr>
              <a:tr h="24507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/>
                        <a:t>57.0 &lt; f ≤ 58.8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299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2355862"/>
                  </a:ext>
                </a:extLst>
              </a:tr>
              <a:tr h="24507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/>
                        <a:t>f ≤ 57.0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May ride-through or trip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2940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210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93CAD-4023-93D1-4CE6-AE68DEFC7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DWG Update,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AD839-74AD-56E6-E57B-272965DA5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787"/>
            <a:ext cx="10587892" cy="4828182"/>
          </a:xfrm>
        </p:spPr>
        <p:txBody>
          <a:bodyPr>
            <a:normAutofit/>
          </a:bodyPr>
          <a:lstStyle/>
          <a:p>
            <a:pPr lvl="1">
              <a:lnSpc>
                <a:spcPct val="110000"/>
              </a:lnSpc>
            </a:pPr>
            <a:r>
              <a:rPr lang="en-US" sz="2000" b="1" dirty="0"/>
              <a:t>Post-Fault Active Power Recovery</a:t>
            </a:r>
            <a:r>
              <a:rPr lang="en-US" sz="1500" b="1" dirty="0"/>
              <a:t>:</a:t>
            </a:r>
            <a:r>
              <a:rPr lang="en-US" sz="1500" dirty="0"/>
              <a:t> </a:t>
            </a:r>
            <a:r>
              <a:rPr lang="en-US" sz="1400" dirty="0"/>
              <a:t>ERCOT revised the post fault active power recovery from 1 sec to 2 sec; acceptable to DWG.</a:t>
            </a:r>
          </a:p>
          <a:p>
            <a:pPr lvl="1">
              <a:lnSpc>
                <a:spcPct val="110000"/>
              </a:lnSpc>
            </a:pPr>
            <a:r>
              <a:rPr lang="en-US" sz="2000" b="1" dirty="0"/>
              <a:t>Transient Overcurrent Tolerance</a:t>
            </a:r>
            <a:r>
              <a:rPr lang="en-US" sz="1500" b="1" dirty="0"/>
              <a:t>:</a:t>
            </a:r>
            <a:r>
              <a:rPr lang="en-US" sz="1500" dirty="0"/>
              <a:t> </a:t>
            </a:r>
            <a:r>
              <a:rPr lang="en-US" sz="1400" dirty="0"/>
              <a:t>Discussed possibility of increasing threshold from 125% to 150% to enhance ride-through, with duration limited to &lt;0.5 sec; decision pending SPWG input and formal data center feedback.</a:t>
            </a:r>
          </a:p>
          <a:p>
            <a:pPr lvl="1">
              <a:lnSpc>
                <a:spcPct val="110000"/>
              </a:lnSpc>
            </a:pPr>
            <a:r>
              <a:rPr lang="en-US" sz="2000" b="1" dirty="0"/>
              <a:t>Exemption/Grandfathering</a:t>
            </a:r>
            <a:r>
              <a:rPr lang="en-US" sz="1500" b="1" dirty="0"/>
              <a:t>:</a:t>
            </a:r>
            <a:r>
              <a:rPr lang="en-US" sz="1500" dirty="0"/>
              <a:t> </a:t>
            </a:r>
            <a:r>
              <a:rPr lang="en-US" sz="1400" dirty="0"/>
              <a:t>Loads &gt;75 MW that modify dynamic characteristics may lose ride-through exemptions</a:t>
            </a:r>
          </a:p>
          <a:p>
            <a:pPr>
              <a:lnSpc>
                <a:spcPct val="110000"/>
              </a:lnSpc>
            </a:pPr>
            <a:r>
              <a:rPr lang="en-US" sz="2400" b="1" dirty="0">
                <a:cs typeface="Calibri" panose="020F0502020204030204" pitchFamily="34" charset="0"/>
              </a:rPr>
              <a:t>2025/2026 DWG Flat Start Updates</a:t>
            </a:r>
          </a:p>
          <a:p>
            <a:pPr lvl="1">
              <a:lnSpc>
                <a:spcPct val="110000"/>
              </a:lnSpc>
            </a:pPr>
            <a:r>
              <a:rPr lang="en-US" sz="1400" dirty="0">
                <a:cs typeface="Calibri" panose="020F0502020204030204" pitchFamily="34" charset="0"/>
              </a:rPr>
              <a:t>Pass 4 submitted for review. DWG members to review and help reduce the size of the initial condition suspect list through case tuning measures. </a:t>
            </a:r>
          </a:p>
          <a:p>
            <a:pPr lvl="1">
              <a:lnSpc>
                <a:spcPct val="110000"/>
              </a:lnSpc>
            </a:pPr>
            <a:r>
              <a:rPr lang="en-US" sz="1400" dirty="0">
                <a:cs typeface="Calibri" panose="020F0502020204030204" pitchFamily="34" charset="0"/>
              </a:rPr>
              <a:t>UFLS/UVLS dynamic load model updates, </a:t>
            </a:r>
            <a:r>
              <a:rPr lang="en-US" sz="1400">
                <a:cs typeface="Calibri" panose="020F0502020204030204" pitchFamily="34" charset="0"/>
              </a:rPr>
              <a:t>contingency data due </a:t>
            </a:r>
            <a:r>
              <a:rPr lang="en-US" sz="1400" dirty="0">
                <a:cs typeface="Calibri" panose="020F0502020204030204" pitchFamily="34" charset="0"/>
              </a:rPr>
              <a:t>by March 20</a:t>
            </a:r>
            <a:r>
              <a:rPr lang="en-US" sz="1400" baseline="30000" dirty="0">
                <a:cs typeface="Calibri" panose="020F0502020204030204" pitchFamily="34" charset="0"/>
              </a:rPr>
              <a:t>th</a:t>
            </a:r>
            <a:endParaRPr lang="en-US" sz="1400" dirty="0">
              <a:cs typeface="Calibri" panose="020F050202020403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sz="1400" dirty="0">
                <a:cs typeface="Calibri" panose="020F0502020204030204" pitchFamily="34" charset="0"/>
              </a:rPr>
              <a:t>ERCOT to use PSS®E 36 for next case build</a:t>
            </a:r>
          </a:p>
          <a:p>
            <a:pPr lvl="1">
              <a:lnSpc>
                <a:spcPct val="110000"/>
              </a:lnSpc>
            </a:pPr>
            <a:endParaRPr lang="en-US" sz="14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037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DF626-38DB-01B6-FDCC-1D0A94308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DWG Update,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E9BAE-1D4D-D987-BAE6-23DD7F49A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353787"/>
            <a:ext cx="10515599" cy="4974824"/>
          </a:xfrm>
        </p:spPr>
        <p:txBody>
          <a:bodyPr>
            <a:normAutofit/>
          </a:bodyPr>
          <a:lstStyle/>
          <a:p>
            <a:r>
              <a:rPr lang="en-US" sz="2400" b="1" dirty="0">
                <a:cs typeface="Calibri" panose="020F0502020204030204" pitchFamily="34" charset="0"/>
              </a:rPr>
              <a:t>Draft PGRR for LL Model Submission and Review Requirements</a:t>
            </a:r>
          </a:p>
          <a:p>
            <a:pPr lvl="1"/>
            <a:r>
              <a:rPr lang="en-US" sz="1400" dirty="0">
                <a:cs typeface="Calibri" panose="020F0502020204030204" pitchFamily="34" charset="0"/>
              </a:rPr>
              <a:t>New Draft PGRR is submitted for formal discussion on Model Submission and Review requirements.</a:t>
            </a:r>
          </a:p>
          <a:p>
            <a:pPr lvl="1"/>
            <a:r>
              <a:rPr lang="en-US" sz="1400" dirty="0">
                <a:cs typeface="Calibri" panose="020F0502020204030204" pitchFamily="34" charset="0"/>
              </a:rPr>
              <a:t>New paragraph in PG (Section 6.2) defines required data for load model submission; large electronic load must provide validated PSSE, TSAT, and PSCAD models.</a:t>
            </a:r>
          </a:p>
          <a:p>
            <a:pPr lvl="1"/>
            <a:r>
              <a:rPr lang="en-US" sz="1400" dirty="0">
                <a:cs typeface="Calibri" panose="020F0502020204030204" pitchFamily="34" charset="0"/>
              </a:rPr>
              <a:t>Model must accurately represent load behavior using platforms like PSSE, TSAT and PSCAD models required for large electronic loads.</a:t>
            </a:r>
          </a:p>
          <a:p>
            <a:pPr lvl="1"/>
            <a:r>
              <a:rPr lang="en-US" sz="1400" dirty="0">
                <a:cs typeface="Calibri" panose="020F0502020204030204" pitchFamily="34" charset="0"/>
              </a:rPr>
              <a:t>Introduces model quality tests for large loads with the focus on demonstrating ride-through capabilities and model performance.</a:t>
            </a:r>
          </a:p>
          <a:p>
            <a:pPr lvl="1"/>
            <a:r>
              <a:rPr lang="en-US" sz="1400" b="1" dirty="0">
                <a:cs typeface="Calibri" panose="020F0502020204030204" pitchFamily="34" charset="0"/>
              </a:rPr>
              <a:t>DWG concerns</a:t>
            </a:r>
            <a:r>
              <a:rPr lang="en-US" sz="1400" dirty="0">
                <a:cs typeface="Calibri" panose="020F0502020204030204" pitchFamily="34" charset="0"/>
              </a:rPr>
              <a:t>: non-utility customers may face challenges and will require guidance and educational support.</a:t>
            </a:r>
          </a:p>
          <a:p>
            <a:pPr lvl="1"/>
            <a:r>
              <a:rPr lang="en-US" sz="1400" b="1" dirty="0">
                <a:cs typeface="Calibri" panose="020F0502020204030204" pitchFamily="34" charset="0"/>
              </a:rPr>
              <a:t>Action items</a:t>
            </a:r>
            <a:r>
              <a:rPr lang="en-US" sz="1400" dirty="0">
                <a:cs typeface="Calibri" panose="020F0502020204030204" pitchFamily="34" charset="0"/>
              </a:rPr>
              <a:t>: ERCOT to present interim modeling approach and LL modeling requirement to LLWG for transparency and feedback</a:t>
            </a:r>
          </a:p>
          <a:p>
            <a:pPr lvl="1"/>
            <a:endParaRPr lang="en-US" sz="1400" dirty="0">
              <a:cs typeface="Calibri" panose="020F0502020204030204" pitchFamily="34" charset="0"/>
            </a:endParaRPr>
          </a:p>
          <a:p>
            <a:pPr marL="228600" lvl="1">
              <a:spcBef>
                <a:spcPts val="1000"/>
              </a:spcBef>
            </a:pPr>
            <a:r>
              <a:rPr lang="en-US" b="1" dirty="0">
                <a:cs typeface="Calibri" panose="020F0502020204030204" pitchFamily="34" charset="0"/>
              </a:rPr>
              <a:t>R1 of Pending NERC MOD-026-2</a:t>
            </a:r>
          </a:p>
          <a:p>
            <a:pPr lvl="1"/>
            <a:r>
              <a:rPr lang="en-US" sz="1400" dirty="0">
                <a:cs typeface="Calibri" panose="020F0502020204030204" pitchFamily="34" charset="0"/>
              </a:rPr>
              <a:t>ERCOT believes that many requirements are already covered in the current DWG procedure manual.</a:t>
            </a:r>
          </a:p>
          <a:p>
            <a:pPr lvl="1"/>
            <a:r>
              <a:rPr lang="en-US" sz="1400" dirty="0">
                <a:cs typeface="Calibri" panose="020F0502020204030204" pitchFamily="34" charset="0"/>
              </a:rPr>
              <a:t>ERCOT to draft initial edits, share with DWG for feedback and discuss in the future meetings or form a small group within DWG to develop and review edits (email poll to determine preference)</a:t>
            </a:r>
          </a:p>
          <a:p>
            <a:pPr lvl="1"/>
            <a:r>
              <a:rPr lang="en-US" sz="1400" dirty="0">
                <a:cs typeface="Calibri" panose="020F0502020204030204" pitchFamily="34" charset="0"/>
              </a:rPr>
              <a:t>Timeline aims for draft updates by June, compliance review by September, and final approval/posting by December.</a:t>
            </a:r>
          </a:p>
        </p:txBody>
      </p:sp>
    </p:spTree>
    <p:extLst>
      <p:ext uri="{BB962C8B-B14F-4D97-AF65-F5344CB8AC3E}">
        <p14:creationId xmlns:p14="http://schemas.microsoft.com/office/powerpoint/2010/main" val="3722248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B92A1-E65C-B3E7-B48F-6012EE6A0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or Feedback?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D4F7F-77B9-DEEF-79E8-1B2FD7929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66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a1681294-4857-4624-8d04-edaddb44ee26}" enabled="0" method="" siteId="{a1681294-4857-4624-8d04-edaddb44ee2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2973</TotalTime>
  <Words>520</Words>
  <Application>Microsoft Office PowerPoint</Application>
  <PresentationFormat>Widescreen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 Theme</vt:lpstr>
      <vt:lpstr>DWG Report to ROS</vt:lpstr>
      <vt:lpstr>DWG Update</vt:lpstr>
      <vt:lpstr>DWG Update, continued</vt:lpstr>
      <vt:lpstr>DWG Update, continued</vt:lpstr>
      <vt:lpstr>Questions or Feedback?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Qureshi, Fahad A</dc:creator>
  <cp:lastModifiedBy>Upadhyay, Aditi</cp:lastModifiedBy>
  <cp:revision>30</cp:revision>
  <dcterms:created xsi:type="dcterms:W3CDTF">2025-04-18T20:50:22Z</dcterms:created>
  <dcterms:modified xsi:type="dcterms:W3CDTF">2026-02-26T17:35:17Z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3ac3a1a-de19-428b-b395-6d250d7743fb_Enabled">
    <vt:lpwstr>true</vt:lpwstr>
  </property>
  <property fmtid="{D5CDD505-2E9C-101B-9397-08002B2CF9AE}" pid="3" name="MSIP_Label_e3ac3a1a-de19-428b-b395-6d250d7743fb_SetDate">
    <vt:lpwstr>2025-04-18T20:53:49Z</vt:lpwstr>
  </property>
  <property fmtid="{D5CDD505-2E9C-101B-9397-08002B2CF9AE}" pid="4" name="MSIP_Label_e3ac3a1a-de19-428b-b395-6d250d7743fb_Method">
    <vt:lpwstr>Standard</vt:lpwstr>
  </property>
  <property fmtid="{D5CDD505-2E9C-101B-9397-08002B2CF9AE}" pid="5" name="MSIP_Label_e3ac3a1a-de19-428b-b395-6d250d7743fb_Name">
    <vt:lpwstr>Internal Use Only</vt:lpwstr>
  </property>
  <property fmtid="{D5CDD505-2E9C-101B-9397-08002B2CF9AE}" pid="6" name="MSIP_Label_e3ac3a1a-de19-428b-b395-6d250d7743fb_SiteId">
    <vt:lpwstr>88cc5fd7-fd78-44b6-ad75-b6915088974f</vt:lpwstr>
  </property>
  <property fmtid="{D5CDD505-2E9C-101B-9397-08002B2CF9AE}" pid="7" name="MSIP_Label_e3ac3a1a-de19-428b-b395-6d250d7743fb_ActionId">
    <vt:lpwstr>e95f6da5-0c8e-4465-802e-51e926f29b93</vt:lpwstr>
  </property>
  <property fmtid="{D5CDD505-2E9C-101B-9397-08002B2CF9AE}" pid="8" name="MSIP_Label_e3ac3a1a-de19-428b-b395-6d250d7743fb_ContentBits">
    <vt:lpwstr>0</vt:lpwstr>
  </property>
</Properties>
</file>