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5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3"/>
    <p:restoredTop sz="96327"/>
  </p:normalViewPr>
  <p:slideViewPr>
    <p:cSldViewPr snapToGrid="0" snapToObjects="1">
      <p:cViewPr varScale="1">
        <p:scale>
          <a:sx n="108" d="100"/>
          <a:sy n="108" d="100"/>
        </p:scale>
        <p:origin x="57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0" y="858"/>
            <a:ext cx="12188950" cy="6856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3CC07C-ABFA-8941-80AB-18C83B497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2"/>
            <a:ext cx="12188950" cy="595423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ercot.com/gridinfo/planning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B106-2BDF-4645-9BAF-7B73C053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Report to 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0CC8-40FA-2C45-8543-9E783E170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March 5, 2026</a:t>
            </a:r>
          </a:p>
          <a:p>
            <a:r>
              <a:rPr lang="en-US" sz="1400" b="0" dirty="0"/>
              <a:t>Chair: Chris Ramirez (cramirez@wettllc.com)</a:t>
            </a:r>
          </a:p>
          <a:p>
            <a:r>
              <a:rPr lang="en-US" sz="1400" b="0" dirty="0"/>
              <a:t>Vice Chair: Weiwei Hu (weiwei.hu@austinenergy.com)</a:t>
            </a:r>
          </a:p>
        </p:txBody>
      </p:sp>
    </p:spTree>
    <p:extLst>
      <p:ext uri="{BB962C8B-B14F-4D97-AF65-F5344CB8AC3E}">
        <p14:creationId xmlns:p14="http://schemas.microsoft.com/office/powerpoint/2010/main" val="1682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/>
          <a:lstStyle/>
          <a:p>
            <a:r>
              <a:rPr lang="en-US" dirty="0"/>
              <a:t>SSWG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4"/>
            <a:ext cx="5955849" cy="49937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860038"/>
                </a:solidFill>
              </a:rPr>
              <a:t>Key Updates</a:t>
            </a:r>
            <a:endParaRPr lang="en-US" sz="1400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sz="1400" b="1" dirty="0"/>
              <a:t>26SSWG TPIT Update #1</a:t>
            </a:r>
            <a:endParaRPr lang="en-US" sz="1400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Transmission Project &amp; Information Tracking (TPIT)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Updated report published Jan 29</a:t>
            </a:r>
            <a:r>
              <a:rPr lang="en-US" sz="1400" baseline="30000" dirty="0"/>
              <a:t>th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>
                <a:hlinkClick r:id="rId2"/>
              </a:rPr>
              <a:t>https://www.ercot.com/gridinfo/planning</a:t>
            </a:r>
            <a:r>
              <a:rPr lang="en-US" sz="1400" baseline="30000" dirty="0"/>
              <a:t> </a:t>
            </a:r>
            <a:endParaRPr lang="en-US" sz="1400" dirty="0"/>
          </a:p>
          <a:p>
            <a:pPr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400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sz="1400" b="1" dirty="0"/>
              <a:t>26SSWG Case Build #1</a:t>
            </a:r>
            <a:endParaRPr lang="en-US" sz="1400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Currently Ongoing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Load Data / Topology Deadline: March 27</a:t>
            </a:r>
            <a:r>
              <a:rPr lang="en-US" sz="1400" baseline="30000" dirty="0"/>
              <a:t>th</a:t>
            </a:r>
            <a:r>
              <a:rPr lang="en-US" sz="1400" dirty="0"/>
              <a:t> 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In-Person Post-Dispatch Tuning Meeting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April 27</a:t>
            </a:r>
            <a:r>
              <a:rPr lang="en-US" sz="1400" baseline="30000" dirty="0"/>
              <a:t>th</a:t>
            </a:r>
            <a:r>
              <a:rPr lang="en-US" sz="1400" dirty="0"/>
              <a:t> – 29</a:t>
            </a:r>
            <a:r>
              <a:rPr lang="en-US" sz="1400" baseline="30000" dirty="0"/>
              <a:t>th</a:t>
            </a:r>
            <a:r>
              <a:rPr lang="en-US" sz="1400" dirty="0"/>
              <a:t> 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Target Posting: May 22</a:t>
            </a:r>
            <a:r>
              <a:rPr lang="en-US" sz="1400" baseline="30000" dirty="0"/>
              <a:t>nd</a:t>
            </a:r>
            <a:r>
              <a:rPr lang="en-US" sz="1400" dirty="0"/>
              <a:t> 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400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sz="1400" b="1" dirty="0"/>
              <a:t>SSWG Procedure Manual Revisions</a:t>
            </a:r>
            <a:endParaRPr lang="en-US" sz="1400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Specifying that ESRs are online in off-peak cases for VAR support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A rework of extraordinary dispatch for PGRR127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Language updates to be presented for April ROS combo ballot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708D11B1-4A16-A64A-9EB5-EAA0FD04A5E6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8546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i="0" dirty="0">
                <a:solidFill>
                  <a:srgbClr val="717073"/>
                </a:solidFill>
              </a:rPr>
              <a:t>SSWG Report to ROS </a:t>
            </a:r>
            <a:r>
              <a:rPr lang="en-US" dirty="0">
                <a:solidFill>
                  <a:srgbClr val="717073"/>
                </a:solidFill>
              </a:rPr>
              <a:t>                  				External</a:t>
            </a:r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8AD2A430-4436-3754-FAE1-B6C245D533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94" y="1458480"/>
            <a:ext cx="5403323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136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Oncor Theme</vt:lpstr>
      <vt:lpstr>SSWG Report to ROS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Chris Ramirez</cp:lastModifiedBy>
  <cp:revision>158</cp:revision>
  <dcterms:created xsi:type="dcterms:W3CDTF">2020-02-27T19:53:34Z</dcterms:created>
  <dcterms:modified xsi:type="dcterms:W3CDTF">2026-02-26T19:19:59Z</dcterms:modified>
</cp:coreProperties>
</file>