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1" d="100"/>
          <a:sy n="71" d="100"/>
        </p:scale>
        <p:origin x="85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nzales, Nathan" userId="949e9717-edf9-4f5c-a001-01fb020be69d" providerId="ADAL" clId="{A8BAFD1D-F626-49B9-93B2-541C9250F07C}"/>
    <pc:docChg chg="modSld">
      <pc:chgData name="Gonzales, Nathan" userId="949e9717-edf9-4f5c-a001-01fb020be69d" providerId="ADAL" clId="{A8BAFD1D-F626-49B9-93B2-541C9250F07C}" dt="2026-02-25T21:39:29.105" v="8" actId="20577"/>
      <pc:docMkLst>
        <pc:docMk/>
      </pc:docMkLst>
      <pc:sldChg chg="modSp mod">
        <pc:chgData name="Gonzales, Nathan" userId="949e9717-edf9-4f5c-a001-01fb020be69d" providerId="ADAL" clId="{A8BAFD1D-F626-49B9-93B2-541C9250F07C}" dt="2026-02-25T21:39:29.105" v="8" actId="20577"/>
        <pc:sldMkLst>
          <pc:docMk/>
          <pc:sldMk cId="3462489255" sldId="256"/>
        </pc:sldMkLst>
        <pc:spChg chg="mod">
          <ac:chgData name="Gonzales, Nathan" userId="949e9717-edf9-4f5c-a001-01fb020be69d" providerId="ADAL" clId="{A8BAFD1D-F626-49B9-93B2-541C9250F07C}" dt="2026-02-25T21:39:29.105" v="8" actId="20577"/>
          <ac:spMkLst>
            <pc:docMk/>
            <pc:sldMk cId="3462489255" sldId="256"/>
            <ac:spMk id="4" creationId="{BE2B5D8A-2036-4ECB-BB55-9740B0A7E4D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5C489E5-34A6-495A-B6DA-E252B4742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2050" y="1152525"/>
            <a:ext cx="9839325" cy="4953000"/>
          </a:xfrm>
        </p:spPr>
        <p:txBody>
          <a:bodyPr>
            <a:norm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Maintain rules that support Retail Market processes to ensure their consistency with PURA, PUCT rules and ERCOT Protocols.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Collaborate in Market Forums to assist in maintaining and developing processes that support the    incorporation of demand response and load participation in ERCOT’s annual demand response survey.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Support ERCOT’s initiatives and develop retail processes that allows for open access into the ERCOT retail market.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Work with ERCOT and Market Participants to develop retail process improvements, </a:t>
            </a:r>
            <a:r>
              <a:rPr lang="en-US" sz="1800" dirty="0">
                <a:solidFill>
                  <a:schemeClr val="tx1"/>
                </a:solidFill>
              </a:rPr>
              <a:t>support timely/accurate data transparency and availability</a:t>
            </a:r>
            <a:r>
              <a:rPr lang="en-US" sz="1800" dirty="0"/>
              <a:t>, and training documentation/instructions that may include online/instructor-led curriculums.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Monitor Load Profiling Annual Validation, Market Data Transparency, Retail and Listserv IT Services Service Level Agreements (SLAs) to promote market efficiencies where applicable.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Facilitate Summer and Winter preparedness efforts, which may include assessments, workshops and recommend modifications to the appropriate body, as well as facilitate a Mass Transition drill if warranted.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2B5D8A-2036-4ECB-BB55-9740B0A7E4DA}"/>
              </a:ext>
            </a:extLst>
          </p:cNvPr>
          <p:cNvSpPr txBox="1"/>
          <p:nvPr/>
        </p:nvSpPr>
        <p:spPr>
          <a:xfrm>
            <a:off x="3993301" y="690860"/>
            <a:ext cx="7660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RMS </a:t>
            </a:r>
            <a:r>
              <a:rPr lang="en-US" sz="2000" dirty="0"/>
              <a:t>Strategic Objectives – 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TAC Approved </a:t>
            </a:r>
            <a:r>
              <a:rPr lang="en-US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February 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r>
              <a:rPr lang="en-US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2026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248925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{94B6329E-15E1-4F24-AA5B-489FD4F9D64D}tf10001105</Template>
  <TotalTime>78</TotalTime>
  <Words>170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Franklin Gothic Book</vt:lpstr>
      <vt:lpstr>Crop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Mckeever, Deborah</dc:creator>
  <cp:lastModifiedBy>Gonzales, Nathan</cp:lastModifiedBy>
  <cp:revision>16</cp:revision>
  <dcterms:created xsi:type="dcterms:W3CDTF">2025-04-29T11:49:59Z</dcterms:created>
  <dcterms:modified xsi:type="dcterms:W3CDTF">2026-02-25T21:39:31Z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2025-05-20T13:52:15Z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c28d03e4-3875-465d-be3d-d191fd517993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