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369" r:id="rId3"/>
    <p:sldId id="366" r:id="rId4"/>
    <p:sldId id="370" r:id="rId5"/>
    <p:sldId id="371" r:id="rId6"/>
    <p:sldId id="368" r:id="rId7"/>
    <p:sldId id="36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6" y="8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Wittmeyer" userId="45c59adbb13fed66" providerId="LiveId" clId="{5334DD49-6FF1-4666-A5D6-947D119A75A1}"/>
    <pc:docChg chg="custSel modSld">
      <pc:chgData name="Bob Wittmeyer" userId="45c59adbb13fed66" providerId="LiveId" clId="{5334DD49-6FF1-4666-A5D6-947D119A75A1}" dt="2026-02-24T16:28:18.242" v="147" actId="20577"/>
      <pc:docMkLst>
        <pc:docMk/>
      </pc:docMkLst>
      <pc:sldChg chg="modSp mod">
        <pc:chgData name="Bob Wittmeyer" userId="45c59adbb13fed66" providerId="LiveId" clId="{5334DD49-6FF1-4666-A5D6-947D119A75A1}" dt="2026-02-24T16:27:23.289" v="78" actId="20577"/>
        <pc:sldMkLst>
          <pc:docMk/>
          <pc:sldMk cId="3744172201" sldId="366"/>
        </pc:sldMkLst>
        <pc:spChg chg="mod">
          <ac:chgData name="Bob Wittmeyer" userId="45c59adbb13fed66" providerId="LiveId" clId="{5334DD49-6FF1-4666-A5D6-947D119A75A1}" dt="2026-02-24T16:27:23.289" v="78" actId="20577"/>
          <ac:spMkLst>
            <pc:docMk/>
            <pc:sldMk cId="3744172201" sldId="366"/>
            <ac:spMk id="3" creationId="{F35FA8AE-028E-39D6-5850-FD3BB902A413}"/>
          </ac:spMkLst>
        </pc:spChg>
      </pc:sldChg>
      <pc:sldChg chg="modSp mod">
        <pc:chgData name="Bob Wittmeyer" userId="45c59adbb13fed66" providerId="LiveId" clId="{5334DD49-6FF1-4666-A5D6-947D119A75A1}" dt="2026-02-24T16:28:18.242" v="147" actId="20577"/>
        <pc:sldMkLst>
          <pc:docMk/>
          <pc:sldMk cId="1705567142" sldId="370"/>
        </pc:sldMkLst>
        <pc:spChg chg="mod">
          <ac:chgData name="Bob Wittmeyer" userId="45c59adbb13fed66" providerId="LiveId" clId="{5334DD49-6FF1-4666-A5D6-947D119A75A1}" dt="2026-02-24T16:28:18.242" v="147" actId="20577"/>
          <ac:spMkLst>
            <pc:docMk/>
            <pc:sldMk cId="1705567142" sldId="370"/>
            <ac:spMk id="3" creationId="{6F70C9ED-BE44-C6FE-EB79-7ED06500CC2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A8BD0-2A2E-4C33-844C-C791584F58A3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54CD2-11D7-456A-8D1B-C1A7809D31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016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3A4186F9-3BBA-4919-AD14-40728E3DBDD0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42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BDFDC-8AE2-443F-8E75-BD0821ECA22A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85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A3E7A7D-9050-4FFB-8B9F-BEDAD22AF30E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9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69B5C-1375-4AF1-A1C6-239E02BA310F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89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72A0FB2B-9296-426A-8772-240207736B32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59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87C33-1D58-4CC8-9223-0DC852DD7F2A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79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0BC9-9F48-4992-8CBB-C4CB7E38C26F}" type="datetime1">
              <a:rPr lang="en-US" smtClean="0"/>
              <a:t>2/24/2026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01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30C2A-BFED-46A5-A7B7-3074EDE72AB4}" type="datetime1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87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2D5E6-800A-4110-8F03-8D5465D469CB}" type="datetime1">
              <a:rPr lang="en-US" smtClean="0"/>
              <a:t>2/24/2026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0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2B44FE0-FC54-49A8-B998-F13A50A8A5D1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D65B7-49BF-4B06-BA16-2BDFDE6E8BA3}" type="datetime1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50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719F662-4CCB-4F3E-BE83-D188F64B784E}" type="datetime1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675FBA03-115A-4570-991D-2C682A0A64F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34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ob@longhornpwr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A9EE54-BD29-8E81-246C-013004CF0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rmAutofit/>
          </a:bodyPr>
          <a:lstStyle/>
          <a:p>
            <a:r>
              <a:rPr lang="en-US" sz="3800" dirty="0"/>
              <a:t>Large Load Working Group February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98D0A0-C101-2E9B-506C-B8BFF46F7A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r>
              <a:rPr lang="en-US" sz="2000" dirty="0"/>
              <a:t>Bob Wittmeyer</a:t>
            </a:r>
          </a:p>
          <a:p>
            <a:pPr algn="r"/>
            <a:r>
              <a:rPr lang="en-US" sz="2000" dirty="0"/>
              <a:t>Chair LLWG</a:t>
            </a:r>
          </a:p>
          <a:p>
            <a:pPr algn="r"/>
            <a:r>
              <a:rPr lang="en-US" sz="1200" dirty="0">
                <a:hlinkClick r:id="rId2"/>
              </a:rPr>
              <a:t>bob@longhornpwr.com</a:t>
            </a:r>
            <a:endParaRPr lang="en-US" sz="1200" dirty="0"/>
          </a:p>
          <a:p>
            <a:pPr algn="r"/>
            <a:r>
              <a:rPr lang="en-US" sz="1200"/>
              <a:t>512 762 8895</a:t>
            </a:r>
            <a:endParaRPr lang="en-US" sz="12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9FD379-9766-6C1C-CB5E-C9A239467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5953974"/>
            <a:ext cx="101644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75FBA03-115A-4570-991D-2C682A0A64F1}" type="slidenum">
              <a:rPr lang="en-US">
                <a:solidFill>
                  <a:schemeClr val="accent4">
                    <a:lumMod val="60000"/>
                    <a:lumOff val="40000"/>
                  </a:schemeClr>
                </a:solidFill>
              </a:rPr>
              <a:pPr>
                <a:spcAft>
                  <a:spcPts val="600"/>
                </a:spcAft>
              </a:pPr>
              <a:t>1</a:t>
            </a:fld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8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636F6DB7-CF8D-494A-82F6-13B58DCA98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B7E5194-6E82-4A44-99C3-FE7D87F34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AFB4EF-58A4-3A09-D65E-9A0CD2B0C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10" y="826346"/>
            <a:ext cx="3171905" cy="1013800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300">
                <a:solidFill>
                  <a:srgbClr val="FFFFFF"/>
                </a:solidFill>
              </a:rPr>
              <a:t>Batch Study Workshops</a:t>
            </a:r>
            <a:br>
              <a:rPr lang="en-US" sz="1300">
                <a:solidFill>
                  <a:srgbClr val="FFFFFF"/>
                </a:solidFill>
              </a:rPr>
            </a:br>
            <a:r>
              <a:rPr lang="en-US" sz="1300">
                <a:solidFill>
                  <a:srgbClr val="FFFFFF"/>
                </a:solidFill>
              </a:rPr>
              <a:t>Will require a lot of focus.</a:t>
            </a:r>
            <a:br>
              <a:rPr lang="en-US" sz="1300">
                <a:solidFill>
                  <a:srgbClr val="FFFFFF"/>
                </a:solidFill>
              </a:rPr>
            </a:br>
            <a:br>
              <a:rPr lang="en-US" sz="1300">
                <a:solidFill>
                  <a:srgbClr val="FFFFFF"/>
                </a:solidFill>
              </a:rPr>
            </a:br>
            <a:r>
              <a:rPr lang="en-US" sz="1300">
                <a:solidFill>
                  <a:srgbClr val="FFFFFF"/>
                </a:solidFill>
              </a:rPr>
              <a:t>but LLWg still has work to do.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9FCC1E1-84D3-494D-A0A0-286AFA1C3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6E09E90-FF79-402E-AF01-97A279BEAD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C6946F8-4B9B-4C51-9F51-2DB377392C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B3D2B3D-A285-438C-A344-AED3E46A07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CE417E1F-B27E-50E6-5810-0EF9744EF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110" y="2052084"/>
            <a:ext cx="3033249" cy="3856229"/>
          </a:xfrm>
        </p:spPr>
        <p:txBody>
          <a:bodyPr anchor="t">
            <a:norm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NOGRR 282</a:t>
            </a:r>
          </a:p>
          <a:p>
            <a:r>
              <a:rPr lang="en-US" sz="1600" dirty="0">
                <a:solidFill>
                  <a:srgbClr val="FFFFFF"/>
                </a:solidFill>
              </a:rPr>
              <a:t>SSO requirements</a:t>
            </a:r>
          </a:p>
          <a:p>
            <a:r>
              <a:rPr lang="en-US" sz="1600" dirty="0">
                <a:solidFill>
                  <a:srgbClr val="FFFFFF"/>
                </a:solidFill>
              </a:rPr>
              <a:t>Realistic Construction Timelines for Large Loads</a:t>
            </a:r>
          </a:p>
          <a:p>
            <a:r>
              <a:rPr lang="en-US" sz="1600" dirty="0">
                <a:solidFill>
                  <a:srgbClr val="FFFFFF"/>
                </a:solidFill>
              </a:rPr>
              <a:t>Modeling assumptions and timelines. </a:t>
            </a:r>
          </a:p>
          <a:p>
            <a:r>
              <a:rPr lang="en-US" sz="1600" dirty="0">
                <a:solidFill>
                  <a:srgbClr val="FFFFFF"/>
                </a:solidFill>
              </a:rPr>
              <a:t>CLR and Bring your Own Generation.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FEACABB-922B-832F-00D3-8CC470323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234" y="1053791"/>
            <a:ext cx="7776782" cy="449109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646746-2476-5F58-CEFD-DD6921C38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00800"/>
            <a:ext cx="1052508" cy="365125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spcAft>
                <a:spcPts val="600"/>
              </a:spcAft>
            </a:pPr>
            <a:fld id="{675FBA03-115A-4570-991D-2C682A0A64F1}" type="slidenum">
              <a:rPr lang="en-US" smtClean="0"/>
              <a:pPr defTabSz="914400">
                <a:spcAft>
                  <a:spcPts val="600"/>
                </a:spcAft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587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8F39A-BD1D-762B-BD72-FBD415D89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Feb 19</a:t>
            </a:r>
            <a:r>
              <a:rPr lang="en-US" baseline="30000" dirty="0"/>
              <a:t>th</a:t>
            </a:r>
            <a:r>
              <a:rPr lang="en-US" dirty="0"/>
              <a:t> - LLWG Meeting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FA8AE-028E-39D6-5850-FD3BB902A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174" y="2003427"/>
            <a:ext cx="4691997" cy="4782090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Grid Astra Presentation</a:t>
            </a:r>
          </a:p>
          <a:p>
            <a:pPr lvl="1"/>
            <a:r>
              <a:rPr lang="en-US" sz="2200" dirty="0"/>
              <a:t>Impressive – a lot of skepticism at the beginning of the presentation.</a:t>
            </a:r>
          </a:p>
          <a:p>
            <a:pPr lvl="1"/>
            <a:r>
              <a:rPr lang="en-US" sz="2200" dirty="0"/>
              <a:t>Analyzed 16,000 contingencies per run.</a:t>
            </a:r>
          </a:p>
          <a:p>
            <a:pPr lvl="1"/>
            <a:r>
              <a:rPr lang="en-US" sz="2200" dirty="0"/>
              <a:t>Ran 6 scenarios (different solutions) of 5 GW load in West Texas each simulation ran in under a minute. </a:t>
            </a:r>
          </a:p>
          <a:p>
            <a:pPr lvl="1"/>
            <a:r>
              <a:rPr lang="en-US" sz="2200" dirty="0"/>
              <a:t>Model did self check after its preferred solution.</a:t>
            </a:r>
          </a:p>
          <a:p>
            <a:pPr lvl="1"/>
            <a:r>
              <a:rPr lang="en-US" sz="2200" dirty="0"/>
              <a:t>Potential to significantly improve study timelines and cost.</a:t>
            </a:r>
            <a:endParaRPr lang="en-US" sz="2400" dirty="0"/>
          </a:p>
          <a:p>
            <a:pPr lvl="1"/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278C66-62BA-B7A6-52A0-74648E771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FF8A76-E4DE-F7BB-A1C9-08485541C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979" y="1871936"/>
            <a:ext cx="6817417" cy="401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72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27829-7112-B581-0395-1396BD6E7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228BC-5ECE-4624-905E-A452EB82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Feb 19</a:t>
            </a:r>
            <a:r>
              <a:rPr lang="en-US" baseline="30000" dirty="0"/>
              <a:t>th</a:t>
            </a:r>
            <a:r>
              <a:rPr lang="en-US" dirty="0"/>
              <a:t> - LLWG Meeting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C9ED-BE44-C6FE-EB79-7ED06500C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174" y="2003427"/>
            <a:ext cx="11405031" cy="4782090"/>
          </a:xfrm>
        </p:spPr>
        <p:txBody>
          <a:bodyPr>
            <a:normAutofit/>
          </a:bodyPr>
          <a:lstStyle/>
          <a:p>
            <a:r>
              <a:rPr lang="en-US" sz="2400" dirty="0"/>
              <a:t>Clayton Greer – Cholla gave his view of how batch studies should be done.</a:t>
            </a:r>
          </a:p>
          <a:p>
            <a:r>
              <a:rPr lang="en-US" sz="2200" dirty="0"/>
              <a:t>Matt Mereness - gave update on timeline for Batch Process.</a:t>
            </a:r>
          </a:p>
          <a:p>
            <a:r>
              <a:rPr lang="en-US" sz="2200" dirty="0"/>
              <a:t>Jonathan Rose - gave update on LEL Power Variation Requirements.</a:t>
            </a:r>
          </a:p>
          <a:p>
            <a:r>
              <a:rPr lang="en-US" sz="2200" dirty="0"/>
              <a:t>Patrick Gravois – Responded to Data Center Collation comments on NOGRR 282.</a:t>
            </a:r>
          </a:p>
          <a:p>
            <a:r>
              <a:rPr lang="en-US" sz="2200" dirty="0"/>
              <a:t>Sun Wook – Dynamic Model Submissions </a:t>
            </a:r>
            <a:r>
              <a:rPr lang="en-US" sz="2200"/>
              <a:t>for Large Loads.</a:t>
            </a:r>
            <a:endParaRPr lang="en-US" sz="2200" dirty="0"/>
          </a:p>
          <a:p>
            <a:endParaRPr lang="en-US" sz="2200" dirty="0"/>
          </a:p>
          <a:p>
            <a:pPr marL="0" indent="0">
              <a:buNone/>
            </a:pPr>
            <a:r>
              <a:rPr lang="en-US" sz="2400" dirty="0"/>
              <a:t>	</a:t>
            </a:r>
          </a:p>
          <a:p>
            <a:pPr lvl="1"/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B862E3-9407-98DB-37B7-6EFCF97A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67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36F6DB7-CF8D-494A-82F6-13B58DCA98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B7E5194-6E82-4A44-99C3-FE7D87F34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A55070-5212-B29B-2E93-D08C5FFEA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10" y="826346"/>
            <a:ext cx="3171905" cy="1013800"/>
          </a:xfrm>
        </p:spPr>
        <p:txBody>
          <a:bodyPr>
            <a:normAutofit/>
          </a:bodyPr>
          <a:lstStyle/>
          <a:p>
            <a:r>
              <a:rPr lang="en-US" sz="2400">
                <a:solidFill>
                  <a:srgbClr val="FFFFFF"/>
                </a:solidFill>
              </a:rPr>
              <a:t>Modeling Requirements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9FCC1E1-84D3-494D-A0A0-286AFA1C3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6E09E90-FF79-402E-AF01-97A279BEAD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C6946F8-4B9B-4C51-9F51-2DB377392C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B3D2B3D-A285-438C-A344-AED3E46A07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4B7FE2-F135-9E0E-3014-61EC1BF24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110" y="2052084"/>
            <a:ext cx="3033249" cy="3856229"/>
          </a:xfrm>
        </p:spPr>
        <p:txBody>
          <a:bodyPr anchor="t">
            <a:norm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Concerns expressed that modeling requirements are due potentially years (transmission build) before the load Energizes. </a:t>
            </a:r>
          </a:p>
          <a:p>
            <a:r>
              <a:rPr lang="en-US" sz="1600" dirty="0">
                <a:solidFill>
                  <a:srgbClr val="FFFFFF"/>
                </a:solidFill>
              </a:rPr>
              <a:t>Equipment to be installed has not yet been designed.</a:t>
            </a:r>
          </a:p>
          <a:p>
            <a:r>
              <a:rPr lang="en-US" sz="1600" dirty="0">
                <a:solidFill>
                  <a:srgbClr val="FFFFFF"/>
                </a:solidFill>
              </a:rPr>
              <a:t>Data Centers are not monolithic, may be more like a strip center with various, tenants with different operational characteristics.</a:t>
            </a:r>
          </a:p>
          <a:p>
            <a:pPr marL="0" indent="0">
              <a:buNone/>
            </a:pPr>
            <a:endParaRPr lang="en-US" sz="1600" dirty="0">
              <a:solidFill>
                <a:srgbClr val="FFFFFF"/>
              </a:solidFill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279073-D99A-CE23-B7A0-06BD9A675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800" y="1574407"/>
            <a:ext cx="6866506" cy="37079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43F64-0540-36F4-C8B6-7CBC39082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00800"/>
            <a:ext cx="1052508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675FBA03-115A-4570-991D-2C682A0A64F1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71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3A09C-38AE-5051-FDF2-361EBFDF7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E5DFF-65FA-EBB3-19EB-3B8483E1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619" y="655247"/>
            <a:ext cx="11029616" cy="1013800"/>
          </a:xfrm>
        </p:spPr>
        <p:txBody>
          <a:bodyPr/>
          <a:lstStyle/>
          <a:p>
            <a:r>
              <a:rPr lang="en-US" dirty="0"/>
              <a:t>Large Load Oscillations – potential </a:t>
            </a:r>
            <a:r>
              <a:rPr lang="en-US" dirty="0" err="1"/>
              <a:t>liminations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89E4F-73F9-6BF1-92B8-F19715195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02125"/>
            <a:ext cx="11312634" cy="1013800"/>
          </a:xfrm>
        </p:spPr>
        <p:txBody>
          <a:bodyPr>
            <a:normAutofit/>
          </a:bodyPr>
          <a:lstStyle/>
          <a:p>
            <a:r>
              <a:rPr lang="en-US" sz="2200" dirty="0"/>
              <a:t>Next big issue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FBF9D1-EBF1-DAE5-FA65-85D9542FA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AA3DA61-33EB-343C-95CB-26A6CBAEA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772" y="2571622"/>
            <a:ext cx="8267114" cy="381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8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B040C-D72A-4291-4BDD-E57FE1555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8ECC2-E85A-8CBE-A91A-2337FC03B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59871"/>
            <a:ext cx="11029615" cy="4270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Next Meeting – March 13 – Likely Topics</a:t>
            </a:r>
          </a:p>
          <a:p>
            <a:pPr lvl="1"/>
            <a:r>
              <a:rPr lang="en-US" sz="2600" dirty="0"/>
              <a:t>Data Center Buildout timelines.</a:t>
            </a:r>
          </a:p>
          <a:p>
            <a:pPr lvl="1"/>
            <a:r>
              <a:rPr lang="en-US" sz="2600" dirty="0"/>
              <a:t>CLR (PGRR 134) + Bring your own Generation.</a:t>
            </a:r>
          </a:p>
          <a:p>
            <a:pPr lvl="1"/>
            <a:r>
              <a:rPr lang="en-US" sz="2600" dirty="0"/>
              <a:t>Large Loads – SSO Requirements.</a:t>
            </a:r>
          </a:p>
          <a:p>
            <a:pPr lvl="1"/>
            <a:r>
              <a:rPr lang="en-US" sz="2600" dirty="0"/>
              <a:t>NOGRR 282 - VRT Requirements. </a:t>
            </a:r>
          </a:p>
          <a:p>
            <a:pPr marL="324000" lvl="1" indent="0">
              <a:buNone/>
            </a:pPr>
            <a:endParaRPr lang="en-US" sz="2600" dirty="0"/>
          </a:p>
          <a:p>
            <a:pPr lvl="1"/>
            <a:endParaRPr lang="en-US" sz="2600" dirty="0"/>
          </a:p>
          <a:p>
            <a:pPr marL="630000" lvl="2" indent="0">
              <a:buNone/>
            </a:pP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548A49-DCF1-73AF-4C6E-24F431D7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BA03-115A-4570-991D-2C682A0A64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13062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397</TotalTime>
  <Words>302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Gill Sans MT</vt:lpstr>
      <vt:lpstr>Wingdings 2</vt:lpstr>
      <vt:lpstr>Dividend</vt:lpstr>
      <vt:lpstr>Large Load Working Group February Update</vt:lpstr>
      <vt:lpstr>Batch Study Workshops Will require a lot of focus.  but LLWg still has work to do.</vt:lpstr>
      <vt:lpstr>Feb 19th - LLWG Meeting </vt:lpstr>
      <vt:lpstr>Feb 19th - LLWG Meeting </vt:lpstr>
      <vt:lpstr>Modeling Requirements</vt:lpstr>
      <vt:lpstr>Large Load Oscillations – potential liminations</vt:lpstr>
      <vt:lpstr>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Bob Wittmeyer</dc:creator>
  <cp:lastModifiedBy>Bob Wittmeyer</cp:lastModifiedBy>
  <cp:revision>10</cp:revision>
  <dcterms:created xsi:type="dcterms:W3CDTF">2025-07-29T19:47:02Z</dcterms:created>
  <dcterms:modified xsi:type="dcterms:W3CDTF">2026-02-24T16:28:22Z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2025-08-22T21:55:18Z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d67b498e-f7c4-4929-bfe3-c12414a18b65</vt:lpwstr>
  </property>
  <property fmtid="{D5CDD505-2E9C-101B-9397-08002B2CF9AE}" pid="8" name="MSIP_Label_7084cbda-52b8-46fb-a7b7-cb5bd465ed85_ContentBits">
    <vt:lpwstr>0</vt:lpwstr>
  </property>
  <property fmtid="{D5CDD505-2E9C-101B-9397-08002B2CF9AE}" pid="9" name="MSIP_Label_7084cbda-52b8-46fb-a7b7-cb5bd465ed85_Tag">
    <vt:lpwstr>10, 3, 0, 1</vt:lpwstr>
  </property>
</Properties>
</file>