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53" r:id="rId4"/>
    <p:sldMasterId id="2147483648" r:id="rId5"/>
  </p:sldMasterIdLst>
  <p:notesMasterIdLst>
    <p:notesMasterId r:id="rId7"/>
  </p:notesMasterIdLst>
  <p:handoutMasterIdLst>
    <p:handoutMasterId r:id="rId8"/>
  </p:handoutMasterIdLst>
  <p:sldIdLst>
    <p:sldId id="397" r:id="rId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4790F16-BFD2-D0B5-B6B6-BF5542BA1775}" name="Gnanam, Prabhu" initials="GP" userId="S::Gnanaprabhu.Gnanam@ercot.com::d03f8348-7b6f-4b0c-9d33-21c06bcfa775" providerId="AD"/>
  <p188:author id="{F62FE15F-B24D-923F-93DA-036D91E4413F}" name="Ahmed, Tanzila" initials="AT" userId="S::Tanzila.Ahmed@ercot.com::ea06b024-ef11-47eb-8d9d-0be56109653e" providerId="AD"/>
  <p188:author id="{B39AE3CA-EB25-4CD9-9453-942A94071548}" name="Golen, Robert" initials="RG" userId="S::Robert.Golen@ercot.com::71f8c5a0-fca0-4b34-9386-d3f89548f9f2" providerId="AD"/>
  <p188:author id="{2DE3ACE0-512C-E763-A179-CB464EA16886}" name="Holland, Caleb" initials="HC" userId="S::Caleb.Holland2@ercot.com::e6ba0c94-39b1-46e8-bff2-a2436d4cb86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5B6770"/>
    <a:srgbClr val="59656E"/>
    <a:srgbClr val="969DA3"/>
    <a:srgbClr val="5A666F"/>
    <a:srgbClr val="FFD000"/>
    <a:srgbClr val="FBB56F"/>
    <a:srgbClr val="01B8F5"/>
    <a:srgbClr val="EFF0F0"/>
    <a:srgbClr val="B395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3420" autoAdjust="0"/>
  </p:normalViewPr>
  <p:slideViewPr>
    <p:cSldViewPr snapToGrid="0" showGuides="1">
      <p:cViewPr varScale="1">
        <p:scale>
          <a:sx n="119" d="100"/>
          <a:sy n="119" d="100"/>
        </p:scale>
        <p:origin x="1176" y="33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95" d="100"/>
          <a:sy n="95" d="100"/>
        </p:scale>
        <p:origin x="3534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2/19/2026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2/19/2026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257800"/>
          </a:xfrm>
          <a:prstGeom prst="rect">
            <a:avLst/>
          </a:prstGeom>
        </p:spPr>
        <p:txBody>
          <a:bodyPr/>
          <a:lstStyle>
            <a:lvl1pPr algn="just">
              <a:spcBef>
                <a:spcPts val="1200"/>
              </a:spcBef>
              <a:defRPr sz="2200">
                <a:solidFill>
                  <a:schemeClr val="tx2"/>
                </a:solidFill>
              </a:defRPr>
            </a:lvl1pPr>
            <a:lvl2pPr algn="just">
              <a:spcBef>
                <a:spcPts val="600"/>
              </a:spcBef>
              <a:defRPr sz="1800">
                <a:solidFill>
                  <a:schemeClr val="tx2"/>
                </a:solidFill>
              </a:defRPr>
            </a:lvl2pPr>
            <a:lvl3pPr marL="1143000" indent="-228600" algn="just">
              <a:spcBef>
                <a:spcPts val="600"/>
              </a:spcBef>
              <a:buFont typeface="Courier New" panose="02070309020205020404" pitchFamily="49" charset="0"/>
              <a:buChar char="o"/>
              <a:defRPr sz="1600">
                <a:solidFill>
                  <a:schemeClr val="tx2"/>
                </a:solidFill>
              </a:defRPr>
            </a:lvl3pPr>
            <a:lvl4pPr marL="1600200" indent="-228600" algn="just">
              <a:spcBef>
                <a:spcPts val="600"/>
              </a:spcBef>
              <a:buFont typeface="Wingdings" panose="05000000000000000000" pitchFamily="2" charset="2"/>
              <a:buChar char="§"/>
              <a:defRPr sz="1400">
                <a:solidFill>
                  <a:schemeClr val="tx2"/>
                </a:solidFill>
              </a:defRPr>
            </a:lvl4pPr>
            <a:lvl5pPr algn="just">
              <a:spcBef>
                <a:spcPts val="600"/>
              </a:spcBef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/>
              <a:t>Footer text goes here.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91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Footer text goes here.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257800"/>
          </a:xfrm>
          <a:prstGeom prst="rect">
            <a:avLst/>
          </a:prstGeom>
        </p:spPr>
        <p:txBody>
          <a:bodyPr/>
          <a:lstStyle>
            <a:lvl1pPr algn="just">
              <a:spcBef>
                <a:spcPts val="1200"/>
              </a:spcBef>
              <a:defRPr sz="2200">
                <a:solidFill>
                  <a:schemeClr val="tx2"/>
                </a:solidFill>
              </a:defRPr>
            </a:lvl1pPr>
            <a:lvl2pPr algn="just">
              <a:spcBef>
                <a:spcPts val="600"/>
              </a:spcBef>
              <a:defRPr sz="1800">
                <a:solidFill>
                  <a:schemeClr val="tx2"/>
                </a:solidFill>
              </a:defRPr>
            </a:lvl2pPr>
            <a:lvl3pPr marL="1143000" indent="-228600" algn="just">
              <a:spcBef>
                <a:spcPts val="600"/>
              </a:spcBef>
              <a:buFont typeface="Courier New" panose="02070309020205020404" pitchFamily="49" charset="0"/>
              <a:buChar char="o"/>
              <a:defRPr sz="1600">
                <a:solidFill>
                  <a:schemeClr val="tx2"/>
                </a:solidFill>
              </a:defRPr>
            </a:lvl3pPr>
            <a:lvl4pPr marL="1600200" indent="-228600" algn="just">
              <a:spcBef>
                <a:spcPts val="600"/>
              </a:spcBef>
              <a:buFont typeface="Wingdings" panose="05000000000000000000" pitchFamily="2" charset="2"/>
              <a:buChar char="§"/>
              <a:defRPr sz="1400">
                <a:solidFill>
                  <a:schemeClr val="tx2"/>
                </a:solidFill>
              </a:defRPr>
            </a:lvl4pPr>
            <a:lvl5pPr algn="just">
              <a:spcBef>
                <a:spcPts val="600"/>
              </a:spcBef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/>
              <a:t>Footer text goes here.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Footer text goes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28650" y="990600"/>
            <a:ext cx="3886200" cy="5257799"/>
          </a:xfrm>
          <a:prstGeom prst="rect">
            <a:avLst/>
          </a:prstGeom>
        </p:spPr>
        <p:txBody>
          <a:bodyPr/>
          <a:lstStyle>
            <a:lvl1pPr algn="just">
              <a:defRPr sz="2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29150" y="990601"/>
            <a:ext cx="3886200" cy="5257798"/>
          </a:xfrm>
          <a:prstGeom prst="rect">
            <a:avLst/>
          </a:prstGeom>
        </p:spPr>
        <p:txBody>
          <a:bodyPr/>
          <a:lstStyle>
            <a:lvl1pPr algn="just">
              <a:defRPr sz="2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647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2A4159-E376-4688-8253-2AA58237E6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Footer text goes here.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A1BC46-C9FA-433A-9D79-A5565213A2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251A15-5BA5-48ED-87D0-D9B820C6915D}"/>
              </a:ext>
            </a:extLst>
          </p:cNvPr>
          <p:cNvSpPr txBox="1"/>
          <p:nvPr userDrawn="1"/>
        </p:nvSpPr>
        <p:spPr>
          <a:xfrm>
            <a:off x="628650" y="4777707"/>
            <a:ext cx="7886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5B6770"/>
                </a:solidFill>
                <a:latin typeface="+mn-lt"/>
              </a:rPr>
              <a:t>Stakeholder comments also welcomed through: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46F32AE-6F67-412B-9CCB-8ED8AF43B1FC}"/>
              </a:ext>
            </a:extLst>
          </p:cNvPr>
          <p:cNvGrpSpPr/>
          <p:nvPr userDrawn="1"/>
        </p:nvGrpSpPr>
        <p:grpSpPr>
          <a:xfrm>
            <a:off x="626442" y="1855546"/>
            <a:ext cx="7888908" cy="2541741"/>
            <a:chOff x="626442" y="1855546"/>
            <a:chExt cx="7888908" cy="254174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3B5088DD-F857-4F49-B345-0680DE5B5722}"/>
                </a:ext>
              </a:extLst>
            </p:cNvPr>
            <p:cNvGrpSpPr/>
            <p:nvPr userDrawn="1"/>
          </p:nvGrpSpPr>
          <p:grpSpPr>
            <a:xfrm>
              <a:off x="1979518" y="3256708"/>
              <a:ext cx="5001144" cy="1140579"/>
              <a:chOff x="1891295" y="3324718"/>
              <a:chExt cx="5001144" cy="1140579"/>
            </a:xfrm>
          </p:grpSpPr>
          <p:sp>
            <p:nvSpPr>
              <p:cNvPr id="28" name="Thought Bubble: Cloud 27">
                <a:extLst>
                  <a:ext uri="{FF2B5EF4-FFF2-40B4-BE49-F238E27FC236}">
                    <a16:creationId xmlns:a16="http://schemas.microsoft.com/office/drawing/2014/main" id="{782F9F89-298D-47E1-9392-8D84FA4F98A5}"/>
                  </a:ext>
                </a:extLst>
              </p:cNvPr>
              <p:cNvSpPr/>
              <p:nvPr userDrawn="1"/>
            </p:nvSpPr>
            <p:spPr>
              <a:xfrm rot="21250229">
                <a:off x="2818145" y="3440636"/>
                <a:ext cx="1371600" cy="731520"/>
              </a:xfrm>
              <a:prstGeom prst="cloudCallout">
                <a:avLst>
                  <a:gd name="adj1" fmla="val 16924"/>
                  <a:gd name="adj2" fmla="val 119691"/>
                </a:avLst>
              </a:prstGeom>
              <a:solidFill>
                <a:srgbClr val="FFD100">
                  <a:alpha val="70000"/>
                </a:srgbClr>
              </a:solidFill>
              <a:ln>
                <a:solidFill>
                  <a:srgbClr val="5B67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Lightning Bolt 28">
                <a:extLst>
                  <a:ext uri="{FF2B5EF4-FFF2-40B4-BE49-F238E27FC236}">
                    <a16:creationId xmlns:a16="http://schemas.microsoft.com/office/drawing/2014/main" id="{2871367C-126A-45DC-851B-90FFFC60DE7B}"/>
                  </a:ext>
                </a:extLst>
              </p:cNvPr>
              <p:cNvSpPr/>
              <p:nvPr userDrawn="1"/>
            </p:nvSpPr>
            <p:spPr>
              <a:xfrm rot="20447634" flipH="1">
                <a:off x="4730908" y="3418524"/>
                <a:ext cx="1361529" cy="1046773"/>
              </a:xfrm>
              <a:prstGeom prst="lightningBolt">
                <a:avLst/>
              </a:prstGeom>
              <a:solidFill>
                <a:srgbClr val="FF8200">
                  <a:alpha val="70000"/>
                </a:srgbClr>
              </a:solidFill>
              <a:ln>
                <a:solidFill>
                  <a:srgbClr val="5B67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Speech Bubble: Rectangle 29">
                <a:extLst>
                  <a:ext uri="{FF2B5EF4-FFF2-40B4-BE49-F238E27FC236}">
                    <a16:creationId xmlns:a16="http://schemas.microsoft.com/office/drawing/2014/main" id="{09F1641C-EA21-48F2-9AAB-0C876F6C8753}"/>
                  </a:ext>
                </a:extLst>
              </p:cNvPr>
              <p:cNvSpPr/>
              <p:nvPr userDrawn="1"/>
            </p:nvSpPr>
            <p:spPr>
              <a:xfrm rot="20856788">
                <a:off x="1891295" y="3580983"/>
                <a:ext cx="1371600" cy="731520"/>
              </a:xfrm>
              <a:prstGeom prst="wedgeRectCallout">
                <a:avLst>
                  <a:gd name="adj1" fmla="val -4730"/>
                  <a:gd name="adj2" fmla="val 107736"/>
                </a:avLst>
              </a:prstGeom>
              <a:solidFill>
                <a:srgbClr val="00AEC7">
                  <a:alpha val="70000"/>
                </a:srgbClr>
              </a:solidFill>
              <a:ln>
                <a:solidFill>
                  <a:srgbClr val="5B67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0" dirty="0">
                    <a:solidFill>
                      <a:schemeClr val="bg1"/>
                    </a:solidFill>
                  </a:rPr>
                  <a:t>Question?</a:t>
                </a:r>
              </a:p>
            </p:txBody>
          </p:sp>
          <p:sp>
            <p:nvSpPr>
              <p:cNvPr id="31" name="Speech Bubble: Oval 30">
                <a:extLst>
                  <a:ext uri="{FF2B5EF4-FFF2-40B4-BE49-F238E27FC236}">
                    <a16:creationId xmlns:a16="http://schemas.microsoft.com/office/drawing/2014/main" id="{E635AB9F-CB94-48E8-8131-459B38672ED9}"/>
                  </a:ext>
                </a:extLst>
              </p:cNvPr>
              <p:cNvSpPr/>
              <p:nvPr userDrawn="1"/>
            </p:nvSpPr>
            <p:spPr>
              <a:xfrm>
                <a:off x="3818992" y="3324718"/>
                <a:ext cx="1438808" cy="731520"/>
              </a:xfrm>
              <a:prstGeom prst="wedgeEllipseCallout">
                <a:avLst>
                  <a:gd name="adj1" fmla="val -4855"/>
                  <a:gd name="adj2" fmla="val 131714"/>
                </a:avLst>
              </a:prstGeom>
              <a:solidFill>
                <a:srgbClr val="890C58">
                  <a:alpha val="70000"/>
                </a:srgbClr>
              </a:solidFill>
              <a:ln>
                <a:solidFill>
                  <a:srgbClr val="5B67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/>
                  <a:t>Comments?</a:t>
                </a:r>
              </a:p>
            </p:txBody>
          </p:sp>
          <p:sp>
            <p:nvSpPr>
              <p:cNvPr id="32" name="Speech Bubble: Rectangle with Corners Rounded 31">
                <a:extLst>
                  <a:ext uri="{FF2B5EF4-FFF2-40B4-BE49-F238E27FC236}">
                    <a16:creationId xmlns:a16="http://schemas.microsoft.com/office/drawing/2014/main" id="{DCC9CE1B-A89D-4D9B-824F-E4A414A2EECC}"/>
                  </a:ext>
                </a:extLst>
              </p:cNvPr>
              <p:cNvSpPr/>
              <p:nvPr userDrawn="1"/>
            </p:nvSpPr>
            <p:spPr>
              <a:xfrm rot="722962" flipH="1">
                <a:off x="5520839" y="3532991"/>
                <a:ext cx="1371600" cy="731520"/>
              </a:xfrm>
              <a:prstGeom prst="wedgeRoundRectCallout">
                <a:avLst>
                  <a:gd name="adj1" fmla="val -722"/>
                  <a:gd name="adj2" fmla="val 115255"/>
                  <a:gd name="adj3" fmla="val 16667"/>
                </a:avLst>
              </a:prstGeom>
              <a:solidFill>
                <a:srgbClr val="5B6770">
                  <a:alpha val="70000"/>
                </a:srgbClr>
              </a:solidFill>
              <a:ln>
                <a:solidFill>
                  <a:srgbClr val="5B67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/>
                  <a:t>Suggestions?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A102F17-0673-4747-862E-5482A7CF613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626442" y="1855546"/>
              <a:ext cx="7888908" cy="1603387"/>
            </a:xfrm>
            <a:prstGeom prst="rect">
              <a:avLst/>
            </a:prstGeom>
          </p:spPr>
        </p:pic>
      </p:grp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1051DB1A-7068-4152-9C37-764D6283B5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22544" y="5172570"/>
            <a:ext cx="6324600" cy="8882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5B6770"/>
                </a:solidFill>
              </a:defRPr>
            </a:lvl1pPr>
          </a:lstStyle>
          <a:p>
            <a:pPr lvl="0"/>
            <a:r>
              <a:rPr lang="en-US" dirty="0"/>
              <a:t>Firstname.Lastname@ercot.com</a:t>
            </a:r>
          </a:p>
        </p:txBody>
      </p:sp>
    </p:spTree>
    <p:extLst>
      <p:ext uri="{BB962C8B-B14F-4D97-AF65-F5344CB8AC3E}">
        <p14:creationId xmlns:p14="http://schemas.microsoft.com/office/powerpoint/2010/main" val="1819034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 text goes here.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553200"/>
            <a:ext cx="707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2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6AC72D-2C8E-4DDE-9426-718409736A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34400" y="6561138"/>
            <a:ext cx="533400" cy="220662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D93BD3E-1E9A-4970-A6F7-E7AC52762E0C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1</a:t>
            </a:fld>
            <a:endParaRPr lang="en-US" sz="90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2E16CD34-2AD3-936E-E6FB-A9E200BCD5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1600" y="990601"/>
            <a:ext cx="3886200" cy="5257798"/>
          </a:xfrm>
        </p:spPr>
        <p:txBody>
          <a:bodyPr/>
          <a:lstStyle/>
          <a:p>
            <a:pPr marL="0" indent="0" algn="l">
              <a:buNone/>
            </a:pPr>
            <a:r>
              <a:rPr lang="en-US" sz="1400" b="1" u="sng" dirty="0"/>
              <a:t>DRRS</a:t>
            </a:r>
          </a:p>
          <a:p>
            <a:pPr algn="l"/>
            <a:r>
              <a:rPr lang="en-US" sz="1400" dirty="0"/>
              <a:t>NPRR1309, Board Priority - Dispatchable Reliability Reserve Service Ancillary Service (and related NOGRR283)</a:t>
            </a:r>
          </a:p>
          <a:p>
            <a:pPr algn="l"/>
            <a:r>
              <a:rPr lang="en-US" sz="1400" dirty="0"/>
              <a:t>NPRR1310, Dispatchable Reliability Reserve Service Plus Energy Storage Resource Participation and Release Factor (and related NOGRR284)</a:t>
            </a:r>
          </a:p>
          <a:p>
            <a:pPr marL="0" indent="0" algn="l">
              <a:buNone/>
            </a:pPr>
            <a:endParaRPr lang="en-US" sz="1400" dirty="0"/>
          </a:p>
          <a:p>
            <a:pPr marL="0" indent="0" algn="l">
              <a:buNone/>
            </a:pPr>
            <a:r>
              <a:rPr lang="en-US" sz="1400" b="1" u="sng" dirty="0"/>
              <a:t>Batch Study Process</a:t>
            </a:r>
          </a:p>
          <a:p>
            <a:pPr algn="l"/>
            <a:r>
              <a:rPr lang="en-US" sz="1400" dirty="0"/>
              <a:t>NPRR1321, Batch Alpha</a:t>
            </a:r>
          </a:p>
          <a:p>
            <a:pPr marL="0" indent="0" algn="l">
              <a:buNone/>
            </a:pPr>
            <a:endParaRPr lang="en-US" sz="1400" dirty="0"/>
          </a:p>
          <a:p>
            <a:pPr marL="0" indent="0" algn="l">
              <a:buNone/>
            </a:pPr>
            <a:r>
              <a:rPr lang="en-US" sz="1400" b="1" u="sng" dirty="0"/>
              <a:t>LEL Ride-Through</a:t>
            </a:r>
          </a:p>
          <a:p>
            <a:pPr algn="l"/>
            <a:r>
              <a:rPr lang="en-US" sz="1400" dirty="0"/>
              <a:t>NOGRR282, Board Priority - Large Electronic Load Ride-Through Requirements (and related NPRR1308)</a:t>
            </a:r>
          </a:p>
          <a:p>
            <a:pPr marL="0" indent="0" algn="l">
              <a:buNone/>
            </a:pPr>
            <a:endParaRPr lang="en-US" sz="1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B5E4CC-F183-4455-9F1C-C587CFE3D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</p:spPr>
        <p:txBody>
          <a:bodyPr>
            <a:normAutofit/>
          </a:bodyPr>
          <a:lstStyle/>
          <a:p>
            <a:r>
              <a:rPr lang="en-US" dirty="0"/>
              <a:t>TAC Priority Items Timeline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EAA8786-A307-4ED3-654F-F5D31A2E47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73721"/>
              </p:ext>
            </p:extLst>
          </p:nvPr>
        </p:nvGraphicFramePr>
        <p:xfrm>
          <a:off x="245098" y="896334"/>
          <a:ext cx="4807670" cy="5300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958">
                  <a:extLst>
                    <a:ext uri="{9D8B030D-6E8A-4147-A177-3AD203B41FA5}">
                      <a16:colId xmlns:a16="http://schemas.microsoft.com/office/drawing/2014/main" val="2498817912"/>
                    </a:ext>
                  </a:extLst>
                </a:gridCol>
                <a:gridCol w="999241">
                  <a:extLst>
                    <a:ext uri="{9D8B030D-6E8A-4147-A177-3AD203B41FA5}">
                      <a16:colId xmlns:a16="http://schemas.microsoft.com/office/drawing/2014/main" val="422342934"/>
                    </a:ext>
                  </a:extLst>
                </a:gridCol>
                <a:gridCol w="2064471">
                  <a:extLst>
                    <a:ext uri="{9D8B030D-6E8A-4147-A177-3AD203B41FA5}">
                      <a16:colId xmlns:a16="http://schemas.microsoft.com/office/drawing/2014/main" val="1621871552"/>
                    </a:ext>
                  </a:extLst>
                </a:gridCol>
              </a:tblGrid>
              <a:tr h="283432">
                <a:tc>
                  <a:txBody>
                    <a:bodyPr/>
                    <a:lstStyle/>
                    <a:p>
                      <a:r>
                        <a:rPr lang="en-US" sz="15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Meeting 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5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Date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5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Notes</a:t>
                      </a: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194128216"/>
                  </a:ext>
                </a:extLst>
              </a:tr>
              <a:tr h="382763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Batch Study Workshop 3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February 26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1863112348"/>
                  </a:ext>
                </a:extLst>
              </a:tr>
              <a:tr h="5794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DRRS Workshop 3 (Webex Only)</a:t>
                      </a:r>
                    </a:p>
                    <a:p>
                      <a:endParaRPr lang="en-US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March 9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2970399375"/>
                  </a:ext>
                </a:extLst>
              </a:tr>
              <a:tr h="5405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Batch Study Workshop 4</a:t>
                      </a:r>
                    </a:p>
                    <a:p>
                      <a:endParaRPr lang="en-US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March 10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3343654505"/>
                  </a:ext>
                </a:extLst>
              </a:tr>
              <a:tr h="382763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Batch Study Workshop 5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March 24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2764083878"/>
                  </a:ext>
                </a:extLst>
              </a:tr>
              <a:tr h="410314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Batch Study Workshop 6</a:t>
                      </a:r>
                      <a:endParaRPr lang="en-US" sz="1200" strike="sngStrike" baseline="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March 30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4204867708"/>
                  </a:ext>
                </a:extLst>
              </a:tr>
              <a:tr h="382763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Batch Study Workshop 7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April 9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3114769013"/>
                  </a:ext>
                </a:extLst>
              </a:tr>
              <a:tr h="244451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Regular PRS Meeting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April 15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972433827"/>
                  </a:ext>
                </a:extLst>
              </a:tr>
              <a:tr h="410314"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Board Meeting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April 20 - 21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Provide update on TAC priority items</a:t>
                      </a: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1531614474"/>
                  </a:ext>
                </a:extLst>
              </a:tr>
              <a:tr h="244451"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Special PRS Meeting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April 22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118742178"/>
                  </a:ext>
                </a:extLst>
              </a:tr>
              <a:tr h="244451"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Regular TAC Meeting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April 29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endParaRPr lang="en-US" sz="12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4182797173"/>
                  </a:ext>
                </a:extLst>
              </a:tr>
              <a:tr h="244451"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Regular PRS Meeting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May 6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Final Opportunity for PRS Vote</a:t>
                      </a: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1951591879"/>
                  </a:ext>
                </a:extLst>
              </a:tr>
              <a:tr h="244451"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Special TAC Meeting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May 13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endParaRPr lang="en-US" sz="12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947295932"/>
                  </a:ext>
                </a:extLst>
              </a:tr>
              <a:tr h="244451"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Regular TAC Meeting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May 19 – 20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Final Opportunity for TAC Vote</a:t>
                      </a: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3945755115"/>
                  </a:ext>
                </a:extLst>
              </a:tr>
              <a:tr h="241137"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Board Meeting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June 1 – 2</a:t>
                      </a:r>
                    </a:p>
                  </a:txBody>
                  <a:tcPr marL="77792" marR="77792" marT="38895" marB="38895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Vote</a:t>
                      </a:r>
                    </a:p>
                  </a:txBody>
                  <a:tcPr marL="77792" marR="77792" marT="38895" marB="38895"/>
                </a:tc>
                <a:extLst>
                  <a:ext uri="{0D108BD9-81ED-4DB2-BD59-A6C34878D82A}">
                    <a16:rowId xmlns:a16="http://schemas.microsoft.com/office/drawing/2014/main" val="38921301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500078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2" ma:contentTypeDescription="Create a new document." ma:contentTypeScope="" ma:versionID="63b4750df494f1e899998ba0dd64b59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26b17897b0dee42c4ef932dfddf4050e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Props1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43EB0A4-50A9-4E33-98AC-BC2B61C8A1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0E9AA12-8AF9-4AA6-90FE-24669859CDF3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c34af464-7aa1-4edd-9be4-83dffc1cb926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26934</TotalTime>
  <Words>168</Words>
  <Application>Microsoft Office PowerPoint</Application>
  <PresentationFormat>On-screen Show (4:3)</PresentationFormat>
  <Paragraphs>46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Courier New</vt:lpstr>
      <vt:lpstr>Wingdings</vt:lpstr>
      <vt:lpstr>1_Custom Design</vt:lpstr>
      <vt:lpstr>Office Theme</vt:lpstr>
      <vt:lpstr>TAC Priority Items Timeline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Clifton, Suzy</cp:lastModifiedBy>
  <cp:revision>490</cp:revision>
  <cp:lastPrinted>2016-01-21T20:53:15Z</cp:lastPrinted>
  <dcterms:created xsi:type="dcterms:W3CDTF">2016-01-21T15:20:31Z</dcterms:created>
  <dcterms:modified xsi:type="dcterms:W3CDTF">2026-02-19T19:44:20Z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  <property fmtid="{D5CDD505-2E9C-101B-9397-08002B2CF9AE}" pid="3" name="MSIP_Label_7084cbda-52b8-46fb-a7b7-cb5bd465ed85_Enabled">
    <vt:lpwstr>true</vt:lpwstr>
  </property>
  <property fmtid="{D5CDD505-2E9C-101B-9397-08002B2CF9AE}" pid="4" name="MSIP_Label_7084cbda-52b8-46fb-a7b7-cb5bd465ed85_SetDate">
    <vt:lpwstr>2023-11-03T13:53:14Z</vt:lpwstr>
  </property>
  <property fmtid="{D5CDD505-2E9C-101B-9397-08002B2CF9AE}" pid="5" name="MSIP_Label_7084cbda-52b8-46fb-a7b7-cb5bd465ed85_Method">
    <vt:lpwstr>Standard</vt:lpwstr>
  </property>
  <property fmtid="{D5CDD505-2E9C-101B-9397-08002B2CF9AE}" pid="6" name="MSIP_Label_7084cbda-52b8-46fb-a7b7-cb5bd465ed85_Name">
    <vt:lpwstr>Internal</vt:lpwstr>
  </property>
  <property fmtid="{D5CDD505-2E9C-101B-9397-08002B2CF9AE}" pid="7" name="MSIP_Label_7084cbda-52b8-46fb-a7b7-cb5bd465ed85_SiteId">
    <vt:lpwstr>0afb747d-bff7-4596-a9fc-950ef9e0ec45</vt:lpwstr>
  </property>
  <property fmtid="{D5CDD505-2E9C-101B-9397-08002B2CF9AE}" pid="8" name="MSIP_Label_7084cbda-52b8-46fb-a7b7-cb5bd465ed85_ActionId">
    <vt:lpwstr>29e4a045-60a8-428a-983f-5e5435e88267</vt:lpwstr>
  </property>
  <property fmtid="{D5CDD505-2E9C-101B-9397-08002B2CF9AE}" pid="9" name="MSIP_Label_7084cbda-52b8-46fb-a7b7-cb5bd465ed85_ContentBits">
    <vt:lpwstr>0</vt:lpwstr>
  </property>
</Properties>
</file>