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Lst>
  <p:notesMasterIdLst>
    <p:notesMasterId r:id="rId7"/>
  </p:notesMasterIdLst>
  <p:handoutMasterIdLst>
    <p:handoutMasterId r:id="rId8"/>
  </p:handoutMasterIdLst>
  <p:sldIdLst>
    <p:sldId id="268" r:id="rId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95" d="100"/>
          <a:sy n="95" d="100"/>
        </p:scale>
        <p:origin x="636" y="306"/>
      </p:cViewPr>
      <p:guideLst>
        <p:guide orient="horz" pos="2160"/>
        <p:guide pos="2880"/>
      </p:guideLst>
    </p:cSldViewPr>
  </p:slideViewPr>
  <p:notesTextViewPr>
    <p:cViewPr>
      <p:scale>
        <a:sx n="3" d="2"/>
        <a:sy n="3" d="2"/>
      </p:scale>
      <p:origin x="0" y="0"/>
    </p:cViewPr>
  </p:notesTextViewPr>
  <p:notesViewPr>
    <p:cSldViewPr showGuides="1">
      <p:cViewPr varScale="1">
        <p:scale>
          <a:sx n="76" d="100"/>
          <a:sy n="76" d="100"/>
        </p:scale>
        <p:origin x="205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2/24/2026</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2/24/2026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A5559-8B30-D401-0B98-AACE1929AF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D9EF10-8982-31A3-9E45-814BA7674E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72B5D8-EE63-1DB9-EC21-B87075B673E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61C0855-0DF8-0A4A-0871-4BE2768554B6}"/>
              </a:ext>
            </a:extLst>
          </p:cNvPr>
          <p:cNvSpPr>
            <a:spLocks noGrp="1"/>
          </p:cNvSpPr>
          <p:nvPr>
            <p:ph type="sldNum" sz="quarter" idx="10"/>
          </p:nvPr>
        </p:nvSpPr>
        <p:spPr/>
        <p:txBody>
          <a:bodyPr/>
          <a:lstStyle/>
          <a:p>
            <a:fld id="{F62AC51D-6DAA-4455-8EA7-D54B64909A85}" type="slidenum">
              <a:rPr lang="en-US" smtClean="0"/>
              <a:t>1</a:t>
            </a:fld>
            <a:endParaRPr lang="en-US"/>
          </a:p>
        </p:txBody>
      </p:sp>
    </p:spTree>
    <p:extLst>
      <p:ext uri="{BB962C8B-B14F-4D97-AF65-F5344CB8AC3E}">
        <p14:creationId xmlns:p14="http://schemas.microsoft.com/office/powerpoint/2010/main" val="1586688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chemeClr val="tx2"/>
                </a:solidFill>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a:t>Footer text goes here.</a:t>
            </a:r>
          </a:p>
        </p:txBody>
      </p:sp>
      <p:sp>
        <p:nvSpPr>
          <p:cNvPr id="7"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574457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990600"/>
            <a:ext cx="8534400" cy="5052221"/>
          </a:xfrm>
          <a:prstGeom prst="rect">
            <a:avLst/>
          </a:prstGeom>
        </p:spPr>
        <p:txBody>
          <a:bodyPr/>
          <a:lstStyle>
            <a:lvl1pPr>
              <a:defRPr sz="2600">
                <a:solidFill>
                  <a:schemeClr val="tx2"/>
                </a:solidFill>
              </a:defRPr>
            </a:lvl1pPr>
            <a:lvl2pPr>
              <a:defRPr sz="2400">
                <a:solidFill>
                  <a:schemeClr val="tx2"/>
                </a:solidFill>
              </a:defRPr>
            </a:lvl2pPr>
            <a:lvl3pPr>
              <a:defRPr sz="2200">
                <a:solidFill>
                  <a:schemeClr val="tx2"/>
                </a:solidFill>
              </a:defRPr>
            </a:lvl3pPr>
            <a:lvl4pPr>
              <a:defRPr sz="2100">
                <a:solidFill>
                  <a:schemeClr val="tx2"/>
                </a:solidFill>
              </a:defRPr>
            </a:lvl4pPr>
            <a:lvl5pPr>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p:cNvSpPr>
            <a:spLocks noGrp="1"/>
          </p:cNvSpPr>
          <p:nvPr>
            <p:ph type="ftr" sz="quarter" idx="11"/>
          </p:nvPr>
        </p:nvSpPr>
        <p:spPr>
          <a:xfrm>
            <a:off x="2743200" y="6553200"/>
            <a:ext cx="4038600" cy="228600"/>
          </a:xfrm>
        </p:spPr>
        <p:txBody>
          <a:bodyPr/>
          <a:lstStyle/>
          <a:p>
            <a:r>
              <a:rPr lang="en-US"/>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790084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t>Footer text goes here.</a:t>
            </a:r>
            <a:endParaRPr lang="en-US" dirty="0"/>
          </a:p>
        </p:txBody>
      </p:sp>
      <p:sp>
        <p:nvSpPr>
          <p:cNvPr id="4" name="Slide Number Placeholder 3"/>
          <p:cNvSpPr>
            <a:spLocks noGrp="1"/>
          </p:cNvSpPr>
          <p:nvPr>
            <p:ph type="sldNum" sz="quarter" idx="11"/>
          </p:nvPr>
        </p:nvSpPr>
        <p:spPr/>
        <p:txBody>
          <a:bodyPr/>
          <a:lstStyle/>
          <a:p>
            <a:fld id="{1D93BD3E-1E9A-4970-A6F7-E7AC52762E0C}" type="slidenum">
              <a:rPr lang="en-US" smtClean="0"/>
              <a:pPr/>
              <a:t>‹#›</a:t>
            </a:fld>
            <a:endParaRPr lang="en-US"/>
          </a:p>
        </p:txBody>
      </p:sp>
      <p:sp>
        <p:nvSpPr>
          <p:cNvPr id="5" name="Content Placeholder 4"/>
          <p:cNvSpPr>
            <a:spLocks noGrp="1"/>
          </p:cNvSpPr>
          <p:nvPr>
            <p:ph sz="half" idx="1"/>
          </p:nvPr>
        </p:nvSpPr>
        <p:spPr>
          <a:xfrm>
            <a:off x="628650" y="990601"/>
            <a:ext cx="3886200" cy="4800600"/>
          </a:xfrm>
          <a:prstGeom prst="rect">
            <a:avLst/>
          </a:prstGeom>
        </p:spPr>
        <p:txBody>
          <a:bodyPr/>
          <a:lstStyle>
            <a:lvl1pPr>
              <a:defRPr sz="2400">
                <a:solidFill>
                  <a:schemeClr val="tx2"/>
                </a:solidFill>
              </a:defRPr>
            </a:lvl1pPr>
          </a:lstStyle>
          <a:p>
            <a:endParaRPr lang="en-US" dirty="0"/>
          </a:p>
        </p:txBody>
      </p:sp>
      <p:sp>
        <p:nvSpPr>
          <p:cNvPr id="6" name="Content Placeholder 5"/>
          <p:cNvSpPr>
            <a:spLocks noGrp="1"/>
          </p:cNvSpPr>
          <p:nvPr>
            <p:ph sz="half" idx="2"/>
          </p:nvPr>
        </p:nvSpPr>
        <p:spPr>
          <a:xfrm>
            <a:off x="4629150" y="990601"/>
            <a:ext cx="3886200" cy="4800600"/>
          </a:xfrm>
          <a:prstGeom prst="rect">
            <a:avLst/>
          </a:prstGeom>
        </p:spPr>
        <p:txBody>
          <a:bodyPr/>
          <a:lstStyle>
            <a:lvl1pPr>
              <a:defRPr sz="2400">
                <a:solidFill>
                  <a:schemeClr val="tx2"/>
                </a:solidFill>
              </a:defRPr>
            </a:lvl1pPr>
          </a:lstStyle>
          <a:p>
            <a:endParaRPr lang="en-US"/>
          </a:p>
        </p:txBody>
      </p:sp>
      <p:sp>
        <p:nvSpPr>
          <p:cNvPr id="7"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6478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Footer text goes here.</a:t>
            </a: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a:solidFill>
                  <a:schemeClr val="tx2"/>
                </a:solidFill>
              </a:rPr>
              <a:t>PUBLIC</a:t>
            </a:r>
            <a:endParaRPr lang="en-US" sz="1000" b="1" dirty="0">
              <a:solidFill>
                <a:schemeClr val="tx2"/>
              </a:solidFill>
            </a:endParaRPr>
          </a:p>
        </p:txBody>
      </p:sp>
      <p:sp>
        <p:nvSpPr>
          <p:cNvPr id="13"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AB43D-CB00-AA6E-B075-E55AC20B8F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ED9E93-9471-04B4-D010-59A766573A10}"/>
              </a:ext>
            </a:extLst>
          </p:cNvPr>
          <p:cNvSpPr>
            <a:spLocks noGrp="1"/>
          </p:cNvSpPr>
          <p:nvPr>
            <p:ph type="title"/>
          </p:nvPr>
        </p:nvSpPr>
        <p:spPr>
          <a:xfrm>
            <a:off x="381000" y="243682"/>
            <a:ext cx="8534400" cy="518318"/>
          </a:xfrm>
        </p:spPr>
        <p:txBody>
          <a:bodyPr/>
          <a:lstStyle/>
          <a:p>
            <a:r>
              <a:rPr lang="en-US" b="1" dirty="0">
                <a:solidFill>
                  <a:schemeClr val="accent1"/>
                </a:solidFill>
              </a:rPr>
              <a:t>Revision Request Summary for 2/25/26 TAC</a:t>
            </a:r>
          </a:p>
        </p:txBody>
      </p:sp>
      <p:sp>
        <p:nvSpPr>
          <p:cNvPr id="4" name="Slide Number Placeholder 3">
            <a:extLst>
              <a:ext uri="{FF2B5EF4-FFF2-40B4-BE49-F238E27FC236}">
                <a16:creationId xmlns:a16="http://schemas.microsoft.com/office/drawing/2014/main" id="{D7679DCF-CB3F-0D75-DDDB-2E67B9CB22D1}"/>
              </a:ext>
            </a:extLst>
          </p:cNvPr>
          <p:cNvSpPr>
            <a:spLocks noGrp="1"/>
          </p:cNvSpPr>
          <p:nvPr>
            <p:ph type="sldNum" sz="quarter" idx="4"/>
          </p:nvPr>
        </p:nvSpPr>
        <p:spPr/>
        <p:txBody>
          <a:bodyPr/>
          <a:lstStyle/>
          <a:p>
            <a:fld id="{1D93BD3E-1E9A-4970-A6F7-E7AC52762E0C}" type="slidenum">
              <a:rPr lang="en-US" smtClean="0"/>
              <a:pPr/>
              <a:t>1</a:t>
            </a:fld>
            <a:endParaRPr lang="en-US"/>
          </a:p>
        </p:txBody>
      </p:sp>
      <p:graphicFrame>
        <p:nvGraphicFramePr>
          <p:cNvPr id="7" name="Content Placeholder 6">
            <a:extLst>
              <a:ext uri="{FF2B5EF4-FFF2-40B4-BE49-F238E27FC236}">
                <a16:creationId xmlns:a16="http://schemas.microsoft.com/office/drawing/2014/main" id="{AA59BB84-AF10-EFE7-2257-7DEB45D6B1DE}"/>
              </a:ext>
            </a:extLst>
          </p:cNvPr>
          <p:cNvGraphicFramePr>
            <a:graphicFrameLocks noGrp="1"/>
          </p:cNvGraphicFramePr>
          <p:nvPr>
            <p:ph idx="1"/>
            <p:extLst>
              <p:ext uri="{D42A27DB-BD31-4B8C-83A1-F6EECF244321}">
                <p14:modId xmlns:p14="http://schemas.microsoft.com/office/powerpoint/2010/main" val="135996643"/>
              </p:ext>
            </p:extLst>
          </p:nvPr>
        </p:nvGraphicFramePr>
        <p:xfrm>
          <a:off x="152399" y="1066800"/>
          <a:ext cx="8839201" cy="4781116"/>
        </p:xfrm>
        <a:graphic>
          <a:graphicData uri="http://schemas.openxmlformats.org/drawingml/2006/table">
            <a:tbl>
              <a:tblPr firstRow="1" firstCol="1" bandRow="1">
                <a:tableStyleId>{5C22544A-7EE6-4342-B048-85BDC9FD1C3A}</a:tableStyleId>
              </a:tblPr>
              <a:tblGrid>
                <a:gridCol w="1287236">
                  <a:extLst>
                    <a:ext uri="{9D8B030D-6E8A-4147-A177-3AD203B41FA5}">
                      <a16:colId xmlns:a16="http://schemas.microsoft.com/office/drawing/2014/main" val="434194822"/>
                    </a:ext>
                  </a:extLst>
                </a:gridCol>
                <a:gridCol w="786114">
                  <a:extLst>
                    <a:ext uri="{9D8B030D-6E8A-4147-A177-3AD203B41FA5}">
                      <a16:colId xmlns:a16="http://schemas.microsoft.com/office/drawing/2014/main" val="2242667561"/>
                    </a:ext>
                  </a:extLst>
                </a:gridCol>
                <a:gridCol w="1050851">
                  <a:extLst>
                    <a:ext uri="{9D8B030D-6E8A-4147-A177-3AD203B41FA5}">
                      <a16:colId xmlns:a16="http://schemas.microsoft.com/office/drawing/2014/main" val="637760182"/>
                    </a:ext>
                  </a:extLst>
                </a:gridCol>
                <a:gridCol w="2819399">
                  <a:extLst>
                    <a:ext uri="{9D8B030D-6E8A-4147-A177-3AD203B41FA5}">
                      <a16:colId xmlns:a16="http://schemas.microsoft.com/office/drawing/2014/main" val="1882817617"/>
                    </a:ext>
                  </a:extLst>
                </a:gridCol>
                <a:gridCol w="1371600">
                  <a:extLst>
                    <a:ext uri="{9D8B030D-6E8A-4147-A177-3AD203B41FA5}">
                      <a16:colId xmlns:a16="http://schemas.microsoft.com/office/drawing/2014/main" val="3229123990"/>
                    </a:ext>
                  </a:extLst>
                </a:gridCol>
                <a:gridCol w="1524001">
                  <a:extLst>
                    <a:ext uri="{9D8B030D-6E8A-4147-A177-3AD203B41FA5}">
                      <a16:colId xmlns:a16="http://schemas.microsoft.com/office/drawing/2014/main" val="3995014014"/>
                    </a:ext>
                  </a:extLst>
                </a:gridCol>
              </a:tblGrid>
              <a:tr h="339321">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a:effectLst/>
                          <a:latin typeface="Calibri" panose="020F0502020204030204" pitchFamily="34" charset="0"/>
                          <a:cs typeface="Calibri" panose="020F0502020204030204" pitchFamily="34" charset="0"/>
                        </a:rPr>
                        <a:t>Reason for Revision</a:t>
                      </a:r>
                      <a:endParaRPr lang="en-US" sz="105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a:effectLst/>
                          <a:latin typeface="Calibri" panose="020F0502020204030204" pitchFamily="34" charset="0"/>
                          <a:cs typeface="Calibri" panose="020F0502020204030204" pitchFamily="34" charset="0"/>
                        </a:rPr>
                        <a:t>ERCOT Opinion/ERCOT Market Impact Statement</a:t>
                      </a:r>
                      <a:endParaRPr lang="en-US" sz="105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a:effectLst/>
                          <a:latin typeface="Calibri" panose="020F0502020204030204" pitchFamily="34" charset="0"/>
                          <a:cs typeface="Calibri" panose="020F0502020204030204" pitchFamily="34" charset="0"/>
                        </a:rPr>
                        <a:t>CFSG Review</a:t>
                      </a:r>
                      <a:endParaRPr lang="en-US" sz="105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3231117385"/>
                  </a:ext>
                </a:extLst>
              </a:tr>
              <a:tr h="836205">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NPRR1314, Planning Guide Glossary Transition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NPRR1314. ERCOT Staff has reviewed NPRR1314 and believes that it provides a positive market impact through general system improvements by relocating each term and acronym from Planning Guide Section 2 to Protocol Section 2 and aligning related defined acronym usage.</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NPRR1314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NPRR1314</a:t>
                      </a:r>
                    </a:p>
                  </a:txBody>
                  <a:tcPr marL="13681" marR="13681" marT="0" marB="0"/>
                </a:tc>
                <a:extLst>
                  <a:ext uri="{0D108BD9-81ED-4DB2-BD59-A6C34878D82A}">
                    <a16:rowId xmlns:a16="http://schemas.microsoft.com/office/drawing/2014/main" val="2518775289"/>
                  </a:ext>
                </a:extLst>
              </a:tr>
              <a:tr h="741703">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PGRR139, Related to NPRR1314, Planning Guide Glossary Transition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PGRR139. ERCOT Staff has reviewed PGRR139 and believes that it provides a positive market impact through general system improvements by relocating each term and acronym from Section 2 to Protocol Section 2 and aligning related defined acronym usage.</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PGRR139</a:t>
                      </a:r>
                    </a:p>
                  </a:txBody>
                  <a:tcPr marL="13681" marR="13681" marT="0" marB="0"/>
                </a:tc>
                <a:extLst>
                  <a:ext uri="{0D108BD9-81ED-4DB2-BD59-A6C34878D82A}">
                    <a16:rowId xmlns:a16="http://schemas.microsoft.com/office/drawing/2014/main" val="3766584417"/>
                  </a:ext>
                </a:extLst>
              </a:tr>
              <a:tr h="837244">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VCMRR047, Related to NPRR1314, Planning Guide Glossary Transition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VCMRR047. ERCOT Staff has reviewed VCMRR047 and believes that it provides a positive market impact through general system improvements by removing the association between the term “long-term service agreement” and the acronym “LTSA” which, in Planning Guide Section 2.2, represents the term “Long-Term System Assessment”</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VCMRR047</a:t>
                      </a:r>
                    </a:p>
                  </a:txBody>
                  <a:tcPr marL="13681" marR="13681" marT="0" marB="0"/>
                </a:tc>
                <a:extLst>
                  <a:ext uri="{0D108BD9-81ED-4DB2-BD59-A6C34878D82A}">
                    <a16:rowId xmlns:a16="http://schemas.microsoft.com/office/drawing/2014/main" val="1666525996"/>
                  </a:ext>
                </a:extLst>
              </a:tr>
              <a:tr h="787414">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OBDRR055, Revisions to Non-Spinning Reserve Deployment and Recall Procedure for RTC+B</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Less than $5K</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OBDRR055. </a:t>
                      </a:r>
                      <a:r>
                        <a:rPr lang="en-US" sz="800">
                          <a:effectLst/>
                          <a:latin typeface="Calibri" panose="020F0502020204030204" pitchFamily="34" charset="0"/>
                          <a:ea typeface="Calibri" panose="020F0502020204030204" pitchFamily="34" charset="0"/>
                          <a:cs typeface="Calibri" panose="020F0502020204030204" pitchFamily="34" charset="0"/>
                        </a:rPr>
                        <a:t>ERCOT staff has reviewed the OBDRR055 and believes it has a positive market impact because it aligns the Non-Spinning Reserve (Non-Spin) Deployment and Recall Procedure with Real Time Co-optimization plus Batteries (RTC+B) implementation, enhances the Non-Spin Deployment trigger to better align with the RTC+B framework and the evolving needs of the ERCOT grid, and improves overall grid reliability by improving the situational awareness of the ERCOT System Operators during the deployment and recall of Non-Spin.</a:t>
                      </a:r>
                      <a:endParaRPr lang="en-US" sz="8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Pending</a:t>
                      </a:r>
                    </a:p>
                  </a:txBody>
                  <a:tcPr marL="13681" marR="13681" marT="0" marB="0"/>
                </a:tc>
                <a:extLst>
                  <a:ext uri="{0D108BD9-81ED-4DB2-BD59-A6C34878D82A}">
                    <a16:rowId xmlns:a16="http://schemas.microsoft.com/office/drawing/2014/main" val="2285405652"/>
                  </a:ext>
                </a:extLst>
              </a:tr>
              <a:tr h="787414">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NOGRR281, Related to NPRR1307, Revised Definition of Mitigation Plan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No impact (impacts captured by NPRR1307)</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Awaiting NPRR1307</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Awaiting NPRR1307</a:t>
                      </a:r>
                    </a:p>
                  </a:txBody>
                  <a:tcPr marL="13681" marR="13681" marT="0" marB="0"/>
                </a:tc>
                <a:extLst>
                  <a:ext uri="{0D108BD9-81ED-4DB2-BD59-A6C34878D82A}">
                    <a16:rowId xmlns:a16="http://schemas.microsoft.com/office/drawing/2014/main" val="2659640835"/>
                  </a:ext>
                </a:extLst>
              </a:tr>
            </a:tbl>
          </a:graphicData>
        </a:graphic>
      </p:graphicFrame>
    </p:spTree>
    <p:extLst>
      <p:ext uri="{BB962C8B-B14F-4D97-AF65-F5344CB8AC3E}">
        <p14:creationId xmlns:p14="http://schemas.microsoft.com/office/powerpoint/2010/main" val="1971827681"/>
      </p:ext>
    </p:extLst>
  </p:cSld>
  <p:clrMapOvr>
    <a:masterClrMapping/>
  </p:clrMapOvr>
</p:sld>
</file>

<file path=ppt/theme/theme1.xml><?xml version="1.0" encoding="utf-8"?>
<a:theme xmlns:a="http://schemas.openxmlformats.org/drawingml/2006/main" name="1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E2BDB63875B034C8B32518C6496ADD1" ma:contentTypeVersion="0" ma:contentTypeDescription="Create a new document." ma:contentTypeScope="" ma:versionID="2e49056469cb591c67c33c10da96a071">
  <xsd:schema xmlns:xsd="http://www.w3.org/2001/XMLSchema" xmlns:xs="http://www.w3.org/2001/XMLSchema" xmlns:p="http://schemas.microsoft.com/office/2006/metadata/properties" xmlns:ns2="c34af464-7aa1-4edd-9be4-83dffc1cb926" targetNamespace="http://schemas.microsoft.com/office/2006/metadata/properties" ma:root="true" ma:fieldsID="3a653c66fd0ce9b40621f227f901e684"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Props1.xml><?xml version="1.0" encoding="utf-8"?>
<ds:datastoreItem xmlns:ds="http://schemas.openxmlformats.org/officeDocument/2006/customXml" ds:itemID="{E4A68982-DD5D-44FD-B77F-4C531465FE54}">
  <ds:schemaRefs>
    <ds:schemaRef ds:uri="http://schemas.microsoft.com/sharepoint/v3/contenttype/forms"/>
  </ds:schemaRefs>
</ds:datastoreItem>
</file>

<file path=customXml/itemProps2.xml><?xml version="1.0" encoding="utf-8"?>
<ds:datastoreItem xmlns:ds="http://schemas.openxmlformats.org/officeDocument/2006/customXml" ds:itemID="{5DFABCE5-6410-4FC5-930F-1111C63E40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0E9AA12-8AF9-4AA6-90FE-24669859CDF3}">
  <ds:schemaRefs>
    <ds:schemaRef ds:uri="http://schemas.microsoft.com/office/2006/metadata/properties"/>
    <ds:schemaRef ds:uri="http://schemas.microsoft.com/office/2006/documentManagement/types"/>
    <ds:schemaRef ds:uri="http://purl.org/dc/elements/1.1/"/>
    <ds:schemaRef ds:uri="c34af464-7aa1-4edd-9be4-83dffc1cb926"/>
    <ds:schemaRef ds:uri="http://schemas.microsoft.com/office/infopath/2007/PartnerControl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12240</TotalTime>
  <Words>448</Words>
  <Application>Microsoft Office PowerPoint</Application>
  <PresentationFormat>On-screen Show (4:3)</PresentationFormat>
  <Paragraphs>39</Paragraphs>
  <Slides>1</Slides>
  <Notes>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vt:i4>
      </vt:variant>
    </vt:vector>
  </HeadingPairs>
  <TitlesOfParts>
    <vt:vector size="5" baseType="lpstr">
      <vt:lpstr>Arial</vt:lpstr>
      <vt:lpstr>Calibri</vt:lpstr>
      <vt:lpstr>1_Custom Design</vt:lpstr>
      <vt:lpstr>Office Theme</vt:lpstr>
      <vt:lpstr>Revision Request Summary for 2/25/26 TAC</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Ann Shang Boren</cp:lastModifiedBy>
  <cp:revision>134</cp:revision>
  <cp:lastPrinted>2016-01-21T20:53:15Z</cp:lastPrinted>
  <dcterms:created xsi:type="dcterms:W3CDTF">2016-01-21T15:20:31Z</dcterms:created>
  <dcterms:modified xsi:type="dcterms:W3CDTF">2026-02-24T19:31:26Z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0x0101002E2BDB63875B034C8B32518C6496ADD1</vt:lpwstr>
  </property>
  <property fmtid="{D5CDD505-2E9C-101B-9397-08002B2CF9AE}" pid="3" name="MSIP_Label_7084cbda-52b8-46fb-a7b7-cb5bd465ed85_Enabled">
    <vt:lpwstr>true</vt:lpwstr>
  </property>
  <property fmtid="{D5CDD505-2E9C-101B-9397-08002B2CF9AE}" pid="4" name="MSIP_Label_7084cbda-52b8-46fb-a7b7-cb5bd465ed85_SetDate">
    <vt:lpwstr>2024-01-17T17:25:16Z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81f786fd-7dcb-4e5a-9052-c0e01a5e7181</vt:lpwstr>
  </property>
  <property fmtid="{D5CDD505-2E9C-101B-9397-08002B2CF9AE}" pid="9" name="MSIP_Label_7084cbda-52b8-46fb-a7b7-cb5bd465ed85_ContentBits">
    <vt:lpwstr>0</vt:lpwstr>
  </property>
</Properties>
</file>