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63" r:id="rId6"/>
  </p:sldMasterIdLst>
  <p:notesMasterIdLst>
    <p:notesMasterId r:id="rId15"/>
  </p:notesMasterIdLst>
  <p:handoutMasterIdLst>
    <p:handoutMasterId r:id="rId16"/>
  </p:handoutMasterIdLst>
  <p:sldIdLst>
    <p:sldId id="445" r:id="rId7"/>
    <p:sldId id="562" r:id="rId8"/>
    <p:sldId id="444" r:id="rId9"/>
    <p:sldId id="566" r:id="rId10"/>
    <p:sldId id="551" r:id="rId11"/>
    <p:sldId id="447" r:id="rId12"/>
    <p:sldId id="446" r:id="rId13"/>
    <p:sldId id="464" r:id="rId14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5B2F323-5B74-253A-5E0B-65029149998D}" name="Fernandes, Jenifer" initials="JF" userId="S::Jenifer.Fernandes@ercot.com::d998cad5-462f-4faa-8778-b3b2889d98ea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ickerson, Woody" initials="RW" lastIdx="1" clrIdx="0">
    <p:extLst>
      <p:ext uri="{19B8F6BF-5375-455C-9EA6-DF929625EA0E}">
        <p15:presenceInfo xmlns:p15="http://schemas.microsoft.com/office/powerpoint/2012/main" userId="S-1-5-21-639947351-343809578-3807592339-4404" providerId="AD"/>
      </p:ext>
    </p:extLst>
  </p:cmAuthor>
  <p:cmAuthor id="2" name="Teixeira, Jay" initials="TJ" lastIdx="4" clrIdx="1">
    <p:extLst>
      <p:ext uri="{19B8F6BF-5375-455C-9EA6-DF929625EA0E}">
        <p15:presenceInfo xmlns:p15="http://schemas.microsoft.com/office/powerpoint/2012/main" userId="S-1-5-21-639947351-343809578-3807592339-4441" providerId="AD"/>
      </p:ext>
    </p:extLst>
  </p:cmAuthor>
  <p:cmAuthor id="3" name="Jay Teixeira" initials="JT" lastIdx="2" clrIdx="2">
    <p:extLst>
      <p:ext uri="{19B8F6BF-5375-455C-9EA6-DF929625EA0E}">
        <p15:presenceInfo xmlns:p15="http://schemas.microsoft.com/office/powerpoint/2012/main" userId="e3c21acb6147413a" providerId="Windows Live"/>
      </p:ext>
    </p:extLst>
  </p:cmAuthor>
  <p:cmAuthor id="4" name="Teixeira, Jay" initials="TJ [2]" lastIdx="1" clrIdx="3">
    <p:extLst>
      <p:ext uri="{19B8F6BF-5375-455C-9EA6-DF929625EA0E}">
        <p15:presenceInfo xmlns:p15="http://schemas.microsoft.com/office/powerpoint/2012/main" userId="Teixeira, J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986" autoAdjust="0"/>
    <p:restoredTop sz="87949" autoAdjust="0"/>
  </p:normalViewPr>
  <p:slideViewPr>
    <p:cSldViewPr showGuides="1">
      <p:cViewPr varScale="1">
        <p:scale>
          <a:sx n="62" d="100"/>
          <a:sy n="62" d="100"/>
        </p:scale>
        <p:origin x="1710" y="28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96" d="100"/>
          <a:sy n="96" d="100"/>
        </p:scale>
        <p:origin x="351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4138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Calibri" panose="020F0502020204030204" pitchFamily="34" charset="0"/>
              <a:ea typeface="Aptos" panose="020B00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6549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E0A748-2423-40B8-8277-D896D686BD8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2672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E0A748-2423-40B8-8277-D896D686BD8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1414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E0A748-2423-40B8-8277-D896D686BD8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8365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E0A748-2423-40B8-8277-D896D686BD8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0919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1410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3"/>
            <a:ext cx="11277600" cy="570951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066801"/>
            <a:ext cx="11379200" cy="485323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77600" y="6527884"/>
            <a:ext cx="8128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8964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77600" y="6505761"/>
            <a:ext cx="8128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3"/>
            <a:ext cx="11277600" cy="570951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066801"/>
            <a:ext cx="11379200" cy="485323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77600" y="6527884"/>
            <a:ext cx="8128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2777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5748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4308467" y="0"/>
            <a:ext cx="7883533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085" y="2876278"/>
            <a:ext cx="3810115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77600" y="6527713"/>
            <a:ext cx="8128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2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308467" y="0"/>
            <a:ext cx="7883533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085" y="2876278"/>
            <a:ext cx="3810115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4549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rcot.com/services/rq/integration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936906" y="2413338"/>
            <a:ext cx="679789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dirty="0"/>
              <a:t>Resource Integration - AVR Test for a Small Conventional DGRs</a:t>
            </a:r>
            <a:endParaRPr lang="en-US" dirty="0"/>
          </a:p>
          <a:p>
            <a:r>
              <a:rPr lang="en-US" dirty="0"/>
              <a:t>John Lawson, Supervisor of Small Generation</a:t>
            </a:r>
          </a:p>
          <a:p>
            <a:endParaRPr lang="en-US" dirty="0"/>
          </a:p>
          <a:p>
            <a:r>
              <a:rPr lang="en-US" dirty="0"/>
              <a:t>RIWG Meeting</a:t>
            </a:r>
          </a:p>
          <a:p>
            <a:r>
              <a:rPr lang="en-US" dirty="0"/>
              <a:t>February 23, 2026</a:t>
            </a:r>
          </a:p>
        </p:txBody>
      </p:sp>
    </p:spTree>
    <p:extLst>
      <p:ext uri="{BB962C8B-B14F-4D97-AF65-F5344CB8AC3E}">
        <p14:creationId xmlns:p14="http://schemas.microsoft.com/office/powerpoint/2010/main" val="38722582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Conventional DGR (Gas Turbine, Steam Turbine, Nuclear Generators) - AVR Testing Objectives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342316"/>
            <a:ext cx="11379200" cy="5333999"/>
          </a:xfrm>
        </p:spPr>
        <p:txBody>
          <a:bodyPr/>
          <a:lstStyle/>
          <a:p>
            <a:r>
              <a:rPr lang="en-US" sz="2400" dirty="0"/>
              <a:t>The purpose of the AVR test is to test the DGRs ability to go from LSL to HSL and back while the AVR keeps the reactive power to 0 MVAr (unity power factor) at the Point of Common Coupling (PCC/POI). New procedure is posted on the Resource Integration website (</a:t>
            </a:r>
            <a:r>
              <a:rPr lang="en-US" sz="2400" dirty="0">
                <a:hlinkClick r:id="rId3"/>
              </a:rPr>
              <a:t>https://www.ercot.com/services/rq/integration</a:t>
            </a:r>
            <a:r>
              <a:rPr lang="en-US" sz="2400" dirty="0"/>
              <a:t>)   </a:t>
            </a:r>
          </a:p>
          <a:p>
            <a:r>
              <a:rPr lang="en-US" sz="2400" dirty="0"/>
              <a:t>During the AVR test, the Unit will ramp from LSL to 25%, 50%, 75% and 100% of the HSL at the registered ramp rate to reach a steady state. </a:t>
            </a:r>
          </a:p>
          <a:p>
            <a:r>
              <a:rPr lang="en-US" sz="2400" dirty="0"/>
              <a:t>Keep voltage flicker at the POI to less than 1%, 2% or 3% depending on the frequency of voltage dips</a:t>
            </a:r>
          </a:p>
          <a:p>
            <a:r>
              <a:rPr lang="en-US" sz="2400" dirty="0"/>
              <a:t>Minimize MVAR transients to the POI</a:t>
            </a:r>
          </a:p>
          <a:p>
            <a:r>
              <a:rPr lang="en-US" sz="2400" dirty="0"/>
              <a:t>AVR test data will be entered on an Excel worksheet in 4 second time intervals.  Column A is for the time-stamp (CST).  Column B is for POI kV, Column C is for MW flow at the POI (+ for flow from the DGR to the PCC).  Column D is for MVAr flow at the POI (+ for flow from the DGR to the PCC).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02003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TextBox 113"/>
          <p:cNvSpPr txBox="1"/>
          <p:nvPr/>
        </p:nvSpPr>
        <p:spPr>
          <a:xfrm>
            <a:off x="1957345" y="263184"/>
            <a:ext cx="928234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Voltage Setpoint for AVR test For </a:t>
            </a:r>
            <a:r>
              <a:rPr lang="en-US" sz="2800" b="1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Unity Power Factor </a:t>
            </a:r>
          </a:p>
          <a:p>
            <a:r>
              <a:rPr lang="en-US" sz="2800" b="1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Control </a:t>
            </a:r>
            <a:r>
              <a:rPr lang="en-US" sz="28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DGR</a:t>
            </a:r>
          </a:p>
        </p:txBody>
      </p:sp>
      <p:sp>
        <p:nvSpPr>
          <p:cNvPr id="120" name="Content Placeholder 119"/>
          <p:cNvSpPr>
            <a:spLocks noGrp="1"/>
          </p:cNvSpPr>
          <p:nvPr>
            <p:ph idx="1"/>
          </p:nvPr>
        </p:nvSpPr>
        <p:spPr>
          <a:xfrm>
            <a:off x="7644050" y="1698141"/>
            <a:ext cx="3562258" cy="2622014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sz="1400" b="1" dirty="0"/>
              <a:t>During the AVR test, measurements must be taken and recorded at each the following MW levels:</a:t>
            </a:r>
          </a:p>
          <a:p>
            <a:pPr>
              <a:spcBef>
                <a:spcPts val="0"/>
              </a:spcBef>
            </a:pPr>
            <a:endParaRPr lang="en-US" sz="1400" b="1" dirty="0"/>
          </a:p>
          <a:p>
            <a:pPr>
              <a:spcBef>
                <a:spcPts val="0"/>
              </a:spcBef>
            </a:pPr>
            <a:r>
              <a:rPr lang="en-US" sz="1400" b="1" dirty="0"/>
              <a:t>25% output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50% output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75% output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100% output</a:t>
            </a:r>
          </a:p>
          <a:p>
            <a:endParaRPr lang="en-US" sz="900" dirty="0"/>
          </a:p>
          <a:p>
            <a:endParaRPr lang="en-US" sz="900" dirty="0"/>
          </a:p>
        </p:txBody>
      </p:sp>
      <p:grpSp>
        <p:nvGrpSpPr>
          <p:cNvPr id="2" name="Group 1"/>
          <p:cNvGrpSpPr/>
          <p:nvPr/>
        </p:nvGrpSpPr>
        <p:grpSpPr>
          <a:xfrm>
            <a:off x="1168766" y="1981200"/>
            <a:ext cx="8596489" cy="4143045"/>
            <a:chOff x="149897" y="1844224"/>
            <a:chExt cx="6996193" cy="3876116"/>
          </a:xfrm>
        </p:grpSpPr>
        <p:cxnSp>
          <p:nvCxnSpPr>
            <p:cNvPr id="5" name="Straight Arrow Connector 4"/>
            <p:cNvCxnSpPr>
              <a:cxnSpLocks/>
            </p:cNvCxnSpPr>
            <p:nvPr/>
          </p:nvCxnSpPr>
          <p:spPr>
            <a:xfrm flipV="1">
              <a:off x="685054" y="5579966"/>
              <a:ext cx="6184268" cy="44134"/>
            </a:xfrm>
            <a:prstGeom prst="straightConnector1">
              <a:avLst/>
            </a:prstGeom>
            <a:ln w="12700"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685054" y="1844224"/>
              <a:ext cx="0" cy="3779876"/>
            </a:xfrm>
            <a:prstGeom prst="line">
              <a:avLst/>
            </a:prstGeom>
            <a:ln w="127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6932499" y="5439592"/>
              <a:ext cx="213591" cy="28074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50" i="1" dirty="0"/>
                <a:t>t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905381" y="3919343"/>
              <a:ext cx="457200" cy="7010"/>
            </a:xfrm>
            <a:prstGeom prst="line">
              <a:avLst/>
            </a:prstGeom>
            <a:ln w="38100" cap="rnd">
              <a:solidFill>
                <a:srgbClr val="7030A0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>
              <a:cxnSpLocks/>
            </p:cNvCxnSpPr>
            <p:nvPr/>
          </p:nvCxnSpPr>
          <p:spPr>
            <a:xfrm flipV="1">
              <a:off x="1362581" y="3537692"/>
              <a:ext cx="79111" cy="381651"/>
            </a:xfrm>
            <a:prstGeom prst="line">
              <a:avLst/>
            </a:prstGeom>
            <a:ln w="38100" cap="rnd">
              <a:solidFill>
                <a:srgbClr val="7030A0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>
              <a:cxnSpLocks/>
            </p:cNvCxnSpPr>
            <p:nvPr/>
          </p:nvCxnSpPr>
          <p:spPr>
            <a:xfrm flipH="1">
              <a:off x="4358921" y="2529936"/>
              <a:ext cx="161862" cy="1398876"/>
            </a:xfrm>
            <a:prstGeom prst="line">
              <a:avLst/>
            </a:prstGeom>
            <a:ln w="38100" cap="rnd">
              <a:solidFill>
                <a:srgbClr val="7030A0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>
              <a:cxnSpLocks/>
            </p:cNvCxnSpPr>
            <p:nvPr/>
          </p:nvCxnSpPr>
          <p:spPr>
            <a:xfrm>
              <a:off x="5167013" y="3928812"/>
              <a:ext cx="988480" cy="7010"/>
            </a:xfrm>
            <a:prstGeom prst="line">
              <a:avLst/>
            </a:prstGeom>
            <a:ln w="38100" cap="rnd">
              <a:solidFill>
                <a:srgbClr val="7030A0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Arrow Connector 80"/>
            <p:cNvCxnSpPr/>
            <p:nvPr/>
          </p:nvCxnSpPr>
          <p:spPr>
            <a:xfrm>
              <a:off x="3059153" y="2368338"/>
              <a:ext cx="1257300" cy="0"/>
            </a:xfrm>
            <a:prstGeom prst="straightConnector1">
              <a:avLst/>
            </a:prstGeom>
            <a:ln w="127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2" name="TextBox 91"/>
            <p:cNvSpPr txBox="1"/>
            <p:nvPr/>
          </p:nvSpPr>
          <p:spPr>
            <a:xfrm>
              <a:off x="2662692" y="2087184"/>
              <a:ext cx="2205338" cy="21596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dirty="0"/>
                <a:t>Allow MW output to settle for each scenario</a:t>
              </a:r>
            </a:p>
          </p:txBody>
        </p:sp>
        <p:sp>
          <p:nvSpPr>
            <p:cNvPr id="103" name="TextBox 102"/>
            <p:cNvSpPr txBox="1"/>
            <p:nvPr/>
          </p:nvSpPr>
          <p:spPr>
            <a:xfrm rot="16200000">
              <a:off x="712433" y="3328590"/>
              <a:ext cx="742664" cy="21182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dirty="0"/>
                <a:t>25% Output</a:t>
              </a:r>
            </a:p>
          </p:txBody>
        </p:sp>
        <p:sp>
          <p:nvSpPr>
            <p:cNvPr id="113" name="TextBox 112"/>
            <p:cNvSpPr txBox="1"/>
            <p:nvPr/>
          </p:nvSpPr>
          <p:spPr>
            <a:xfrm rot="16200000">
              <a:off x="57226" y="3759790"/>
              <a:ext cx="460716" cy="27537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50" dirty="0"/>
                <a:t>MW</a:t>
              </a:r>
            </a:p>
          </p:txBody>
        </p:sp>
        <p:cxnSp>
          <p:nvCxnSpPr>
            <p:cNvPr id="124" name="Straight Arrow Connector 123"/>
            <p:cNvCxnSpPr/>
            <p:nvPr/>
          </p:nvCxnSpPr>
          <p:spPr>
            <a:xfrm flipV="1">
              <a:off x="1248281" y="3508385"/>
              <a:ext cx="0" cy="347634"/>
            </a:xfrm>
            <a:prstGeom prst="straightConnector1">
              <a:avLst/>
            </a:prstGeom>
            <a:ln w="127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>
              <a:cxnSpLocks/>
            </p:cNvCxnSpPr>
            <p:nvPr/>
          </p:nvCxnSpPr>
          <p:spPr>
            <a:xfrm>
              <a:off x="1935173" y="3941554"/>
              <a:ext cx="372955" cy="0"/>
            </a:xfrm>
            <a:prstGeom prst="line">
              <a:avLst/>
            </a:prstGeom>
            <a:ln w="38100" cap="rnd">
              <a:solidFill>
                <a:srgbClr val="7030A0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>
              <a:cxnSpLocks/>
            </p:cNvCxnSpPr>
            <p:nvPr/>
          </p:nvCxnSpPr>
          <p:spPr>
            <a:xfrm flipV="1">
              <a:off x="2312529" y="3227190"/>
              <a:ext cx="108121" cy="682099"/>
            </a:xfrm>
            <a:prstGeom prst="line">
              <a:avLst/>
            </a:prstGeom>
            <a:ln w="38100" cap="rnd">
              <a:solidFill>
                <a:srgbClr val="7030A0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>
              <a:off x="2956205" y="3941554"/>
              <a:ext cx="387974" cy="0"/>
            </a:xfrm>
            <a:prstGeom prst="line">
              <a:avLst/>
            </a:prstGeom>
            <a:ln w="38100" cap="rnd">
              <a:solidFill>
                <a:srgbClr val="7030A0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>
              <a:cxnSpLocks/>
            </p:cNvCxnSpPr>
            <p:nvPr/>
          </p:nvCxnSpPr>
          <p:spPr>
            <a:xfrm flipV="1">
              <a:off x="3344179" y="2867761"/>
              <a:ext cx="101951" cy="1029716"/>
            </a:xfrm>
            <a:prstGeom prst="line">
              <a:avLst/>
            </a:prstGeom>
            <a:ln w="38100" cap="rnd">
              <a:solidFill>
                <a:srgbClr val="7030A0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1471202" y="3537692"/>
              <a:ext cx="387974" cy="0"/>
            </a:xfrm>
            <a:prstGeom prst="line">
              <a:avLst/>
            </a:prstGeom>
            <a:ln w="38100" cap="rnd">
              <a:solidFill>
                <a:srgbClr val="7030A0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>
              <a:off x="2420650" y="3215376"/>
              <a:ext cx="387974" cy="0"/>
            </a:xfrm>
            <a:prstGeom prst="line">
              <a:avLst/>
            </a:prstGeom>
            <a:ln w="38100" cap="rnd">
              <a:solidFill>
                <a:srgbClr val="7030A0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>
              <a:off x="3446130" y="2835631"/>
              <a:ext cx="387974" cy="0"/>
            </a:xfrm>
            <a:prstGeom prst="line">
              <a:avLst/>
            </a:prstGeom>
            <a:ln w="38100" cap="rnd">
              <a:solidFill>
                <a:srgbClr val="7030A0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4550186" y="2529936"/>
              <a:ext cx="387974" cy="0"/>
            </a:xfrm>
            <a:prstGeom prst="line">
              <a:avLst/>
            </a:prstGeom>
            <a:ln w="38100" cap="rnd">
              <a:solidFill>
                <a:srgbClr val="7030A0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>
              <a:cxnSpLocks/>
            </p:cNvCxnSpPr>
            <p:nvPr/>
          </p:nvCxnSpPr>
          <p:spPr>
            <a:xfrm flipH="1" flipV="1">
              <a:off x="1878983" y="3537692"/>
              <a:ext cx="51140" cy="383933"/>
            </a:xfrm>
            <a:prstGeom prst="line">
              <a:avLst/>
            </a:prstGeom>
            <a:ln w="38100" cap="rnd">
              <a:solidFill>
                <a:srgbClr val="7030A0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>
              <a:cxnSpLocks/>
            </p:cNvCxnSpPr>
            <p:nvPr/>
          </p:nvCxnSpPr>
          <p:spPr>
            <a:xfrm flipH="1" flipV="1">
              <a:off x="2808624" y="3215376"/>
              <a:ext cx="138455" cy="720446"/>
            </a:xfrm>
            <a:prstGeom prst="line">
              <a:avLst/>
            </a:prstGeom>
            <a:ln w="38100" cap="rnd">
              <a:solidFill>
                <a:srgbClr val="7030A0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>
              <a:cxnSpLocks/>
            </p:cNvCxnSpPr>
            <p:nvPr/>
          </p:nvCxnSpPr>
          <p:spPr>
            <a:xfrm flipH="1" flipV="1">
              <a:off x="3834104" y="2853448"/>
              <a:ext cx="123144" cy="1082373"/>
            </a:xfrm>
            <a:prstGeom prst="line">
              <a:avLst/>
            </a:prstGeom>
            <a:ln w="38100" cap="rnd">
              <a:solidFill>
                <a:srgbClr val="7030A0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>
              <a:off x="3972677" y="3949563"/>
              <a:ext cx="387974" cy="0"/>
            </a:xfrm>
            <a:prstGeom prst="line">
              <a:avLst/>
            </a:prstGeom>
            <a:ln w="38100" cap="rnd">
              <a:solidFill>
                <a:srgbClr val="7030A0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>
              <a:cxnSpLocks/>
            </p:cNvCxnSpPr>
            <p:nvPr/>
          </p:nvCxnSpPr>
          <p:spPr>
            <a:xfrm>
              <a:off x="4969309" y="2542855"/>
              <a:ext cx="197704" cy="1366435"/>
            </a:xfrm>
            <a:prstGeom prst="line">
              <a:avLst/>
            </a:prstGeom>
            <a:ln w="38100" cap="rnd">
              <a:solidFill>
                <a:srgbClr val="7030A0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582491" y="3919343"/>
              <a:ext cx="228600" cy="0"/>
            </a:xfrm>
            <a:prstGeom prst="line">
              <a:avLst/>
            </a:prstGeom>
            <a:ln w="1270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5" name="TextBox 74"/>
            <p:cNvSpPr txBox="1"/>
            <p:nvPr/>
          </p:nvSpPr>
          <p:spPr>
            <a:xfrm>
              <a:off x="298760" y="3778969"/>
              <a:ext cx="400771" cy="28074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50" dirty="0"/>
                <a:t>LSL</a:t>
              </a:r>
            </a:p>
          </p:txBody>
        </p:sp>
        <p:cxnSp>
          <p:nvCxnSpPr>
            <p:cNvPr id="76" name="Straight Arrow Connector 75"/>
            <p:cNvCxnSpPr>
              <a:cxnSpLocks/>
            </p:cNvCxnSpPr>
            <p:nvPr/>
          </p:nvCxnSpPr>
          <p:spPr>
            <a:xfrm flipV="1">
              <a:off x="4313479" y="2529936"/>
              <a:ext cx="0" cy="1326082"/>
            </a:xfrm>
            <a:prstGeom prst="straightConnector1">
              <a:avLst/>
            </a:prstGeom>
            <a:ln w="127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Arrow Connector 76"/>
            <p:cNvCxnSpPr/>
            <p:nvPr/>
          </p:nvCxnSpPr>
          <p:spPr>
            <a:xfrm flipV="1">
              <a:off x="3227012" y="2796616"/>
              <a:ext cx="0" cy="998521"/>
            </a:xfrm>
            <a:prstGeom prst="straightConnector1">
              <a:avLst/>
            </a:prstGeom>
            <a:ln w="127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Arrow Connector 77"/>
            <p:cNvCxnSpPr/>
            <p:nvPr/>
          </p:nvCxnSpPr>
          <p:spPr>
            <a:xfrm flipV="1">
              <a:off x="2210873" y="3227190"/>
              <a:ext cx="0" cy="628829"/>
            </a:xfrm>
            <a:prstGeom prst="straightConnector1">
              <a:avLst/>
            </a:prstGeom>
            <a:ln w="127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TextBox 79"/>
            <p:cNvSpPr txBox="1"/>
            <p:nvPr/>
          </p:nvSpPr>
          <p:spPr>
            <a:xfrm rot="16200000">
              <a:off x="1707743" y="3281721"/>
              <a:ext cx="742664" cy="21182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dirty="0"/>
                <a:t>50% Output</a:t>
              </a:r>
            </a:p>
          </p:txBody>
        </p:sp>
        <p:sp>
          <p:nvSpPr>
            <p:cNvPr id="82" name="TextBox 81"/>
            <p:cNvSpPr txBox="1"/>
            <p:nvPr/>
          </p:nvSpPr>
          <p:spPr>
            <a:xfrm rot="16200000">
              <a:off x="2749770" y="3256198"/>
              <a:ext cx="742664" cy="21182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dirty="0"/>
                <a:t>75% Output</a:t>
              </a:r>
            </a:p>
          </p:txBody>
        </p:sp>
        <p:sp>
          <p:nvSpPr>
            <p:cNvPr id="83" name="TextBox 82"/>
            <p:cNvSpPr txBox="1"/>
            <p:nvPr/>
          </p:nvSpPr>
          <p:spPr>
            <a:xfrm rot="16200000">
              <a:off x="3754835" y="3154882"/>
              <a:ext cx="802652" cy="21182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dirty="0"/>
                <a:t>100% Output</a:t>
              </a:r>
            </a:p>
          </p:txBody>
        </p:sp>
        <p:sp>
          <p:nvSpPr>
            <p:cNvPr id="94" name="Content Placeholder 119"/>
            <p:cNvSpPr txBox="1">
              <a:spLocks/>
            </p:cNvSpPr>
            <p:nvPr/>
          </p:nvSpPr>
          <p:spPr>
            <a:xfrm>
              <a:off x="1238592" y="4527251"/>
              <a:ext cx="2250190" cy="1190142"/>
            </a:xfrm>
            <a:prstGeom prst="rect">
              <a:avLst/>
            </a:prstGeom>
          </p:spPr>
          <p:txBody>
            <a:bodyPr vert="horz" lIns="68580" tIns="34290" rIns="68580" bIns="3429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200" dirty="0"/>
                <a:t>Coordinate test with ERCOT and DSP and/or TSP</a:t>
              </a:r>
            </a:p>
            <a:p>
              <a:r>
                <a:rPr lang="en-US" sz="1200" dirty="0"/>
                <a:t>Report data in 4 second intervals</a:t>
              </a:r>
            </a:p>
          </p:txBody>
        </p:sp>
      </p:grp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46319963-8D6F-2770-05E6-1C5028196ACD}"/>
              </a:ext>
            </a:extLst>
          </p:cNvPr>
          <p:cNvCxnSpPr>
            <a:cxnSpLocks/>
          </p:cNvCxnSpPr>
          <p:nvPr/>
        </p:nvCxnSpPr>
        <p:spPr>
          <a:xfrm flipV="1">
            <a:off x="1676455" y="2725368"/>
            <a:ext cx="280890" cy="2574"/>
          </a:xfrm>
          <a:prstGeom prst="line">
            <a:avLst/>
          </a:prstGeom>
          <a:ln w="127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60048E29-FED8-28E9-17F3-53C4CDCCB7C4}"/>
              </a:ext>
            </a:extLst>
          </p:cNvPr>
          <p:cNvSpPr txBox="1"/>
          <p:nvPr/>
        </p:nvSpPr>
        <p:spPr>
          <a:xfrm>
            <a:off x="1282453" y="2575327"/>
            <a:ext cx="521297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HSL</a:t>
            </a:r>
          </a:p>
        </p:txBody>
      </p:sp>
    </p:spTree>
    <p:extLst>
      <p:ext uri="{BB962C8B-B14F-4D97-AF65-F5344CB8AC3E}">
        <p14:creationId xmlns:p14="http://schemas.microsoft.com/office/powerpoint/2010/main" val="36667301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hart">
            <a:extLst>
              <a:ext uri="{FF2B5EF4-FFF2-40B4-BE49-F238E27FC236}">
                <a16:creationId xmlns:a16="http://schemas.microsoft.com/office/drawing/2014/main" id="{832E64F4-C82C-7F18-5DFA-0E05C1A9A2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8551" y="1905000"/>
            <a:ext cx="5420321" cy="474278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828822" y="694888"/>
            <a:ext cx="44200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accent1"/>
                </a:solidFill>
              </a:rPr>
              <a:t>Example of </a:t>
            </a:r>
            <a:r>
              <a:rPr lang="en-US" sz="2400" b="1" dirty="0" err="1">
                <a:solidFill>
                  <a:schemeClr val="accent1"/>
                </a:solidFill>
              </a:rPr>
              <a:t>MVAr</a:t>
            </a:r>
            <a:r>
              <a:rPr lang="en-US" sz="2400" b="1" dirty="0">
                <a:solidFill>
                  <a:schemeClr val="accent1"/>
                </a:solidFill>
              </a:rPr>
              <a:t> Transients:</a:t>
            </a: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2209800" y="1402119"/>
            <a:ext cx="7886700" cy="636389"/>
          </a:xfrm>
          <a:prstGeom prst="rect">
            <a:avLst/>
          </a:prstGeom>
        </p:spPr>
        <p:txBody>
          <a:bodyPr vert="horz" lIns="68580" tIns="34290" rIns="68580" bIns="3429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100" dirty="0"/>
              <a:t>These occur mostly during changes from LSL to HSL and need to be kept to a minimum</a:t>
            </a:r>
          </a:p>
          <a:p>
            <a:endParaRPr lang="en-US" sz="2100" dirty="0"/>
          </a:p>
        </p:txBody>
      </p:sp>
      <p:sp>
        <p:nvSpPr>
          <p:cNvPr id="7" name="Oval 6"/>
          <p:cNvSpPr/>
          <p:nvPr/>
        </p:nvSpPr>
        <p:spPr>
          <a:xfrm>
            <a:off x="6781800" y="3276600"/>
            <a:ext cx="952500" cy="17907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7B17A9A2-C87B-4C06-BB1A-3737708B30C9}"/>
              </a:ext>
            </a:extLst>
          </p:cNvPr>
          <p:cNvCxnSpPr/>
          <p:nvPr/>
        </p:nvCxnSpPr>
        <p:spPr>
          <a:xfrm flipV="1">
            <a:off x="7524750" y="2362200"/>
            <a:ext cx="1085850" cy="838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119">
            <a:extLst>
              <a:ext uri="{FF2B5EF4-FFF2-40B4-BE49-F238E27FC236}">
                <a16:creationId xmlns:a16="http://schemas.microsoft.com/office/drawing/2014/main" id="{25C486E4-3EB4-4772-870B-1EAE7F48F28B}"/>
              </a:ext>
            </a:extLst>
          </p:cNvPr>
          <p:cNvSpPr txBox="1">
            <a:spLocks/>
          </p:cNvSpPr>
          <p:nvPr/>
        </p:nvSpPr>
        <p:spPr>
          <a:xfrm>
            <a:off x="8553450" y="2094049"/>
            <a:ext cx="3429976" cy="3505219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/>
              <a:t>Switching Transients</a:t>
            </a:r>
            <a:endParaRPr lang="en-US" sz="1200" b="1" dirty="0"/>
          </a:p>
          <a:p>
            <a:pPr lvl="1"/>
            <a:endParaRPr lang="en-US" sz="1050" b="1" dirty="0"/>
          </a:p>
          <a:p>
            <a:pPr lvl="1"/>
            <a:endParaRPr lang="en-US" sz="1050" dirty="0"/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5486310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TextBox 113"/>
          <p:cNvSpPr txBox="1"/>
          <p:nvPr/>
        </p:nvSpPr>
        <p:spPr>
          <a:xfrm>
            <a:off x="3484798" y="533401"/>
            <a:ext cx="537480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accent1"/>
                </a:solidFill>
              </a:rPr>
              <a:t>PASS/FAIL Criteria (Without Taking </a:t>
            </a:r>
          </a:p>
          <a:p>
            <a:pPr algn="ctr"/>
            <a:r>
              <a:rPr lang="en-US" sz="2400" b="1" dirty="0">
                <a:solidFill>
                  <a:schemeClr val="accent1"/>
                </a:solidFill>
              </a:rPr>
              <a:t>Transients Into Consideration):</a:t>
            </a:r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1219200" y="1600200"/>
            <a:ext cx="9906000" cy="4419600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1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sz="2800" dirty="0"/>
              <a:t>Each test point is evaluated using the following rules:</a:t>
            </a:r>
          </a:p>
          <a:p>
            <a:pPr lvl="1"/>
            <a:r>
              <a:rPr lang="en-US" dirty="0"/>
              <a:t>For when the absolute value of the DGR MW PCC flow is &gt; 30% of maximum MW DGR capability</a:t>
            </a:r>
          </a:p>
          <a:p>
            <a:pPr lvl="2"/>
            <a:r>
              <a:rPr lang="en-US" sz="2400" dirty="0"/>
              <a:t>A test measurement will “pass” if the absolute value of the DGR MVAr PCC flow is &lt;= 3.5% of absolute value of the DGR MW PCC flow</a:t>
            </a:r>
            <a:endParaRPr lang="en-US" sz="2800" dirty="0"/>
          </a:p>
          <a:p>
            <a:pPr lvl="1"/>
            <a:r>
              <a:rPr lang="en-US" dirty="0"/>
              <a:t>For when the absolute value of the DGR MW PCC flow is &lt;= 30% of maximum installed MW DGR capability</a:t>
            </a:r>
          </a:p>
          <a:p>
            <a:pPr lvl="2"/>
            <a:r>
              <a:rPr lang="en-US" sz="2400" dirty="0"/>
              <a:t>A test measurement will “pass” if</a:t>
            </a:r>
            <a:r>
              <a:rPr lang="en-US" sz="2400" b="1" dirty="0"/>
              <a:t> </a:t>
            </a:r>
            <a:r>
              <a:rPr lang="en-US" sz="2400" dirty="0"/>
              <a:t>the absolute value of the DGR MVAr PCC flow is &lt;= 1.3% of the maximum installed MW DGR capability</a:t>
            </a:r>
            <a:endParaRPr lang="en-US" dirty="0"/>
          </a:p>
          <a:p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91231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TextBox 113"/>
          <p:cNvSpPr txBox="1"/>
          <p:nvPr/>
        </p:nvSpPr>
        <p:spPr>
          <a:xfrm>
            <a:off x="3733800" y="304800"/>
            <a:ext cx="43675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accent1"/>
                </a:solidFill>
              </a:rPr>
              <a:t>Overall AVR Test Evaluation: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59771" y="457200"/>
            <a:ext cx="10515600" cy="6287502"/>
          </a:xfrm>
        </p:spPr>
        <p:txBody>
          <a:bodyPr>
            <a:normAutofit fontScale="85000" lnSpcReduction="20000"/>
          </a:bodyPr>
          <a:lstStyle/>
          <a:p>
            <a:pPr lvl="0"/>
            <a:endParaRPr lang="en-US" sz="3600" dirty="0"/>
          </a:p>
          <a:p>
            <a:r>
              <a:rPr lang="en-US" sz="2800" dirty="0"/>
              <a:t>For the test points that “fail” the above 2 rules, the voltage dips (flicker) must be less than the following to minimize MVAr transients to the PCC.  (Refer to IEEE Std 1453-2015 IEEE Recommended Practice for the Analysis of Fluctuating Installations on Power Systems – Figure 1 --- GE flicker curve.)</a:t>
            </a:r>
          </a:p>
          <a:p>
            <a:pPr lvl="1"/>
            <a:r>
              <a:rPr lang="en-US" dirty="0"/>
              <a:t>Voltage dips resulting in a &lt;= 3% change in PCC voltage will “pass” if the frequency of voltage dips is &lt;= 10 voltage dips per hour (for typical operations)</a:t>
            </a:r>
          </a:p>
          <a:p>
            <a:pPr lvl="1"/>
            <a:r>
              <a:rPr lang="en-US" dirty="0"/>
              <a:t>Voltage dips resulting in a &lt;= 2% change in PCC voltage will “pass” if the frequency of voltage dips is &lt;= 1 voltage dip per minute (for typical operations)</a:t>
            </a:r>
          </a:p>
          <a:p>
            <a:pPr lvl="1"/>
            <a:r>
              <a:rPr lang="en-US" dirty="0"/>
              <a:t>Voltage dips resulting in a &lt;= 1% change in PCC voltage will “pass” if the frequency of voltage dips is &lt;= 15 voltage dips per minute (for typical operations)</a:t>
            </a:r>
          </a:p>
          <a:p>
            <a:pPr lvl="1"/>
            <a:r>
              <a:rPr lang="en-US" dirty="0"/>
              <a:t>Voltage dips resulting in a &lt;= 0.5% change in PCC voltage will “pass” regardless of frequency of voltage dips (for typical operations)</a:t>
            </a:r>
          </a:p>
          <a:p>
            <a:r>
              <a:rPr lang="en-US" sz="2800" dirty="0"/>
              <a:t>ERCOT will consult DSP/TSP if there is a question of the AVR Test passing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09910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09800" y="1250559"/>
            <a:ext cx="7886700" cy="457200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/>
              <a:t>This is a visualization for a 10 MW Conventional DGR as an example:</a:t>
            </a: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591447" y="630623"/>
            <a:ext cx="31144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accent1"/>
                </a:solidFill>
              </a:rPr>
              <a:t>PASS/FAIL Criteria: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5F1789E-2DE9-9A9B-AF68-7E519ACCB63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8585" y="1686977"/>
            <a:ext cx="7274830" cy="4769241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0530096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Thank you!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4200" y="938274"/>
            <a:ext cx="5517497" cy="4624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4861263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Inside pages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ERCOT Identity">
    <a:dk1>
      <a:sysClr val="windowText" lastClr="000000"/>
    </a:dk1>
    <a:lt1>
      <a:srgbClr val="FFFFFF"/>
    </a:lt1>
    <a:dk2>
      <a:srgbClr val="5B6770"/>
    </a:dk2>
    <a:lt2>
      <a:srgbClr val="FFFFFF"/>
    </a:lt2>
    <a:accent1>
      <a:srgbClr val="00ACC8"/>
    </a:accent1>
    <a:accent2>
      <a:srgbClr val="5B6770"/>
    </a:accent2>
    <a:accent3>
      <a:srgbClr val="00CE7D"/>
    </a:accent3>
    <a:accent4>
      <a:srgbClr val="003764"/>
    </a:accent4>
    <a:accent5>
      <a:srgbClr val="6650B1"/>
    </a:accent5>
    <a:accent6>
      <a:srgbClr val="910258"/>
    </a:accent6>
    <a:hlink>
      <a:srgbClr val="0000FF"/>
    </a:hlink>
    <a:folHlink>
      <a:srgbClr val="80008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9D3683894B5264EB8E83338F6BA777E" ma:contentTypeVersion="0" ma:contentTypeDescription="Create a new document." ma:contentTypeScope="" ma:versionID="6d9fae79e75f4a0e2854e81853c40662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6933135-FA74-4199-91D5-29F71F2AA50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163D459-1C05-483F-85D1-C9E478EC32CC}">
  <ds:schemaRefs>
    <ds:schemaRef ds:uri="http://purl.org/dc/terms/"/>
    <ds:schemaRef ds:uri="http://schemas.openxmlformats.org/package/2006/metadata/core-properties"/>
    <ds:schemaRef ds:uri="http://purl.org/dc/dcmitype/"/>
    <ds:schemaRef ds:uri="c34af464-7aa1-4edd-9be4-83dffc1cb926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39968CB8-5FF8-44D7-A459-A3FC34AC4F7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73819</TotalTime>
  <Words>711</Words>
  <Application>Microsoft Office PowerPoint</Application>
  <PresentationFormat>Widescreen</PresentationFormat>
  <Paragraphs>61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1_Custom Design</vt:lpstr>
      <vt:lpstr>Inside pages</vt:lpstr>
      <vt:lpstr>2_Custom Design</vt:lpstr>
      <vt:lpstr>PowerPoint Presentation</vt:lpstr>
      <vt:lpstr>Conventional DGR (Gas Turbine, Steam Turbine, Nuclear Generators) - AVR Testing Objectives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Questions?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Fernandes, Jenifer</cp:lastModifiedBy>
  <cp:revision>727</cp:revision>
  <cp:lastPrinted>2018-07-25T14:31:19Z</cp:lastPrinted>
  <dcterms:created xsi:type="dcterms:W3CDTF">2016-01-21T15:20:31Z</dcterms:created>
  <dcterms:modified xsi:type="dcterms:W3CDTF">2026-02-22T15:07:51Z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0x010100D9D3683894B5264EB8E83338F6BA777E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2024-12-06T15:48:05Z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1e0d657d-0b98-40c3-abda-27c98d8d0e47</vt:lpwstr>
  </property>
  <property fmtid="{D5CDD505-2E9C-101B-9397-08002B2CF9AE}" pid="9" name="MSIP_Label_7084cbda-52b8-46fb-a7b7-cb5bd465ed85_ContentBits">
    <vt:lpwstr>0</vt:lpwstr>
  </property>
</Properties>
</file>