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63" r:id="rId6"/>
  </p:sldMasterIdLst>
  <p:notesMasterIdLst>
    <p:notesMasterId r:id="rId19"/>
  </p:notesMasterIdLst>
  <p:handoutMasterIdLst>
    <p:handoutMasterId r:id="rId20"/>
  </p:handoutMasterIdLst>
  <p:sldIdLst>
    <p:sldId id="445" r:id="rId7"/>
    <p:sldId id="463" r:id="rId8"/>
    <p:sldId id="491" r:id="rId9"/>
    <p:sldId id="608" r:id="rId10"/>
    <p:sldId id="565" r:id="rId11"/>
    <p:sldId id="592" r:id="rId12"/>
    <p:sldId id="598" r:id="rId13"/>
    <p:sldId id="454" r:id="rId14"/>
    <p:sldId id="464" r:id="rId15"/>
    <p:sldId id="534" r:id="rId16"/>
    <p:sldId id="546" r:id="rId17"/>
    <p:sldId id="548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303" userDrawn="1">
          <p15:clr>
            <a:srgbClr val="A4A3A4"/>
          </p15:clr>
        </p15:guide>
        <p15:guide id="4" orient="horz" pos="2256" userDrawn="1">
          <p15:clr>
            <a:srgbClr val="A4A3A4"/>
          </p15:clr>
        </p15:guide>
        <p15:guide id="5" pos="6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erson, Woody" initials="RW" lastIdx="1" clrIdx="0">
    <p:extLst>
      <p:ext uri="{19B8F6BF-5375-455C-9EA6-DF929625EA0E}">
        <p15:presenceInfo xmlns:p15="http://schemas.microsoft.com/office/powerpoint/2012/main" userId="S-1-5-21-639947351-343809578-3807592339-4404" providerId="AD"/>
      </p:ext>
    </p:extLst>
  </p:cmAuthor>
  <p:cmAuthor id="2" name="Teixeira, Jay" initials="TJ" lastIdx="4" clrIdx="1">
    <p:extLst>
      <p:ext uri="{19B8F6BF-5375-455C-9EA6-DF929625EA0E}">
        <p15:presenceInfo xmlns:p15="http://schemas.microsoft.com/office/powerpoint/2012/main" userId="S-1-5-21-639947351-343809578-3807592339-4441" providerId="AD"/>
      </p:ext>
    </p:extLst>
  </p:cmAuthor>
  <p:cmAuthor id="3" name="Jay Teixeira" initials="JT" lastIdx="2" clrIdx="2">
    <p:extLst>
      <p:ext uri="{19B8F6BF-5375-455C-9EA6-DF929625EA0E}">
        <p15:presenceInfo xmlns:p15="http://schemas.microsoft.com/office/powerpoint/2012/main" userId="e3c21acb6147413a" providerId="Windows Live"/>
      </p:ext>
    </p:extLst>
  </p:cmAuthor>
  <p:cmAuthor id="4" name="Teixeira, Jay" initials="TJ [2]" lastIdx="1" clrIdx="3">
    <p:extLst>
      <p:ext uri="{19B8F6BF-5375-455C-9EA6-DF929625EA0E}">
        <p15:presenceInfo xmlns:p15="http://schemas.microsoft.com/office/powerpoint/2012/main" userId="Teixeira, J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0485" autoAdjust="0"/>
  </p:normalViewPr>
  <p:slideViewPr>
    <p:cSldViewPr showGuides="1">
      <p:cViewPr varScale="1">
        <p:scale>
          <a:sx n="119" d="100"/>
          <a:sy n="119" d="100"/>
        </p:scale>
        <p:origin x="156" y="330"/>
      </p:cViewPr>
      <p:guideLst>
        <p:guide orient="horz" pos="2160"/>
        <p:guide pos="3840"/>
        <p:guide pos="6303"/>
        <p:guide orient="horz" pos="2256"/>
        <p:guide pos="64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6" d="100"/>
          <a:sy n="96" d="100"/>
        </p:scale>
        <p:origin x="351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FERNANDES\Downloads\RPT.00015933.0000000000000000.20251201.161210663.GIS_Report_November202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Large Generator Monthly Capacity by GIM Milestone plus Project Count, 13-Month Rolling Basis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'data_GIM Trends_1'!$B$1</c:f>
              <c:strCache>
                <c:ptCount val="1"/>
                <c:pt idx="0">
                  <c:v># Signed Interconnect Agreement</c:v>
                </c:pt>
              </c:strCache>
            </c:strRef>
          </c:tx>
          <c:spPr>
            <a:solidFill>
              <a:srgbClr val="26D07C"/>
            </a:solidFill>
            <a:ln>
              <a:noFill/>
            </a:ln>
          </c:spPr>
          <c:invertIfNegative val="0"/>
          <c:cat>
            <c:strRef>
              <c:f>'data_GIM Trends_1'!$A$2:$A$14</c:f>
              <c:strCache>
                <c:ptCount val="13"/>
                <c:pt idx="0">
                  <c:v>Jan-25</c:v>
                </c:pt>
                <c:pt idx="1">
                  <c:v>Feb-25</c:v>
                </c:pt>
                <c:pt idx="2">
                  <c:v>Mar-25</c:v>
                </c:pt>
                <c:pt idx="3">
                  <c:v>Apr-25</c:v>
                </c:pt>
                <c:pt idx="4">
                  <c:v>May-25</c:v>
                </c:pt>
                <c:pt idx="5">
                  <c:v>Jun-25</c:v>
                </c:pt>
                <c:pt idx="6">
                  <c:v>Jul-25</c:v>
                </c:pt>
                <c:pt idx="7">
                  <c:v>Aug-25</c:v>
                </c:pt>
                <c:pt idx="8">
                  <c:v>Sep-25</c:v>
                </c:pt>
                <c:pt idx="9">
                  <c:v>Oct-25</c:v>
                </c:pt>
                <c:pt idx="10">
                  <c:v>Nov-25</c:v>
                </c:pt>
                <c:pt idx="11">
                  <c:v>Dec-25</c:v>
                </c:pt>
                <c:pt idx="12">
                  <c:v>Jan-26</c:v>
                </c:pt>
              </c:strCache>
            </c:strRef>
          </c:cat>
          <c:val>
            <c:numRef>
              <c:f>'data_GIM Trends_1'!$B$2:$B$14</c:f>
              <c:numCache>
                <c:formatCode>General</c:formatCode>
                <c:ptCount val="13"/>
                <c:pt idx="0">
                  <c:v>445</c:v>
                </c:pt>
                <c:pt idx="1">
                  <c:v>460</c:v>
                </c:pt>
                <c:pt idx="2">
                  <c:v>491</c:v>
                </c:pt>
                <c:pt idx="3">
                  <c:v>507</c:v>
                </c:pt>
                <c:pt idx="4">
                  <c:v>511</c:v>
                </c:pt>
                <c:pt idx="5">
                  <c:v>510</c:v>
                </c:pt>
                <c:pt idx="6">
                  <c:v>517</c:v>
                </c:pt>
                <c:pt idx="7">
                  <c:v>535</c:v>
                </c:pt>
                <c:pt idx="8">
                  <c:v>532</c:v>
                </c:pt>
                <c:pt idx="9">
                  <c:v>530</c:v>
                </c:pt>
                <c:pt idx="10">
                  <c:v>528</c:v>
                </c:pt>
                <c:pt idx="11">
                  <c:v>539</c:v>
                </c:pt>
                <c:pt idx="12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3B-4A57-945B-65E6CD1FC6F1}"/>
            </c:ext>
          </c:extLst>
        </c:ser>
        <c:ser>
          <c:idx val="1"/>
          <c:order val="1"/>
          <c:tx>
            <c:strRef>
              <c:f>'data_GIM Trends_1'!$C$1</c:f>
              <c:strCache>
                <c:ptCount val="1"/>
                <c:pt idx="0">
                  <c:v># Completed Full Study</c:v>
                </c:pt>
              </c:strCache>
            </c:strRef>
          </c:tx>
          <c:spPr>
            <a:solidFill>
              <a:srgbClr val="000080"/>
            </a:solidFill>
            <a:ln>
              <a:noFill/>
            </a:ln>
          </c:spPr>
          <c:invertIfNegative val="0"/>
          <c:cat>
            <c:strRef>
              <c:f>'data_GIM Trends_1'!$A$2:$A$14</c:f>
              <c:strCache>
                <c:ptCount val="13"/>
                <c:pt idx="0">
                  <c:v>Jan-25</c:v>
                </c:pt>
                <c:pt idx="1">
                  <c:v>Feb-25</c:v>
                </c:pt>
                <c:pt idx="2">
                  <c:v>Mar-25</c:v>
                </c:pt>
                <c:pt idx="3">
                  <c:v>Apr-25</c:v>
                </c:pt>
                <c:pt idx="4">
                  <c:v>May-25</c:v>
                </c:pt>
                <c:pt idx="5">
                  <c:v>Jun-25</c:v>
                </c:pt>
                <c:pt idx="6">
                  <c:v>Jul-25</c:v>
                </c:pt>
                <c:pt idx="7">
                  <c:v>Aug-25</c:v>
                </c:pt>
                <c:pt idx="8">
                  <c:v>Sep-25</c:v>
                </c:pt>
                <c:pt idx="9">
                  <c:v>Oct-25</c:v>
                </c:pt>
                <c:pt idx="10">
                  <c:v>Nov-25</c:v>
                </c:pt>
                <c:pt idx="11">
                  <c:v>Dec-25</c:v>
                </c:pt>
                <c:pt idx="12">
                  <c:v>Jan-26</c:v>
                </c:pt>
              </c:strCache>
            </c:strRef>
          </c:cat>
          <c:val>
            <c:numRef>
              <c:f>'data_GIM Trends_1'!$C$2:$C$14</c:f>
              <c:numCache>
                <c:formatCode>General</c:formatCode>
                <c:ptCount val="13"/>
                <c:pt idx="0">
                  <c:v>133</c:v>
                </c:pt>
                <c:pt idx="1">
                  <c:v>121</c:v>
                </c:pt>
                <c:pt idx="2">
                  <c:v>112</c:v>
                </c:pt>
                <c:pt idx="3">
                  <c:v>105</c:v>
                </c:pt>
                <c:pt idx="4">
                  <c:v>106</c:v>
                </c:pt>
                <c:pt idx="5">
                  <c:v>114</c:v>
                </c:pt>
                <c:pt idx="6">
                  <c:v>119</c:v>
                </c:pt>
                <c:pt idx="7">
                  <c:v>111</c:v>
                </c:pt>
                <c:pt idx="8">
                  <c:v>117</c:v>
                </c:pt>
                <c:pt idx="9">
                  <c:v>116</c:v>
                </c:pt>
                <c:pt idx="10">
                  <c:v>122</c:v>
                </c:pt>
                <c:pt idx="11">
                  <c:v>121</c:v>
                </c:pt>
                <c:pt idx="1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3B-4A57-945B-65E6CD1FC6F1}"/>
            </c:ext>
          </c:extLst>
        </c:ser>
        <c:ser>
          <c:idx val="2"/>
          <c:order val="2"/>
          <c:tx>
            <c:strRef>
              <c:f>'data_GIM Trends_1'!$D$1</c:f>
              <c:strCache>
                <c:ptCount val="1"/>
                <c:pt idx="0">
                  <c:v># in Full Study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</c:spPr>
          <c:invertIfNegative val="0"/>
          <c:cat>
            <c:strRef>
              <c:f>'data_GIM Trends_1'!$A$2:$A$14</c:f>
              <c:strCache>
                <c:ptCount val="13"/>
                <c:pt idx="0">
                  <c:v>Jan-25</c:v>
                </c:pt>
                <c:pt idx="1">
                  <c:v>Feb-25</c:v>
                </c:pt>
                <c:pt idx="2">
                  <c:v>Mar-25</c:v>
                </c:pt>
                <c:pt idx="3">
                  <c:v>Apr-25</c:v>
                </c:pt>
                <c:pt idx="4">
                  <c:v>May-25</c:v>
                </c:pt>
                <c:pt idx="5">
                  <c:v>Jun-25</c:v>
                </c:pt>
                <c:pt idx="6">
                  <c:v>Jul-25</c:v>
                </c:pt>
                <c:pt idx="7">
                  <c:v>Aug-25</c:v>
                </c:pt>
                <c:pt idx="8">
                  <c:v>Sep-25</c:v>
                </c:pt>
                <c:pt idx="9">
                  <c:v>Oct-25</c:v>
                </c:pt>
                <c:pt idx="10">
                  <c:v>Nov-25</c:v>
                </c:pt>
                <c:pt idx="11">
                  <c:v>Dec-25</c:v>
                </c:pt>
                <c:pt idx="12">
                  <c:v>Jan-26</c:v>
                </c:pt>
              </c:strCache>
            </c:strRef>
          </c:cat>
          <c:val>
            <c:numRef>
              <c:f>'data_GIM Trends_1'!$D$2:$D$14</c:f>
              <c:numCache>
                <c:formatCode>General</c:formatCode>
                <c:ptCount val="13"/>
                <c:pt idx="0">
                  <c:v>1163</c:v>
                </c:pt>
                <c:pt idx="1">
                  <c:v>1200</c:v>
                </c:pt>
                <c:pt idx="2">
                  <c:v>1207</c:v>
                </c:pt>
                <c:pt idx="3">
                  <c:v>1212</c:v>
                </c:pt>
                <c:pt idx="4">
                  <c:v>1223</c:v>
                </c:pt>
                <c:pt idx="5">
                  <c:v>1237</c:v>
                </c:pt>
                <c:pt idx="6">
                  <c:v>1242</c:v>
                </c:pt>
                <c:pt idx="7">
                  <c:v>1201</c:v>
                </c:pt>
                <c:pt idx="8">
                  <c:v>1196</c:v>
                </c:pt>
                <c:pt idx="9">
                  <c:v>1164</c:v>
                </c:pt>
                <c:pt idx="10">
                  <c:v>1159</c:v>
                </c:pt>
                <c:pt idx="11">
                  <c:v>1150</c:v>
                </c:pt>
                <c:pt idx="12">
                  <c:v>1136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3B-4A57-945B-65E6CD1FC6F1}"/>
            </c:ext>
          </c:extLst>
        </c:ser>
        <c:ser>
          <c:idx val="3"/>
          <c:order val="3"/>
          <c:tx>
            <c:strRef>
              <c:f>'data_GIM Trends_1'!$E$1</c:f>
              <c:strCache>
                <c:ptCount val="1"/>
                <c:pt idx="0">
                  <c:v># Screening Study Complete</c:v>
                </c:pt>
              </c:strCache>
            </c:strRef>
          </c:tx>
          <c:spPr>
            <a:solidFill>
              <a:srgbClr val="FEDD00"/>
            </a:solidFill>
            <a:ln>
              <a:noFill/>
            </a:ln>
          </c:spPr>
          <c:invertIfNegative val="0"/>
          <c:cat>
            <c:strRef>
              <c:f>'data_GIM Trends_1'!$A$2:$A$14</c:f>
              <c:strCache>
                <c:ptCount val="13"/>
                <c:pt idx="0">
                  <c:v>Jan-25</c:v>
                </c:pt>
                <c:pt idx="1">
                  <c:v>Feb-25</c:v>
                </c:pt>
                <c:pt idx="2">
                  <c:v>Mar-25</c:v>
                </c:pt>
                <c:pt idx="3">
                  <c:v>Apr-25</c:v>
                </c:pt>
                <c:pt idx="4">
                  <c:v>May-25</c:v>
                </c:pt>
                <c:pt idx="5">
                  <c:v>Jun-25</c:v>
                </c:pt>
                <c:pt idx="6">
                  <c:v>Jul-25</c:v>
                </c:pt>
                <c:pt idx="7">
                  <c:v>Aug-25</c:v>
                </c:pt>
                <c:pt idx="8">
                  <c:v>Sep-25</c:v>
                </c:pt>
                <c:pt idx="9">
                  <c:v>Oct-25</c:v>
                </c:pt>
                <c:pt idx="10">
                  <c:v>Nov-25</c:v>
                </c:pt>
                <c:pt idx="11">
                  <c:v>Dec-25</c:v>
                </c:pt>
                <c:pt idx="12">
                  <c:v>Jan-26</c:v>
                </c:pt>
              </c:strCache>
            </c:strRef>
          </c:cat>
          <c:val>
            <c:numRef>
              <c:f>'data_GIM Trends_1'!$E$2:$E$14</c:f>
              <c:numCache>
                <c:formatCode>General</c:formatCode>
                <c:ptCount val="13"/>
                <c:pt idx="0">
                  <c:v>119</c:v>
                </c:pt>
                <c:pt idx="1">
                  <c:v>113</c:v>
                </c:pt>
                <c:pt idx="2">
                  <c:v>113</c:v>
                </c:pt>
                <c:pt idx="3">
                  <c:v>102</c:v>
                </c:pt>
                <c:pt idx="4">
                  <c:v>89</c:v>
                </c:pt>
                <c:pt idx="5">
                  <c:v>88</c:v>
                </c:pt>
                <c:pt idx="6">
                  <c:v>86</c:v>
                </c:pt>
                <c:pt idx="7">
                  <c:v>82</c:v>
                </c:pt>
                <c:pt idx="8">
                  <c:v>94</c:v>
                </c:pt>
                <c:pt idx="9">
                  <c:v>94</c:v>
                </c:pt>
                <c:pt idx="10">
                  <c:v>91</c:v>
                </c:pt>
                <c:pt idx="11">
                  <c:v>90</c:v>
                </c:pt>
                <c:pt idx="1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3B-4A57-945B-65E6CD1FC6F1}"/>
            </c:ext>
          </c:extLst>
        </c:ser>
        <c:ser>
          <c:idx val="4"/>
          <c:order val="4"/>
          <c:tx>
            <c:strRef>
              <c:f>'data_GIM Trends_1'!$F$1</c:f>
              <c:strCache>
                <c:ptCount val="1"/>
                <c:pt idx="0">
                  <c:v># Initial Screening study</c:v>
                </c:pt>
              </c:strCache>
            </c:strRef>
          </c:tx>
          <c:spPr>
            <a:solidFill>
              <a:srgbClr val="890C58"/>
            </a:solidFill>
            <a:ln>
              <a:noFill/>
            </a:ln>
          </c:spPr>
          <c:invertIfNegative val="0"/>
          <c:cat>
            <c:strRef>
              <c:f>'data_GIM Trends_1'!$A$2:$A$14</c:f>
              <c:strCache>
                <c:ptCount val="13"/>
                <c:pt idx="0">
                  <c:v>Jan-25</c:v>
                </c:pt>
                <c:pt idx="1">
                  <c:v>Feb-25</c:v>
                </c:pt>
                <c:pt idx="2">
                  <c:v>Mar-25</c:v>
                </c:pt>
                <c:pt idx="3">
                  <c:v>Apr-25</c:v>
                </c:pt>
                <c:pt idx="4">
                  <c:v>May-25</c:v>
                </c:pt>
                <c:pt idx="5">
                  <c:v>Jun-25</c:v>
                </c:pt>
                <c:pt idx="6">
                  <c:v>Jul-25</c:v>
                </c:pt>
                <c:pt idx="7">
                  <c:v>Aug-25</c:v>
                </c:pt>
                <c:pt idx="8">
                  <c:v>Sep-25</c:v>
                </c:pt>
                <c:pt idx="9">
                  <c:v>Oct-25</c:v>
                </c:pt>
                <c:pt idx="10">
                  <c:v>Nov-25</c:v>
                </c:pt>
                <c:pt idx="11">
                  <c:v>Dec-25</c:v>
                </c:pt>
                <c:pt idx="12">
                  <c:v>Jan-26</c:v>
                </c:pt>
              </c:strCache>
            </c:strRef>
          </c:cat>
          <c:val>
            <c:numRef>
              <c:f>'data_GIM Trends_1'!$F$2:$F$14</c:f>
              <c:numCache>
                <c:formatCode>General</c:formatCode>
                <c:ptCount val="13"/>
                <c:pt idx="0">
                  <c:v>16</c:v>
                </c:pt>
                <c:pt idx="1">
                  <c:v>19</c:v>
                </c:pt>
                <c:pt idx="2">
                  <c:v>19</c:v>
                </c:pt>
                <c:pt idx="3">
                  <c:v>29</c:v>
                </c:pt>
                <c:pt idx="4">
                  <c:v>21</c:v>
                </c:pt>
                <c:pt idx="5">
                  <c:v>27</c:v>
                </c:pt>
                <c:pt idx="6">
                  <c:v>27</c:v>
                </c:pt>
                <c:pt idx="7">
                  <c:v>33</c:v>
                </c:pt>
                <c:pt idx="8">
                  <c:v>20</c:v>
                </c:pt>
                <c:pt idx="9">
                  <c:v>11</c:v>
                </c:pt>
                <c:pt idx="10">
                  <c:v>9</c:v>
                </c:pt>
                <c:pt idx="11">
                  <c:v>5</c:v>
                </c:pt>
                <c:pt idx="1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3B-4A57-945B-65E6CD1FC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7154944"/>
        <c:axId val="2"/>
      </c:barChart>
      <c:lineChart>
        <c:grouping val="standard"/>
        <c:varyColors val="0"/>
        <c:ser>
          <c:idx val="5"/>
          <c:order val="5"/>
          <c:tx>
            <c:strRef>
              <c:f>'data_GIM Trends_1'!$G$1</c:f>
              <c:strCache>
                <c:ptCount val="1"/>
                <c:pt idx="0">
                  <c:v>GW  Capacity</c:v>
                </c:pt>
              </c:strCache>
            </c:strRef>
          </c:tx>
          <c:spPr>
            <a:ln w="0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00"/>
              </a:solidFill>
              <a:ln>
                <a:noFill/>
              </a:ln>
            </c:spPr>
          </c:marker>
          <c:cat>
            <c:strRef>
              <c:f>'data_GIM Trends_1'!$A$2:$A$14</c:f>
              <c:strCache>
                <c:ptCount val="13"/>
                <c:pt idx="0">
                  <c:v>Jan-25</c:v>
                </c:pt>
                <c:pt idx="1">
                  <c:v>Feb-25</c:v>
                </c:pt>
                <c:pt idx="2">
                  <c:v>Mar-25</c:v>
                </c:pt>
                <c:pt idx="3">
                  <c:v>Apr-25</c:v>
                </c:pt>
                <c:pt idx="4">
                  <c:v>May-25</c:v>
                </c:pt>
                <c:pt idx="5">
                  <c:v>Jun-25</c:v>
                </c:pt>
                <c:pt idx="6">
                  <c:v>Jul-25</c:v>
                </c:pt>
                <c:pt idx="7">
                  <c:v>Aug-25</c:v>
                </c:pt>
                <c:pt idx="8">
                  <c:v>Sep-25</c:v>
                </c:pt>
                <c:pt idx="9">
                  <c:v>Oct-25</c:v>
                </c:pt>
                <c:pt idx="10">
                  <c:v>Nov-25</c:v>
                </c:pt>
                <c:pt idx="11">
                  <c:v>Dec-25</c:v>
                </c:pt>
                <c:pt idx="12">
                  <c:v>Jan-26</c:v>
                </c:pt>
              </c:strCache>
            </c:strRef>
          </c:cat>
          <c:val>
            <c:numRef>
              <c:f>'data_GIM Trends_1'!$G$2:$G$14</c:f>
              <c:numCache>
                <c:formatCode>General</c:formatCode>
                <c:ptCount val="13"/>
                <c:pt idx="0">
                  <c:v>388.61579</c:v>
                </c:pt>
                <c:pt idx="1">
                  <c:v>399.00734999999997</c:v>
                </c:pt>
                <c:pt idx="2">
                  <c:v>404.45702</c:v>
                </c:pt>
                <c:pt idx="3">
                  <c:v>410.87360999999999</c:v>
                </c:pt>
                <c:pt idx="4">
                  <c:v>408.90807000000001</c:v>
                </c:pt>
                <c:pt idx="5">
                  <c:v>419.64776999999998</c:v>
                </c:pt>
                <c:pt idx="6">
                  <c:v>432.10036000000002</c:v>
                </c:pt>
                <c:pt idx="7">
                  <c:v>427.44153999999997</c:v>
                </c:pt>
                <c:pt idx="8">
                  <c:v>431.16473000000002</c:v>
                </c:pt>
                <c:pt idx="9">
                  <c:v>431.20393999999999</c:v>
                </c:pt>
                <c:pt idx="10">
                  <c:v>434.41457000000003</c:v>
                </c:pt>
                <c:pt idx="11">
                  <c:v>440.29872999999998</c:v>
                </c:pt>
                <c:pt idx="12">
                  <c:v>449.55408999999997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3B-4A57-945B-65E6CD1FC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"/>
        <c:axId val="3"/>
      </c:lineChart>
      <c:catAx>
        <c:axId val="77715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  <c:min val="0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Project Count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77154944"/>
        <c:crosses val="autoZero"/>
        <c:crossBetween val="between"/>
        <c:majorUnit val="200"/>
      </c:valAx>
      <c:cat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"/>
        <c:crosses val="autoZero"/>
        <c:auto val="0"/>
        <c:lblAlgn val="ctr"/>
        <c:lblOffset val="100"/>
        <c:noMultiLvlLbl val="0"/>
      </c:catAx>
      <c:valAx>
        <c:axId val="3"/>
        <c:scaling>
          <c:orientation val="minMax"/>
          <c:min val="0"/>
        </c:scaling>
        <c:delete val="0"/>
        <c:axPos val="r"/>
        <c:majorGridlines>
          <c:spPr>
            <a:ln w="0">
              <a:solidFill>
                <a:srgbClr val="99CCFF"/>
              </a:solidFill>
              <a:prstDash val="dash"/>
            </a:ln>
          </c:spPr>
        </c:majorGridlines>
        <c:title>
          <c:tx>
            <c:rich>
              <a:bodyPr rot="5400000" vert="horz"/>
              <a:lstStyle/>
              <a:p>
                <a:pPr>
                  <a:defRPr sz="800" b="1" i="0" u="none" strike="noStrike">
                    <a:solidFill>
                      <a:srgbClr val="0066CC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GW Capacity 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0">
            <a:solidFill>
              <a:srgbClr val="99CCFF"/>
            </a:solidFill>
            <a:prstDash val="solid"/>
          </a:ln>
        </c:spPr>
        <c:txPr>
          <a:bodyPr/>
          <a:lstStyle/>
          <a:p>
            <a:pPr>
              <a:defRPr sz="800" b="0" i="0" u="none" strike="noStrike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max"/>
        <c:crossBetween val="between"/>
        <c:majorUnit val="45"/>
      </c:valAx>
      <c:spPr>
        <a:noFill/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Small Generator Monthly Capacity by GIM Milestone plus Project Count, 13-Month Rolling Basis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'data_GIM Trends_3'!$B$1</c:f>
              <c:strCache>
                <c:ptCount val="1"/>
                <c:pt idx="0">
                  <c:v># Not Model Ready</c:v>
                </c:pt>
              </c:strCache>
            </c:strRef>
          </c:tx>
          <c:spPr>
            <a:pattFill prst="wdUpDiag">
              <a:fgClr>
                <a:srgbClr val="26D07C"/>
              </a:fgClr>
              <a:bgClr>
                <a:srgbClr val="26D07C"/>
              </a:bgClr>
            </a:pattFill>
            <a:ln>
              <a:noFill/>
            </a:ln>
          </c:spPr>
          <c:invertIfNegative val="0"/>
          <c:cat>
            <c:strRef>
              <c:f>'data_GIM Trends_3'!$A$2:$A$14</c:f>
              <c:strCache>
                <c:ptCount val="13"/>
                <c:pt idx="0">
                  <c:v>Nov-24</c:v>
                </c:pt>
                <c:pt idx="1">
                  <c:v>Dec-24</c:v>
                </c:pt>
                <c:pt idx="2">
                  <c:v>Jan-25</c:v>
                </c:pt>
                <c:pt idx="3">
                  <c:v>Feb-25</c:v>
                </c:pt>
                <c:pt idx="4">
                  <c:v>Mar-25</c:v>
                </c:pt>
                <c:pt idx="5">
                  <c:v>Apr-25</c:v>
                </c:pt>
                <c:pt idx="6">
                  <c:v>May-25</c:v>
                </c:pt>
                <c:pt idx="7">
                  <c:v>Jun-25</c:v>
                </c:pt>
                <c:pt idx="8">
                  <c:v>Jul-25</c:v>
                </c:pt>
                <c:pt idx="9">
                  <c:v>Aug-25</c:v>
                </c:pt>
                <c:pt idx="10">
                  <c:v>Sep-25</c:v>
                </c:pt>
                <c:pt idx="11">
                  <c:v>Oct-25</c:v>
                </c:pt>
                <c:pt idx="12">
                  <c:v>Nov-25</c:v>
                </c:pt>
              </c:strCache>
            </c:strRef>
          </c:cat>
          <c:val>
            <c:numRef>
              <c:f>'data_GIM Trends_3'!$B$2:$B$14</c:f>
              <c:numCache>
                <c:formatCode>General</c:formatCode>
                <c:ptCount val="13"/>
                <c:pt idx="0">
                  <c:v>33</c:v>
                </c:pt>
                <c:pt idx="1">
                  <c:v>32</c:v>
                </c:pt>
                <c:pt idx="2">
                  <c:v>30</c:v>
                </c:pt>
                <c:pt idx="3">
                  <c:v>24</c:v>
                </c:pt>
                <c:pt idx="4">
                  <c:v>26</c:v>
                </c:pt>
                <c:pt idx="5">
                  <c:v>32</c:v>
                </c:pt>
                <c:pt idx="6">
                  <c:v>31</c:v>
                </c:pt>
                <c:pt idx="7">
                  <c:v>28</c:v>
                </c:pt>
                <c:pt idx="8">
                  <c:v>23</c:v>
                </c:pt>
                <c:pt idx="9">
                  <c:v>23</c:v>
                </c:pt>
                <c:pt idx="10">
                  <c:v>29</c:v>
                </c:pt>
                <c:pt idx="11">
                  <c:v>28</c:v>
                </c:pt>
                <c:pt idx="1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4-483B-9339-7D9520C48F90}"/>
            </c:ext>
          </c:extLst>
        </c:ser>
        <c:ser>
          <c:idx val="1"/>
          <c:order val="1"/>
          <c:tx>
            <c:strRef>
              <c:f>'data_GIM Trends_3'!$C$1</c:f>
              <c:strCache>
                <c:ptCount val="1"/>
                <c:pt idx="0">
                  <c:v># Model Ready</c:v>
                </c:pt>
              </c:strCache>
            </c:strRef>
          </c:tx>
          <c:spPr>
            <a:solidFill>
              <a:srgbClr val="003865"/>
            </a:solidFill>
            <a:ln>
              <a:noFill/>
            </a:ln>
          </c:spPr>
          <c:invertIfNegative val="0"/>
          <c:cat>
            <c:strRef>
              <c:f>'data_GIM Trends_3'!$A$2:$A$14</c:f>
              <c:strCache>
                <c:ptCount val="13"/>
                <c:pt idx="0">
                  <c:v>Nov-24</c:v>
                </c:pt>
                <c:pt idx="1">
                  <c:v>Dec-24</c:v>
                </c:pt>
                <c:pt idx="2">
                  <c:v>Jan-25</c:v>
                </c:pt>
                <c:pt idx="3">
                  <c:v>Feb-25</c:v>
                </c:pt>
                <c:pt idx="4">
                  <c:v>Mar-25</c:v>
                </c:pt>
                <c:pt idx="5">
                  <c:v>Apr-25</c:v>
                </c:pt>
                <c:pt idx="6">
                  <c:v>May-25</c:v>
                </c:pt>
                <c:pt idx="7">
                  <c:v>Jun-25</c:v>
                </c:pt>
                <c:pt idx="8">
                  <c:v>Jul-25</c:v>
                </c:pt>
                <c:pt idx="9">
                  <c:v>Aug-25</c:v>
                </c:pt>
                <c:pt idx="10">
                  <c:v>Sep-25</c:v>
                </c:pt>
                <c:pt idx="11">
                  <c:v>Oct-25</c:v>
                </c:pt>
                <c:pt idx="12">
                  <c:v>Nov-25</c:v>
                </c:pt>
              </c:strCache>
            </c:strRef>
          </c:cat>
          <c:val>
            <c:numRef>
              <c:f>'data_GIM Trends_3'!$C$2:$C$14</c:f>
              <c:numCache>
                <c:formatCode>General</c:formatCode>
                <c:ptCount val="13"/>
                <c:pt idx="0">
                  <c:v>48</c:v>
                </c:pt>
                <c:pt idx="1">
                  <c:v>46</c:v>
                </c:pt>
                <c:pt idx="2">
                  <c:v>46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52</c:v>
                </c:pt>
                <c:pt idx="9">
                  <c:v>56</c:v>
                </c:pt>
                <c:pt idx="10">
                  <c:v>54</c:v>
                </c:pt>
                <c:pt idx="11">
                  <c:v>56</c:v>
                </c:pt>
                <c:pt idx="1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04-483B-9339-7D9520C48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9681311"/>
        <c:axId val="2"/>
      </c:barChart>
      <c:lineChart>
        <c:grouping val="stacked"/>
        <c:varyColors val="0"/>
        <c:ser>
          <c:idx val="2"/>
          <c:order val="2"/>
          <c:tx>
            <c:strRef>
              <c:f>'data_GIM Trends_3'!$D$1</c:f>
              <c:strCache>
                <c:ptCount val="1"/>
                <c:pt idx="0">
                  <c:v>MW Capacity</c:v>
                </c:pt>
              </c:strCache>
            </c:strRef>
          </c:tx>
          <c:spPr>
            <a:ln w="0">
              <a:solidFill>
                <a:srgbClr val="5B677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5B6770"/>
              </a:solidFill>
              <a:ln>
                <a:noFill/>
              </a:ln>
            </c:spPr>
          </c:marker>
          <c:cat>
            <c:strRef>
              <c:f>'data_GIM Trends_3'!$A$2:$A$14</c:f>
              <c:strCache>
                <c:ptCount val="13"/>
                <c:pt idx="0">
                  <c:v>Nov-24</c:v>
                </c:pt>
                <c:pt idx="1">
                  <c:v>Dec-24</c:v>
                </c:pt>
                <c:pt idx="2">
                  <c:v>Jan-25</c:v>
                </c:pt>
                <c:pt idx="3">
                  <c:v>Feb-25</c:v>
                </c:pt>
                <c:pt idx="4">
                  <c:v>Mar-25</c:v>
                </c:pt>
                <c:pt idx="5">
                  <c:v>Apr-25</c:v>
                </c:pt>
                <c:pt idx="6">
                  <c:v>May-25</c:v>
                </c:pt>
                <c:pt idx="7">
                  <c:v>Jun-25</c:v>
                </c:pt>
                <c:pt idx="8">
                  <c:v>Jul-25</c:v>
                </c:pt>
                <c:pt idx="9">
                  <c:v>Aug-25</c:v>
                </c:pt>
                <c:pt idx="10">
                  <c:v>Sep-25</c:v>
                </c:pt>
                <c:pt idx="11">
                  <c:v>Oct-25</c:v>
                </c:pt>
                <c:pt idx="12">
                  <c:v>Nov-25</c:v>
                </c:pt>
              </c:strCache>
            </c:strRef>
          </c:cat>
          <c:val>
            <c:numRef>
              <c:f>'data_GIM Trends_3'!$D$2:$D$14</c:f>
              <c:numCache>
                <c:formatCode>General</c:formatCode>
                <c:ptCount val="13"/>
                <c:pt idx="0">
                  <c:v>755.62</c:v>
                </c:pt>
                <c:pt idx="1">
                  <c:v>726.03</c:v>
                </c:pt>
                <c:pt idx="2">
                  <c:v>701.78</c:v>
                </c:pt>
                <c:pt idx="3">
                  <c:v>682.08</c:v>
                </c:pt>
                <c:pt idx="4">
                  <c:v>706.9</c:v>
                </c:pt>
                <c:pt idx="5">
                  <c:v>767.07</c:v>
                </c:pt>
                <c:pt idx="6">
                  <c:v>762.84</c:v>
                </c:pt>
                <c:pt idx="7">
                  <c:v>733.06</c:v>
                </c:pt>
                <c:pt idx="8">
                  <c:v>703.44</c:v>
                </c:pt>
                <c:pt idx="9">
                  <c:v>741.48</c:v>
                </c:pt>
                <c:pt idx="10">
                  <c:v>770.99</c:v>
                </c:pt>
                <c:pt idx="11">
                  <c:v>780.98</c:v>
                </c:pt>
                <c:pt idx="12">
                  <c:v>790.97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04-483B-9339-7D9520C48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"/>
        <c:axId val="3"/>
      </c:lineChart>
      <c:catAx>
        <c:axId val="150968131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  <c:min val="0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Project Count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09681311"/>
        <c:crosses val="autoZero"/>
        <c:crossBetween val="between"/>
      </c:valAx>
      <c:cat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"/>
        <c:crosses val="autoZero"/>
        <c:auto val="0"/>
        <c:lblAlgn val="ctr"/>
        <c:lblOffset val="100"/>
        <c:noMultiLvlLbl val="0"/>
      </c:catAx>
      <c:valAx>
        <c:axId val="3"/>
        <c:scaling>
          <c:orientation val="minMax"/>
          <c:min val="0"/>
        </c:scaling>
        <c:delete val="0"/>
        <c:axPos val="r"/>
        <c:majorGridlines>
          <c:spPr>
            <a:ln w="0">
              <a:solidFill>
                <a:srgbClr val="99CCFF"/>
              </a:solidFill>
              <a:prstDash val="dash"/>
            </a:ln>
          </c:spPr>
        </c:majorGridlines>
        <c:title>
          <c:tx>
            <c:rich>
              <a:bodyPr rot="5400000" vert="horz"/>
              <a:lstStyle/>
              <a:p>
                <a:pPr>
                  <a:defRPr sz="800" b="1" i="0" u="none" strike="noStrike">
                    <a:solidFill>
                      <a:srgbClr val="0066CC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Capacity 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0">
            <a:solidFill>
              <a:srgbClr val="99CCFF"/>
            </a:solidFill>
            <a:prstDash val="solid"/>
          </a:ln>
        </c:spPr>
        <c:txPr>
          <a:bodyPr/>
          <a:lstStyle/>
          <a:p>
            <a:pPr>
              <a:defRPr sz="800" b="0" i="0" u="none" strike="noStrike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max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Small Generator Monthly Capacity by GIM Milestone plus Project Count, 13-Month Rolling Basis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'data_GIM Trends_3'!$B$1</c:f>
              <c:strCache>
                <c:ptCount val="1"/>
                <c:pt idx="0">
                  <c:v># Not Model Ready</c:v>
                </c:pt>
              </c:strCache>
            </c:strRef>
          </c:tx>
          <c:spPr>
            <a:pattFill prst="wdUpDiag">
              <a:fgClr>
                <a:srgbClr val="26D07C"/>
              </a:fgClr>
              <a:bgClr>
                <a:srgbClr val="26D07C"/>
              </a:bgClr>
            </a:pattFill>
            <a:ln>
              <a:noFill/>
            </a:ln>
          </c:spPr>
          <c:invertIfNegative val="0"/>
          <c:cat>
            <c:strRef>
              <c:f>'data_GIM Trends_3'!$A$2:$A$14</c:f>
              <c:strCache>
                <c:ptCount val="13"/>
                <c:pt idx="0">
                  <c:v>Jan-25</c:v>
                </c:pt>
                <c:pt idx="1">
                  <c:v>Feb-25</c:v>
                </c:pt>
                <c:pt idx="2">
                  <c:v>Mar-25</c:v>
                </c:pt>
                <c:pt idx="3">
                  <c:v>Apr-25</c:v>
                </c:pt>
                <c:pt idx="4">
                  <c:v>May-25</c:v>
                </c:pt>
                <c:pt idx="5">
                  <c:v>Jun-25</c:v>
                </c:pt>
                <c:pt idx="6">
                  <c:v>Jul-25</c:v>
                </c:pt>
                <c:pt idx="7">
                  <c:v>Aug-25</c:v>
                </c:pt>
                <c:pt idx="8">
                  <c:v>Sep-25</c:v>
                </c:pt>
                <c:pt idx="9">
                  <c:v>Oct-25</c:v>
                </c:pt>
                <c:pt idx="10">
                  <c:v>Nov-25</c:v>
                </c:pt>
                <c:pt idx="11">
                  <c:v>Dec-25</c:v>
                </c:pt>
                <c:pt idx="12">
                  <c:v>Jan-26</c:v>
                </c:pt>
              </c:strCache>
            </c:strRef>
          </c:cat>
          <c:val>
            <c:numRef>
              <c:f>'data_GIM Trends_3'!$B$2:$B$14</c:f>
              <c:numCache>
                <c:formatCode>General</c:formatCode>
                <c:ptCount val="13"/>
                <c:pt idx="0">
                  <c:v>30</c:v>
                </c:pt>
                <c:pt idx="1">
                  <c:v>24</c:v>
                </c:pt>
                <c:pt idx="2">
                  <c:v>26</c:v>
                </c:pt>
                <c:pt idx="3">
                  <c:v>32</c:v>
                </c:pt>
                <c:pt idx="4">
                  <c:v>31</c:v>
                </c:pt>
                <c:pt idx="5">
                  <c:v>28</c:v>
                </c:pt>
                <c:pt idx="6">
                  <c:v>23</c:v>
                </c:pt>
                <c:pt idx="7">
                  <c:v>23</c:v>
                </c:pt>
                <c:pt idx="8">
                  <c:v>29</c:v>
                </c:pt>
                <c:pt idx="9">
                  <c:v>28</c:v>
                </c:pt>
                <c:pt idx="10">
                  <c:v>28</c:v>
                </c:pt>
                <c:pt idx="11">
                  <c:v>25</c:v>
                </c:pt>
                <c:pt idx="1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8-4BF8-BC1F-DD7C7D1D6D08}"/>
            </c:ext>
          </c:extLst>
        </c:ser>
        <c:ser>
          <c:idx val="1"/>
          <c:order val="1"/>
          <c:tx>
            <c:strRef>
              <c:f>'data_GIM Trends_3'!$C$1</c:f>
              <c:strCache>
                <c:ptCount val="1"/>
                <c:pt idx="0">
                  <c:v># Model Ready</c:v>
                </c:pt>
              </c:strCache>
            </c:strRef>
          </c:tx>
          <c:spPr>
            <a:solidFill>
              <a:srgbClr val="003865"/>
            </a:solidFill>
            <a:ln>
              <a:noFill/>
            </a:ln>
          </c:spPr>
          <c:invertIfNegative val="0"/>
          <c:cat>
            <c:strRef>
              <c:f>'data_GIM Trends_3'!$A$2:$A$14</c:f>
              <c:strCache>
                <c:ptCount val="13"/>
                <c:pt idx="0">
                  <c:v>Jan-25</c:v>
                </c:pt>
                <c:pt idx="1">
                  <c:v>Feb-25</c:v>
                </c:pt>
                <c:pt idx="2">
                  <c:v>Mar-25</c:v>
                </c:pt>
                <c:pt idx="3">
                  <c:v>Apr-25</c:v>
                </c:pt>
                <c:pt idx="4">
                  <c:v>May-25</c:v>
                </c:pt>
                <c:pt idx="5">
                  <c:v>Jun-25</c:v>
                </c:pt>
                <c:pt idx="6">
                  <c:v>Jul-25</c:v>
                </c:pt>
                <c:pt idx="7">
                  <c:v>Aug-25</c:v>
                </c:pt>
                <c:pt idx="8">
                  <c:v>Sep-25</c:v>
                </c:pt>
                <c:pt idx="9">
                  <c:v>Oct-25</c:v>
                </c:pt>
                <c:pt idx="10">
                  <c:v>Nov-25</c:v>
                </c:pt>
                <c:pt idx="11">
                  <c:v>Dec-25</c:v>
                </c:pt>
                <c:pt idx="12">
                  <c:v>Jan-26</c:v>
                </c:pt>
              </c:strCache>
            </c:strRef>
          </c:cat>
          <c:val>
            <c:numRef>
              <c:f>'data_GIM Trends_3'!$C$2:$C$14</c:f>
              <c:numCache>
                <c:formatCode>General</c:formatCode>
                <c:ptCount val="13"/>
                <c:pt idx="0">
                  <c:v>46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52</c:v>
                </c:pt>
                <c:pt idx="7">
                  <c:v>56</c:v>
                </c:pt>
                <c:pt idx="8">
                  <c:v>54</c:v>
                </c:pt>
                <c:pt idx="9">
                  <c:v>56</c:v>
                </c:pt>
                <c:pt idx="10">
                  <c:v>57</c:v>
                </c:pt>
                <c:pt idx="11">
                  <c:v>54</c:v>
                </c:pt>
                <c:pt idx="1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98-4BF8-BC1F-DD7C7D1D6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7137664"/>
        <c:axId val="2"/>
      </c:barChart>
      <c:lineChart>
        <c:grouping val="stacked"/>
        <c:varyColors val="0"/>
        <c:ser>
          <c:idx val="2"/>
          <c:order val="2"/>
          <c:tx>
            <c:strRef>
              <c:f>'data_GIM Trends_3'!$D$1</c:f>
              <c:strCache>
                <c:ptCount val="1"/>
                <c:pt idx="0">
                  <c:v>MW Capacity</c:v>
                </c:pt>
              </c:strCache>
            </c:strRef>
          </c:tx>
          <c:spPr>
            <a:ln w="0">
              <a:solidFill>
                <a:srgbClr val="5B677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5B6770"/>
              </a:solidFill>
              <a:ln>
                <a:noFill/>
              </a:ln>
            </c:spPr>
          </c:marker>
          <c:cat>
            <c:strRef>
              <c:f>'data_GIM Trends_3'!$A$2:$A$14</c:f>
              <c:strCache>
                <c:ptCount val="13"/>
                <c:pt idx="0">
                  <c:v>Jan-25</c:v>
                </c:pt>
                <c:pt idx="1">
                  <c:v>Feb-25</c:v>
                </c:pt>
                <c:pt idx="2">
                  <c:v>Mar-25</c:v>
                </c:pt>
                <c:pt idx="3">
                  <c:v>Apr-25</c:v>
                </c:pt>
                <c:pt idx="4">
                  <c:v>May-25</c:v>
                </c:pt>
                <c:pt idx="5">
                  <c:v>Jun-25</c:v>
                </c:pt>
                <c:pt idx="6">
                  <c:v>Jul-25</c:v>
                </c:pt>
                <c:pt idx="7">
                  <c:v>Aug-25</c:v>
                </c:pt>
                <c:pt idx="8">
                  <c:v>Sep-25</c:v>
                </c:pt>
                <c:pt idx="9">
                  <c:v>Oct-25</c:v>
                </c:pt>
                <c:pt idx="10">
                  <c:v>Nov-25</c:v>
                </c:pt>
                <c:pt idx="11">
                  <c:v>Dec-25</c:v>
                </c:pt>
                <c:pt idx="12">
                  <c:v>Jan-26</c:v>
                </c:pt>
              </c:strCache>
            </c:strRef>
          </c:cat>
          <c:val>
            <c:numRef>
              <c:f>'data_GIM Trends_3'!$D$2:$D$14</c:f>
              <c:numCache>
                <c:formatCode>General</c:formatCode>
                <c:ptCount val="13"/>
                <c:pt idx="0">
                  <c:v>701.78</c:v>
                </c:pt>
                <c:pt idx="1">
                  <c:v>682.08</c:v>
                </c:pt>
                <c:pt idx="2">
                  <c:v>706.9</c:v>
                </c:pt>
                <c:pt idx="3">
                  <c:v>767.07</c:v>
                </c:pt>
                <c:pt idx="4">
                  <c:v>762.84</c:v>
                </c:pt>
                <c:pt idx="5">
                  <c:v>733.06</c:v>
                </c:pt>
                <c:pt idx="6">
                  <c:v>703.44</c:v>
                </c:pt>
                <c:pt idx="7">
                  <c:v>741.48</c:v>
                </c:pt>
                <c:pt idx="8">
                  <c:v>770.99</c:v>
                </c:pt>
                <c:pt idx="9">
                  <c:v>780.98</c:v>
                </c:pt>
                <c:pt idx="10">
                  <c:v>790.97</c:v>
                </c:pt>
                <c:pt idx="11">
                  <c:v>732.45</c:v>
                </c:pt>
                <c:pt idx="12">
                  <c:v>752.12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98-4BF8-BC1F-DD7C7D1D6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"/>
        <c:axId val="3"/>
      </c:lineChart>
      <c:catAx>
        <c:axId val="777137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"/>
        <c:crosses val="autoZero"/>
        <c:auto val="0"/>
        <c:lblAlgn val="ctr"/>
        <c:lblOffset val="100"/>
        <c:noMultiLvlLbl val="0"/>
      </c:catAx>
      <c:valAx>
        <c:axId val="2"/>
        <c:scaling>
          <c:orientation val="minMax"/>
          <c:min val="0"/>
        </c:scaling>
        <c:delete val="0"/>
        <c:axPos val="l"/>
        <c:majorGridlines>
          <c:spPr>
            <a:ln w="0">
              <a:solidFill>
                <a:srgbClr val="CCCC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Project Count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77137664"/>
        <c:crosses val="autoZero"/>
        <c:crossBetween val="between"/>
      </c:valAx>
      <c:cat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"/>
        <c:crosses val="autoZero"/>
        <c:auto val="0"/>
        <c:lblAlgn val="ctr"/>
        <c:lblOffset val="100"/>
        <c:noMultiLvlLbl val="0"/>
      </c:catAx>
      <c:valAx>
        <c:axId val="3"/>
        <c:scaling>
          <c:orientation val="minMax"/>
          <c:min val="0"/>
        </c:scaling>
        <c:delete val="0"/>
        <c:axPos val="r"/>
        <c:majorGridlines>
          <c:spPr>
            <a:ln w="0">
              <a:solidFill>
                <a:srgbClr val="99CCFF"/>
              </a:solidFill>
              <a:prstDash val="dash"/>
            </a:ln>
          </c:spPr>
        </c:majorGridlines>
        <c:title>
          <c:tx>
            <c:rich>
              <a:bodyPr rot="5400000" vert="horz"/>
              <a:lstStyle/>
              <a:p>
                <a:pPr>
                  <a:defRPr sz="800" b="1" i="0" u="none" strike="noStrike">
                    <a:solidFill>
                      <a:srgbClr val="0066CC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MW Capacity 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0">
            <a:solidFill>
              <a:srgbClr val="99CCFF"/>
            </a:solidFill>
            <a:prstDash val="solid"/>
          </a:ln>
        </c:spPr>
        <c:txPr>
          <a:bodyPr/>
          <a:lstStyle/>
          <a:p>
            <a:pPr>
              <a:defRPr sz="800" b="0" i="0" u="none" strike="noStrike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max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sz="800" b="0" i="0" u="none" strike="noStrike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1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63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0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36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8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3"/>
            <a:ext cx="11277600" cy="570951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27884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6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05761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3"/>
            <a:ext cx="11277600" cy="570951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27884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7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4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08467" y="0"/>
            <a:ext cx="7883533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27713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08467" y="0"/>
            <a:ext cx="7883533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4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esourceIntegrationDepartment@ercot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36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Resource Integration Topics </a:t>
            </a:r>
          </a:p>
          <a:p>
            <a:endParaRPr lang="en-US" dirty="0"/>
          </a:p>
          <a:p>
            <a:r>
              <a:rPr lang="en-US" dirty="0"/>
              <a:t>Jenifer Fernandes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Resource Integration Working Group</a:t>
            </a:r>
            <a:r>
              <a:rPr lang="en-US" b="1" dirty="0"/>
              <a:t> </a:t>
            </a:r>
          </a:p>
          <a:p>
            <a:r>
              <a:rPr lang="en-US" dirty="0"/>
              <a:t>February 23</a:t>
            </a:r>
            <a:r>
              <a:rPr lang="en-US" baseline="30000" dirty="0"/>
              <a:t>rd</a:t>
            </a:r>
            <a:r>
              <a:rPr lang="en-US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872258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58AB39-BD59-4B90-BD33-AC9ECA42A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692" y="0"/>
            <a:ext cx="92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5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989F5-8509-4DFD-987C-2449AD09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6200"/>
            <a:ext cx="9218259" cy="67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2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D7F11-CDD1-41C2-8E4D-E3FC54E10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39" y="0"/>
            <a:ext cx="94567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Stability Assessment (QSA)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55625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Planning Guide 5.3.5</a:t>
            </a:r>
          </a:p>
          <a:p>
            <a:r>
              <a:rPr lang="en-US" sz="2800" dirty="0"/>
              <a:t>Next Deadline for QSA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If a GINR is not included in QSA, its Initial Synchronization date will be automatically delayed to the next quarter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47588"/>
              </p:ext>
            </p:extLst>
          </p:nvPr>
        </p:nvGraphicFramePr>
        <p:xfrm>
          <a:off x="2209800" y="2362200"/>
          <a:ext cx="7467600" cy="251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All-Inclusive Generation Resource Initial Synchronization Date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Last Day for an IE to meet prerequisites as listed in paragraph (4) below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Completion of Quarterly Stability Assessment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Upcoming January, February, March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Prior August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End of October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Upcoming April, May, June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Prior November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End of January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Upcoming July, August, September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Prior February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End of April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Upcoming October, November, December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Prior May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End of July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1342391" y="4393237"/>
            <a:ext cx="83532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3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Stability Assessment (QSA)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795995"/>
            <a:ext cx="11379200" cy="58334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Planning Guide 5.3.5, Quarterly Stability Assessment</a:t>
            </a:r>
          </a:p>
          <a:p>
            <a:r>
              <a:rPr lang="en-US" sz="2800" dirty="0"/>
              <a:t>Issue’s seen in previous QSA’s</a:t>
            </a:r>
          </a:p>
          <a:p>
            <a:pPr lvl="1"/>
            <a:r>
              <a:rPr lang="en-US" sz="2400" dirty="0"/>
              <a:t>10 day comment period for FIS</a:t>
            </a:r>
          </a:p>
          <a:p>
            <a:pPr lvl="2"/>
            <a:r>
              <a:rPr lang="en-US" sz="2000" dirty="0"/>
              <a:t>Needs to be complete before QSA deadline</a:t>
            </a:r>
          </a:p>
          <a:p>
            <a:pPr lvl="2"/>
            <a:r>
              <a:rPr lang="en-US" sz="2000" dirty="0"/>
              <a:t>TSPs need to plan for it</a:t>
            </a:r>
          </a:p>
          <a:p>
            <a:pPr lvl="1"/>
            <a:r>
              <a:rPr lang="en-US" sz="2400" dirty="0"/>
              <a:t>Dynamic/PSCAD Model Review</a:t>
            </a:r>
          </a:p>
          <a:p>
            <a:pPr lvl="2"/>
            <a:r>
              <a:rPr lang="en-US" sz="2000" dirty="0"/>
              <a:t>Dependent on FIS Stability study</a:t>
            </a:r>
          </a:p>
          <a:p>
            <a:pPr lvl="2"/>
            <a:r>
              <a:rPr lang="en-US" sz="2000" dirty="0"/>
              <a:t>Need to meet PG 6.9 15 to 30 days prior to QSA deadline</a:t>
            </a:r>
          </a:p>
          <a:p>
            <a:r>
              <a:rPr lang="en-US" sz="2800" dirty="0"/>
              <a:t>PSSE Model Quality Test Required</a:t>
            </a:r>
          </a:p>
          <a:p>
            <a:r>
              <a:rPr lang="en-US" sz="2800" dirty="0"/>
              <a:t>PSCAD Model Quality Test, Unit Model Validation and Template is required.  PSCAD template is required starting August 1</a:t>
            </a:r>
            <a:r>
              <a:rPr lang="en-US" sz="2800" baseline="30000" dirty="0"/>
              <a:t>st</a:t>
            </a:r>
            <a:r>
              <a:rPr lang="en-US" sz="2800" dirty="0"/>
              <a:t> QSA.</a:t>
            </a:r>
          </a:p>
          <a:p>
            <a:r>
              <a:rPr lang="en-US" sz="2800" dirty="0"/>
              <a:t>TSAT Model Required – If PSSE model is UDM, then TSAT model should be UDM and should include MQT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4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24F2-639C-D321-08FA-FAF44E78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QSA 45 day deadline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0530A-8CBC-C0F3-D9E7-A0954453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5461083"/>
          </a:xfrm>
        </p:spPr>
        <p:txBody>
          <a:bodyPr/>
          <a:lstStyle/>
          <a:p>
            <a:r>
              <a:rPr lang="en-US" dirty="0"/>
              <a:t>FIS studies finalized and posted in RIOO-IS 45 days prior to quarterly stability assessment deadline. </a:t>
            </a:r>
          </a:p>
          <a:p>
            <a:r>
              <a:rPr lang="en-US" dirty="0"/>
              <a:t>Dynamic models (PSEE, PSCAD, TSAT (UDM)) and MQT report submitted in RIOO-IS.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24EC1-B720-3CBC-6410-364B4754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571B13-0535-1E0B-FD2A-2E5A7090B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130895"/>
              </p:ext>
            </p:extLst>
          </p:nvPr>
        </p:nvGraphicFramePr>
        <p:xfrm>
          <a:off x="1905000" y="3276600"/>
          <a:ext cx="7239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425582030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72037910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From Planning guide Section 5.3.5 (2):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Last Day for an IE to meet prerequisites as listed in paragraph (4) below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 day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1257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Prior August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48151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Prior November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40408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Prior February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2446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Prior May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36401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74790EC0-F213-CFAD-1FE3-94A99C99B491}"/>
              </a:ext>
            </a:extLst>
          </p:cNvPr>
          <p:cNvSpPr/>
          <p:nvPr/>
        </p:nvSpPr>
        <p:spPr>
          <a:xfrm>
            <a:off x="1070971" y="5566193"/>
            <a:ext cx="826008" cy="4500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9829800" cy="975518"/>
          </a:xfrm>
        </p:spPr>
        <p:txBody>
          <a:bodyPr/>
          <a:lstStyle/>
          <a:p>
            <a:r>
              <a:rPr lang="en-US" dirty="0"/>
              <a:t>Active RR’s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20" y="990601"/>
            <a:ext cx="10833979" cy="5181600"/>
          </a:xfrm>
        </p:spPr>
        <p:txBody>
          <a:bodyPr/>
          <a:lstStyle/>
          <a:p>
            <a:r>
              <a:rPr lang="en-US" sz="2400" dirty="0"/>
              <a:t>PGRR132: Update to Standard Generation Interconnection Agreement (SGIA) Requirement</a:t>
            </a:r>
          </a:p>
          <a:p>
            <a:r>
              <a:rPr lang="en-US" sz="2400" dirty="0"/>
              <a:t>NPRR1272: Voltage Support at Private Use Networks</a:t>
            </a:r>
          </a:p>
          <a:p>
            <a:r>
              <a:rPr lang="en-US" sz="2400" dirty="0"/>
              <a:t>PGRR124: ESR Maintenance Exception to Modifications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25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A32C-E3AA-3988-2EE1-41E106A4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Interconnection Requests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FD480-C22C-3D19-9804-10A56035B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CFE88-D136-6A23-6BF2-65584D6957EA}"/>
              </a:ext>
            </a:extLst>
          </p:cNvPr>
          <p:cNvSpPr txBox="1"/>
          <p:nvPr/>
        </p:nvSpPr>
        <p:spPr>
          <a:xfrm>
            <a:off x="685800" y="814159"/>
            <a:ext cx="1028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2,008 active generation interconnection requests totaling 450 GW as of January 31st, 2026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(Solar 162 GW, Wind 48 GW, Gas 57 GW, Battery 179 GW / 375 GWh, and Other 4 GW)</a:t>
            </a: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050" b="0" dirty="0">
                <a:solidFill>
                  <a:schemeClr val="bg1">
                    <a:lumMod val="50000"/>
                  </a:schemeClr>
                </a:solidFill>
              </a:rPr>
              <a:t>(Excludes capacity associated with projects designated as Inactive per Planning Guide Section 5.7.6)</a:t>
            </a:r>
            <a:br>
              <a:rPr lang="en-US" sz="1050" dirty="0">
                <a:solidFill>
                  <a:schemeClr val="tx2"/>
                </a:solidFill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4D7D1-8478-FC3D-D43C-38E96322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15" y="5638800"/>
            <a:ext cx="7955970" cy="57917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33C9F9-83E6-9ACD-D2C0-C8620CC8F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19376"/>
              </p:ext>
            </p:extLst>
          </p:nvPr>
        </p:nvGraphicFramePr>
        <p:xfrm>
          <a:off x="572146" y="-5019676"/>
          <a:ext cx="10515600" cy="14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800958018"/>
                    </a:ext>
                  </a:extLst>
                </a:gridCol>
              </a:tblGrid>
              <a:tr h="1416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7535529"/>
                  </a:ext>
                </a:extLst>
              </a:tr>
            </a:tbl>
          </a:graphicData>
        </a:graphic>
      </p:graphicFrame>
      <p:graphicFrame>
        <p:nvGraphicFramePr>
          <p:cNvPr id="5" name="chart1.xml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281404"/>
              </p:ext>
            </p:extLst>
          </p:nvPr>
        </p:nvGraphicFramePr>
        <p:xfrm>
          <a:off x="862012" y="1571624"/>
          <a:ext cx="10467975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574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6989-5705-B1B0-CDB1-E51A5889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Interconnection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7CEF-1B0A-244E-5316-F70F4C9E8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959" y="951439"/>
            <a:ext cx="10134600" cy="59987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Small Gen- 31 projects Not Model Ready, 50 projects Model 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F3201-9DFA-3984-5439-E2CAD1173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0AD4B-6B81-F928-5E33-3F48D69C7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791198"/>
            <a:ext cx="7955970" cy="57917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A6D940-02D6-2D36-4DF1-DEBC85A84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622719"/>
              </p:ext>
            </p:extLst>
          </p:nvPr>
        </p:nvGraphicFramePr>
        <p:xfrm>
          <a:off x="498959" y="-8905876"/>
          <a:ext cx="10515600" cy="138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062771302"/>
                    </a:ext>
                  </a:extLst>
                </a:gridCol>
              </a:tblGrid>
              <a:tr h="13806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0997624"/>
                  </a:ext>
                </a:extLst>
              </a:tr>
            </a:tbl>
          </a:graphicData>
        </a:graphic>
      </p:graphicFrame>
      <p:graphicFrame>
        <p:nvGraphicFramePr>
          <p:cNvPr id="11" name="chart3.xml">
            <a:extLst>
              <a:ext uri="{FF2B5EF4-FFF2-40B4-BE49-F238E27FC236}">
                <a16:creationId xmlns:a16="http://schemas.microsoft.com/office/drawing/2014/main" id="{2ED689C2-1FE7-FE37-EAB7-BF3745298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629761"/>
              </p:ext>
            </p:extLst>
          </p:nvPr>
        </p:nvGraphicFramePr>
        <p:xfrm>
          <a:off x="2209800" y="14935199"/>
          <a:ext cx="9105900" cy="329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3.xml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702351"/>
              </p:ext>
            </p:extLst>
          </p:nvPr>
        </p:nvGraphicFramePr>
        <p:xfrm>
          <a:off x="862012" y="1571624"/>
          <a:ext cx="10467975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945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682"/>
            <a:ext cx="9753600" cy="670718"/>
          </a:xfrm>
        </p:spPr>
        <p:txBody>
          <a:bodyPr/>
          <a:lstStyle/>
          <a:p>
            <a:r>
              <a:rPr lang="en-US" dirty="0"/>
              <a:t>Other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4511040"/>
          </a:xfrm>
        </p:spPr>
        <p:txBody>
          <a:bodyPr/>
          <a:lstStyle/>
          <a:p>
            <a:r>
              <a:rPr lang="en-US" dirty="0">
                <a:hlinkClick r:id="rId3"/>
              </a:rPr>
              <a:t>ResourceIntegrationDepartment@ercot.com</a:t>
            </a:r>
            <a:r>
              <a:rPr lang="en-US" dirty="0"/>
              <a:t> is distribution list for Resource Integration department</a:t>
            </a:r>
          </a:p>
          <a:p>
            <a:r>
              <a:rPr lang="en-US" dirty="0"/>
              <a:t>Mailing List</a:t>
            </a:r>
          </a:p>
          <a:p>
            <a:pPr lvl="1"/>
            <a:r>
              <a:rPr lang="en-US" sz="2400" dirty="0"/>
              <a:t>RESOURCE_INTEGRATION@LISTS.ERCOT.COM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1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938274"/>
            <a:ext cx="5517497" cy="46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6126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side pages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3683894B5264EB8E83338F6BA777E" ma:contentTypeVersion="0" ma:contentTypeDescription="Create a new document." ma:contentTypeScope="" ma:versionID="6d9fae79e75f4a0e2854e81853c40662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D6933135-FA74-4199-91D5-29F71F2AA5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968CB8-5FF8-44D7-A459-A3FC34AC4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63D459-1C05-483F-85D1-C9E478EC32CC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100342</TotalTime>
  <Words>526</Words>
  <Application>Microsoft Office PowerPoint</Application>
  <PresentationFormat>Widescreen</PresentationFormat>
  <Paragraphs>100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1_Custom Design</vt:lpstr>
      <vt:lpstr>Inside pages</vt:lpstr>
      <vt:lpstr>2_Custom Design</vt:lpstr>
      <vt:lpstr>PowerPoint Presentation</vt:lpstr>
      <vt:lpstr>Quarterly Stability Assessment (QSA)  </vt:lpstr>
      <vt:lpstr>Quarterly Stability Assessment (QSA)  </vt:lpstr>
      <vt:lpstr>QSA 45 day deadline</vt:lpstr>
      <vt:lpstr>Active RR’s</vt:lpstr>
      <vt:lpstr>Generation Interconnection Requests</vt:lpstr>
      <vt:lpstr>Generation Interconnection Requests</vt:lpstr>
      <vt:lpstr>Other contact information</vt:lpstr>
      <vt:lpstr>Questions?</vt:lpstr>
      <vt:lpstr>PowerPoint Presentation</vt:lpstr>
      <vt:lpstr>PowerPoint Presentation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Fernandes, Jenifer</cp:lastModifiedBy>
  <cp:revision>822</cp:revision>
  <cp:lastPrinted>2018-07-25T14:31:19Z</cp:lastPrinted>
  <dcterms:created xsi:type="dcterms:W3CDTF">2016-01-21T15:20:31Z</dcterms:created>
  <dcterms:modified xsi:type="dcterms:W3CDTF">2026-02-22T15:51:14Z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0x010100D9D3683894B5264EB8E83338F6BA777E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2023-08-17T18:39:49Z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0942f964-1bf9-4ff5-a10d-74a7b62a81cf</vt:lpwstr>
  </property>
  <property fmtid="{D5CDD505-2E9C-101B-9397-08002B2CF9AE}" pid="9" name="MSIP_Label_7084cbda-52b8-46fb-a7b7-cb5bd465ed85_ContentBits">
    <vt:lpwstr>0</vt:lpwstr>
  </property>
</Properties>
</file>