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1.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9"/>
  </p:notesMasterIdLst>
  <p:handoutMasterIdLst>
    <p:handoutMasterId r:id="rId20"/>
  </p:handoutMasterIdLst>
  <p:sldIdLst>
    <p:sldId id="542" r:id="rId7"/>
    <p:sldId id="580" r:id="rId8"/>
    <p:sldId id="582" r:id="rId9"/>
    <p:sldId id="583" r:id="rId10"/>
    <p:sldId id="579" r:id="rId11"/>
    <p:sldId id="584" r:id="rId12"/>
    <p:sldId id="557" r:id="rId13"/>
    <p:sldId id="573" r:id="rId14"/>
    <p:sldId id="574" r:id="rId15"/>
    <p:sldId id="565" r:id="rId16"/>
    <p:sldId id="575" r:id="rId17"/>
    <p:sldId id="585"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91D340A-1E5B-98D9-2A72-182CF67E7D9D}" name="Khan, Riaz" initials="MK" userId="S::MdRiazAhmed.Khan@ercot.com::26889661-c691-4c09-a4d1-717aeac7a860" providerId="AD"/>
  <p188:author id="{B5B2F323-5B74-253A-5E0B-65029149998D}" name="Fernandes, Jenifer" initials="JF" userId="S::Jenifer.Fernandes@ercot.com::d998cad5-462f-4faa-8778-b3b2889d98ea" providerId="AD"/>
  <p188:author id="{C895B45F-826F-AD67-D4ED-779AA738ACB6}" name="Gonzalez, Luis" initials="LG" userId="S::Luis.Gonzalez@ercot.com::36759117-9867-4dea-aa57-8dde2d5f8dad" providerId="AD"/>
  <p188:author id="{095392CF-D23D-FB67-40D7-9532BED0F105}" name="Lizarraga, Daniel" initials="DL" userId="S::Daniel.Lizarraga@ercot.com::44fb3078-df37-4271-b31e-8d6d95f1d78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E6EBF0"/>
    <a:srgbClr val="093C61"/>
    <a:srgbClr val="98C3FA"/>
    <a:srgbClr val="70CDD9"/>
    <a:srgbClr val="8DC3E5"/>
    <a:srgbClr val="A9E5EA"/>
    <a:srgbClr val="5B6770"/>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B34F2E-0AE5-4623-8970-B95EAA7798C3}" v="4" dt="2026-02-20T16:03:05.102"/>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howGuides="1">
      <p:cViewPr varScale="1">
        <p:scale>
          <a:sx n="112" d="100"/>
          <a:sy n="112" d="100"/>
        </p:scale>
        <p:origin x="552" y="324"/>
      </p:cViewPr>
      <p:guideLst>
        <p:guide orient="horz" pos="2160"/>
        <p:guide pos="384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arraga, Daniel" userId="44fb3078-df37-4271-b31e-8d6d95f1d789" providerId="ADAL" clId="{84FEABEC-5519-46E4-B5C3-EE0239F34BC2}"/>
    <pc:docChg chg="addSld delSld modSld">
      <pc:chgData name="Lizarraga, Daniel" userId="44fb3078-df37-4271-b31e-8d6d95f1d789" providerId="ADAL" clId="{84FEABEC-5519-46E4-B5C3-EE0239F34BC2}" dt="2026-02-20T16:16:07.304" v="12" actId="20577"/>
      <pc:docMkLst>
        <pc:docMk/>
      </pc:docMkLst>
      <pc:sldChg chg="modSp mod">
        <pc:chgData name="Lizarraga, Daniel" userId="44fb3078-df37-4271-b31e-8d6d95f1d789" providerId="ADAL" clId="{84FEABEC-5519-46E4-B5C3-EE0239F34BC2}" dt="2026-02-20T15:56:23.997" v="3" actId="20577"/>
        <pc:sldMkLst>
          <pc:docMk/>
          <pc:sldMk cId="1850676767" sldId="542"/>
        </pc:sldMkLst>
        <pc:spChg chg="mod">
          <ac:chgData name="Lizarraga, Daniel" userId="44fb3078-df37-4271-b31e-8d6d95f1d789" providerId="ADAL" clId="{84FEABEC-5519-46E4-B5C3-EE0239F34BC2}" dt="2026-02-20T15:56:23.997" v="3" actId="20577"/>
          <ac:spMkLst>
            <pc:docMk/>
            <pc:sldMk cId="1850676767" sldId="542"/>
            <ac:spMk id="4" creationId="{71B380C9-83F4-13B7-773B-9880F0F13E5F}"/>
          </ac:spMkLst>
        </pc:spChg>
      </pc:sldChg>
      <pc:sldChg chg="del">
        <pc:chgData name="Lizarraga, Daniel" userId="44fb3078-df37-4271-b31e-8d6d95f1d789" providerId="ADAL" clId="{84FEABEC-5519-46E4-B5C3-EE0239F34BC2}" dt="2026-02-20T16:02:13.472" v="8" actId="47"/>
        <pc:sldMkLst>
          <pc:docMk/>
          <pc:sldMk cId="1728314451" sldId="556"/>
        </pc:sldMkLst>
      </pc:sldChg>
      <pc:sldChg chg="modSp mod modCm">
        <pc:chgData name="Lizarraga, Daniel" userId="44fb3078-df37-4271-b31e-8d6d95f1d789" providerId="ADAL" clId="{84FEABEC-5519-46E4-B5C3-EE0239F34BC2}" dt="2026-02-20T16:16:07.304" v="12" actId="20577"/>
        <pc:sldMkLst>
          <pc:docMk/>
          <pc:sldMk cId="1416533310" sldId="574"/>
        </pc:sldMkLst>
        <pc:spChg chg="mod">
          <ac:chgData name="Lizarraga, Daniel" userId="44fb3078-df37-4271-b31e-8d6d95f1d789" providerId="ADAL" clId="{84FEABEC-5519-46E4-B5C3-EE0239F34BC2}" dt="2026-02-20T16:16:07.304" v="12" actId="20577"/>
          <ac:spMkLst>
            <pc:docMk/>
            <pc:sldMk cId="1416533310" sldId="574"/>
            <ac:spMk id="8" creationId="{B0A91BEA-D8F2-D403-5335-E7ACB2FF5291}"/>
          </ac:spMkLst>
        </pc:spChg>
        <pc:extLst>
          <p:ext xmlns:p="http://schemas.openxmlformats.org/presentationml/2006/main" uri="{D6D511B9-2390-475A-947B-AFAB55BFBCF1}">
            <pc226:cmChg xmlns:pc226="http://schemas.microsoft.com/office/powerpoint/2022/06/main/command" chg="mod">
              <pc226:chgData name="Lizarraga, Daniel" userId="44fb3078-df37-4271-b31e-8d6d95f1d789" providerId="ADAL" clId="{84FEABEC-5519-46E4-B5C3-EE0239F34BC2}" dt="2026-02-20T16:16:07.304" v="12" actId="20577"/>
              <pc2:cmMkLst xmlns:pc2="http://schemas.microsoft.com/office/powerpoint/2019/9/main/command">
                <pc:docMk/>
                <pc:sldMk cId="1416533310" sldId="574"/>
                <pc2:cmMk id="{D3DA2571-1AE9-4EC6-BEEA-B15654DF8AD5}"/>
              </pc2:cmMkLst>
            </pc226:cmChg>
          </p:ext>
        </pc:extLst>
      </pc:sldChg>
      <pc:sldChg chg="modSp">
        <pc:chgData name="Lizarraga, Daniel" userId="44fb3078-df37-4271-b31e-8d6d95f1d789" providerId="ADAL" clId="{84FEABEC-5519-46E4-B5C3-EE0239F34BC2}" dt="2026-02-20T16:00:55.824" v="5"/>
        <pc:sldMkLst>
          <pc:docMk/>
          <pc:sldMk cId="3973304375" sldId="579"/>
        </pc:sldMkLst>
        <pc:spChg chg="mod">
          <ac:chgData name="Lizarraga, Daniel" userId="44fb3078-df37-4271-b31e-8d6d95f1d789" providerId="ADAL" clId="{84FEABEC-5519-46E4-B5C3-EE0239F34BC2}" dt="2026-02-20T16:00:55.824" v="5"/>
          <ac:spMkLst>
            <pc:docMk/>
            <pc:sldMk cId="3973304375" sldId="579"/>
            <ac:spMk id="6" creationId="{2F2556C2-7A0D-D482-D495-56E341CD5217}"/>
          </ac:spMkLst>
        </pc:spChg>
      </pc:sldChg>
      <pc:sldChg chg="del">
        <pc:chgData name="Lizarraga, Daniel" userId="44fb3078-df37-4271-b31e-8d6d95f1d789" providerId="ADAL" clId="{84FEABEC-5519-46E4-B5C3-EE0239F34BC2}" dt="2026-02-20T16:02:11.784" v="7" actId="47"/>
        <pc:sldMkLst>
          <pc:docMk/>
          <pc:sldMk cId="1319131377" sldId="581"/>
        </pc:sldMkLst>
      </pc:sldChg>
      <pc:sldChg chg="modSp add mod">
        <pc:chgData name="Lizarraga, Daniel" userId="44fb3078-df37-4271-b31e-8d6d95f1d789" providerId="ADAL" clId="{84FEABEC-5519-46E4-B5C3-EE0239F34BC2}" dt="2026-02-20T16:02:23.175" v="10" actId="1076"/>
        <pc:sldMkLst>
          <pc:docMk/>
          <pc:sldMk cId="3705514346" sldId="584"/>
        </pc:sldMkLst>
        <pc:picChg chg="mod">
          <ac:chgData name="Lizarraga, Daniel" userId="44fb3078-df37-4271-b31e-8d6d95f1d789" providerId="ADAL" clId="{84FEABEC-5519-46E4-B5C3-EE0239F34BC2}" dt="2026-02-20T16:02:23.175" v="10" actId="1076"/>
          <ac:picMkLst>
            <pc:docMk/>
            <pc:sldMk cId="3705514346" sldId="584"/>
            <ac:picMk id="14" creationId="{8A853C66-8893-AE4E-0D61-B15B0FEC3A1A}"/>
          </ac:picMkLst>
        </pc:picChg>
      </pc:sldChg>
      <pc:sldChg chg="add">
        <pc:chgData name="Lizarraga, Daniel" userId="44fb3078-df37-4271-b31e-8d6d95f1d789" providerId="ADAL" clId="{84FEABEC-5519-46E4-B5C3-EE0239F34BC2}" dt="2026-02-20T16:03:05.102" v="11"/>
        <pc:sldMkLst>
          <pc:docMk/>
          <pc:sldMk cId="2018299389" sldId="58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2/22/2026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2/22/2026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1">
                <a:solidFill>
                  <a:schemeClr val="tx1"/>
                </a:solidFill>
              </a:defRPr>
            </a:lvl2pPr>
            <a:lvl3pPr>
              <a:defRPr sz="1200" b="1">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accent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400">
                <a:solidFill>
                  <a:schemeClr val="tx1"/>
                </a:solidFill>
              </a:defRPr>
            </a:lvl1pPr>
          </a:lstStyle>
          <a:p>
            <a:endParaRPr lang="en-US" dirty="0"/>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dirty="0"/>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000" b="1">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dirty="0">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tx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3" y="6553200"/>
            <a:ext cx="943100" cy="253916"/>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dirty="0">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www.ercot.com/services/comm/mkt_notices/M-A103025-01" TargetMode="External"/><Relationship Id="rId2" Type="http://schemas.openxmlformats.org/officeDocument/2006/relationships/image" Target="../media/image17.png"/><Relationship Id="rId1" Type="http://schemas.openxmlformats.org/officeDocument/2006/relationships/slideLayout" Target="../slideLayouts/slideLayout6.xml"/><Relationship Id="rId4" Type="http://schemas.openxmlformats.org/officeDocument/2006/relationships/hyperlink" Target="https://www.ercot.com/calendar/08082025-NOGRR245-Workshop-II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ercot.com/gridinfo/transmission/opsys-change-schedule" TargetMode="External"/><Relationship Id="rId2" Type="http://schemas.openxmlformats.org/officeDocument/2006/relationships/hyperlink" Target="https://www.ercot.com/files/docs/2025/09/01/03-020126_Nodal.docx"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6.xml"/><Relationship Id="rId1" Type="http://schemas.openxmlformats.org/officeDocument/2006/relationships/tags" Target="../tags/tag1.xml"/><Relationship Id="rId5" Type="http://schemas.openxmlformats.org/officeDocument/2006/relationships/image" Target="../media/image9.png"/><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105561"/>
            <a:ext cx="5646034" cy="2708434"/>
          </a:xfrm>
          <a:prstGeom prst="rect">
            <a:avLst/>
          </a:prstGeom>
          <a:noFill/>
        </p:spPr>
        <p:txBody>
          <a:bodyPr wrap="square" rtlCol="0">
            <a:spAutoFit/>
          </a:bodyPr>
          <a:lstStyle/>
          <a:p>
            <a:r>
              <a:rPr lang="en-US" sz="2400" b="1" dirty="0"/>
              <a:t>Full Registration Data Requirements</a:t>
            </a:r>
          </a:p>
          <a:p>
            <a:endParaRPr lang="en-US" sz="2000" b="1" dirty="0"/>
          </a:p>
          <a:p>
            <a:endParaRPr lang="en-US" dirty="0"/>
          </a:p>
          <a:p>
            <a:endParaRPr lang="en-US" dirty="0"/>
          </a:p>
          <a:p>
            <a:endParaRPr lang="en-US" dirty="0"/>
          </a:p>
          <a:p>
            <a:r>
              <a:rPr lang="en-US" dirty="0"/>
              <a:t>Daniel Lizarraga &amp; Luis Gonzalez</a:t>
            </a:r>
          </a:p>
          <a:p>
            <a:r>
              <a:rPr lang="en-US" dirty="0"/>
              <a:t>Resource Integration</a:t>
            </a:r>
          </a:p>
          <a:p>
            <a:endParaRPr lang="en-US" dirty="0"/>
          </a:p>
          <a:p>
            <a:r>
              <a:rPr lang="en-US" dirty="0"/>
              <a:t>2/23/2026</a:t>
            </a: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1A5E0-8AFC-01FB-B0C0-1631B17C3D1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328EE6A-57C9-8CC2-F044-3719B7339C77}"/>
              </a:ext>
            </a:extLst>
          </p:cNvPr>
          <p:cNvSpPr>
            <a:spLocks noGrp="1"/>
          </p:cNvSpPr>
          <p:nvPr>
            <p:ph type="title"/>
          </p:nvPr>
        </p:nvSpPr>
        <p:spPr/>
        <p:txBody>
          <a:bodyPr/>
          <a:lstStyle/>
          <a:p>
            <a:r>
              <a:rPr lang="en-US" dirty="0"/>
              <a:t>Connectivity Nodes - example</a:t>
            </a:r>
          </a:p>
        </p:txBody>
      </p:sp>
      <p:sp>
        <p:nvSpPr>
          <p:cNvPr id="3" name="Slide Number Placeholder 2">
            <a:extLst>
              <a:ext uri="{FF2B5EF4-FFF2-40B4-BE49-F238E27FC236}">
                <a16:creationId xmlns:a16="http://schemas.microsoft.com/office/drawing/2014/main" id="{AB360370-0670-30CB-AEAA-75E439E2A97C}"/>
              </a:ext>
            </a:extLst>
          </p:cNvPr>
          <p:cNvSpPr>
            <a:spLocks noGrp="1"/>
          </p:cNvSpPr>
          <p:nvPr>
            <p:ph type="sldNum" sz="quarter" idx="4"/>
          </p:nvPr>
        </p:nvSpPr>
        <p:spPr/>
        <p:txBody>
          <a:bodyPr/>
          <a:lstStyle/>
          <a:p>
            <a:fld id="{1D93BD3E-1E9A-4970-A6F7-E7AC52762E0C}" type="slidenum">
              <a:rPr lang="en-US" smtClean="0"/>
              <a:pPr/>
              <a:t>10</a:t>
            </a:fld>
            <a:endParaRPr lang="en-US" dirty="0"/>
          </a:p>
        </p:txBody>
      </p:sp>
      <p:graphicFrame>
        <p:nvGraphicFramePr>
          <p:cNvPr id="2" name="Table 5">
            <a:extLst>
              <a:ext uri="{FF2B5EF4-FFF2-40B4-BE49-F238E27FC236}">
                <a16:creationId xmlns:a16="http://schemas.microsoft.com/office/drawing/2014/main" id="{38A117A3-7532-B949-41AD-CDD108DD9AD0}"/>
              </a:ext>
            </a:extLst>
          </p:cNvPr>
          <p:cNvGraphicFramePr>
            <a:graphicFrameLocks noGrp="1"/>
          </p:cNvGraphicFramePr>
          <p:nvPr/>
        </p:nvGraphicFramePr>
        <p:xfrm>
          <a:off x="6934200" y="578618"/>
          <a:ext cx="4749800" cy="5090160"/>
        </p:xfrm>
        <a:graphic>
          <a:graphicData uri="http://schemas.openxmlformats.org/drawingml/2006/table">
            <a:tbl>
              <a:tblPr firstRow="1" firstCol="1" bandRow="1">
                <a:tableStyleId>{93296810-A885-4BE3-A3E7-6D5BEEA58F35}</a:tableStyleId>
              </a:tblPr>
              <a:tblGrid>
                <a:gridCol w="1187450">
                  <a:extLst>
                    <a:ext uri="{9D8B030D-6E8A-4147-A177-3AD203B41FA5}">
                      <a16:colId xmlns:a16="http://schemas.microsoft.com/office/drawing/2014/main" val="1100787511"/>
                    </a:ext>
                  </a:extLst>
                </a:gridCol>
                <a:gridCol w="1187450">
                  <a:extLst>
                    <a:ext uri="{9D8B030D-6E8A-4147-A177-3AD203B41FA5}">
                      <a16:colId xmlns:a16="http://schemas.microsoft.com/office/drawing/2014/main" val="4211126817"/>
                    </a:ext>
                  </a:extLst>
                </a:gridCol>
                <a:gridCol w="1187450">
                  <a:extLst>
                    <a:ext uri="{9D8B030D-6E8A-4147-A177-3AD203B41FA5}">
                      <a16:colId xmlns:a16="http://schemas.microsoft.com/office/drawing/2014/main" val="2638076970"/>
                    </a:ext>
                  </a:extLst>
                </a:gridCol>
                <a:gridCol w="1187450">
                  <a:extLst>
                    <a:ext uri="{9D8B030D-6E8A-4147-A177-3AD203B41FA5}">
                      <a16:colId xmlns:a16="http://schemas.microsoft.com/office/drawing/2014/main" val="1795605687"/>
                    </a:ext>
                  </a:extLst>
                </a:gridCol>
              </a:tblGrid>
              <a:tr h="370840">
                <a:tc>
                  <a:txBody>
                    <a:bodyPr/>
                    <a:lstStyle/>
                    <a:p>
                      <a:r>
                        <a:rPr lang="en-US" dirty="0">
                          <a:solidFill>
                            <a:schemeClr val="bg1"/>
                          </a:solidFill>
                        </a:rPr>
                        <a:t>Type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Name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CN1</a:t>
                      </a:r>
                      <a:endParaRPr lang="en-US" dirty="0">
                        <a:solidFill>
                          <a:schemeClr val="accent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CN2</a:t>
                      </a:r>
                      <a:endParaRPr lang="en-US" dirty="0">
                        <a:solidFill>
                          <a:schemeClr val="accent1"/>
                        </a:solidFill>
                      </a:endParaRPr>
                    </a:p>
                  </a:txBody>
                  <a:tcPr/>
                </a:tc>
                <a:extLst>
                  <a:ext uri="{0D108BD9-81ED-4DB2-BD59-A6C34878D82A}">
                    <a16:rowId xmlns:a16="http://schemas.microsoft.com/office/drawing/2014/main" val="3132045848"/>
                  </a:ext>
                </a:extLst>
              </a:tr>
              <a:tr h="370840">
                <a:tc>
                  <a:txBody>
                    <a:bodyPr/>
                    <a:lstStyle/>
                    <a:p>
                      <a:r>
                        <a:rPr lang="en-US" dirty="0">
                          <a:solidFill>
                            <a:schemeClr val="bg1"/>
                          </a:solidFill>
                        </a:rPr>
                        <a:t>DSC</a:t>
                      </a:r>
                    </a:p>
                  </a:txBody>
                  <a:tcPr/>
                </a:tc>
                <a:tc>
                  <a:txBody>
                    <a:bodyPr/>
                    <a:lstStyle/>
                    <a:p>
                      <a:r>
                        <a:rPr lang="en-US" dirty="0"/>
                        <a:t>89-11</a:t>
                      </a:r>
                    </a:p>
                  </a:txBody>
                  <a:tcPr/>
                </a:tc>
                <a:tc>
                  <a:txBody>
                    <a:bodyPr/>
                    <a:lstStyle/>
                    <a:p>
                      <a:pPr algn="ctr"/>
                      <a:r>
                        <a:rPr lang="en-US" dirty="0"/>
                        <a:t>0001</a:t>
                      </a:r>
                    </a:p>
                  </a:txBody>
                  <a:tcPr/>
                </a:tc>
                <a:tc>
                  <a:txBody>
                    <a:bodyPr/>
                    <a:lstStyle/>
                    <a:p>
                      <a:pPr algn="ctr"/>
                      <a:r>
                        <a:rPr lang="en-US" dirty="0"/>
                        <a:t>0002</a:t>
                      </a:r>
                    </a:p>
                  </a:txBody>
                  <a:tcPr/>
                </a:tc>
                <a:extLst>
                  <a:ext uri="{0D108BD9-81ED-4DB2-BD59-A6C34878D82A}">
                    <a16:rowId xmlns:a16="http://schemas.microsoft.com/office/drawing/2014/main" val="3405941177"/>
                  </a:ext>
                </a:extLst>
              </a:tr>
              <a:tr h="370840">
                <a:tc>
                  <a:txBody>
                    <a:bodyPr/>
                    <a:lstStyle/>
                    <a:p>
                      <a:r>
                        <a:rPr lang="en-US" dirty="0">
                          <a:solidFill>
                            <a:schemeClr val="bg1"/>
                          </a:solidFill>
                        </a:rPr>
                        <a:t>CB</a:t>
                      </a:r>
                    </a:p>
                  </a:txBody>
                  <a:tcPr/>
                </a:tc>
                <a:tc>
                  <a:txBody>
                    <a:bodyPr/>
                    <a:lstStyle/>
                    <a:p>
                      <a:r>
                        <a:rPr lang="en-US" dirty="0"/>
                        <a:t>52-11</a:t>
                      </a:r>
                    </a:p>
                  </a:txBody>
                  <a:tcPr/>
                </a:tc>
                <a:tc>
                  <a:txBody>
                    <a:bodyPr/>
                    <a:lstStyle/>
                    <a:p>
                      <a:pPr algn="ctr"/>
                      <a:r>
                        <a:rPr lang="en-US" dirty="0"/>
                        <a:t>0002</a:t>
                      </a:r>
                    </a:p>
                  </a:txBody>
                  <a:tcPr/>
                </a:tc>
                <a:tc>
                  <a:txBody>
                    <a:bodyPr/>
                    <a:lstStyle/>
                    <a:p>
                      <a:pPr algn="ctr"/>
                      <a:r>
                        <a:rPr lang="en-US" dirty="0"/>
                        <a:t>0003</a:t>
                      </a:r>
                    </a:p>
                  </a:txBody>
                  <a:tcPr/>
                </a:tc>
                <a:extLst>
                  <a:ext uri="{0D108BD9-81ED-4DB2-BD59-A6C34878D82A}">
                    <a16:rowId xmlns:a16="http://schemas.microsoft.com/office/drawing/2014/main" val="860054951"/>
                  </a:ext>
                </a:extLst>
              </a:tr>
              <a:tr h="370840">
                <a:tc>
                  <a:txBody>
                    <a:bodyPr/>
                    <a:lstStyle/>
                    <a:p>
                      <a:r>
                        <a:rPr lang="en-US" dirty="0">
                          <a:solidFill>
                            <a:schemeClr val="bg1"/>
                          </a:solidFill>
                        </a:rPr>
                        <a:t>DSC</a:t>
                      </a:r>
                    </a:p>
                  </a:txBody>
                  <a:tcPr/>
                </a:tc>
                <a:tc>
                  <a:txBody>
                    <a:bodyPr/>
                    <a:lstStyle/>
                    <a:p>
                      <a:r>
                        <a:rPr lang="en-US" dirty="0"/>
                        <a:t>89-12</a:t>
                      </a:r>
                    </a:p>
                  </a:txBody>
                  <a:tcPr/>
                </a:tc>
                <a:tc>
                  <a:txBody>
                    <a:bodyPr/>
                    <a:lstStyle/>
                    <a:p>
                      <a:pPr algn="ctr"/>
                      <a:r>
                        <a:rPr lang="en-US" dirty="0"/>
                        <a:t>0003</a:t>
                      </a:r>
                    </a:p>
                  </a:txBody>
                  <a:tcPr/>
                </a:tc>
                <a:tc>
                  <a:txBody>
                    <a:bodyPr/>
                    <a:lstStyle/>
                    <a:p>
                      <a:pPr algn="ctr"/>
                      <a:r>
                        <a:rPr lang="en-US" dirty="0"/>
                        <a:t>0004</a:t>
                      </a:r>
                    </a:p>
                  </a:txBody>
                  <a:tcPr/>
                </a:tc>
                <a:extLst>
                  <a:ext uri="{0D108BD9-81ED-4DB2-BD59-A6C34878D82A}">
                    <a16:rowId xmlns:a16="http://schemas.microsoft.com/office/drawing/2014/main" val="3606537709"/>
                  </a:ext>
                </a:extLst>
              </a:tr>
              <a:tr h="370840">
                <a:tc>
                  <a:txBody>
                    <a:bodyPr/>
                    <a:lstStyle/>
                    <a:p>
                      <a:r>
                        <a:rPr lang="en-US" dirty="0">
                          <a:solidFill>
                            <a:schemeClr val="bg1"/>
                          </a:solidFill>
                        </a:rPr>
                        <a:t>XFMR</a:t>
                      </a:r>
                    </a:p>
                  </a:txBody>
                  <a:tcPr/>
                </a:tc>
                <a:tc>
                  <a:txBody>
                    <a:bodyPr/>
                    <a:lstStyle/>
                    <a:p>
                      <a:r>
                        <a:rPr lang="en-US" dirty="0"/>
                        <a:t>T1</a:t>
                      </a:r>
                    </a:p>
                  </a:txBody>
                  <a:tcPr/>
                </a:tc>
                <a:tc>
                  <a:txBody>
                    <a:bodyPr/>
                    <a:lstStyle/>
                    <a:p>
                      <a:pPr algn="ctr"/>
                      <a:r>
                        <a:rPr lang="en-US" dirty="0"/>
                        <a:t>0004</a:t>
                      </a:r>
                    </a:p>
                  </a:txBody>
                  <a:tcPr/>
                </a:tc>
                <a:tc>
                  <a:txBody>
                    <a:bodyPr/>
                    <a:lstStyle/>
                    <a:p>
                      <a:pPr algn="ctr"/>
                      <a:r>
                        <a:rPr lang="en-US" dirty="0"/>
                        <a:t>0005</a:t>
                      </a:r>
                    </a:p>
                  </a:txBody>
                  <a:tcPr/>
                </a:tc>
                <a:extLst>
                  <a:ext uri="{0D108BD9-81ED-4DB2-BD59-A6C34878D82A}">
                    <a16:rowId xmlns:a16="http://schemas.microsoft.com/office/drawing/2014/main" val="31125079"/>
                  </a:ext>
                </a:extLst>
              </a:tr>
              <a:tr h="370840">
                <a:tc>
                  <a:txBody>
                    <a:bodyPr/>
                    <a:lstStyle/>
                    <a:p>
                      <a:r>
                        <a:rPr lang="en-US" dirty="0">
                          <a:solidFill>
                            <a:schemeClr val="bg1"/>
                          </a:solidFill>
                        </a:rPr>
                        <a:t>DSC</a:t>
                      </a:r>
                    </a:p>
                  </a:txBody>
                  <a:tcPr/>
                </a:tc>
                <a:tc>
                  <a:txBody>
                    <a:bodyPr/>
                    <a:lstStyle/>
                    <a:p>
                      <a:r>
                        <a:rPr lang="en-US" dirty="0"/>
                        <a:t>89-21</a:t>
                      </a:r>
                    </a:p>
                  </a:txBody>
                  <a:tcPr/>
                </a:tc>
                <a:tc>
                  <a:txBody>
                    <a:bodyPr/>
                    <a:lstStyle/>
                    <a:p>
                      <a:pPr algn="ctr"/>
                      <a:r>
                        <a:rPr lang="en-US" dirty="0"/>
                        <a:t>0005</a:t>
                      </a:r>
                    </a:p>
                  </a:txBody>
                  <a:tcPr/>
                </a:tc>
                <a:tc>
                  <a:txBody>
                    <a:bodyPr/>
                    <a:lstStyle/>
                    <a:p>
                      <a:pPr algn="ctr"/>
                      <a:r>
                        <a:rPr lang="en-US" dirty="0"/>
                        <a:t>0006</a:t>
                      </a:r>
                    </a:p>
                  </a:txBody>
                  <a:tcPr/>
                </a:tc>
                <a:extLst>
                  <a:ext uri="{0D108BD9-81ED-4DB2-BD59-A6C34878D82A}">
                    <a16:rowId xmlns:a16="http://schemas.microsoft.com/office/drawing/2014/main" val="4171761522"/>
                  </a:ext>
                </a:extLst>
              </a:tr>
              <a:tr h="370840">
                <a:tc>
                  <a:txBody>
                    <a:bodyPr/>
                    <a:lstStyle/>
                    <a:p>
                      <a:r>
                        <a:rPr lang="en-US" dirty="0">
                          <a:solidFill>
                            <a:schemeClr val="bg1"/>
                          </a:solidFill>
                        </a:rPr>
                        <a:t>CB</a:t>
                      </a:r>
                    </a:p>
                  </a:txBody>
                  <a:tcPr/>
                </a:tc>
                <a:tc>
                  <a:txBody>
                    <a:bodyPr/>
                    <a:lstStyle/>
                    <a:p>
                      <a:r>
                        <a:rPr lang="en-US" dirty="0"/>
                        <a:t>52-21</a:t>
                      </a:r>
                    </a:p>
                  </a:txBody>
                  <a:tcPr/>
                </a:tc>
                <a:tc>
                  <a:txBody>
                    <a:bodyPr/>
                    <a:lstStyle/>
                    <a:p>
                      <a:pPr algn="ctr"/>
                      <a:r>
                        <a:rPr lang="en-US" dirty="0"/>
                        <a:t>0006</a:t>
                      </a:r>
                    </a:p>
                  </a:txBody>
                  <a:tcPr/>
                </a:tc>
                <a:tc>
                  <a:txBody>
                    <a:bodyPr/>
                    <a:lstStyle/>
                    <a:p>
                      <a:pPr algn="ctr"/>
                      <a:r>
                        <a:rPr lang="en-US" dirty="0"/>
                        <a:t>0007</a:t>
                      </a:r>
                    </a:p>
                  </a:txBody>
                  <a:tcPr/>
                </a:tc>
                <a:extLst>
                  <a:ext uri="{0D108BD9-81ED-4DB2-BD59-A6C34878D82A}">
                    <a16:rowId xmlns:a16="http://schemas.microsoft.com/office/drawing/2014/main" val="376316831"/>
                  </a:ext>
                </a:extLst>
              </a:tr>
              <a:tr h="370840">
                <a:tc>
                  <a:txBody>
                    <a:bodyPr/>
                    <a:lstStyle/>
                    <a:p>
                      <a:r>
                        <a:rPr lang="en-US" dirty="0">
                          <a:solidFill>
                            <a:schemeClr val="bg1"/>
                          </a:solidFill>
                        </a:rPr>
                        <a:t>DSC</a:t>
                      </a:r>
                    </a:p>
                  </a:txBody>
                  <a:tcPr/>
                </a:tc>
                <a:tc>
                  <a:txBody>
                    <a:bodyPr/>
                    <a:lstStyle/>
                    <a:p>
                      <a:r>
                        <a:rPr lang="en-US" dirty="0"/>
                        <a:t>89-C1</a:t>
                      </a:r>
                    </a:p>
                  </a:txBody>
                  <a:tcPr/>
                </a:tc>
                <a:tc>
                  <a:txBody>
                    <a:bodyPr/>
                    <a:lstStyle/>
                    <a:p>
                      <a:pPr algn="ctr"/>
                      <a:r>
                        <a:rPr lang="en-US" dirty="0"/>
                        <a:t>0007</a:t>
                      </a:r>
                    </a:p>
                  </a:txBody>
                  <a:tcPr/>
                </a:tc>
                <a:tc>
                  <a:txBody>
                    <a:bodyPr/>
                    <a:lstStyle/>
                    <a:p>
                      <a:pPr algn="ctr"/>
                      <a:r>
                        <a:rPr lang="en-US" dirty="0"/>
                        <a:t>0009</a:t>
                      </a:r>
                    </a:p>
                  </a:txBody>
                  <a:tcPr/>
                </a:tc>
                <a:extLst>
                  <a:ext uri="{0D108BD9-81ED-4DB2-BD59-A6C34878D82A}">
                    <a16:rowId xmlns:a16="http://schemas.microsoft.com/office/drawing/2014/main" val="1149749024"/>
                  </a:ext>
                </a:extLst>
              </a:tr>
              <a:tr h="370840">
                <a:tc>
                  <a:txBody>
                    <a:bodyPr/>
                    <a:lstStyle/>
                    <a:p>
                      <a:r>
                        <a:rPr lang="en-US" dirty="0">
                          <a:solidFill>
                            <a:schemeClr val="bg1"/>
                          </a:solidFill>
                        </a:rPr>
                        <a:t>CB</a:t>
                      </a:r>
                    </a:p>
                  </a:txBody>
                  <a:tcPr/>
                </a:tc>
                <a:tc>
                  <a:txBody>
                    <a:bodyPr/>
                    <a:lstStyle/>
                    <a:p>
                      <a:r>
                        <a:rPr lang="en-US" dirty="0"/>
                        <a:t>CSC-1</a:t>
                      </a:r>
                    </a:p>
                  </a:txBody>
                  <a:tcPr/>
                </a:tc>
                <a:tc>
                  <a:txBody>
                    <a:bodyPr/>
                    <a:lstStyle/>
                    <a:p>
                      <a:pPr algn="ctr"/>
                      <a:r>
                        <a:rPr lang="en-US" dirty="0"/>
                        <a:t>0009</a:t>
                      </a:r>
                    </a:p>
                  </a:txBody>
                  <a:tcPr/>
                </a:tc>
                <a:tc>
                  <a:txBody>
                    <a:bodyPr/>
                    <a:lstStyle/>
                    <a:p>
                      <a:pPr algn="ctr"/>
                      <a:r>
                        <a:rPr lang="en-US" dirty="0"/>
                        <a:t>0010</a:t>
                      </a:r>
                    </a:p>
                  </a:txBody>
                  <a:tcPr/>
                </a:tc>
                <a:extLst>
                  <a:ext uri="{0D108BD9-81ED-4DB2-BD59-A6C34878D82A}">
                    <a16:rowId xmlns:a16="http://schemas.microsoft.com/office/drawing/2014/main" val="1563514840"/>
                  </a:ext>
                </a:extLst>
              </a:tr>
              <a:tr h="370840">
                <a:tc>
                  <a:txBody>
                    <a:bodyPr/>
                    <a:lstStyle/>
                    <a:p>
                      <a:r>
                        <a:rPr lang="en-US" dirty="0">
                          <a:solidFill>
                            <a:schemeClr val="bg1"/>
                          </a:solidFill>
                        </a:rPr>
                        <a:t>CB</a:t>
                      </a:r>
                    </a:p>
                  </a:txBody>
                  <a:tcPr/>
                </a:tc>
                <a:tc>
                  <a:txBody>
                    <a:bodyPr/>
                    <a:lstStyle/>
                    <a:p>
                      <a:r>
                        <a:rPr lang="en-US" dirty="0"/>
                        <a:t>VIRTUAL_BKR1</a:t>
                      </a:r>
                    </a:p>
                  </a:txBody>
                  <a:tcPr/>
                </a:tc>
                <a:tc>
                  <a:txBody>
                    <a:bodyPr/>
                    <a:lstStyle/>
                    <a:p>
                      <a:pPr algn="ctr"/>
                      <a:r>
                        <a:rPr lang="en-US" dirty="0"/>
                        <a:t>0007</a:t>
                      </a:r>
                    </a:p>
                  </a:txBody>
                  <a:tcPr/>
                </a:tc>
                <a:tc>
                  <a:txBody>
                    <a:bodyPr/>
                    <a:lstStyle/>
                    <a:p>
                      <a:pPr algn="ctr"/>
                      <a:r>
                        <a:rPr lang="en-US" dirty="0"/>
                        <a:t>0008</a:t>
                      </a:r>
                    </a:p>
                  </a:txBody>
                  <a:tcPr/>
                </a:tc>
                <a:extLst>
                  <a:ext uri="{0D108BD9-81ED-4DB2-BD59-A6C34878D82A}">
                    <a16:rowId xmlns:a16="http://schemas.microsoft.com/office/drawing/2014/main" val="1973816774"/>
                  </a:ext>
                </a:extLst>
              </a:tr>
              <a:tr h="370840">
                <a:tc>
                  <a:txBody>
                    <a:bodyPr/>
                    <a:lstStyle/>
                    <a:p>
                      <a:r>
                        <a:rPr lang="en-US" dirty="0">
                          <a:solidFill>
                            <a:schemeClr val="bg1"/>
                          </a:solidFill>
                        </a:rPr>
                        <a:t>Gen</a:t>
                      </a:r>
                    </a:p>
                  </a:txBody>
                  <a:tcPr/>
                </a:tc>
                <a:tc>
                  <a:txBody>
                    <a:bodyPr/>
                    <a:lstStyle/>
                    <a:p>
                      <a:r>
                        <a:rPr lang="en-US" dirty="0"/>
                        <a:t>UNIT1</a:t>
                      </a:r>
                    </a:p>
                  </a:txBody>
                  <a:tcPr/>
                </a:tc>
                <a:tc>
                  <a:txBody>
                    <a:bodyPr/>
                    <a:lstStyle/>
                    <a:p>
                      <a:pPr algn="ctr"/>
                      <a:r>
                        <a:rPr lang="en-US" dirty="0"/>
                        <a:t>0008</a:t>
                      </a:r>
                    </a:p>
                  </a:txBody>
                  <a:tcPr/>
                </a:tc>
                <a:tc>
                  <a:txBody>
                    <a:bodyPr/>
                    <a:lstStyle/>
                    <a:p>
                      <a:pPr algn="ctr"/>
                      <a:r>
                        <a:rPr lang="en-US" dirty="0"/>
                        <a:t>-</a:t>
                      </a:r>
                    </a:p>
                  </a:txBody>
                  <a:tcPr/>
                </a:tc>
                <a:extLst>
                  <a:ext uri="{0D108BD9-81ED-4DB2-BD59-A6C34878D82A}">
                    <a16:rowId xmlns:a16="http://schemas.microsoft.com/office/drawing/2014/main" val="3679327379"/>
                  </a:ext>
                </a:extLst>
              </a:tr>
              <a:tr h="370840">
                <a:tc>
                  <a:txBody>
                    <a:bodyPr/>
                    <a:lstStyle/>
                    <a:p>
                      <a:r>
                        <a:rPr lang="en-US" dirty="0">
                          <a:solidFill>
                            <a:schemeClr val="bg1"/>
                          </a:solidFill>
                        </a:rPr>
                        <a:t>Load</a:t>
                      </a:r>
                    </a:p>
                  </a:txBody>
                  <a:tcPr/>
                </a:tc>
                <a:tc>
                  <a:txBody>
                    <a:bodyPr/>
                    <a:lstStyle/>
                    <a:p>
                      <a:r>
                        <a:rPr lang="en-US" dirty="0"/>
                        <a:t>LOAD1</a:t>
                      </a:r>
                    </a:p>
                  </a:txBody>
                  <a:tcPr/>
                </a:tc>
                <a:tc>
                  <a:txBody>
                    <a:bodyPr/>
                    <a:lstStyle/>
                    <a:p>
                      <a:pPr algn="ctr"/>
                      <a:r>
                        <a:rPr lang="en-US" dirty="0"/>
                        <a:t>0007</a:t>
                      </a:r>
                    </a:p>
                  </a:txBody>
                  <a:tcPr/>
                </a:tc>
                <a:tc>
                  <a:txBody>
                    <a:bodyPr/>
                    <a:lstStyle/>
                    <a:p>
                      <a:pPr algn="ctr"/>
                      <a:r>
                        <a:rPr lang="en-US" dirty="0"/>
                        <a:t>-</a:t>
                      </a:r>
                    </a:p>
                  </a:txBody>
                  <a:tcPr/>
                </a:tc>
                <a:extLst>
                  <a:ext uri="{0D108BD9-81ED-4DB2-BD59-A6C34878D82A}">
                    <a16:rowId xmlns:a16="http://schemas.microsoft.com/office/drawing/2014/main" val="174528985"/>
                  </a:ext>
                </a:extLst>
              </a:tr>
              <a:tr h="370840">
                <a:tc>
                  <a:txBody>
                    <a:bodyPr/>
                    <a:lstStyle/>
                    <a:p>
                      <a:r>
                        <a:rPr lang="en-US" dirty="0">
                          <a:solidFill>
                            <a:schemeClr val="bg1"/>
                          </a:solidFill>
                        </a:rPr>
                        <a:t>Shunt</a:t>
                      </a:r>
                    </a:p>
                  </a:txBody>
                  <a:tcPr/>
                </a:tc>
                <a:tc>
                  <a:txBody>
                    <a:bodyPr/>
                    <a:lstStyle/>
                    <a:p>
                      <a:r>
                        <a:rPr lang="en-US" dirty="0"/>
                        <a:t>C1</a:t>
                      </a:r>
                    </a:p>
                  </a:txBody>
                  <a:tcPr/>
                </a:tc>
                <a:tc>
                  <a:txBody>
                    <a:bodyPr/>
                    <a:lstStyle/>
                    <a:p>
                      <a:pPr algn="ctr"/>
                      <a:r>
                        <a:rPr lang="en-US" dirty="0"/>
                        <a:t>0010</a:t>
                      </a:r>
                    </a:p>
                  </a:txBody>
                  <a:tcPr/>
                </a:tc>
                <a:tc>
                  <a:txBody>
                    <a:bodyPr/>
                    <a:lstStyle/>
                    <a:p>
                      <a:pPr algn="ctr"/>
                      <a:r>
                        <a:rPr lang="en-US" dirty="0"/>
                        <a:t>-</a:t>
                      </a:r>
                    </a:p>
                  </a:txBody>
                  <a:tcPr/>
                </a:tc>
                <a:extLst>
                  <a:ext uri="{0D108BD9-81ED-4DB2-BD59-A6C34878D82A}">
                    <a16:rowId xmlns:a16="http://schemas.microsoft.com/office/drawing/2014/main" val="2849906457"/>
                  </a:ext>
                </a:extLst>
              </a:tr>
            </a:tbl>
          </a:graphicData>
        </a:graphic>
      </p:graphicFrame>
      <p:pic>
        <p:nvPicPr>
          <p:cNvPr id="11" name="Picture 10">
            <a:extLst>
              <a:ext uri="{FF2B5EF4-FFF2-40B4-BE49-F238E27FC236}">
                <a16:creationId xmlns:a16="http://schemas.microsoft.com/office/drawing/2014/main" id="{4FFAD518-4C17-9C33-02F4-552885D42B0C}"/>
              </a:ext>
            </a:extLst>
          </p:cNvPr>
          <p:cNvPicPr>
            <a:picLocks noChangeAspect="1"/>
          </p:cNvPicPr>
          <p:nvPr/>
        </p:nvPicPr>
        <p:blipFill>
          <a:blip r:embed="rId2"/>
          <a:stretch>
            <a:fillRect/>
          </a:stretch>
        </p:blipFill>
        <p:spPr>
          <a:xfrm>
            <a:off x="152400" y="1524000"/>
            <a:ext cx="6744641" cy="3067478"/>
          </a:xfrm>
          <a:prstGeom prst="rect">
            <a:avLst/>
          </a:prstGeom>
        </p:spPr>
      </p:pic>
    </p:spTree>
    <p:extLst>
      <p:ext uri="{BB962C8B-B14F-4D97-AF65-F5344CB8AC3E}">
        <p14:creationId xmlns:p14="http://schemas.microsoft.com/office/powerpoint/2010/main" val="384300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980F9-9E28-ABBE-282C-1496155135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7F3398F-87D6-2E3C-46DA-A553C4E9BC07}"/>
              </a:ext>
            </a:extLst>
          </p:cNvPr>
          <p:cNvSpPr>
            <a:spLocks noGrp="1"/>
          </p:cNvSpPr>
          <p:nvPr>
            <p:ph type="title"/>
          </p:nvPr>
        </p:nvSpPr>
        <p:spPr/>
        <p:txBody>
          <a:bodyPr/>
          <a:lstStyle/>
          <a:p>
            <a:r>
              <a:rPr lang="en-US" dirty="0"/>
              <a:t>Virtual Breakers</a:t>
            </a:r>
          </a:p>
        </p:txBody>
      </p:sp>
      <p:sp>
        <p:nvSpPr>
          <p:cNvPr id="8" name="Content Placeholder 7">
            <a:extLst>
              <a:ext uri="{FF2B5EF4-FFF2-40B4-BE49-F238E27FC236}">
                <a16:creationId xmlns:a16="http://schemas.microsoft.com/office/drawing/2014/main" id="{637CF22C-A92C-9673-100C-1F7AFB1E3C2E}"/>
              </a:ext>
            </a:extLst>
          </p:cNvPr>
          <p:cNvSpPr>
            <a:spLocks noGrp="1"/>
          </p:cNvSpPr>
          <p:nvPr>
            <p:ph idx="10"/>
          </p:nvPr>
        </p:nvSpPr>
        <p:spPr>
          <a:xfrm>
            <a:off x="7257368" y="457200"/>
            <a:ext cx="4528232" cy="5638800"/>
          </a:xfrm>
        </p:spPr>
        <p:txBody>
          <a:bodyPr/>
          <a:lstStyle/>
          <a:p>
            <a:r>
              <a:rPr lang="en-US" sz="2000" b="0" dirty="0"/>
              <a:t>In ERCOT’s Operations Model, IBR Collector Systems are equivalized into a single Resource at the medium-voltage bus.</a:t>
            </a:r>
          </a:p>
          <a:p>
            <a:endParaRPr lang="en-US" sz="2000" b="0" dirty="0"/>
          </a:p>
          <a:p>
            <a:r>
              <a:rPr lang="en-US" sz="2000" b="0" dirty="0"/>
              <a:t>A Virtual breaker is likewise an equivalization of collector feeder switches and breakers, and represents the logical condition of the Resource.</a:t>
            </a:r>
          </a:p>
          <a:p>
            <a:endParaRPr lang="en-US" sz="2000" b="0" dirty="0"/>
          </a:p>
          <a:p>
            <a:r>
              <a:rPr lang="en-US" sz="2000" b="0" dirty="0"/>
              <a:t>The RE should call this equivalized breaker VIRTUAL_BKR1 or PSEUDO_BKR1 (or 2, 3, …) to match the Resource’s identifier.</a:t>
            </a:r>
          </a:p>
          <a:p>
            <a:endParaRPr lang="en-US" dirty="0">
              <a:solidFill>
                <a:srgbClr val="032E50"/>
              </a:solidFill>
            </a:endParaRPr>
          </a:p>
        </p:txBody>
      </p:sp>
      <p:sp>
        <p:nvSpPr>
          <p:cNvPr id="3" name="Slide Number Placeholder 2">
            <a:extLst>
              <a:ext uri="{FF2B5EF4-FFF2-40B4-BE49-F238E27FC236}">
                <a16:creationId xmlns:a16="http://schemas.microsoft.com/office/drawing/2014/main" id="{49AFA41F-67C5-E214-FA39-2D9FBB61CA1B}"/>
              </a:ext>
            </a:extLst>
          </p:cNvPr>
          <p:cNvSpPr>
            <a:spLocks noGrp="1"/>
          </p:cNvSpPr>
          <p:nvPr>
            <p:ph type="sldNum" sz="quarter" idx="4"/>
          </p:nvPr>
        </p:nvSpPr>
        <p:spPr/>
        <p:txBody>
          <a:bodyPr/>
          <a:lstStyle/>
          <a:p>
            <a:fld id="{1D93BD3E-1E9A-4970-A6F7-E7AC52762E0C}" type="slidenum">
              <a:rPr lang="en-US" smtClean="0"/>
              <a:pPr/>
              <a:t>11</a:t>
            </a:fld>
            <a:endParaRPr lang="en-US" dirty="0"/>
          </a:p>
        </p:txBody>
      </p:sp>
      <p:pic>
        <p:nvPicPr>
          <p:cNvPr id="7" name="Picture 6" descr="Diagram, schematic&#10;&#10;AI-generated content may be incorrect.">
            <a:extLst>
              <a:ext uri="{FF2B5EF4-FFF2-40B4-BE49-F238E27FC236}">
                <a16:creationId xmlns:a16="http://schemas.microsoft.com/office/drawing/2014/main" id="{5C52FF43-E19C-A465-D227-08A4FE0CE5D8}"/>
              </a:ext>
            </a:extLst>
          </p:cNvPr>
          <p:cNvPicPr>
            <a:picLocks noChangeAspect="1"/>
          </p:cNvPicPr>
          <p:nvPr/>
        </p:nvPicPr>
        <p:blipFill>
          <a:blip r:embed="rId2"/>
          <a:stretch>
            <a:fillRect/>
          </a:stretch>
        </p:blipFill>
        <p:spPr>
          <a:xfrm>
            <a:off x="685800" y="1219200"/>
            <a:ext cx="6495368" cy="4800600"/>
          </a:xfrm>
          <a:prstGeom prst="rect">
            <a:avLst/>
          </a:prstGeom>
        </p:spPr>
      </p:pic>
      <p:sp>
        <p:nvSpPr>
          <p:cNvPr id="10" name="Rectangle: Rounded Corners 9">
            <a:extLst>
              <a:ext uri="{FF2B5EF4-FFF2-40B4-BE49-F238E27FC236}">
                <a16:creationId xmlns:a16="http://schemas.microsoft.com/office/drawing/2014/main" id="{86C19082-2B8F-418B-DD9C-AE32333E3FD3}"/>
              </a:ext>
            </a:extLst>
          </p:cNvPr>
          <p:cNvSpPr/>
          <p:nvPr/>
        </p:nvSpPr>
        <p:spPr>
          <a:xfrm>
            <a:off x="762000" y="3352800"/>
            <a:ext cx="2438400" cy="1219200"/>
          </a:xfrm>
          <a:prstGeom prst="roundRect">
            <a:avLst/>
          </a:prstGeom>
          <a:noFill/>
          <a:ln w="38100">
            <a:solidFill>
              <a:srgbClr val="00AEC7"/>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A982F00F-6836-FA69-A7D2-5D4F42166B2D}"/>
              </a:ext>
            </a:extLst>
          </p:cNvPr>
          <p:cNvSpPr/>
          <p:nvPr/>
        </p:nvSpPr>
        <p:spPr>
          <a:xfrm>
            <a:off x="685800" y="4572000"/>
            <a:ext cx="4114800" cy="1600200"/>
          </a:xfrm>
          <a:prstGeom prst="roundRect">
            <a:avLst/>
          </a:prstGeom>
          <a:noFill/>
          <a:ln w="38100">
            <a:solidFill>
              <a:srgbClr val="685BC7"/>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17FCAE3B-521A-D185-869F-FFE0A257AB72}"/>
              </a:ext>
            </a:extLst>
          </p:cNvPr>
          <p:cNvCxnSpPr/>
          <p:nvPr/>
        </p:nvCxnSpPr>
        <p:spPr>
          <a:xfrm flipV="1">
            <a:off x="3200400" y="3657600"/>
            <a:ext cx="2895600" cy="152400"/>
          </a:xfrm>
          <a:prstGeom prst="straightConnector1">
            <a:avLst/>
          </a:prstGeom>
          <a:ln w="38100">
            <a:solidFill>
              <a:srgbClr val="00AEC7"/>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1CA3DCA-C91E-5CDB-2035-A2E8764CDD59}"/>
              </a:ext>
            </a:extLst>
          </p:cNvPr>
          <p:cNvCxnSpPr>
            <a:cxnSpLocks/>
          </p:cNvCxnSpPr>
          <p:nvPr/>
        </p:nvCxnSpPr>
        <p:spPr>
          <a:xfrm flipV="1">
            <a:off x="4812890" y="4572000"/>
            <a:ext cx="1130710" cy="439994"/>
          </a:xfrm>
          <a:prstGeom prst="straightConnector1">
            <a:avLst/>
          </a:prstGeom>
          <a:ln w="38100">
            <a:solidFill>
              <a:srgbClr val="685BC7"/>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5688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0BB82-2AC9-0144-28AD-3916D9290A9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66CA35A-16B7-94E3-D993-30A075E769C6}"/>
              </a:ext>
            </a:extLst>
          </p:cNvPr>
          <p:cNvSpPr>
            <a:spLocks noGrp="1"/>
          </p:cNvSpPr>
          <p:nvPr>
            <p:ph type="title"/>
          </p:nvPr>
        </p:nvSpPr>
        <p:spPr/>
        <p:txBody>
          <a:bodyPr/>
          <a:lstStyle/>
          <a:p>
            <a:r>
              <a:rPr lang="en-US" dirty="0"/>
              <a:t>NOGRR245 Panels</a:t>
            </a:r>
          </a:p>
        </p:txBody>
      </p:sp>
      <p:sp>
        <p:nvSpPr>
          <p:cNvPr id="6" name="Content Placeholder 5">
            <a:extLst>
              <a:ext uri="{FF2B5EF4-FFF2-40B4-BE49-F238E27FC236}">
                <a16:creationId xmlns:a16="http://schemas.microsoft.com/office/drawing/2014/main" id="{FBCAF586-09CA-4BA3-565B-7D471339FFB8}"/>
              </a:ext>
            </a:extLst>
          </p:cNvPr>
          <p:cNvSpPr>
            <a:spLocks noGrp="1"/>
          </p:cNvSpPr>
          <p:nvPr>
            <p:ph idx="1"/>
          </p:nvPr>
        </p:nvSpPr>
        <p:spPr>
          <a:xfrm>
            <a:off x="21336" y="585011"/>
            <a:ext cx="5765800" cy="4823622"/>
          </a:xfrm>
        </p:spPr>
        <p:txBody>
          <a:bodyPr/>
          <a:lstStyle/>
          <a:p>
            <a:r>
              <a:rPr lang="en-US" sz="1800" b="0" dirty="0"/>
              <a:t>The new NOGRR245 Panels are required to be submitted prior to model inclusion. The Resource should update the FRT, VRT and IEEE 2800-2022 information. </a:t>
            </a:r>
          </a:p>
          <a:p>
            <a:r>
              <a:rPr lang="en-US" sz="1800" b="0" dirty="0"/>
              <a:t>Per Nodal Operating Guide Sections 2.9.1, 2.6.2.1, and 2.9.1.2, Resources must meet specific requirements at different milestones. The relevant requirements are:</a:t>
            </a:r>
          </a:p>
          <a:p>
            <a:pPr lvl="1"/>
            <a:r>
              <a:rPr lang="en-US" sz="1400" b="0" dirty="0"/>
              <a:t>NOG 2.9.1(8) requires Resources to meet the IEEE 2800 requirements by 12/13/2025 or Commercial Operations Date (COD).</a:t>
            </a:r>
          </a:p>
          <a:p>
            <a:pPr lvl="1"/>
            <a:r>
              <a:rPr lang="en-US" sz="1400" b="0" dirty="0"/>
              <a:t>NOG 2.6.2.1(6) requires Resources to meet the frequency ride-through requirements by 12/13/2025 or synchronization date.</a:t>
            </a:r>
          </a:p>
          <a:p>
            <a:pPr lvl="1"/>
            <a:r>
              <a:rPr lang="en-US" sz="1400" b="0" dirty="0"/>
              <a:t>NOG 2.9.1.2(8) requires Resources to meet the voltage ride-through requirements by 12/13/2025 or COD.</a:t>
            </a:r>
          </a:p>
          <a:p>
            <a:pPr marL="0" indent="0">
              <a:buNone/>
            </a:pPr>
            <a:endParaRPr lang="en-US" sz="1100" b="0" dirty="0"/>
          </a:p>
          <a:p>
            <a:pPr marL="0" indent="0">
              <a:buNone/>
            </a:pPr>
            <a:endParaRPr lang="en-US" b="0" dirty="0"/>
          </a:p>
        </p:txBody>
      </p:sp>
      <p:sp>
        <p:nvSpPr>
          <p:cNvPr id="4" name="Slide Number Placeholder 3">
            <a:extLst>
              <a:ext uri="{FF2B5EF4-FFF2-40B4-BE49-F238E27FC236}">
                <a16:creationId xmlns:a16="http://schemas.microsoft.com/office/drawing/2014/main" id="{4F103CD7-8280-95FD-4BCA-8E6AE2C48D24}"/>
              </a:ext>
            </a:extLst>
          </p:cNvPr>
          <p:cNvSpPr>
            <a:spLocks noGrp="1"/>
          </p:cNvSpPr>
          <p:nvPr>
            <p:ph type="sldNum" sz="quarter" idx="4"/>
          </p:nvPr>
        </p:nvSpPr>
        <p:spPr/>
        <p:txBody>
          <a:bodyPr/>
          <a:lstStyle/>
          <a:p>
            <a:fld id="{1D93BD3E-1E9A-4970-A6F7-E7AC52762E0C}" type="slidenum">
              <a:rPr lang="en-US" smtClean="0"/>
              <a:pPr/>
              <a:t>12</a:t>
            </a:fld>
            <a:endParaRPr lang="en-US" dirty="0"/>
          </a:p>
        </p:txBody>
      </p:sp>
      <p:pic>
        <p:nvPicPr>
          <p:cNvPr id="3" name="Picture 2" descr="Table&#10;&#10;AI-generated content may be incorrect.">
            <a:extLst>
              <a:ext uri="{FF2B5EF4-FFF2-40B4-BE49-F238E27FC236}">
                <a16:creationId xmlns:a16="http://schemas.microsoft.com/office/drawing/2014/main" id="{3A36B1B2-D934-6AEE-03B6-99123E3D7576}"/>
              </a:ext>
            </a:extLst>
          </p:cNvPr>
          <p:cNvPicPr>
            <a:picLocks noChangeAspect="1"/>
          </p:cNvPicPr>
          <p:nvPr/>
        </p:nvPicPr>
        <p:blipFill>
          <a:blip r:embed="rId2"/>
          <a:stretch>
            <a:fillRect/>
          </a:stretch>
        </p:blipFill>
        <p:spPr>
          <a:xfrm>
            <a:off x="5507923" y="1080756"/>
            <a:ext cx="6684077" cy="3832130"/>
          </a:xfrm>
          <a:prstGeom prst="rect">
            <a:avLst/>
          </a:prstGeom>
        </p:spPr>
      </p:pic>
      <p:sp>
        <p:nvSpPr>
          <p:cNvPr id="7" name="TextBox 6">
            <a:extLst>
              <a:ext uri="{FF2B5EF4-FFF2-40B4-BE49-F238E27FC236}">
                <a16:creationId xmlns:a16="http://schemas.microsoft.com/office/drawing/2014/main" id="{D9212F95-AFB4-FD10-5320-0FC06D8CEC61}"/>
              </a:ext>
            </a:extLst>
          </p:cNvPr>
          <p:cNvSpPr txBox="1"/>
          <p:nvPr/>
        </p:nvSpPr>
        <p:spPr>
          <a:xfrm>
            <a:off x="1267968" y="5136847"/>
            <a:ext cx="10896600" cy="1200329"/>
          </a:xfrm>
          <a:prstGeom prst="rect">
            <a:avLst/>
          </a:prstGeom>
          <a:noFill/>
        </p:spPr>
        <p:txBody>
          <a:bodyPr wrap="square" rtlCol="0">
            <a:spAutoFit/>
          </a:bodyPr>
          <a:lstStyle/>
          <a:p>
            <a:r>
              <a:rPr lang="en-US" dirty="0"/>
              <a:t>Below are some resources related to these new panels:</a:t>
            </a:r>
          </a:p>
          <a:p>
            <a:pPr lvl="1"/>
            <a:r>
              <a:rPr lang="en-US" sz="1600" dirty="0"/>
              <a:t>- Market Notice 10/30/2025 – </a:t>
            </a:r>
            <a:r>
              <a:rPr lang="en-US" i="1" u="sng" dirty="0">
                <a:hlinkClick r:id="rId3"/>
              </a:rPr>
              <a:t>M-A103025-01 RIOO NOGRR245 Release to Production</a:t>
            </a:r>
            <a:endParaRPr lang="en-US" i="1" u="sng" dirty="0"/>
          </a:p>
          <a:p>
            <a:pPr lvl="1"/>
            <a:r>
              <a:rPr lang="en-US" sz="1600" dirty="0"/>
              <a:t>- NOGRR245 Workshop #3 – </a:t>
            </a:r>
            <a:r>
              <a:rPr lang="en-US" i="1" u="sng" dirty="0">
                <a:hlinkClick r:id="rId4"/>
              </a:rPr>
              <a:t>Event Details</a:t>
            </a:r>
            <a:endParaRPr lang="en-US" dirty="0"/>
          </a:p>
          <a:p>
            <a:endParaRPr lang="en-US" dirty="0"/>
          </a:p>
        </p:txBody>
      </p:sp>
    </p:spTree>
    <p:extLst>
      <p:ext uri="{BB962C8B-B14F-4D97-AF65-F5344CB8AC3E}">
        <p14:creationId xmlns:p14="http://schemas.microsoft.com/office/powerpoint/2010/main" val="2018299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16343-2F4F-EFE1-AE66-5F9F536D33F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6B649B5-BE2C-1BDA-1984-4512ACDBB5B4}"/>
              </a:ext>
            </a:extLst>
          </p:cNvPr>
          <p:cNvSpPr>
            <a:spLocks noGrp="1"/>
          </p:cNvSpPr>
          <p:nvPr>
            <p:ph type="title"/>
          </p:nvPr>
        </p:nvSpPr>
        <p:spPr/>
        <p:txBody>
          <a:bodyPr/>
          <a:lstStyle/>
          <a:p>
            <a:r>
              <a:rPr lang="en-US" dirty="0"/>
              <a:t>Overview</a:t>
            </a:r>
          </a:p>
        </p:txBody>
      </p:sp>
      <p:sp>
        <p:nvSpPr>
          <p:cNvPr id="6" name="Content Placeholder 5">
            <a:extLst>
              <a:ext uri="{FF2B5EF4-FFF2-40B4-BE49-F238E27FC236}">
                <a16:creationId xmlns:a16="http://schemas.microsoft.com/office/drawing/2014/main" id="{FDA42168-FB53-65C3-9F87-28C2A26755C3}"/>
              </a:ext>
            </a:extLst>
          </p:cNvPr>
          <p:cNvSpPr>
            <a:spLocks noGrp="1"/>
          </p:cNvSpPr>
          <p:nvPr>
            <p:ph idx="1"/>
          </p:nvPr>
        </p:nvSpPr>
        <p:spPr/>
        <p:txBody>
          <a:bodyPr/>
          <a:lstStyle/>
          <a:p>
            <a:r>
              <a:rPr lang="en-US" sz="1800" b="0" dirty="0"/>
              <a:t>Production Load Date (PLD) – Associated Deadlines</a:t>
            </a:r>
          </a:p>
          <a:p>
            <a:r>
              <a:rPr lang="en-US" sz="1800" b="0" dirty="0"/>
              <a:t>Common Issues found during Registration calls</a:t>
            </a:r>
          </a:p>
          <a:p>
            <a:r>
              <a:rPr lang="en-US" sz="1800" b="0" dirty="0"/>
              <a:t>Site Code Confirmation</a:t>
            </a:r>
            <a:endParaRPr lang="en-US" sz="1600" b="0" dirty="0"/>
          </a:p>
          <a:p>
            <a:r>
              <a:rPr lang="en-US" sz="1800" b="0" dirty="0"/>
              <a:t>Required documentation prior to Full Registration Call</a:t>
            </a:r>
          </a:p>
          <a:p>
            <a:pPr lvl="1"/>
            <a:r>
              <a:rPr lang="en-US" sz="1600" b="0" dirty="0"/>
              <a:t>MPT Factory Acceptance Test</a:t>
            </a:r>
            <a:r>
              <a:rPr lang="en-US" sz="1600" dirty="0"/>
              <a:t> Report</a:t>
            </a:r>
          </a:p>
          <a:p>
            <a:pPr lvl="1"/>
            <a:r>
              <a:rPr lang="en-US" sz="1600" dirty="0"/>
              <a:t>OEM Inverter Specification Document</a:t>
            </a:r>
          </a:p>
          <a:p>
            <a:pPr lvl="1"/>
            <a:r>
              <a:rPr lang="en-US" sz="1600" dirty="0"/>
              <a:t>One-Line Diagram marked-up with Connectivity Nodes</a:t>
            </a:r>
          </a:p>
          <a:p>
            <a:pPr lvl="1"/>
            <a:r>
              <a:rPr lang="en-US" sz="1600" b="0" dirty="0"/>
              <a:t>Standard Generation Interconnection Agreement (SGIA)</a:t>
            </a:r>
          </a:p>
          <a:p>
            <a:pPr lvl="1"/>
            <a:r>
              <a:rPr lang="en-US" sz="1600" b="0" dirty="0"/>
              <a:t>Point of Interconnection Bus (POIB) Bus Number/Station Code</a:t>
            </a:r>
          </a:p>
          <a:p>
            <a:r>
              <a:rPr lang="en-US" sz="1800" b="0" dirty="0"/>
              <a:t>Tie Line Ownership </a:t>
            </a:r>
          </a:p>
          <a:p>
            <a:r>
              <a:rPr lang="en-US" sz="1800" b="0" dirty="0"/>
              <a:t>Connectivity Explained</a:t>
            </a:r>
          </a:p>
          <a:p>
            <a:endParaRPr lang="en-US" sz="1800" b="0" dirty="0"/>
          </a:p>
        </p:txBody>
      </p:sp>
      <p:sp>
        <p:nvSpPr>
          <p:cNvPr id="4" name="Slide Number Placeholder 3">
            <a:extLst>
              <a:ext uri="{FF2B5EF4-FFF2-40B4-BE49-F238E27FC236}">
                <a16:creationId xmlns:a16="http://schemas.microsoft.com/office/drawing/2014/main" id="{DD5030B7-8832-5335-94FA-81F995029A27}"/>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520042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F5EF9-C32E-7474-2EE5-6654AD52084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AB9BF72-F8B4-F4B9-1DF4-92CDA244E19F}"/>
              </a:ext>
            </a:extLst>
          </p:cNvPr>
          <p:cNvSpPr>
            <a:spLocks noGrp="1"/>
          </p:cNvSpPr>
          <p:nvPr>
            <p:ph type="title"/>
          </p:nvPr>
        </p:nvSpPr>
        <p:spPr/>
        <p:txBody>
          <a:bodyPr/>
          <a:lstStyle/>
          <a:p>
            <a:r>
              <a:rPr lang="en-US" dirty="0"/>
              <a:t>Registration Data Submission Overview</a:t>
            </a:r>
          </a:p>
        </p:txBody>
      </p:sp>
      <p:sp>
        <p:nvSpPr>
          <p:cNvPr id="6" name="Content Placeholder 5">
            <a:extLst>
              <a:ext uri="{FF2B5EF4-FFF2-40B4-BE49-F238E27FC236}">
                <a16:creationId xmlns:a16="http://schemas.microsoft.com/office/drawing/2014/main" id="{0C70F995-CC98-C3A0-C70A-389DCF5567D8}"/>
              </a:ext>
            </a:extLst>
          </p:cNvPr>
          <p:cNvSpPr>
            <a:spLocks noGrp="1"/>
          </p:cNvSpPr>
          <p:nvPr>
            <p:ph idx="1"/>
          </p:nvPr>
        </p:nvSpPr>
        <p:spPr/>
        <p:txBody>
          <a:bodyPr/>
          <a:lstStyle/>
          <a:p>
            <a:r>
              <a:rPr lang="en-US" sz="1800" b="0" dirty="0"/>
              <a:t>NPRR1254 implemented on March 1</a:t>
            </a:r>
            <a:r>
              <a:rPr lang="en-US" sz="1800" b="0" baseline="30000" dirty="0"/>
              <a:t>st</a:t>
            </a:r>
            <a:r>
              <a:rPr lang="en-US" sz="1800" b="0" dirty="0"/>
              <a:t>, 2025, requires that Registration Data must be submitted 120 days prior to targeted PLD month. (Requirement communicated first during the 12/19/2024 RIWG).</a:t>
            </a:r>
          </a:p>
          <a:p>
            <a:r>
              <a:rPr lang="en-US" sz="1800" b="0" dirty="0"/>
              <a:t>RE Registration can take up to two months or longer.</a:t>
            </a:r>
          </a:p>
          <a:p>
            <a:r>
              <a:rPr lang="en-US" sz="1800" b="0" dirty="0">
                <a:hlinkClick r:id="rId2"/>
              </a:rPr>
              <a:t>Nodal Protocol Section 3.10.1(4)</a:t>
            </a:r>
            <a:endParaRPr lang="en-US" sz="1800" b="0" dirty="0"/>
          </a:p>
          <a:p>
            <a:r>
              <a:rPr lang="en-US" sz="1800" b="0" dirty="0"/>
              <a:t>Full schedule found here – </a:t>
            </a:r>
            <a:r>
              <a:rPr lang="en-US" sz="1800" b="0" dirty="0">
                <a:hlinkClick r:id="rId3"/>
              </a:rPr>
              <a:t>PLD Schedule</a:t>
            </a:r>
            <a:r>
              <a:rPr lang="en-US" sz="1800" b="0" dirty="0"/>
              <a:t> </a:t>
            </a:r>
          </a:p>
          <a:p>
            <a:r>
              <a:rPr lang="en-US" sz="1800" b="0" dirty="0"/>
              <a:t>EPS Meter Design Proposal must be submitted by the deadline for Resource Registration Data to meet Criteria for ERCOT Acceptance (90 days prior to PLD month)</a:t>
            </a:r>
          </a:p>
        </p:txBody>
      </p:sp>
      <p:sp>
        <p:nvSpPr>
          <p:cNvPr id="4" name="Slide Number Placeholder 3">
            <a:extLst>
              <a:ext uri="{FF2B5EF4-FFF2-40B4-BE49-F238E27FC236}">
                <a16:creationId xmlns:a16="http://schemas.microsoft.com/office/drawing/2014/main" id="{AB39C7A9-4683-AE2E-AD54-00B32ADEC180}"/>
              </a:ext>
            </a:extLst>
          </p:cNvPr>
          <p:cNvSpPr>
            <a:spLocks noGrp="1"/>
          </p:cNvSpPr>
          <p:nvPr>
            <p:ph type="sldNum" sz="quarter" idx="4"/>
          </p:nvPr>
        </p:nvSpPr>
        <p:spPr/>
        <p:txBody>
          <a:bodyPr/>
          <a:lstStyle/>
          <a:p>
            <a:fld id="{1D93BD3E-1E9A-4970-A6F7-E7AC52762E0C}" type="slidenum">
              <a:rPr lang="en-US" smtClean="0"/>
              <a:pPr/>
              <a:t>3</a:t>
            </a:fld>
            <a:endParaRPr lang="en-US" dirty="0"/>
          </a:p>
        </p:txBody>
      </p:sp>
      <p:graphicFrame>
        <p:nvGraphicFramePr>
          <p:cNvPr id="3" name="Table 2">
            <a:extLst>
              <a:ext uri="{FF2B5EF4-FFF2-40B4-BE49-F238E27FC236}">
                <a16:creationId xmlns:a16="http://schemas.microsoft.com/office/drawing/2014/main" id="{C5C3C54A-857A-28C8-05CA-2ABC6EA79766}"/>
              </a:ext>
            </a:extLst>
          </p:cNvPr>
          <p:cNvGraphicFramePr>
            <a:graphicFrameLocks noGrp="1"/>
          </p:cNvGraphicFramePr>
          <p:nvPr/>
        </p:nvGraphicFramePr>
        <p:xfrm>
          <a:off x="762000" y="3200399"/>
          <a:ext cx="10363201" cy="2895600"/>
        </p:xfrm>
        <a:graphic>
          <a:graphicData uri="http://schemas.openxmlformats.org/drawingml/2006/table">
            <a:tbl>
              <a:tblPr firstRow="1" firstCol="1" lastRow="1" lastCol="1" bandRow="1" bandCol="1">
                <a:tableStyleId>{93296810-A885-4BE3-A3E7-6D5BEEA58F35}</a:tableStyleId>
              </a:tblPr>
              <a:tblGrid>
                <a:gridCol w="2151401">
                  <a:extLst>
                    <a:ext uri="{9D8B030D-6E8A-4147-A177-3AD203B41FA5}">
                      <a16:colId xmlns:a16="http://schemas.microsoft.com/office/drawing/2014/main" val="4201296543"/>
                    </a:ext>
                  </a:extLst>
                </a:gridCol>
                <a:gridCol w="2060204">
                  <a:extLst>
                    <a:ext uri="{9D8B030D-6E8A-4147-A177-3AD203B41FA5}">
                      <a16:colId xmlns:a16="http://schemas.microsoft.com/office/drawing/2014/main" val="3265088034"/>
                    </a:ext>
                  </a:extLst>
                </a:gridCol>
                <a:gridCol w="2051914">
                  <a:extLst>
                    <a:ext uri="{9D8B030D-6E8A-4147-A177-3AD203B41FA5}">
                      <a16:colId xmlns:a16="http://schemas.microsoft.com/office/drawing/2014/main" val="1249139417"/>
                    </a:ext>
                  </a:extLst>
                </a:gridCol>
                <a:gridCol w="2049841">
                  <a:extLst>
                    <a:ext uri="{9D8B030D-6E8A-4147-A177-3AD203B41FA5}">
                      <a16:colId xmlns:a16="http://schemas.microsoft.com/office/drawing/2014/main" val="3086433650"/>
                    </a:ext>
                  </a:extLst>
                </a:gridCol>
                <a:gridCol w="2049841">
                  <a:extLst>
                    <a:ext uri="{9D8B030D-6E8A-4147-A177-3AD203B41FA5}">
                      <a16:colId xmlns:a16="http://schemas.microsoft.com/office/drawing/2014/main" val="1209257784"/>
                    </a:ext>
                  </a:extLst>
                </a:gridCol>
              </a:tblGrid>
              <a:tr h="721895">
                <a:tc>
                  <a:txBody>
                    <a:bodyPr/>
                    <a:lstStyle/>
                    <a:p>
                      <a:pPr marL="0" marR="0">
                        <a:spcAft>
                          <a:spcPts val="600"/>
                        </a:spcAft>
                        <a:buNone/>
                      </a:pPr>
                      <a:r>
                        <a:rPr lang="en-US" sz="1000">
                          <a:effectLst/>
                        </a:rPr>
                        <a:t>Deadline for Resource Entity to Submit Complete Information to ERCOT </a:t>
                      </a:r>
                    </a:p>
                    <a:p>
                      <a:pPr marL="0" marR="0">
                        <a:spcAft>
                          <a:spcPts val="600"/>
                        </a:spcAft>
                        <a:buNone/>
                      </a:pPr>
                      <a:r>
                        <a:rPr lang="en-US" sz="1000">
                          <a:effectLst/>
                        </a:rPr>
                        <a:t>Note 1</a:t>
                      </a:r>
                      <a:endParaRPr lang="en-US" sz="1000" b="1">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600"/>
                        </a:spcAft>
                        <a:buNone/>
                      </a:pPr>
                      <a:r>
                        <a:rPr lang="en-US" sz="1000">
                          <a:effectLst/>
                        </a:rPr>
                        <a:t>Deadline for Resource Registration Data to Meet Criteria for ERCOT Acceptance</a:t>
                      </a:r>
                    </a:p>
                    <a:p>
                      <a:pPr marL="0" marR="0">
                        <a:spcAft>
                          <a:spcPts val="600"/>
                        </a:spcAft>
                        <a:buNone/>
                      </a:pPr>
                      <a:r>
                        <a:rPr lang="en-US" sz="1000">
                          <a:effectLst/>
                        </a:rPr>
                        <a:t>Note 2</a:t>
                      </a:r>
                      <a:endParaRPr lang="en-US" sz="1000" b="1">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600"/>
                        </a:spcAft>
                        <a:buNone/>
                      </a:pPr>
                      <a:r>
                        <a:rPr lang="en-US" sz="1000">
                          <a:effectLst/>
                        </a:rPr>
                        <a:t>Model Complete and Available for Test </a:t>
                      </a:r>
                    </a:p>
                    <a:p>
                      <a:pPr marL="0" marR="0">
                        <a:spcAft>
                          <a:spcPts val="600"/>
                        </a:spcAft>
                        <a:buNone/>
                      </a:pPr>
                      <a:r>
                        <a:rPr lang="en-US" sz="1000">
                          <a:effectLst/>
                        </a:rPr>
                        <a:t>Note 3</a:t>
                      </a:r>
                      <a:endParaRPr lang="en-US" sz="1000" b="1">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600"/>
                        </a:spcAft>
                        <a:buNone/>
                      </a:pPr>
                      <a:r>
                        <a:rPr lang="en-US" sz="1000">
                          <a:effectLst/>
                        </a:rPr>
                        <a:t>Updated Network Operations Model Testing Complete</a:t>
                      </a:r>
                    </a:p>
                    <a:p>
                      <a:pPr marL="0" marR="0">
                        <a:spcAft>
                          <a:spcPts val="600"/>
                        </a:spcAft>
                        <a:buNone/>
                      </a:pPr>
                      <a:r>
                        <a:rPr lang="en-US" sz="1000">
                          <a:effectLst/>
                        </a:rPr>
                        <a:t>Note 4</a:t>
                      </a:r>
                    </a:p>
                    <a:p>
                      <a:pPr marL="0" marR="0">
                        <a:spcAft>
                          <a:spcPts val="600"/>
                        </a:spcAft>
                        <a:buNone/>
                      </a:pPr>
                      <a:r>
                        <a:rPr lang="en-US" sz="1000">
                          <a:effectLst/>
                        </a:rPr>
                        <a:t>Paragraph (6)</a:t>
                      </a:r>
                      <a:endParaRPr lang="en-US" sz="1000" b="1">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600"/>
                        </a:spcAft>
                        <a:buNone/>
                      </a:pPr>
                      <a:r>
                        <a:rPr lang="en-US" sz="1000">
                          <a:effectLst/>
                        </a:rPr>
                        <a:t>Update Network Operations Model Production Environment Notes 5, 6</a:t>
                      </a:r>
                      <a:endParaRPr lang="en-US" sz="1000" b="1">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357488521"/>
                  </a:ext>
                </a:extLst>
              </a:tr>
              <a:tr h="144379">
                <a:tc>
                  <a:txBody>
                    <a:bodyPr/>
                    <a:lstStyle/>
                    <a:p>
                      <a:pPr marL="0" marR="0">
                        <a:spcAft>
                          <a:spcPts val="300"/>
                        </a:spcAft>
                        <a:buNone/>
                      </a:pPr>
                      <a:r>
                        <a:rPr lang="en-US" sz="1000">
                          <a:effectLst/>
                        </a:rPr>
                        <a:t>December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January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February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March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April</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960038257"/>
                  </a:ext>
                </a:extLst>
              </a:tr>
              <a:tr h="144379">
                <a:tc>
                  <a:txBody>
                    <a:bodyPr/>
                    <a:lstStyle/>
                    <a:p>
                      <a:pPr marL="0" marR="0">
                        <a:spcAft>
                          <a:spcPts val="300"/>
                        </a:spcAft>
                        <a:buNone/>
                      </a:pPr>
                      <a:r>
                        <a:rPr lang="en-US" sz="1000">
                          <a:effectLst/>
                        </a:rPr>
                        <a:t>January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February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March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April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May</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270009663"/>
                  </a:ext>
                </a:extLst>
              </a:tr>
              <a:tr h="144379">
                <a:tc>
                  <a:txBody>
                    <a:bodyPr/>
                    <a:lstStyle/>
                    <a:p>
                      <a:pPr marL="0" marR="0">
                        <a:spcAft>
                          <a:spcPts val="300"/>
                        </a:spcAft>
                        <a:buNone/>
                      </a:pPr>
                      <a:r>
                        <a:rPr lang="en-US" sz="1000">
                          <a:effectLst/>
                        </a:rPr>
                        <a:t>February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March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April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May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June</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93186079"/>
                  </a:ext>
                </a:extLst>
              </a:tr>
              <a:tr h="144379">
                <a:tc>
                  <a:txBody>
                    <a:bodyPr/>
                    <a:lstStyle/>
                    <a:p>
                      <a:pPr marL="0" marR="0">
                        <a:spcAft>
                          <a:spcPts val="300"/>
                        </a:spcAft>
                        <a:buNone/>
                      </a:pPr>
                      <a:r>
                        <a:rPr lang="en-US" sz="1000">
                          <a:effectLst/>
                        </a:rPr>
                        <a:t>March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April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May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June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July</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205834122"/>
                  </a:ext>
                </a:extLst>
              </a:tr>
              <a:tr h="144379">
                <a:tc>
                  <a:txBody>
                    <a:bodyPr/>
                    <a:lstStyle/>
                    <a:p>
                      <a:pPr marL="0" marR="0">
                        <a:spcAft>
                          <a:spcPts val="300"/>
                        </a:spcAft>
                        <a:buNone/>
                      </a:pPr>
                      <a:r>
                        <a:rPr lang="en-US" sz="1000">
                          <a:effectLst/>
                        </a:rPr>
                        <a:t>April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May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June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July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August</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236800843"/>
                  </a:ext>
                </a:extLst>
              </a:tr>
              <a:tr h="144379">
                <a:tc>
                  <a:txBody>
                    <a:bodyPr/>
                    <a:lstStyle/>
                    <a:p>
                      <a:pPr marL="0" marR="0">
                        <a:spcAft>
                          <a:spcPts val="300"/>
                        </a:spcAft>
                        <a:buNone/>
                      </a:pPr>
                      <a:r>
                        <a:rPr lang="en-US" sz="1000">
                          <a:effectLst/>
                        </a:rPr>
                        <a:t>May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June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July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August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September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714853704"/>
                  </a:ext>
                </a:extLst>
              </a:tr>
              <a:tr h="144379">
                <a:tc>
                  <a:txBody>
                    <a:bodyPr/>
                    <a:lstStyle/>
                    <a:p>
                      <a:pPr marL="0" marR="0">
                        <a:spcAft>
                          <a:spcPts val="300"/>
                        </a:spcAft>
                        <a:buNone/>
                      </a:pPr>
                      <a:r>
                        <a:rPr lang="en-US" sz="1000">
                          <a:effectLst/>
                        </a:rPr>
                        <a:t>June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July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August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September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October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561281519"/>
                  </a:ext>
                </a:extLst>
              </a:tr>
              <a:tr h="144379">
                <a:tc>
                  <a:txBody>
                    <a:bodyPr/>
                    <a:lstStyle/>
                    <a:p>
                      <a:pPr marL="0" marR="0">
                        <a:spcAft>
                          <a:spcPts val="300"/>
                        </a:spcAft>
                        <a:buNone/>
                      </a:pPr>
                      <a:r>
                        <a:rPr lang="en-US" sz="1000">
                          <a:effectLst/>
                        </a:rPr>
                        <a:t>July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August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September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October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November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284653891"/>
                  </a:ext>
                </a:extLst>
              </a:tr>
              <a:tr h="144379">
                <a:tc>
                  <a:txBody>
                    <a:bodyPr/>
                    <a:lstStyle/>
                    <a:p>
                      <a:pPr marL="0" marR="0">
                        <a:spcAft>
                          <a:spcPts val="300"/>
                        </a:spcAft>
                        <a:buNone/>
                      </a:pPr>
                      <a:r>
                        <a:rPr lang="en-US" sz="1000">
                          <a:effectLst/>
                        </a:rPr>
                        <a:t>August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September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October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November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December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2278772270"/>
                  </a:ext>
                </a:extLst>
              </a:tr>
              <a:tr h="288758">
                <a:tc>
                  <a:txBody>
                    <a:bodyPr/>
                    <a:lstStyle/>
                    <a:p>
                      <a:pPr marL="0" marR="0">
                        <a:spcAft>
                          <a:spcPts val="300"/>
                        </a:spcAft>
                        <a:buNone/>
                      </a:pPr>
                      <a:r>
                        <a:rPr lang="en-US" sz="1000">
                          <a:effectLst/>
                        </a:rPr>
                        <a:t>September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October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November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December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January (the next year)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836752546"/>
                  </a:ext>
                </a:extLst>
              </a:tr>
              <a:tr h="288758">
                <a:tc>
                  <a:txBody>
                    <a:bodyPr/>
                    <a:lstStyle/>
                    <a:p>
                      <a:pPr marL="0" marR="0">
                        <a:spcAft>
                          <a:spcPts val="300"/>
                        </a:spcAft>
                        <a:buNone/>
                      </a:pPr>
                      <a:r>
                        <a:rPr lang="en-US" sz="1000">
                          <a:effectLst/>
                        </a:rPr>
                        <a:t>October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November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December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January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Month of February (the next year)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9926438"/>
                  </a:ext>
                </a:extLst>
              </a:tr>
              <a:tr h="144379">
                <a:tc>
                  <a:txBody>
                    <a:bodyPr/>
                    <a:lstStyle/>
                    <a:p>
                      <a:pPr marL="0" marR="0">
                        <a:spcAft>
                          <a:spcPts val="300"/>
                        </a:spcAft>
                        <a:buNone/>
                      </a:pPr>
                      <a:r>
                        <a:rPr lang="en-US" sz="1000">
                          <a:effectLst/>
                        </a:rPr>
                        <a:t>November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December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January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a:effectLst/>
                        </a:rPr>
                        <a:t>February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Aft>
                          <a:spcPts val="300"/>
                        </a:spcAft>
                        <a:buNone/>
                      </a:pPr>
                      <a:r>
                        <a:rPr lang="en-US" sz="1000" dirty="0">
                          <a:effectLst/>
                        </a:rPr>
                        <a:t>Month of March (the next year)</a:t>
                      </a:r>
                      <a:endParaRPr lang="en-US" sz="1000" dirty="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66767196"/>
                  </a:ext>
                </a:extLst>
              </a:tr>
            </a:tbl>
          </a:graphicData>
        </a:graphic>
      </p:graphicFrame>
    </p:spTree>
    <p:extLst>
      <p:ext uri="{BB962C8B-B14F-4D97-AF65-F5344CB8AC3E}">
        <p14:creationId xmlns:p14="http://schemas.microsoft.com/office/powerpoint/2010/main" val="625362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FA413-5C69-ABFA-C2C8-6ADB0CA252A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B0B892F-516F-514C-214E-A4DCE1B63344}"/>
              </a:ext>
            </a:extLst>
          </p:cNvPr>
          <p:cNvSpPr>
            <a:spLocks noGrp="1"/>
          </p:cNvSpPr>
          <p:nvPr>
            <p:ph type="title"/>
          </p:nvPr>
        </p:nvSpPr>
        <p:spPr/>
        <p:txBody>
          <a:bodyPr/>
          <a:lstStyle/>
          <a:p>
            <a:r>
              <a:rPr lang="en-US" dirty="0"/>
              <a:t>Common Issues Found During Registration Calls</a:t>
            </a:r>
          </a:p>
        </p:txBody>
      </p:sp>
      <p:sp>
        <p:nvSpPr>
          <p:cNvPr id="6" name="Content Placeholder 5">
            <a:extLst>
              <a:ext uri="{FF2B5EF4-FFF2-40B4-BE49-F238E27FC236}">
                <a16:creationId xmlns:a16="http://schemas.microsoft.com/office/drawing/2014/main" id="{C639A743-2ED0-483D-6F03-C49E580045F3}"/>
              </a:ext>
            </a:extLst>
          </p:cNvPr>
          <p:cNvSpPr>
            <a:spLocks noGrp="1"/>
          </p:cNvSpPr>
          <p:nvPr>
            <p:ph idx="1"/>
          </p:nvPr>
        </p:nvSpPr>
        <p:spPr>
          <a:xfrm>
            <a:off x="406400" y="762001"/>
            <a:ext cx="3627795" cy="1768800"/>
          </a:xfrm>
        </p:spPr>
        <p:txBody>
          <a:bodyPr/>
          <a:lstStyle/>
          <a:p>
            <a:pPr marL="0" indent="0">
              <a:buNone/>
            </a:pPr>
            <a:r>
              <a:rPr lang="en-US" b="0" dirty="0"/>
              <a:t>The highlighted dates in the specified sections should all correspond to the targeted PLD</a:t>
            </a:r>
          </a:p>
        </p:txBody>
      </p:sp>
      <p:sp>
        <p:nvSpPr>
          <p:cNvPr id="4" name="Slide Number Placeholder 3">
            <a:extLst>
              <a:ext uri="{FF2B5EF4-FFF2-40B4-BE49-F238E27FC236}">
                <a16:creationId xmlns:a16="http://schemas.microsoft.com/office/drawing/2014/main" id="{8831D7CA-9053-2E30-E68D-142E6F779EF7}"/>
              </a:ext>
            </a:extLst>
          </p:cNvPr>
          <p:cNvSpPr>
            <a:spLocks noGrp="1"/>
          </p:cNvSpPr>
          <p:nvPr>
            <p:ph type="sldNum" sz="quarter" idx="4"/>
          </p:nvPr>
        </p:nvSpPr>
        <p:spPr/>
        <p:txBody>
          <a:bodyPr/>
          <a:lstStyle/>
          <a:p>
            <a:fld id="{1D93BD3E-1E9A-4970-A6F7-E7AC52762E0C}" type="slidenum">
              <a:rPr lang="en-US" smtClean="0"/>
              <a:pPr/>
              <a:t>4</a:t>
            </a:fld>
            <a:endParaRPr lang="en-US" dirty="0"/>
          </a:p>
        </p:txBody>
      </p:sp>
      <p:pic>
        <p:nvPicPr>
          <p:cNvPr id="3" name="Picture 2" descr="Graphical user interface, text, application, chat or text message&#10;&#10;AI-generated content may be incorrect.">
            <a:extLst>
              <a:ext uri="{FF2B5EF4-FFF2-40B4-BE49-F238E27FC236}">
                <a16:creationId xmlns:a16="http://schemas.microsoft.com/office/drawing/2014/main" id="{CF910C65-76DA-F84B-7F99-63BB17B1C786}"/>
              </a:ext>
            </a:extLst>
          </p:cNvPr>
          <p:cNvPicPr>
            <a:picLocks noChangeAspect="1"/>
          </p:cNvPicPr>
          <p:nvPr/>
        </p:nvPicPr>
        <p:blipFill>
          <a:blip r:embed="rId2"/>
          <a:stretch>
            <a:fillRect/>
          </a:stretch>
        </p:blipFill>
        <p:spPr>
          <a:xfrm>
            <a:off x="527050" y="2530801"/>
            <a:ext cx="4184386" cy="2117400"/>
          </a:xfrm>
          <a:prstGeom prst="rect">
            <a:avLst/>
          </a:prstGeom>
        </p:spPr>
      </p:pic>
      <p:pic>
        <p:nvPicPr>
          <p:cNvPr id="8" name="Picture 7" descr="Graphical user interface, text, application, email&#10;&#10;AI-generated content may be incorrect.">
            <a:extLst>
              <a:ext uri="{FF2B5EF4-FFF2-40B4-BE49-F238E27FC236}">
                <a16:creationId xmlns:a16="http://schemas.microsoft.com/office/drawing/2014/main" id="{61E8E7D1-E4FE-8C5F-924E-857B024EA21B}"/>
              </a:ext>
            </a:extLst>
          </p:cNvPr>
          <p:cNvPicPr>
            <a:picLocks noChangeAspect="1"/>
          </p:cNvPicPr>
          <p:nvPr/>
        </p:nvPicPr>
        <p:blipFill>
          <a:blip r:embed="rId3"/>
          <a:stretch>
            <a:fillRect/>
          </a:stretch>
        </p:blipFill>
        <p:spPr>
          <a:xfrm>
            <a:off x="4342428" y="981217"/>
            <a:ext cx="2876951" cy="4883748"/>
          </a:xfrm>
          <a:prstGeom prst="rect">
            <a:avLst/>
          </a:prstGeom>
        </p:spPr>
      </p:pic>
      <p:pic>
        <p:nvPicPr>
          <p:cNvPr id="10" name="Picture 9" descr="Graphical user interface, text, application, email&#10;&#10;AI-generated content may be incorrect.">
            <a:extLst>
              <a:ext uri="{FF2B5EF4-FFF2-40B4-BE49-F238E27FC236}">
                <a16:creationId xmlns:a16="http://schemas.microsoft.com/office/drawing/2014/main" id="{A2DCC145-3C6D-B2E1-C1EF-AF8D4A196A69}"/>
              </a:ext>
            </a:extLst>
          </p:cNvPr>
          <p:cNvPicPr>
            <a:picLocks noChangeAspect="1"/>
          </p:cNvPicPr>
          <p:nvPr/>
        </p:nvPicPr>
        <p:blipFill>
          <a:blip r:embed="rId4"/>
          <a:stretch>
            <a:fillRect/>
          </a:stretch>
        </p:blipFill>
        <p:spPr>
          <a:xfrm>
            <a:off x="8157806" y="962167"/>
            <a:ext cx="2876951" cy="4887007"/>
          </a:xfrm>
          <a:prstGeom prst="rect">
            <a:avLst/>
          </a:prstGeom>
        </p:spPr>
      </p:pic>
      <p:sp>
        <p:nvSpPr>
          <p:cNvPr id="13" name="Rectangle 12">
            <a:extLst>
              <a:ext uri="{FF2B5EF4-FFF2-40B4-BE49-F238E27FC236}">
                <a16:creationId xmlns:a16="http://schemas.microsoft.com/office/drawing/2014/main" id="{72CB31C3-3221-363F-5A77-69C1344B0009}"/>
              </a:ext>
            </a:extLst>
          </p:cNvPr>
          <p:cNvSpPr/>
          <p:nvPr/>
        </p:nvSpPr>
        <p:spPr>
          <a:xfrm>
            <a:off x="508000" y="2421193"/>
            <a:ext cx="3526195" cy="23794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9704E1EC-C28E-6F56-129A-D9D74EE4E262}"/>
              </a:ext>
            </a:extLst>
          </p:cNvPr>
          <p:cNvSpPr/>
          <p:nvPr/>
        </p:nvSpPr>
        <p:spPr>
          <a:xfrm>
            <a:off x="749015" y="4577864"/>
            <a:ext cx="3124200" cy="609600"/>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Substation </a:t>
            </a:r>
            <a:r>
              <a:rPr lang="en-US" dirty="0">
                <a:sym typeface="Wingdings" panose="05000000000000000000" pitchFamily="2" charset="2"/>
              </a:rPr>
              <a:t> Details</a:t>
            </a:r>
            <a:endParaRPr lang="en-US" dirty="0"/>
          </a:p>
        </p:txBody>
      </p:sp>
      <p:sp>
        <p:nvSpPr>
          <p:cNvPr id="14" name="Rectangle 13">
            <a:extLst>
              <a:ext uri="{FF2B5EF4-FFF2-40B4-BE49-F238E27FC236}">
                <a16:creationId xmlns:a16="http://schemas.microsoft.com/office/drawing/2014/main" id="{14E29173-10A0-B711-C8B8-CCA8FE2D6A6B}"/>
              </a:ext>
            </a:extLst>
          </p:cNvPr>
          <p:cNvSpPr/>
          <p:nvPr/>
        </p:nvSpPr>
        <p:spPr>
          <a:xfrm>
            <a:off x="4184725" y="762000"/>
            <a:ext cx="3526195" cy="5257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C9A3CCE2-21B4-E66A-F4A0-F602733F96FD}"/>
              </a:ext>
            </a:extLst>
          </p:cNvPr>
          <p:cNvSpPr/>
          <p:nvPr/>
        </p:nvSpPr>
        <p:spPr>
          <a:xfrm>
            <a:off x="4342428" y="5824608"/>
            <a:ext cx="3124200" cy="609600"/>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Substation </a:t>
            </a:r>
            <a:r>
              <a:rPr lang="en-US" dirty="0">
                <a:sym typeface="Wingdings" panose="05000000000000000000" pitchFamily="2" charset="2"/>
              </a:rPr>
              <a:t> Self-Limiting Facility</a:t>
            </a:r>
            <a:endParaRPr lang="en-US" dirty="0"/>
          </a:p>
        </p:txBody>
      </p:sp>
      <p:sp>
        <p:nvSpPr>
          <p:cNvPr id="15" name="Rectangle 14">
            <a:extLst>
              <a:ext uri="{FF2B5EF4-FFF2-40B4-BE49-F238E27FC236}">
                <a16:creationId xmlns:a16="http://schemas.microsoft.com/office/drawing/2014/main" id="{02BDF74D-F453-7AC2-4297-E0EF653AAD1C}"/>
              </a:ext>
            </a:extLst>
          </p:cNvPr>
          <p:cNvSpPr/>
          <p:nvPr/>
        </p:nvSpPr>
        <p:spPr>
          <a:xfrm>
            <a:off x="8068260" y="2895601"/>
            <a:ext cx="3124200" cy="2929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8F75B96-71FE-D416-6B66-BB90C5A04358}"/>
              </a:ext>
            </a:extLst>
          </p:cNvPr>
          <p:cNvSpPr/>
          <p:nvPr/>
        </p:nvSpPr>
        <p:spPr>
          <a:xfrm>
            <a:off x="8068261" y="502841"/>
            <a:ext cx="3124200" cy="23794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10B6AE44-E190-A3F2-43A5-12E7B589313A}"/>
              </a:ext>
            </a:extLst>
          </p:cNvPr>
          <p:cNvSpPr/>
          <p:nvPr/>
        </p:nvSpPr>
        <p:spPr>
          <a:xfrm>
            <a:off x="8034181" y="399226"/>
            <a:ext cx="3124200" cy="609600"/>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Resource </a:t>
            </a:r>
            <a:r>
              <a:rPr lang="en-US" dirty="0">
                <a:sym typeface="Wingdings" panose="05000000000000000000" pitchFamily="2" charset="2"/>
              </a:rPr>
              <a:t></a:t>
            </a:r>
            <a:r>
              <a:rPr lang="en-US" dirty="0"/>
              <a:t> Dates</a:t>
            </a:r>
          </a:p>
        </p:txBody>
      </p:sp>
      <p:sp>
        <p:nvSpPr>
          <p:cNvPr id="11" name="Rectangle: Rounded Corners 10">
            <a:extLst>
              <a:ext uri="{FF2B5EF4-FFF2-40B4-BE49-F238E27FC236}">
                <a16:creationId xmlns:a16="http://schemas.microsoft.com/office/drawing/2014/main" id="{A383EEF9-D7D4-08B6-B4D2-26541090775E}"/>
              </a:ext>
            </a:extLst>
          </p:cNvPr>
          <p:cNvSpPr/>
          <p:nvPr/>
        </p:nvSpPr>
        <p:spPr>
          <a:xfrm>
            <a:off x="8972316" y="3305861"/>
            <a:ext cx="3124200" cy="609600"/>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ym typeface="Wingdings" panose="05000000000000000000" pitchFamily="2" charset="2"/>
              </a:rPr>
              <a:t>Resource  Ownership</a:t>
            </a:r>
            <a:endParaRPr lang="en-US" dirty="0"/>
          </a:p>
        </p:txBody>
      </p:sp>
    </p:spTree>
    <p:extLst>
      <p:ext uri="{BB962C8B-B14F-4D97-AF65-F5344CB8AC3E}">
        <p14:creationId xmlns:p14="http://schemas.microsoft.com/office/powerpoint/2010/main" val="1038909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4BE61-81CC-8338-13CF-626EE78242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98A737-CF12-151E-6B9F-0650D6D51D51}"/>
              </a:ext>
            </a:extLst>
          </p:cNvPr>
          <p:cNvSpPr>
            <a:spLocks noGrp="1"/>
          </p:cNvSpPr>
          <p:nvPr>
            <p:ph idx="10"/>
          </p:nvPr>
        </p:nvSpPr>
        <p:spPr/>
        <p:txBody>
          <a:bodyPr/>
          <a:lstStyle/>
          <a:p>
            <a:r>
              <a:rPr lang="en-US" dirty="0"/>
              <a:t>Solar INRs typically contain _SLR</a:t>
            </a:r>
          </a:p>
          <a:p>
            <a:r>
              <a:rPr lang="en-US" dirty="0"/>
              <a:t>Wind typically contain _WND</a:t>
            </a:r>
          </a:p>
          <a:p>
            <a:r>
              <a:rPr lang="en-US" dirty="0"/>
              <a:t>ESRs typically contain _BES or _ESR</a:t>
            </a:r>
          </a:p>
          <a:p>
            <a:endParaRPr lang="en-US" dirty="0"/>
          </a:p>
          <a:p>
            <a:r>
              <a:rPr lang="en-US" dirty="0"/>
              <a:t>Co-located projects will only use one of the above. Use the INR that will COD first or is considered the primary project.</a:t>
            </a:r>
          </a:p>
          <a:p>
            <a:endParaRPr lang="en-US" dirty="0"/>
          </a:p>
        </p:txBody>
      </p:sp>
      <p:sp>
        <p:nvSpPr>
          <p:cNvPr id="4" name="Title 3">
            <a:extLst>
              <a:ext uri="{FF2B5EF4-FFF2-40B4-BE49-F238E27FC236}">
                <a16:creationId xmlns:a16="http://schemas.microsoft.com/office/drawing/2014/main" id="{EE390FD5-07AF-59AA-C9BD-A891EDD53BA9}"/>
              </a:ext>
            </a:extLst>
          </p:cNvPr>
          <p:cNvSpPr>
            <a:spLocks noGrp="1"/>
          </p:cNvSpPr>
          <p:nvPr>
            <p:ph type="title"/>
          </p:nvPr>
        </p:nvSpPr>
        <p:spPr/>
        <p:txBody>
          <a:bodyPr/>
          <a:lstStyle/>
          <a:p>
            <a:r>
              <a:rPr lang="en-US" dirty="0"/>
              <a:t>Site Code Confirmation</a:t>
            </a:r>
          </a:p>
        </p:txBody>
      </p:sp>
      <p:sp>
        <p:nvSpPr>
          <p:cNvPr id="5" name="Slide Number Placeholder 4">
            <a:extLst>
              <a:ext uri="{FF2B5EF4-FFF2-40B4-BE49-F238E27FC236}">
                <a16:creationId xmlns:a16="http://schemas.microsoft.com/office/drawing/2014/main" id="{AA7DB900-E093-114F-44FA-2C673E3A7D96}"/>
              </a:ext>
            </a:extLst>
          </p:cNvPr>
          <p:cNvSpPr>
            <a:spLocks noGrp="1"/>
          </p:cNvSpPr>
          <p:nvPr>
            <p:ph type="sldNum" sz="quarter" idx="4"/>
          </p:nvPr>
        </p:nvSpPr>
        <p:spPr/>
        <p:txBody>
          <a:bodyPr/>
          <a:lstStyle/>
          <a:p>
            <a:fld id="{1D93BD3E-1E9A-4970-A6F7-E7AC52762E0C}" type="slidenum">
              <a:rPr lang="en-US" smtClean="0"/>
              <a:pPr/>
              <a:t>5</a:t>
            </a:fld>
            <a:endParaRPr lang="en-US" dirty="0"/>
          </a:p>
        </p:txBody>
      </p:sp>
      <p:sp>
        <p:nvSpPr>
          <p:cNvPr id="6" name="TextBox 5">
            <a:extLst>
              <a:ext uri="{FF2B5EF4-FFF2-40B4-BE49-F238E27FC236}">
                <a16:creationId xmlns:a16="http://schemas.microsoft.com/office/drawing/2014/main" id="{2F2556C2-7A0D-D482-D495-56E341CD5217}"/>
              </a:ext>
            </a:extLst>
          </p:cNvPr>
          <p:cNvSpPr txBox="1"/>
          <p:nvPr/>
        </p:nvSpPr>
        <p:spPr>
          <a:xfrm>
            <a:off x="762000" y="752742"/>
            <a:ext cx="6101696" cy="6463308"/>
          </a:xfrm>
          <a:prstGeom prst="rect">
            <a:avLst/>
          </a:prstGeom>
          <a:noFill/>
        </p:spPr>
        <p:txBody>
          <a:bodyPr wrap="square">
            <a:spAutoFit/>
          </a:bodyPr>
          <a:lstStyle/>
          <a:p>
            <a:pPr marL="285750" indent="-285750">
              <a:buFont typeface="Arial" panose="020B0604020202020204" pitchFamily="34" charset="0"/>
              <a:buChar char="•"/>
            </a:pPr>
            <a:r>
              <a:rPr lang="en-US" dirty="0"/>
              <a:t>For new generation projects requiring a separate RE owned station to be modeled (transmission connected), please provide your RI engineer with 2-3 potential site code options.  This will allow us to confirm the code with ERCOT Operations as early as possible. </a:t>
            </a:r>
          </a:p>
          <a:p>
            <a:pPr marL="285750" indent="-285750">
              <a:buFont typeface="Arial" panose="020B0604020202020204" pitchFamily="34" charset="0"/>
              <a:buChar char="•"/>
            </a:pPr>
            <a:r>
              <a:rPr lang="en-US" dirty="0"/>
              <a:t>For distribution connected small generators (DGR/DESRs), the Resource will be modeled at the existing TDSP station.</a:t>
            </a:r>
            <a:endParaRPr lang="en-US" b="0" dirty="0"/>
          </a:p>
          <a:p>
            <a:pPr marL="285750" indent="-285750">
              <a:buFont typeface="Arial" panose="020B0604020202020204" pitchFamily="34" charset="0"/>
              <a:buChar char="•"/>
            </a:pPr>
            <a:r>
              <a:rPr lang="en-US" b="0" dirty="0"/>
              <a:t>Limited to 8 characters with site code being abbreviated to still be unique</a:t>
            </a:r>
          </a:p>
          <a:p>
            <a:pPr marL="285750" indent="-285750">
              <a:buFont typeface="Arial" panose="020B0604020202020204" pitchFamily="34" charset="0"/>
              <a:buChar char="•"/>
            </a:pPr>
            <a:r>
              <a:rPr lang="en-US" b="0" dirty="0"/>
              <a:t>When adding additional generation to an operational site or TDSP station, note the following:</a:t>
            </a:r>
          </a:p>
          <a:p>
            <a:pPr marL="742950" lvl="1" indent="-285750">
              <a:buFont typeface="Arial" panose="020B0604020202020204" pitchFamily="34" charset="0"/>
              <a:buChar char="•"/>
            </a:pPr>
            <a:r>
              <a:rPr lang="en-US" b="0" dirty="0"/>
              <a:t>RIOO does not allow reuse of an existing site code unless that site was selected during the initial application.</a:t>
            </a:r>
          </a:p>
          <a:p>
            <a:pPr marL="742950" lvl="1" indent="-285750">
              <a:buFont typeface="Arial" panose="020B0604020202020204" pitchFamily="34" charset="0"/>
              <a:buChar char="•"/>
            </a:pPr>
            <a:r>
              <a:rPr lang="en-US" b="0" dirty="0"/>
              <a:t>Appending a ‘1’ to the end of the Site Code (replacing characters as needed to respect 8-char limit) is a convention that indicates to ERCOT Modeling and Database teams that the sites will be merged internally post-PLD.</a:t>
            </a:r>
          </a:p>
          <a:p>
            <a:pPr marL="285750" indent="-285750">
              <a:buFont typeface="Arial" panose="020B0604020202020204" pitchFamily="34" charset="0"/>
              <a:buChar char="•"/>
            </a:pPr>
            <a:endParaRPr lang="en-US" b="0" dirty="0"/>
          </a:p>
          <a:p>
            <a:pPr marL="285750" indent="-285750">
              <a:buFont typeface="Arial" panose="020B0604020202020204" pitchFamily="34" charset="0"/>
              <a:buChar char="•"/>
            </a:pPr>
            <a:endParaRPr lang="en-US" b="0" dirty="0"/>
          </a:p>
          <a:p>
            <a:endParaRPr lang="en-US" b="0" dirty="0"/>
          </a:p>
        </p:txBody>
      </p:sp>
    </p:spTree>
    <p:extLst>
      <p:ext uri="{BB962C8B-B14F-4D97-AF65-F5344CB8AC3E}">
        <p14:creationId xmlns:p14="http://schemas.microsoft.com/office/powerpoint/2010/main" val="3973304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278DD-2565-9BD1-2A48-1319968C0C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5B5F062-780F-A6AD-24D2-769E93027DF1}"/>
              </a:ext>
            </a:extLst>
          </p:cNvPr>
          <p:cNvSpPr>
            <a:spLocks noGrp="1"/>
          </p:cNvSpPr>
          <p:nvPr>
            <p:ph type="title"/>
          </p:nvPr>
        </p:nvSpPr>
        <p:spPr/>
        <p:txBody>
          <a:bodyPr/>
          <a:lstStyle/>
          <a:p>
            <a:r>
              <a:rPr lang="en-US" dirty="0"/>
              <a:t>Documentation to Have Ready – Prior to Full Registration Call</a:t>
            </a:r>
          </a:p>
        </p:txBody>
      </p:sp>
      <p:sp>
        <p:nvSpPr>
          <p:cNvPr id="4" name="Slide Number Placeholder 3">
            <a:extLst>
              <a:ext uri="{FF2B5EF4-FFF2-40B4-BE49-F238E27FC236}">
                <a16:creationId xmlns:a16="http://schemas.microsoft.com/office/drawing/2014/main" id="{FC2A2598-18A4-D432-B818-4B4F9A68A1FC}"/>
              </a:ext>
            </a:extLst>
          </p:cNvPr>
          <p:cNvSpPr>
            <a:spLocks noGrp="1"/>
          </p:cNvSpPr>
          <p:nvPr>
            <p:ph type="sldNum" sz="quarter" idx="4"/>
          </p:nvPr>
        </p:nvSpPr>
        <p:spPr/>
        <p:txBody>
          <a:bodyPr/>
          <a:lstStyle/>
          <a:p>
            <a:fld id="{1D93BD3E-1E9A-4970-A6F7-E7AC52762E0C}" type="slidenum">
              <a:rPr lang="en-US" smtClean="0"/>
              <a:pPr/>
              <a:t>6</a:t>
            </a:fld>
            <a:endParaRPr lang="en-US" dirty="0"/>
          </a:p>
        </p:txBody>
      </p:sp>
      <p:sp>
        <p:nvSpPr>
          <p:cNvPr id="2" name="Content Placeholder 5">
            <a:extLst>
              <a:ext uri="{FF2B5EF4-FFF2-40B4-BE49-F238E27FC236}">
                <a16:creationId xmlns:a16="http://schemas.microsoft.com/office/drawing/2014/main" id="{309DC840-DA99-853E-06B6-AA6175C068ED}"/>
              </a:ext>
            </a:extLst>
          </p:cNvPr>
          <p:cNvSpPr txBox="1">
            <a:spLocks/>
          </p:cNvSpPr>
          <p:nvPr/>
        </p:nvSpPr>
        <p:spPr>
          <a:xfrm>
            <a:off x="787400" y="1196178"/>
            <a:ext cx="4927600" cy="4823622"/>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1"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rgbClr val="5B6770"/>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rgbClr val="5B6770"/>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rgbClr val="5B6770"/>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rgbClr val="5B677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a:t>Inverter Specification Sheet and Factory Acceptance Test (FAT) Report</a:t>
            </a:r>
            <a:endParaRPr lang="en-US" b="0" dirty="0"/>
          </a:p>
          <a:p>
            <a:r>
              <a:rPr lang="en-US" sz="1400" b="0" dirty="0"/>
              <a:t>Provide OEM spec sheet information to verify the values given in Substation Details.</a:t>
            </a:r>
          </a:p>
          <a:p>
            <a:r>
              <a:rPr lang="en-US" sz="1400" b="0" dirty="0"/>
              <a:t>Upload to RIOO as ERCOT Planning will also use this for Future Year Case Build Planning Models and verify the data submitted</a:t>
            </a:r>
          </a:p>
          <a:p>
            <a:pPr marL="0" indent="0">
              <a:buNone/>
            </a:pPr>
            <a:endParaRPr lang="en-US" dirty="0"/>
          </a:p>
          <a:p>
            <a:pPr marL="0" indent="0">
              <a:buNone/>
            </a:pPr>
            <a:r>
              <a:rPr lang="en-US" dirty="0"/>
              <a:t>POIB number and POIB Substation Code</a:t>
            </a:r>
            <a:endParaRPr lang="en-US" b="0" dirty="0"/>
          </a:p>
          <a:p>
            <a:r>
              <a:rPr lang="en-US" sz="1400" b="0" dirty="0"/>
              <a:t>Resource Entities should verify with the TSP the correct POIB number and POIB substation code.</a:t>
            </a:r>
          </a:p>
          <a:p>
            <a:r>
              <a:rPr lang="en-US" sz="1400" b="0" dirty="0"/>
              <a:t>If a new station is being built, RE should verify with the TSP the PLD for when the station will be in the model, as well as Network Operations Model Change Request (NOMCR).</a:t>
            </a:r>
          </a:p>
          <a:p>
            <a:pPr marL="0" indent="0">
              <a:buNone/>
            </a:pPr>
            <a:endParaRPr lang="en-US" dirty="0"/>
          </a:p>
          <a:p>
            <a:pPr marL="0" indent="0">
              <a:buNone/>
            </a:pPr>
            <a:endParaRPr lang="en-US" dirty="0"/>
          </a:p>
          <a:p>
            <a:pPr marL="0" indent="0">
              <a:buFont typeface="Arial" panose="020B0604020202020204" pitchFamily="34" charset="0"/>
              <a:buNone/>
            </a:pPr>
            <a:endParaRPr lang="en-US" b="0" dirty="0"/>
          </a:p>
        </p:txBody>
      </p:sp>
      <p:pic>
        <p:nvPicPr>
          <p:cNvPr id="7" name="Graphic 6" descr="Checkbox Checked with solid fill">
            <a:extLst>
              <a:ext uri="{FF2B5EF4-FFF2-40B4-BE49-F238E27FC236}">
                <a16:creationId xmlns:a16="http://schemas.microsoft.com/office/drawing/2014/main" id="{39AEE040-7B2D-0B85-313F-7C371FF186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43600" y="1295400"/>
            <a:ext cx="914400" cy="914400"/>
          </a:xfrm>
          <a:prstGeom prst="rect">
            <a:avLst/>
          </a:prstGeom>
        </p:spPr>
      </p:pic>
      <p:pic>
        <p:nvPicPr>
          <p:cNvPr id="8" name="Graphic 7" descr="Checkbox Checked with solid fill">
            <a:extLst>
              <a:ext uri="{FF2B5EF4-FFF2-40B4-BE49-F238E27FC236}">
                <a16:creationId xmlns:a16="http://schemas.microsoft.com/office/drawing/2014/main" id="{56DB8D7A-21C7-7CA1-BBBE-04AAF41B2F7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1600" y="3416260"/>
            <a:ext cx="914400" cy="914400"/>
          </a:xfrm>
          <a:prstGeom prst="rect">
            <a:avLst/>
          </a:prstGeom>
        </p:spPr>
      </p:pic>
      <p:pic>
        <p:nvPicPr>
          <p:cNvPr id="9" name="Graphic 8" descr="Checkbox Checked with solid fill">
            <a:extLst>
              <a:ext uri="{FF2B5EF4-FFF2-40B4-BE49-F238E27FC236}">
                <a16:creationId xmlns:a16="http://schemas.microsoft.com/office/drawing/2014/main" id="{35E798ED-BE9A-CFC1-B256-E22FA39EF20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1600" y="1295400"/>
            <a:ext cx="914400" cy="914400"/>
          </a:xfrm>
          <a:prstGeom prst="rect">
            <a:avLst/>
          </a:prstGeom>
        </p:spPr>
      </p:pic>
      <p:sp>
        <p:nvSpPr>
          <p:cNvPr id="12" name="Content Placeholder 5">
            <a:extLst>
              <a:ext uri="{FF2B5EF4-FFF2-40B4-BE49-F238E27FC236}">
                <a16:creationId xmlns:a16="http://schemas.microsoft.com/office/drawing/2014/main" id="{B3993604-E245-9697-AF61-159E67699BD6}"/>
              </a:ext>
            </a:extLst>
          </p:cNvPr>
          <p:cNvSpPr txBox="1">
            <a:spLocks/>
          </p:cNvSpPr>
          <p:nvPr/>
        </p:nvSpPr>
        <p:spPr>
          <a:xfrm>
            <a:off x="6629400" y="1290320"/>
            <a:ext cx="5257800" cy="1529080"/>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1"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rgbClr val="5B6770"/>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rgbClr val="5B6770"/>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rgbClr val="5B6770"/>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rgbClr val="5B677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a:t>SGIA</a:t>
            </a:r>
            <a:endParaRPr lang="en-US" sz="1400" b="0" dirty="0"/>
          </a:p>
          <a:p>
            <a:r>
              <a:rPr lang="en-US" sz="1400" b="0" dirty="0"/>
              <a:t>Include most recent amendments.</a:t>
            </a:r>
          </a:p>
          <a:p>
            <a:r>
              <a:rPr lang="en-US" sz="1400" b="0" dirty="0"/>
              <a:t>If an amendment is currently underway, please have a draft available</a:t>
            </a:r>
            <a:r>
              <a:rPr lang="en-US" b="0" dirty="0"/>
              <a:t>.</a:t>
            </a:r>
          </a:p>
          <a:p>
            <a:pPr marL="0" indent="0">
              <a:buNone/>
            </a:pPr>
            <a:endParaRPr lang="en-US" dirty="0"/>
          </a:p>
          <a:p>
            <a:pPr marL="0" indent="0">
              <a:buNone/>
            </a:pPr>
            <a:endParaRPr lang="en-US" dirty="0"/>
          </a:p>
          <a:p>
            <a:pPr marL="0" indent="0">
              <a:buFont typeface="Arial" panose="020B0604020202020204" pitchFamily="34" charset="0"/>
              <a:buNone/>
            </a:pPr>
            <a:endParaRPr lang="en-US" b="0" dirty="0"/>
          </a:p>
        </p:txBody>
      </p:sp>
      <p:sp>
        <p:nvSpPr>
          <p:cNvPr id="13" name="Content Placeholder 5">
            <a:extLst>
              <a:ext uri="{FF2B5EF4-FFF2-40B4-BE49-F238E27FC236}">
                <a16:creationId xmlns:a16="http://schemas.microsoft.com/office/drawing/2014/main" id="{87E702A1-DC03-CDE3-8C60-85AE3DB11A59}"/>
              </a:ext>
            </a:extLst>
          </p:cNvPr>
          <p:cNvSpPr txBox="1">
            <a:spLocks/>
          </p:cNvSpPr>
          <p:nvPr/>
        </p:nvSpPr>
        <p:spPr>
          <a:xfrm>
            <a:off x="7162800" y="2590800"/>
            <a:ext cx="3464562" cy="2667000"/>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1"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rgbClr val="5B6770"/>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rgbClr val="5B6770"/>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rgbClr val="5B6770"/>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rgbClr val="5B677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400" b="0" dirty="0"/>
              <a:t>Items of interest: </a:t>
            </a:r>
          </a:p>
          <a:p>
            <a:r>
              <a:rPr lang="en-US" sz="1400" b="0" dirty="0"/>
              <a:t>Resource Entity name</a:t>
            </a:r>
          </a:p>
          <a:p>
            <a:r>
              <a:rPr lang="en-US" sz="1400" b="0" dirty="0"/>
              <a:t>Project name </a:t>
            </a:r>
          </a:p>
          <a:p>
            <a:r>
              <a:rPr lang="en-US" sz="1400" b="0" dirty="0"/>
              <a:t>Exhibit C – Project description</a:t>
            </a:r>
          </a:p>
          <a:p>
            <a:pPr lvl="1"/>
            <a:r>
              <a:rPr lang="en-US" sz="1400" dirty="0"/>
              <a:t>Tie Line ownership</a:t>
            </a:r>
          </a:p>
          <a:p>
            <a:pPr lvl="1"/>
            <a:r>
              <a:rPr lang="en-US" sz="1400" b="0" dirty="0"/>
              <a:t>Project size</a:t>
            </a:r>
          </a:p>
          <a:p>
            <a:pPr lvl="1"/>
            <a:r>
              <a:rPr lang="en-US" sz="1400" dirty="0"/>
              <a:t>Equipment description</a:t>
            </a:r>
            <a:endParaRPr lang="en-US" sz="1400" b="0" dirty="0"/>
          </a:p>
          <a:p>
            <a:pPr lvl="1"/>
            <a:endParaRPr lang="en-US" b="0"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lvl="1"/>
            <a:endParaRPr lang="en-US" dirty="0"/>
          </a:p>
          <a:p>
            <a:pPr lvl="1"/>
            <a:endParaRPr lang="en-US" dirty="0"/>
          </a:p>
        </p:txBody>
      </p:sp>
      <p:pic>
        <p:nvPicPr>
          <p:cNvPr id="14" name="Picture 13">
            <a:extLst>
              <a:ext uri="{FF2B5EF4-FFF2-40B4-BE49-F238E27FC236}">
                <a16:creationId xmlns:a16="http://schemas.microsoft.com/office/drawing/2014/main" id="{8A853C66-8893-AE4E-0D61-B15B0FEC3A1A}"/>
              </a:ext>
            </a:extLst>
          </p:cNvPr>
          <p:cNvPicPr>
            <a:picLocks noChangeAspect="1"/>
          </p:cNvPicPr>
          <p:nvPr/>
        </p:nvPicPr>
        <p:blipFill>
          <a:blip r:embed="rId5"/>
          <a:stretch>
            <a:fillRect/>
          </a:stretch>
        </p:blipFill>
        <p:spPr>
          <a:xfrm>
            <a:off x="7620000" y="4708725"/>
            <a:ext cx="2877670" cy="162142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ustDataLst>
      <p:tags r:id="rId1"/>
    </p:custDataLst>
    <p:extLst>
      <p:ext uri="{BB962C8B-B14F-4D97-AF65-F5344CB8AC3E}">
        <p14:creationId xmlns:p14="http://schemas.microsoft.com/office/powerpoint/2010/main" val="3705514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F4D6A-5E34-495C-C3BC-8660BD61A2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931521-D994-5514-FC1A-9A263A1B65B2}"/>
              </a:ext>
            </a:extLst>
          </p:cNvPr>
          <p:cNvSpPr>
            <a:spLocks noGrp="1"/>
          </p:cNvSpPr>
          <p:nvPr>
            <p:ph idx="10"/>
          </p:nvPr>
        </p:nvSpPr>
        <p:spPr/>
        <p:txBody>
          <a:bodyPr/>
          <a:lstStyle/>
          <a:p>
            <a:r>
              <a:rPr lang="en-US" dirty="0"/>
              <a:t>If the TSP owns the tie line, the RE should fill out Most Limiting Series Element data.</a:t>
            </a:r>
          </a:p>
          <a:p>
            <a:endParaRPr lang="en-US" dirty="0"/>
          </a:p>
          <a:p>
            <a:r>
              <a:rPr lang="en-US" dirty="0"/>
              <a:t>The RE should contact the TSP to obtain the name of the tie line that the TSP will model after ERCOT has modeled the islanded Generation site.</a:t>
            </a:r>
          </a:p>
          <a:p>
            <a:endParaRPr lang="en-US" dirty="0"/>
          </a:p>
          <a:p>
            <a:endParaRPr lang="en-US" dirty="0"/>
          </a:p>
          <a:p>
            <a:endParaRPr lang="en-US" dirty="0"/>
          </a:p>
        </p:txBody>
      </p:sp>
      <p:sp>
        <p:nvSpPr>
          <p:cNvPr id="4" name="Title 3">
            <a:extLst>
              <a:ext uri="{FF2B5EF4-FFF2-40B4-BE49-F238E27FC236}">
                <a16:creationId xmlns:a16="http://schemas.microsoft.com/office/drawing/2014/main" id="{62C04323-3611-0799-5C04-3EFE91897C37}"/>
              </a:ext>
            </a:extLst>
          </p:cNvPr>
          <p:cNvSpPr>
            <a:spLocks noGrp="1"/>
          </p:cNvSpPr>
          <p:nvPr>
            <p:ph type="title"/>
          </p:nvPr>
        </p:nvSpPr>
        <p:spPr/>
        <p:txBody>
          <a:bodyPr/>
          <a:lstStyle/>
          <a:p>
            <a:r>
              <a:rPr lang="en-US" dirty="0"/>
              <a:t>Tie Line Ownership – TSP</a:t>
            </a:r>
          </a:p>
        </p:txBody>
      </p:sp>
      <p:sp>
        <p:nvSpPr>
          <p:cNvPr id="5" name="Slide Number Placeholder 4">
            <a:extLst>
              <a:ext uri="{FF2B5EF4-FFF2-40B4-BE49-F238E27FC236}">
                <a16:creationId xmlns:a16="http://schemas.microsoft.com/office/drawing/2014/main" id="{9B2D5228-99CA-8F75-67B6-2AF9D876162B}"/>
              </a:ext>
            </a:extLst>
          </p:cNvPr>
          <p:cNvSpPr>
            <a:spLocks noGrp="1"/>
          </p:cNvSpPr>
          <p:nvPr>
            <p:ph type="sldNum" sz="quarter" idx="4"/>
          </p:nvPr>
        </p:nvSpPr>
        <p:spPr/>
        <p:txBody>
          <a:bodyPr/>
          <a:lstStyle/>
          <a:p>
            <a:fld id="{1D93BD3E-1E9A-4970-A6F7-E7AC52762E0C}" type="slidenum">
              <a:rPr lang="en-US" smtClean="0"/>
              <a:pPr/>
              <a:t>7</a:t>
            </a:fld>
            <a:endParaRPr lang="en-US" dirty="0"/>
          </a:p>
        </p:txBody>
      </p:sp>
      <p:pic>
        <p:nvPicPr>
          <p:cNvPr id="11" name="Picture 10">
            <a:extLst>
              <a:ext uri="{FF2B5EF4-FFF2-40B4-BE49-F238E27FC236}">
                <a16:creationId xmlns:a16="http://schemas.microsoft.com/office/drawing/2014/main" id="{848002D0-14BB-FAEE-5BAB-750791434A5E}"/>
              </a:ext>
            </a:extLst>
          </p:cNvPr>
          <p:cNvPicPr>
            <a:picLocks noChangeAspect="1"/>
          </p:cNvPicPr>
          <p:nvPr/>
        </p:nvPicPr>
        <p:blipFill>
          <a:blip r:embed="rId2"/>
          <a:stretch>
            <a:fillRect/>
          </a:stretch>
        </p:blipFill>
        <p:spPr>
          <a:xfrm>
            <a:off x="924308" y="862672"/>
            <a:ext cx="4876801" cy="2645388"/>
          </a:xfrm>
          <a:prstGeom prst="rect">
            <a:avLst/>
          </a:prstGeom>
        </p:spPr>
      </p:pic>
      <p:pic>
        <p:nvPicPr>
          <p:cNvPr id="18" name="Picture 17" descr="Graphical user interface, text, application, email&#10;&#10;AI-generated content may be incorrect.">
            <a:extLst>
              <a:ext uri="{FF2B5EF4-FFF2-40B4-BE49-F238E27FC236}">
                <a16:creationId xmlns:a16="http://schemas.microsoft.com/office/drawing/2014/main" id="{E8324DFE-B8E1-1AF6-00F4-0FDBAA370AA5}"/>
              </a:ext>
            </a:extLst>
          </p:cNvPr>
          <p:cNvPicPr>
            <a:picLocks noChangeAspect="1"/>
          </p:cNvPicPr>
          <p:nvPr/>
        </p:nvPicPr>
        <p:blipFill>
          <a:blip r:embed="rId3"/>
          <a:stretch>
            <a:fillRect/>
          </a:stretch>
        </p:blipFill>
        <p:spPr>
          <a:xfrm>
            <a:off x="1066800" y="2997298"/>
            <a:ext cx="2667372" cy="3010320"/>
          </a:xfrm>
          <a:prstGeom prst="rect">
            <a:avLst/>
          </a:prstGeom>
        </p:spPr>
      </p:pic>
    </p:spTree>
    <p:extLst>
      <p:ext uri="{BB962C8B-B14F-4D97-AF65-F5344CB8AC3E}">
        <p14:creationId xmlns:p14="http://schemas.microsoft.com/office/powerpoint/2010/main" val="96208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B9C79-2BDF-77DF-F9A7-E577B69E874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3C5070-3B10-8EB7-3859-5E953C1E30F2}"/>
              </a:ext>
            </a:extLst>
          </p:cNvPr>
          <p:cNvSpPr>
            <a:spLocks noGrp="1"/>
          </p:cNvSpPr>
          <p:nvPr>
            <p:ph idx="10"/>
          </p:nvPr>
        </p:nvSpPr>
        <p:spPr/>
        <p:txBody>
          <a:bodyPr/>
          <a:lstStyle/>
          <a:p>
            <a:r>
              <a:rPr lang="en-US" dirty="0"/>
              <a:t>If the RE owns the tie line, ERCOT will model the line along with the rest of the Generation Site.</a:t>
            </a:r>
          </a:p>
          <a:p>
            <a:endParaRPr lang="en-US" dirty="0"/>
          </a:p>
          <a:p>
            <a:r>
              <a:rPr lang="en-US" dirty="0"/>
              <a:t>The RE will need to contact their TSP to obtain the Connectivity Node number at the POIB station where the RE’s tie line will connect</a:t>
            </a:r>
          </a:p>
          <a:p>
            <a:endParaRPr lang="en-US" dirty="0"/>
          </a:p>
          <a:p>
            <a:endParaRPr lang="en-US" dirty="0"/>
          </a:p>
        </p:txBody>
      </p:sp>
      <p:sp>
        <p:nvSpPr>
          <p:cNvPr id="4" name="Title 3">
            <a:extLst>
              <a:ext uri="{FF2B5EF4-FFF2-40B4-BE49-F238E27FC236}">
                <a16:creationId xmlns:a16="http://schemas.microsoft.com/office/drawing/2014/main" id="{CE5F06F7-BDE0-CB48-E672-25E0E9976C02}"/>
              </a:ext>
            </a:extLst>
          </p:cNvPr>
          <p:cNvSpPr>
            <a:spLocks noGrp="1"/>
          </p:cNvSpPr>
          <p:nvPr>
            <p:ph type="title"/>
          </p:nvPr>
        </p:nvSpPr>
        <p:spPr/>
        <p:txBody>
          <a:bodyPr/>
          <a:lstStyle/>
          <a:p>
            <a:r>
              <a:rPr lang="en-US" dirty="0"/>
              <a:t>Tie Line Ownership – RE</a:t>
            </a:r>
          </a:p>
        </p:txBody>
      </p:sp>
      <p:sp>
        <p:nvSpPr>
          <p:cNvPr id="5" name="Slide Number Placeholder 4">
            <a:extLst>
              <a:ext uri="{FF2B5EF4-FFF2-40B4-BE49-F238E27FC236}">
                <a16:creationId xmlns:a16="http://schemas.microsoft.com/office/drawing/2014/main" id="{8C8934CC-2546-5D38-6F4B-0B16D8A7EBF6}"/>
              </a:ext>
            </a:extLst>
          </p:cNvPr>
          <p:cNvSpPr>
            <a:spLocks noGrp="1"/>
          </p:cNvSpPr>
          <p:nvPr>
            <p:ph type="sldNum" sz="quarter" idx="4"/>
          </p:nvPr>
        </p:nvSpPr>
        <p:spPr/>
        <p:txBody>
          <a:bodyPr/>
          <a:lstStyle/>
          <a:p>
            <a:fld id="{1D93BD3E-1E9A-4970-A6F7-E7AC52762E0C}" type="slidenum">
              <a:rPr lang="en-US" smtClean="0"/>
              <a:pPr/>
              <a:t>8</a:t>
            </a:fld>
            <a:endParaRPr lang="en-US" dirty="0"/>
          </a:p>
        </p:txBody>
      </p:sp>
      <p:pic>
        <p:nvPicPr>
          <p:cNvPr id="6" name="Content Placeholder 5">
            <a:extLst>
              <a:ext uri="{FF2B5EF4-FFF2-40B4-BE49-F238E27FC236}">
                <a16:creationId xmlns:a16="http://schemas.microsoft.com/office/drawing/2014/main" id="{35DFCBDB-48B9-D0CC-E36D-9212D9E7C3D0}"/>
              </a:ext>
            </a:extLst>
          </p:cNvPr>
          <p:cNvPicPr>
            <a:picLocks noGrp="1" noChangeAspect="1"/>
          </p:cNvPicPr>
          <p:nvPr>
            <p:ph idx="1"/>
          </p:nvPr>
        </p:nvPicPr>
        <p:blipFill>
          <a:blip r:embed="rId2"/>
          <a:stretch>
            <a:fillRect/>
          </a:stretch>
        </p:blipFill>
        <p:spPr>
          <a:xfrm>
            <a:off x="931154" y="711708"/>
            <a:ext cx="4980825" cy="2901696"/>
          </a:xfrm>
          <a:prstGeom prst="rect">
            <a:avLst/>
          </a:prstGeom>
        </p:spPr>
      </p:pic>
      <p:pic>
        <p:nvPicPr>
          <p:cNvPr id="8" name="Picture 7">
            <a:extLst>
              <a:ext uri="{FF2B5EF4-FFF2-40B4-BE49-F238E27FC236}">
                <a16:creationId xmlns:a16="http://schemas.microsoft.com/office/drawing/2014/main" id="{D0432808-7196-97A3-4849-0F5E6F46A3A7}"/>
              </a:ext>
            </a:extLst>
          </p:cNvPr>
          <p:cNvPicPr>
            <a:picLocks noChangeAspect="1"/>
          </p:cNvPicPr>
          <p:nvPr/>
        </p:nvPicPr>
        <p:blipFill>
          <a:blip r:embed="rId3"/>
          <a:stretch>
            <a:fillRect/>
          </a:stretch>
        </p:blipFill>
        <p:spPr>
          <a:xfrm>
            <a:off x="609600" y="3048000"/>
            <a:ext cx="2753109" cy="2981741"/>
          </a:xfrm>
          <a:prstGeom prst="rect">
            <a:avLst/>
          </a:prstGeom>
        </p:spPr>
      </p:pic>
      <p:sp>
        <p:nvSpPr>
          <p:cNvPr id="9" name="TextBox 8">
            <a:extLst>
              <a:ext uri="{FF2B5EF4-FFF2-40B4-BE49-F238E27FC236}">
                <a16:creationId xmlns:a16="http://schemas.microsoft.com/office/drawing/2014/main" id="{29D5FBBC-CF60-85C7-681B-62F7F944F2A1}"/>
              </a:ext>
            </a:extLst>
          </p:cNvPr>
          <p:cNvSpPr txBox="1"/>
          <p:nvPr/>
        </p:nvSpPr>
        <p:spPr>
          <a:xfrm>
            <a:off x="2462874" y="4452240"/>
            <a:ext cx="1917387" cy="369332"/>
          </a:xfrm>
          <a:prstGeom prst="rect">
            <a:avLst/>
          </a:prstGeom>
          <a:noFill/>
        </p:spPr>
        <p:txBody>
          <a:bodyPr wrap="square" rtlCol="0">
            <a:spAutoFit/>
          </a:bodyPr>
          <a:lstStyle/>
          <a:p>
            <a:r>
              <a:rPr lang="en-US" dirty="0"/>
              <a:t>TSP </a:t>
            </a:r>
            <a:r>
              <a:rPr lang="en-US" dirty="0" err="1"/>
              <a:t>Sitecode</a:t>
            </a:r>
            <a:endParaRPr lang="en-US" dirty="0"/>
          </a:p>
        </p:txBody>
      </p:sp>
      <p:sp>
        <p:nvSpPr>
          <p:cNvPr id="10" name="TextBox 9">
            <a:extLst>
              <a:ext uri="{FF2B5EF4-FFF2-40B4-BE49-F238E27FC236}">
                <a16:creationId xmlns:a16="http://schemas.microsoft.com/office/drawing/2014/main" id="{7D95239D-8CD5-AF24-0956-C1FDE0610E0E}"/>
              </a:ext>
            </a:extLst>
          </p:cNvPr>
          <p:cNvSpPr txBox="1"/>
          <p:nvPr/>
        </p:nvSpPr>
        <p:spPr>
          <a:xfrm>
            <a:off x="2772628" y="4724400"/>
            <a:ext cx="1917387" cy="369332"/>
          </a:xfrm>
          <a:prstGeom prst="rect">
            <a:avLst/>
          </a:prstGeom>
          <a:noFill/>
        </p:spPr>
        <p:txBody>
          <a:bodyPr wrap="square" rtlCol="0">
            <a:spAutoFit/>
          </a:bodyPr>
          <a:lstStyle/>
          <a:p>
            <a:r>
              <a:rPr lang="en-US" dirty="0"/>
              <a:t>CN5</a:t>
            </a:r>
          </a:p>
        </p:txBody>
      </p:sp>
    </p:spTree>
    <p:extLst>
      <p:ext uri="{BB962C8B-B14F-4D97-AF65-F5344CB8AC3E}">
        <p14:creationId xmlns:p14="http://schemas.microsoft.com/office/powerpoint/2010/main" val="1648061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25DB2-9CE1-B1BB-C1A6-A789F99EAEE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7AE0889-0912-0894-47D7-F4F13F3C4E57}"/>
              </a:ext>
            </a:extLst>
          </p:cNvPr>
          <p:cNvSpPr>
            <a:spLocks noGrp="1"/>
          </p:cNvSpPr>
          <p:nvPr>
            <p:ph type="title"/>
          </p:nvPr>
        </p:nvSpPr>
        <p:spPr/>
        <p:txBody>
          <a:bodyPr/>
          <a:lstStyle/>
          <a:p>
            <a:r>
              <a:rPr lang="en-US" dirty="0"/>
              <a:t>Marked-up </a:t>
            </a:r>
            <a:r>
              <a:rPr lang="en-US" dirty="0" err="1"/>
              <a:t>Oneline</a:t>
            </a:r>
            <a:endParaRPr lang="en-US" dirty="0"/>
          </a:p>
        </p:txBody>
      </p:sp>
      <p:sp>
        <p:nvSpPr>
          <p:cNvPr id="8" name="Content Placeholder 7">
            <a:extLst>
              <a:ext uri="{FF2B5EF4-FFF2-40B4-BE49-F238E27FC236}">
                <a16:creationId xmlns:a16="http://schemas.microsoft.com/office/drawing/2014/main" id="{B0A91BEA-D8F2-D403-5335-E7ACB2FF5291}"/>
              </a:ext>
            </a:extLst>
          </p:cNvPr>
          <p:cNvSpPr>
            <a:spLocks noGrp="1"/>
          </p:cNvSpPr>
          <p:nvPr>
            <p:ph idx="10"/>
          </p:nvPr>
        </p:nvSpPr>
        <p:spPr/>
        <p:txBody>
          <a:bodyPr/>
          <a:lstStyle/>
          <a:p>
            <a:r>
              <a:rPr lang="en-US" sz="2000" b="0" dirty="0"/>
              <a:t>Prior to the first Data Review call, please post to RIOO-IS a marked-up One-Line Diagram with equipment names and Connectivity Nodes that match the data in Substation Details.</a:t>
            </a:r>
          </a:p>
          <a:p>
            <a:endParaRPr lang="en-US" sz="2000" b="0" dirty="0"/>
          </a:p>
          <a:p>
            <a:r>
              <a:rPr lang="en-US" sz="2000" b="0" dirty="0"/>
              <a:t>Connectivity Nodes represent points of electrical connectivity between the respective Terminals of equipment in the Operations Model.</a:t>
            </a:r>
          </a:p>
          <a:p>
            <a:endParaRPr lang="en-US" dirty="0">
              <a:solidFill>
                <a:srgbClr val="032E50"/>
              </a:solidFill>
            </a:endParaRPr>
          </a:p>
        </p:txBody>
      </p:sp>
      <p:sp>
        <p:nvSpPr>
          <p:cNvPr id="3" name="Slide Number Placeholder 2">
            <a:extLst>
              <a:ext uri="{FF2B5EF4-FFF2-40B4-BE49-F238E27FC236}">
                <a16:creationId xmlns:a16="http://schemas.microsoft.com/office/drawing/2014/main" id="{64B5929B-E53F-B030-40B0-093FFCDC5EB8}"/>
              </a:ext>
            </a:extLst>
          </p:cNvPr>
          <p:cNvSpPr>
            <a:spLocks noGrp="1"/>
          </p:cNvSpPr>
          <p:nvPr>
            <p:ph type="sldNum" sz="quarter" idx="4"/>
          </p:nvPr>
        </p:nvSpPr>
        <p:spPr/>
        <p:txBody>
          <a:bodyPr/>
          <a:lstStyle/>
          <a:p>
            <a:fld id="{1D93BD3E-1E9A-4970-A6F7-E7AC52762E0C}" type="slidenum">
              <a:rPr lang="en-US" smtClean="0"/>
              <a:pPr/>
              <a:t>9</a:t>
            </a:fld>
            <a:endParaRPr lang="en-US" dirty="0"/>
          </a:p>
        </p:txBody>
      </p:sp>
      <p:pic>
        <p:nvPicPr>
          <p:cNvPr id="4" name="Picture 3">
            <a:extLst>
              <a:ext uri="{FF2B5EF4-FFF2-40B4-BE49-F238E27FC236}">
                <a16:creationId xmlns:a16="http://schemas.microsoft.com/office/drawing/2014/main" id="{70B280C0-3C9E-B44E-788C-60FBEB998062}"/>
              </a:ext>
            </a:extLst>
          </p:cNvPr>
          <p:cNvPicPr>
            <a:picLocks noChangeAspect="1"/>
          </p:cNvPicPr>
          <p:nvPr/>
        </p:nvPicPr>
        <p:blipFill>
          <a:blip r:embed="rId2"/>
          <a:stretch>
            <a:fillRect/>
          </a:stretch>
        </p:blipFill>
        <p:spPr>
          <a:xfrm>
            <a:off x="508000" y="990600"/>
            <a:ext cx="6544588" cy="2715004"/>
          </a:xfrm>
          <a:prstGeom prst="rect">
            <a:avLst/>
          </a:prstGeom>
        </p:spPr>
      </p:pic>
      <p:sp>
        <p:nvSpPr>
          <p:cNvPr id="5" name="Rectangle: Rounded Corners 4">
            <a:extLst>
              <a:ext uri="{FF2B5EF4-FFF2-40B4-BE49-F238E27FC236}">
                <a16:creationId xmlns:a16="http://schemas.microsoft.com/office/drawing/2014/main" id="{21D63EEC-8547-2E43-C37C-EBA0E4AE1021}"/>
              </a:ext>
            </a:extLst>
          </p:cNvPr>
          <p:cNvSpPr/>
          <p:nvPr/>
        </p:nvSpPr>
        <p:spPr>
          <a:xfrm>
            <a:off x="1905000" y="3705604"/>
            <a:ext cx="4724400" cy="2057400"/>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For Connectivity Node numbering, our conventional advice is: start at the tie line and call that node 0001, then increment as you work your way down toward the Unit(s).</a:t>
            </a:r>
          </a:p>
          <a:p>
            <a:pPr algn="ctr"/>
            <a:endParaRPr lang="en-US" sz="1600" dirty="0"/>
          </a:p>
          <a:p>
            <a:pPr algn="ctr"/>
            <a:r>
              <a:rPr lang="en-US" sz="1600" dirty="0"/>
              <a:t>We generally ask that REs adhere to a 4-digit incrementing naming convention for model consistency and understandability</a:t>
            </a:r>
          </a:p>
        </p:txBody>
      </p:sp>
    </p:spTree>
    <p:extLst>
      <p:ext uri="{BB962C8B-B14F-4D97-AF65-F5344CB8AC3E}">
        <p14:creationId xmlns:p14="http://schemas.microsoft.com/office/powerpoint/2010/main" val="14165333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BLIC PowerPoint Template - Widescreen.pptx" id="{09C5659D-6418-4BB0-BD65-714CAE11EF8B}" vid="{9E20BCF2-A606-4BD6-BC63-E55A7A2575FD}"/>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UBLIC PowerPoint Template - Widescreen.pptx" id="{09C5659D-6418-4BB0-BD65-714CAE11EF8B}" vid="{094799F1-9E00-4722-BBB6-7D15F544B0D1}"/>
    </a:ext>
  </a:ext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BLIC PowerPoint Template - Widescreen.pptx" id="{09C5659D-6418-4BB0-BD65-714CAE11EF8B}" vid="{99616993-92E1-4CA2-B797-7E9CAAC276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0f6bd377a20fd807022af7c242a5f6d1">
  <xsd:schema xmlns:xsd="http://www.w3.org/2001/XMLSchema" xmlns:xs="http://www.w3.org/2001/XMLSchema" xmlns:p="http://schemas.microsoft.com/office/2006/metadata/properties" xmlns:ns2="3c917f14-8d40-4289-92aa-fd10f73581c9" targetNamespace="http://schemas.microsoft.com/office/2006/metadata/properties" ma:root="true" ma:fieldsID="3cd54cdcc8ce6596be0db7cc58664dce"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526C54-2038-4DDB-9077-84C80FF069E0}">
  <ds:schemaRefs>
    <ds:schemaRef ds:uri="8d5ee879-813f-4fb9-b7c2-a59846c21aeb"/>
    <ds:schemaRef ds:uri="http://schemas.microsoft.com/office/2006/metadata/properties"/>
    <ds:schemaRef ds:uri="http://www.w3.org/XML/1998/namespace"/>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terms/"/>
    <ds:schemaRef ds:uri="3c917f14-8d40-4289-92aa-fd10f73581c9"/>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B4BCB242-2A85-43A6-931A-8A5736B8E0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 Template - Public</Template>
  <TotalTime>643</TotalTime>
  <Words>1244</Words>
  <Application>Microsoft Office PowerPoint</Application>
  <PresentationFormat>Widescreen</PresentationFormat>
  <Paragraphs>236</Paragraphs>
  <Slides>12</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12</vt:i4>
      </vt:variant>
    </vt:vector>
  </HeadingPairs>
  <TitlesOfParts>
    <vt:vector size="19" baseType="lpstr">
      <vt:lpstr>Arial</vt:lpstr>
      <vt:lpstr>Calibri</vt:lpstr>
      <vt:lpstr>Times New Roman</vt:lpstr>
      <vt:lpstr>Wingdings</vt:lpstr>
      <vt:lpstr>Cover Slide</vt:lpstr>
      <vt:lpstr>Horizontal Theme</vt:lpstr>
      <vt:lpstr>Vertical Theme</vt:lpstr>
      <vt:lpstr>PowerPoint Presentation</vt:lpstr>
      <vt:lpstr>Overview</vt:lpstr>
      <vt:lpstr>Registration Data Submission Overview</vt:lpstr>
      <vt:lpstr>Common Issues Found During Registration Calls</vt:lpstr>
      <vt:lpstr>Site Code Confirmation</vt:lpstr>
      <vt:lpstr>Documentation to Have Ready – Prior to Full Registration Call</vt:lpstr>
      <vt:lpstr>Tie Line Ownership – TSP</vt:lpstr>
      <vt:lpstr>Tie Line Ownership – RE</vt:lpstr>
      <vt:lpstr>Marked-up Oneline</vt:lpstr>
      <vt:lpstr>Connectivity Nodes - example</vt:lpstr>
      <vt:lpstr>Virtual Breakers</vt:lpstr>
      <vt:lpstr>NOGRR245 Panels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Lizarraga, Daniel</dc:creator>
  <cp:lastModifiedBy>Fernandes, Jenifer</cp:lastModifiedBy>
  <cp:revision>15</cp:revision>
  <cp:lastPrinted>2017-10-10T21:31:05Z</cp:lastPrinted>
  <dcterms:created xsi:type="dcterms:W3CDTF">2026-02-11T16:06:07Z</dcterms:created>
  <dcterms:modified xsi:type="dcterms:W3CDTF">2026-02-22T15:39:28Z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SIP_Label_c144db1d-993e-40da-980d-6eea152adc50_Enabled">
    <vt:lpwstr>true</vt:lpwstr>
  </property>
  <property fmtid="{D5CDD505-2E9C-101B-9397-08002B2CF9AE}" pid="4" name="MSIP_Label_c144db1d-993e-40da-980d-6eea152adc50_SetDate">
    <vt:lpwstr>2025-08-15T19:25:54Z</vt:lpwstr>
  </property>
  <property fmtid="{D5CDD505-2E9C-101B-9397-08002B2CF9AE}" pid="5" name="MSIP_Label_c144db1d-993e-40da-980d-6eea152adc50_Method">
    <vt:lpwstr>Privileged</vt:lpwstr>
  </property>
  <property fmtid="{D5CDD505-2E9C-101B-9397-08002B2CF9AE}" pid="6" name="MSIP_Label_c144db1d-993e-40da-980d-6eea152adc50_Name">
    <vt:lpwstr>Public</vt:lpwstr>
  </property>
  <property fmtid="{D5CDD505-2E9C-101B-9397-08002B2CF9AE}" pid="7" name="MSIP_Label_c144db1d-993e-40da-980d-6eea152adc50_SiteId">
    <vt:lpwstr>0afb747d-bff7-4596-a9fc-950ef9e0ec45</vt:lpwstr>
  </property>
  <property fmtid="{D5CDD505-2E9C-101B-9397-08002B2CF9AE}" pid="8" name="MSIP_Label_c144db1d-993e-40da-980d-6eea152adc50_ActionId">
    <vt:lpwstr>c84c0f86-426b-41cf-ba57-8c3074b15200</vt:lpwstr>
  </property>
  <property fmtid="{D5CDD505-2E9C-101B-9397-08002B2CF9AE}" pid="9" name="MSIP_Label_c144db1d-993e-40da-980d-6eea152adc50_ContentBits">
    <vt:lpwstr>0</vt:lpwstr>
  </property>
  <property fmtid="{D5CDD505-2E9C-101B-9397-08002B2CF9AE}" pid="10" name="MSIP_Label_c144db1d-993e-40da-980d-6eea152adc50_Tag">
    <vt:lpwstr>10, 0, 1, 1</vt:lpwstr>
  </property>
</Properties>
</file>