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7" r:id="rId8"/>
    <p:sldId id="265" r:id="rId9"/>
    <p:sldId id="268" r:id="rId10"/>
    <p:sldId id="266" r:id="rId11"/>
    <p:sldId id="269" r:id="rId12"/>
    <p:sldId id="27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2466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Sheet1!$B$29:$B$40</c:f>
              <c:numCache>
                <c:formatCode>General</c:formatCode>
                <c:ptCount val="12"/>
                <c:pt idx="0">
                  <c:v>0.25</c:v>
                </c:pt>
                <c:pt idx="1">
                  <c:v>0.25</c:v>
                </c:pt>
                <c:pt idx="2">
                  <c:v>0.23</c:v>
                </c:pt>
                <c:pt idx="3">
                  <c:v>0.37</c:v>
                </c:pt>
                <c:pt idx="4">
                  <c:v>0.27</c:v>
                </c:pt>
                <c:pt idx="5">
                  <c:v>0.38</c:v>
                </c:pt>
                <c:pt idx="6">
                  <c:v>0.32</c:v>
                </c:pt>
                <c:pt idx="7">
                  <c:v>0.32</c:v>
                </c:pt>
                <c:pt idx="8">
                  <c:v>0.36</c:v>
                </c:pt>
                <c:pt idx="9">
                  <c:v>0.36</c:v>
                </c:pt>
                <c:pt idx="10">
                  <c:v>0.41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Sheet1!$C$29:$C$40</c:f>
              <c:numCache>
                <c:formatCode>General</c:formatCode>
                <c:ptCount val="12"/>
                <c:pt idx="0">
                  <c:v>0.99</c:v>
                </c:pt>
                <c:pt idx="1">
                  <c:v>1.31</c:v>
                </c:pt>
                <c:pt idx="2">
                  <c:v>1.17</c:v>
                </c:pt>
                <c:pt idx="3">
                  <c:v>1.07</c:v>
                </c:pt>
                <c:pt idx="4">
                  <c:v>0.96</c:v>
                </c:pt>
                <c:pt idx="5">
                  <c:v>1.0900000000000001</c:v>
                </c:pt>
                <c:pt idx="6">
                  <c:v>2.31</c:v>
                </c:pt>
                <c:pt idx="7">
                  <c:v>2.12</c:v>
                </c:pt>
                <c:pt idx="8">
                  <c:v>2.11</c:v>
                </c:pt>
                <c:pt idx="9">
                  <c:v>2.11</c:v>
                </c:pt>
                <c:pt idx="10">
                  <c:v>1.76</c:v>
                </c:pt>
                <c:pt idx="11">
                  <c:v>1.36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Sheet1!$D$29:$D$40</c:f>
              <c:numCache>
                <c:formatCode>General</c:formatCode>
                <c:ptCount val="12"/>
                <c:pt idx="0">
                  <c:v>0.39</c:v>
                </c:pt>
                <c:pt idx="1">
                  <c:v>0.4</c:v>
                </c:pt>
                <c:pt idx="2">
                  <c:v>0.41</c:v>
                </c:pt>
                <c:pt idx="3">
                  <c:v>0.59</c:v>
                </c:pt>
                <c:pt idx="4">
                  <c:v>0.43</c:v>
                </c:pt>
                <c:pt idx="5">
                  <c:v>0.54</c:v>
                </c:pt>
                <c:pt idx="6">
                  <c:v>0.41</c:v>
                </c:pt>
                <c:pt idx="7">
                  <c:v>0.42</c:v>
                </c:pt>
                <c:pt idx="8">
                  <c:v>0.46</c:v>
                </c:pt>
                <c:pt idx="9">
                  <c:v>0.46</c:v>
                </c:pt>
                <c:pt idx="10">
                  <c:v>0.43</c:v>
                </c:pt>
                <c:pt idx="11">
                  <c:v>0.51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Sheet1!$B$29:$B$40</c:f>
              <c:numCache>
                <c:formatCode>General</c:formatCode>
                <c:ptCount val="12"/>
                <c:pt idx="0">
                  <c:v>113902</c:v>
                </c:pt>
                <c:pt idx="1">
                  <c:v>93909</c:v>
                </c:pt>
                <c:pt idx="2">
                  <c:v>93010</c:v>
                </c:pt>
                <c:pt idx="3">
                  <c:v>88532</c:v>
                </c:pt>
                <c:pt idx="4">
                  <c:v>80916</c:v>
                </c:pt>
                <c:pt idx="5">
                  <c:v>102485</c:v>
                </c:pt>
                <c:pt idx="6">
                  <c:v>95236</c:v>
                </c:pt>
                <c:pt idx="7">
                  <c:v>99253</c:v>
                </c:pt>
                <c:pt idx="8">
                  <c:v>96863</c:v>
                </c:pt>
                <c:pt idx="9">
                  <c:v>76246</c:v>
                </c:pt>
                <c:pt idx="10">
                  <c:v>84824</c:v>
                </c:pt>
                <c:pt idx="11">
                  <c:v>96183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Sheet1!$C$29:$C$40</c:f>
              <c:numCache>
                <c:formatCode>General</c:formatCode>
                <c:ptCount val="12"/>
                <c:pt idx="0">
                  <c:v>66013</c:v>
                </c:pt>
                <c:pt idx="1">
                  <c:v>69627</c:v>
                </c:pt>
                <c:pt idx="2">
                  <c:v>71027</c:v>
                </c:pt>
                <c:pt idx="3">
                  <c:v>74416</c:v>
                </c:pt>
                <c:pt idx="4">
                  <c:v>70472</c:v>
                </c:pt>
                <c:pt idx="5">
                  <c:v>70429</c:v>
                </c:pt>
                <c:pt idx="6">
                  <c:v>74498</c:v>
                </c:pt>
                <c:pt idx="7">
                  <c:v>67252</c:v>
                </c:pt>
                <c:pt idx="8">
                  <c:v>75117</c:v>
                </c:pt>
                <c:pt idx="9">
                  <c:v>73134</c:v>
                </c:pt>
                <c:pt idx="10">
                  <c:v>79692</c:v>
                </c:pt>
                <c:pt idx="11">
                  <c:v>75746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Sheet1!$A$29:$A$40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Sheet1!$D$29:$D$40</c:f>
              <c:numCache>
                <c:formatCode>General</c:formatCode>
                <c:ptCount val="12"/>
                <c:pt idx="0">
                  <c:v>24038</c:v>
                </c:pt>
                <c:pt idx="1">
                  <c:v>15806</c:v>
                </c:pt>
                <c:pt idx="2">
                  <c:v>14027</c:v>
                </c:pt>
                <c:pt idx="3">
                  <c:v>16387</c:v>
                </c:pt>
                <c:pt idx="4">
                  <c:v>10325</c:v>
                </c:pt>
                <c:pt idx="5">
                  <c:v>11718</c:v>
                </c:pt>
                <c:pt idx="6">
                  <c:v>12092</c:v>
                </c:pt>
                <c:pt idx="7">
                  <c:v>13241</c:v>
                </c:pt>
                <c:pt idx="8">
                  <c:v>12376</c:v>
                </c:pt>
                <c:pt idx="9">
                  <c:v>8071</c:v>
                </c:pt>
                <c:pt idx="10">
                  <c:v>9265</c:v>
                </c:pt>
                <c:pt idx="11">
                  <c:v>10368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Sheet1!$A$30:$A$41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388108</c:v>
                </c:pt>
                <c:pt idx="1">
                  <c:v>352929</c:v>
                </c:pt>
                <c:pt idx="2">
                  <c:v>339169</c:v>
                </c:pt>
                <c:pt idx="3">
                  <c:v>363968</c:v>
                </c:pt>
                <c:pt idx="4">
                  <c:v>379463</c:v>
                </c:pt>
                <c:pt idx="5">
                  <c:v>408650</c:v>
                </c:pt>
                <c:pt idx="6">
                  <c:v>433487</c:v>
                </c:pt>
                <c:pt idx="7">
                  <c:v>401968</c:v>
                </c:pt>
                <c:pt idx="8">
                  <c:v>370047</c:v>
                </c:pt>
                <c:pt idx="9">
                  <c:v>423657</c:v>
                </c:pt>
                <c:pt idx="10">
                  <c:v>388212</c:v>
                </c:pt>
                <c:pt idx="11">
                  <c:v>495741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Sheet1!$A$28:$A$39</c:f>
              <c:strCache>
                <c:ptCount val="12"/>
                <c:pt idx="0">
                  <c:v>2025/02</c:v>
                </c:pt>
                <c:pt idx="1">
                  <c:v>2025/03</c:v>
                </c:pt>
                <c:pt idx="2">
                  <c:v>2025/04</c:v>
                </c:pt>
                <c:pt idx="3">
                  <c:v>2025/05</c:v>
                </c:pt>
                <c:pt idx="4">
                  <c:v>2025/06</c:v>
                </c:pt>
                <c:pt idx="5">
                  <c:v>2025/07</c:v>
                </c:pt>
                <c:pt idx="6">
                  <c:v>2025/08</c:v>
                </c:pt>
                <c:pt idx="7">
                  <c:v>2025/09</c:v>
                </c:pt>
                <c:pt idx="8">
                  <c:v>2025/10</c:v>
                </c:pt>
                <c:pt idx="9">
                  <c:v>2025/11</c:v>
                </c:pt>
                <c:pt idx="10">
                  <c:v>2025/12</c:v>
                </c:pt>
                <c:pt idx="11">
                  <c:v>2026/01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3267</c:v>
                </c:pt>
                <c:pt idx="1">
                  <c:v>3651</c:v>
                </c:pt>
                <c:pt idx="2">
                  <c:v>3500</c:v>
                </c:pt>
                <c:pt idx="3">
                  <c:v>3740</c:v>
                </c:pt>
                <c:pt idx="4">
                  <c:v>3511</c:v>
                </c:pt>
                <c:pt idx="5">
                  <c:v>3679</c:v>
                </c:pt>
                <c:pt idx="6">
                  <c:v>3666</c:v>
                </c:pt>
                <c:pt idx="7">
                  <c:v>3539</c:v>
                </c:pt>
                <c:pt idx="8">
                  <c:v>3646</c:v>
                </c:pt>
                <c:pt idx="9">
                  <c:v>3631</c:v>
                </c:pt>
                <c:pt idx="10">
                  <c:v>3587</c:v>
                </c:pt>
                <c:pt idx="11">
                  <c:v>3487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Data Operations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February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20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2/8/2026 NAESB Upgrade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Internal reviews are ongoing about MIS API performance and policies; MT GUI discussions to continue during February TDTMS meeting.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1/11/2026 Site Failover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SLA Documents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20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251480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QueryDetail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4197543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591822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96183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93447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75746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9447195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3487 Posts</a:t>
            </a:r>
          </a:p>
          <a:p>
            <a:r>
              <a:rPr lang="en-US" sz="2400" dirty="0"/>
              <a:t>495741 Recipients</a:t>
            </a:r>
          </a:p>
          <a:p>
            <a:r>
              <a:rPr lang="en-US" sz="2400" dirty="0"/>
              <a:t>RMS List Highlights</a:t>
            </a:r>
          </a:p>
          <a:p>
            <a:pPr lvl="1"/>
            <a:r>
              <a:rPr lang="en-US" sz="2400" dirty="0"/>
              <a:t>72 Posts</a:t>
            </a:r>
          </a:p>
          <a:p>
            <a:pPr lvl="1"/>
            <a:r>
              <a:rPr lang="en-US" sz="2400" dirty="0"/>
              <a:t>11 New Subscriptions</a:t>
            </a:r>
          </a:p>
          <a:p>
            <a:pPr lvl="1"/>
            <a:r>
              <a:rPr lang="en-US" sz="2400" dirty="0"/>
              <a:t>5 Unsubscribes</a:t>
            </a:r>
          </a:p>
          <a:p>
            <a:r>
              <a:rPr lang="en-US" sz="2400" dirty="0"/>
              <a:t>TDTMS List Highlights</a:t>
            </a:r>
          </a:p>
          <a:p>
            <a:pPr lvl="1"/>
            <a:r>
              <a:rPr lang="en-US" sz="2400" dirty="0"/>
              <a:t>2 Posts</a:t>
            </a:r>
          </a:p>
          <a:p>
            <a:pPr lvl="1"/>
            <a:r>
              <a:rPr lang="en-US" sz="2400" dirty="0"/>
              <a:t>2 New Subscriptions</a:t>
            </a:r>
          </a:p>
          <a:p>
            <a:pPr lvl="1"/>
            <a:r>
              <a:rPr lang="en-US" sz="2400" dirty="0"/>
              <a:t>0 Unsubscribe</a:t>
            </a:r>
          </a:p>
          <a:p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6359006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2692059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641343"/>
              </p:ext>
            </p:extLst>
          </p:nvPr>
        </p:nvGraphicFramePr>
        <p:xfrm>
          <a:off x="381001" y="1386682"/>
          <a:ext cx="7772399" cy="478551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2026-01-26 09:09:05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retail-ops@GRIDMATIC.COM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2026-01-23 15:30:27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ercot.ygsmw@SIMPLELOGIN.COM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970667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2026-01-31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ashleiholt@OUTLOOK.COM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825330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2026-01-29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asanthanakrishnan@NBUTEXAS.COM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428690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MCook@MYLUBBOCK.US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541632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heather.buen@TXU.COM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24327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kaubuchon@JUSTENERGY.COM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04781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TFox@LPANDL.COM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06116"/>
                  </a:ext>
                </a:extLst>
              </a:tr>
              <a:tr h="494311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spennington@MAIL.CI.LUBBOCK.TX.US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21983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Becca.Haley@TNMP.COM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89016"/>
                  </a:ext>
                </a:extLst>
              </a:tr>
              <a:tr h="321386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2026-01-28 00:00:01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>
                          <a:solidFill>
                            <a:srgbClr val="006297"/>
                          </a:solidFill>
                          <a:effectLst/>
                        </a:rPr>
                        <a:t>mguajardo@APGE.COM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u="none" strike="noStrike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93502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TXSETLP – Initial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2C939-94E6-9329-4C5C-0445D98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4899818"/>
          </a:xfrm>
        </p:spPr>
        <p:txBody>
          <a:bodyPr/>
          <a:lstStyle/>
          <a:p>
            <a:r>
              <a:rPr lang="en-US" sz="2400" dirty="0"/>
              <a:t>415 Members</a:t>
            </a:r>
          </a:p>
          <a:p>
            <a:pPr lvl="1"/>
            <a:r>
              <a:rPr lang="en-US" sz="2400" dirty="0"/>
              <a:t>410 Loaded on 1/14</a:t>
            </a:r>
          </a:p>
          <a:p>
            <a:pPr lvl="1"/>
            <a:r>
              <a:rPr lang="en-US" sz="2400" dirty="0"/>
              <a:t>5 Subscribed since initiation</a:t>
            </a:r>
          </a:p>
          <a:p>
            <a:r>
              <a:rPr lang="en-US" sz="2400" dirty="0"/>
              <a:t>6 Total Posts</a:t>
            </a:r>
          </a:p>
          <a:p>
            <a:r>
              <a:rPr lang="en-US" sz="2400" dirty="0"/>
              <a:t>Owner - David.Gonzales@ERCOT.COM</a:t>
            </a:r>
          </a:p>
          <a:p>
            <a:r>
              <a:rPr lang="en-US" sz="2400" dirty="0"/>
              <a:t>Uses ‘Hold’ setting to queue messages before confirmation to send. </a:t>
            </a:r>
            <a:r>
              <a:rPr lang="en-US" sz="2400" b="1" i="1" dirty="0">
                <a:solidFill>
                  <a:srgbClr val="FF0000"/>
                </a:solidFill>
              </a:rPr>
              <a:t>This has been updated after feedback from RMS.</a:t>
            </a:r>
          </a:p>
          <a:p>
            <a:r>
              <a:rPr lang="en-US" sz="2400" dirty="0"/>
              <a:t>Uses ‘Confirm’ setting where editors/senders must confirm the message. </a:t>
            </a:r>
            <a:r>
              <a:rPr lang="en-US" sz="2400" b="1" i="1" dirty="0">
                <a:solidFill>
                  <a:srgbClr val="FF0000"/>
                </a:solidFill>
              </a:rPr>
              <a:t>This has been updated after feedback from RMS.</a:t>
            </a:r>
            <a:endParaRPr lang="en-US" sz="2400" dirty="0"/>
          </a:p>
          <a:p>
            <a:r>
              <a:rPr lang="en-US" sz="2400" dirty="0"/>
              <a:t>Uses notebook setting of “private” allowing only list members to see the archive. </a:t>
            </a:r>
          </a:p>
        </p:txBody>
      </p:sp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56700</TotalTime>
  <Words>412</Words>
  <Application>Microsoft Office PowerPoint</Application>
  <PresentationFormat>On-screen Show (4:3)</PresentationFormat>
  <Paragraphs>145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  <vt:lpstr>Weather Moratorium Removals</vt:lpstr>
      <vt:lpstr>TXSETLP – Initial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393</cp:revision>
  <cp:lastPrinted>2019-05-06T20:09:17Z</cp:lastPrinted>
  <dcterms:created xsi:type="dcterms:W3CDTF">2016-01-21T15:20:31Z</dcterms:created>
  <dcterms:modified xsi:type="dcterms:W3CDTF">2026-02-20T22:46:50Z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