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4"/>
    <p:sldMasterId id="2147483648" r:id="rId5"/>
    <p:sldMasterId id="2147483651" r:id="rId6"/>
    <p:sldMasterId id="2147483662" r:id="rId7"/>
  </p:sldMasterIdLst>
  <p:notesMasterIdLst>
    <p:notesMasterId r:id="rId16"/>
  </p:notesMasterIdLst>
  <p:handoutMasterIdLst>
    <p:handoutMasterId r:id="rId17"/>
  </p:handoutMasterIdLst>
  <p:sldIdLst>
    <p:sldId id="260" r:id="rId8"/>
    <p:sldId id="716" r:id="rId9"/>
    <p:sldId id="717" r:id="rId10"/>
    <p:sldId id="718" r:id="rId11"/>
    <p:sldId id="720" r:id="rId12"/>
    <p:sldId id="715" r:id="rId13"/>
    <p:sldId id="713" r:id="rId14"/>
    <p:sldId id="719" r:id="rId15"/>
  </p:sldIdLst>
  <p:sldSz cx="12192000" cy="6858000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AF841F7-8C07-BB5D-903B-88FBBF7ABABF}" name="Webster, Trudi" initials="TW" userId="S::Trudi.Webster@ercot.com::8d3e025b-0265-4fbd-b136-a7bc92c16fd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CBE3EB"/>
    <a:srgbClr val="99FF99"/>
    <a:srgbClr val="66FFFF"/>
    <a:srgbClr val="CCFF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29370A-23CD-4FFA-84B2-2B84EBC92C26}" v="23" dt="2026-02-20T14:27:39.7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702" autoAdjust="0"/>
    <p:restoredTop sz="96721" autoAdjust="0"/>
  </p:normalViewPr>
  <p:slideViewPr>
    <p:cSldViewPr showGuides="1">
      <p:cViewPr varScale="1">
        <p:scale>
          <a:sx n="104" d="100"/>
          <a:sy n="104" d="100"/>
        </p:scale>
        <p:origin x="312" y="31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howGuides="1">
      <p:cViewPr varScale="1">
        <p:scale>
          <a:sx n="78" d="100"/>
          <a:sy n="78" d="100"/>
        </p:scale>
        <p:origin x="153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microsoft.com/office/2015/10/relationships/revisionInfo" Target="revisionInfo.xml"/><Relationship Id="rId10" Type="http://schemas.openxmlformats.org/officeDocument/2006/relationships/slide" Target="slides/slide3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erson, Troy" userId="04de3903-03dd-44db-8353-3f14e4dd6886" providerId="ADAL" clId="{AC545628-8E29-428F-8CB0-70B66CC2DA85}"/>
    <pc:docChg chg="undo custSel addSld modSld sldOrd">
      <pc:chgData name="Anderson, Troy" userId="04de3903-03dd-44db-8353-3f14e4dd6886" providerId="ADAL" clId="{AC545628-8E29-428F-8CB0-70B66CC2DA85}" dt="2026-02-20T14:33:32.962" v="1174" actId="20577"/>
      <pc:docMkLst>
        <pc:docMk/>
      </pc:docMkLst>
      <pc:sldChg chg="modSp mod">
        <pc:chgData name="Anderson, Troy" userId="04de3903-03dd-44db-8353-3f14e4dd6886" providerId="ADAL" clId="{AC545628-8E29-428F-8CB0-70B66CC2DA85}" dt="2026-02-20T13:20:16.605" v="21" actId="20577"/>
        <pc:sldMkLst>
          <pc:docMk/>
          <pc:sldMk cId="730603795" sldId="260"/>
        </pc:sldMkLst>
        <pc:spChg chg="mod">
          <ac:chgData name="Anderson, Troy" userId="04de3903-03dd-44db-8353-3f14e4dd6886" providerId="ADAL" clId="{AC545628-8E29-428F-8CB0-70B66CC2DA85}" dt="2026-02-20T13:20:16.605" v="21" actId="20577"/>
          <ac:spMkLst>
            <pc:docMk/>
            <pc:sldMk cId="730603795" sldId="260"/>
            <ac:spMk id="7" creationId="{00000000-0000-0000-0000-000000000000}"/>
          </ac:spMkLst>
        </pc:spChg>
      </pc:sldChg>
      <pc:sldChg chg="addSp delSp modSp mod">
        <pc:chgData name="Anderson, Troy" userId="04de3903-03dd-44db-8353-3f14e4dd6886" providerId="ADAL" clId="{AC545628-8E29-428F-8CB0-70B66CC2DA85}" dt="2026-02-20T13:42:14.038" v="502" actId="21"/>
        <pc:sldMkLst>
          <pc:docMk/>
          <pc:sldMk cId="1728793929" sldId="713"/>
        </pc:sldMkLst>
        <pc:spChg chg="add del mod">
          <ac:chgData name="Anderson, Troy" userId="04de3903-03dd-44db-8353-3f14e4dd6886" providerId="ADAL" clId="{AC545628-8E29-428F-8CB0-70B66CC2DA85}" dt="2026-02-20T13:35:11.659" v="424" actId="478"/>
          <ac:spMkLst>
            <pc:docMk/>
            <pc:sldMk cId="1728793929" sldId="713"/>
            <ac:spMk id="5" creationId="{91CE5A17-6EED-DDAE-7840-BC58C35D3D2B}"/>
          </ac:spMkLst>
        </pc:spChg>
        <pc:spChg chg="add mod">
          <ac:chgData name="Anderson, Troy" userId="04de3903-03dd-44db-8353-3f14e4dd6886" providerId="ADAL" clId="{AC545628-8E29-428F-8CB0-70B66CC2DA85}" dt="2026-02-20T13:42:14.038" v="502" actId="21"/>
          <ac:spMkLst>
            <pc:docMk/>
            <pc:sldMk cId="1728793929" sldId="713"/>
            <ac:spMk id="6" creationId="{89115CBA-E21A-3A96-94D2-27AF30921ACD}"/>
          </ac:spMkLst>
        </pc:spChg>
        <pc:spChg chg="del">
          <ac:chgData name="Anderson, Troy" userId="04de3903-03dd-44db-8353-3f14e4dd6886" providerId="ADAL" clId="{AC545628-8E29-428F-8CB0-70B66CC2DA85}" dt="2026-02-20T13:35:08.490" v="423" actId="478"/>
          <ac:spMkLst>
            <pc:docMk/>
            <pc:sldMk cId="1728793929" sldId="713"/>
            <ac:spMk id="7" creationId="{45650A1F-C7B2-5653-BC07-D0B5119CA4D9}"/>
          </ac:spMkLst>
        </pc:spChg>
        <pc:spChg chg="del">
          <ac:chgData name="Anderson, Troy" userId="04de3903-03dd-44db-8353-3f14e4dd6886" providerId="ADAL" clId="{AC545628-8E29-428F-8CB0-70B66CC2DA85}" dt="2026-02-20T13:35:15.348" v="425" actId="478"/>
          <ac:spMkLst>
            <pc:docMk/>
            <pc:sldMk cId="1728793929" sldId="713"/>
            <ac:spMk id="8" creationId="{81184AE4-921D-274C-04AB-683064B4A062}"/>
          </ac:spMkLst>
        </pc:spChg>
        <pc:spChg chg="add mod">
          <ac:chgData name="Anderson, Troy" userId="04de3903-03dd-44db-8353-3f14e4dd6886" providerId="ADAL" clId="{AC545628-8E29-428F-8CB0-70B66CC2DA85}" dt="2026-02-20T13:42:07.317" v="496" actId="1076"/>
          <ac:spMkLst>
            <pc:docMk/>
            <pc:sldMk cId="1728793929" sldId="713"/>
            <ac:spMk id="9" creationId="{2F46EC17-80A7-41A0-4C10-2B003FD8CDBD}"/>
          </ac:spMkLst>
        </pc:spChg>
      </pc:sldChg>
      <pc:sldChg chg="modSp mod">
        <pc:chgData name="Anderson, Troy" userId="04de3903-03dd-44db-8353-3f14e4dd6886" providerId="ADAL" clId="{AC545628-8E29-428F-8CB0-70B66CC2DA85}" dt="2026-02-20T13:34:58.111" v="422" actId="14100"/>
        <pc:sldMkLst>
          <pc:docMk/>
          <pc:sldMk cId="2667070707" sldId="715"/>
        </pc:sldMkLst>
        <pc:spChg chg="mod">
          <ac:chgData name="Anderson, Troy" userId="04de3903-03dd-44db-8353-3f14e4dd6886" providerId="ADAL" clId="{AC545628-8E29-428F-8CB0-70B66CC2DA85}" dt="2026-02-20T13:34:38.231" v="380" actId="20577"/>
          <ac:spMkLst>
            <pc:docMk/>
            <pc:sldMk cId="2667070707" sldId="715"/>
            <ac:spMk id="2" creationId="{A8C46311-4C75-602A-C793-A5C1B2549D5C}"/>
          </ac:spMkLst>
        </pc:spChg>
        <pc:spChg chg="mod">
          <ac:chgData name="Anderson, Troy" userId="04de3903-03dd-44db-8353-3f14e4dd6886" providerId="ADAL" clId="{AC545628-8E29-428F-8CB0-70B66CC2DA85}" dt="2026-02-20T13:34:58.111" v="422" actId="14100"/>
          <ac:spMkLst>
            <pc:docMk/>
            <pc:sldMk cId="2667070707" sldId="715"/>
            <ac:spMk id="7" creationId="{45709FF7-CE3E-3639-34D3-5B3C4B65F543}"/>
          </ac:spMkLst>
        </pc:spChg>
      </pc:sldChg>
      <pc:sldChg chg="addSp delSp modSp add mod ord">
        <pc:chgData name="Anderson, Troy" userId="04de3903-03dd-44db-8353-3f14e4dd6886" providerId="ADAL" clId="{AC545628-8E29-428F-8CB0-70B66CC2DA85}" dt="2026-02-20T14:25:41.830" v="1109" actId="20577"/>
        <pc:sldMkLst>
          <pc:docMk/>
          <pc:sldMk cId="3115296030" sldId="716"/>
        </pc:sldMkLst>
        <pc:spChg chg="mod">
          <ac:chgData name="Anderson, Troy" userId="04de3903-03dd-44db-8353-3f14e4dd6886" providerId="ADAL" clId="{AC545628-8E29-428F-8CB0-70B66CC2DA85}" dt="2026-02-20T13:23:17.028" v="80" actId="20577"/>
          <ac:spMkLst>
            <pc:docMk/>
            <pc:sldMk cId="3115296030" sldId="716"/>
            <ac:spMk id="2" creationId="{E42A8072-A7D1-D797-8124-9A4A387FACA9}"/>
          </ac:spMkLst>
        </pc:spChg>
        <pc:spChg chg="add del mod">
          <ac:chgData name="Anderson, Troy" userId="04de3903-03dd-44db-8353-3f14e4dd6886" providerId="ADAL" clId="{AC545628-8E29-428F-8CB0-70B66CC2DA85}" dt="2026-02-20T13:21:21.355" v="24" actId="478"/>
          <ac:spMkLst>
            <pc:docMk/>
            <pc:sldMk cId="3115296030" sldId="716"/>
            <ac:spMk id="5" creationId="{F35A0C0D-9F6C-9C1A-53C9-4C3873A7F3F9}"/>
          </ac:spMkLst>
        </pc:spChg>
        <pc:spChg chg="add mod">
          <ac:chgData name="Anderson, Troy" userId="04de3903-03dd-44db-8353-3f14e4dd6886" providerId="ADAL" clId="{AC545628-8E29-428F-8CB0-70B66CC2DA85}" dt="2026-02-20T14:25:41.830" v="1109" actId="20577"/>
          <ac:spMkLst>
            <pc:docMk/>
            <pc:sldMk cId="3115296030" sldId="716"/>
            <ac:spMk id="6" creationId="{D3DC6651-3A4B-B73C-0DDA-499920B83CCA}"/>
          </ac:spMkLst>
        </pc:spChg>
        <pc:spChg chg="del">
          <ac:chgData name="Anderson, Troy" userId="04de3903-03dd-44db-8353-3f14e4dd6886" providerId="ADAL" clId="{AC545628-8E29-428F-8CB0-70B66CC2DA85}" dt="2026-02-20T13:21:17.869" v="23" actId="478"/>
          <ac:spMkLst>
            <pc:docMk/>
            <pc:sldMk cId="3115296030" sldId="716"/>
            <ac:spMk id="7" creationId="{FDCAD84B-9046-1F8A-A007-5BBC35771BAB}"/>
          </ac:spMkLst>
        </pc:spChg>
        <pc:spChg chg="del">
          <ac:chgData name="Anderson, Troy" userId="04de3903-03dd-44db-8353-3f14e4dd6886" providerId="ADAL" clId="{AC545628-8E29-428F-8CB0-70B66CC2DA85}" dt="2026-02-20T13:21:25.861" v="25" actId="478"/>
          <ac:spMkLst>
            <pc:docMk/>
            <pc:sldMk cId="3115296030" sldId="716"/>
            <ac:spMk id="8" creationId="{5B4C2F60-6D8B-12BF-C02B-042A04BEEE56}"/>
          </ac:spMkLst>
        </pc:spChg>
        <pc:graphicFrameChg chg="add mod modGraphic">
          <ac:chgData name="Anderson, Troy" userId="04de3903-03dd-44db-8353-3f14e4dd6886" providerId="ADAL" clId="{AC545628-8E29-428F-8CB0-70B66CC2DA85}" dt="2026-02-20T13:29:20.522" v="231" actId="1076"/>
          <ac:graphicFrameMkLst>
            <pc:docMk/>
            <pc:sldMk cId="3115296030" sldId="716"/>
            <ac:graphicFrameMk id="9" creationId="{3C716D4F-99F6-E79D-4561-1A28458D7D03}"/>
          </ac:graphicFrameMkLst>
        </pc:graphicFrameChg>
      </pc:sldChg>
      <pc:sldChg chg="addSp delSp modSp add mod">
        <pc:chgData name="Anderson, Troy" userId="04de3903-03dd-44db-8353-3f14e4dd6886" providerId="ADAL" clId="{AC545628-8E29-428F-8CB0-70B66CC2DA85}" dt="2026-02-20T14:25:02.772" v="1095" actId="1036"/>
        <pc:sldMkLst>
          <pc:docMk/>
          <pc:sldMk cId="235849817" sldId="717"/>
        </pc:sldMkLst>
        <pc:spChg chg="add mod">
          <ac:chgData name="Anderson, Troy" userId="04de3903-03dd-44db-8353-3f14e4dd6886" providerId="ADAL" clId="{AC545628-8E29-428F-8CB0-70B66CC2DA85}" dt="2026-02-20T14:25:02.772" v="1095" actId="1036"/>
          <ac:spMkLst>
            <pc:docMk/>
            <pc:sldMk cId="235849817" sldId="717"/>
            <ac:spMk id="5" creationId="{2EDB9153-0BFE-A381-D473-91C809CC3DE8}"/>
          </ac:spMkLst>
        </pc:spChg>
        <pc:spChg chg="mod">
          <ac:chgData name="Anderson, Troy" userId="04de3903-03dd-44db-8353-3f14e4dd6886" providerId="ADAL" clId="{AC545628-8E29-428F-8CB0-70B66CC2DA85}" dt="2026-02-20T14:14:35.909" v="981" actId="1076"/>
          <ac:spMkLst>
            <pc:docMk/>
            <pc:sldMk cId="235849817" sldId="717"/>
            <ac:spMk id="6" creationId="{05100E16-0CDE-0FB6-BD86-CC12D47D8950}"/>
          </ac:spMkLst>
        </pc:spChg>
        <pc:graphicFrameChg chg="add mod modGraphic">
          <ac:chgData name="Anderson, Troy" userId="04de3903-03dd-44db-8353-3f14e4dd6886" providerId="ADAL" clId="{AC545628-8E29-428F-8CB0-70B66CC2DA85}" dt="2026-02-20T14:22:41.052" v="1066" actId="20577"/>
          <ac:graphicFrameMkLst>
            <pc:docMk/>
            <pc:sldMk cId="235849817" sldId="717"/>
            <ac:graphicFrameMk id="3" creationId="{1BC0D498-9045-4E4B-B205-6F31C8D53432}"/>
          </ac:graphicFrameMkLst>
        </pc:graphicFrameChg>
        <pc:graphicFrameChg chg="add mod modGraphic">
          <ac:chgData name="Anderson, Troy" userId="04de3903-03dd-44db-8353-3f14e4dd6886" providerId="ADAL" clId="{AC545628-8E29-428F-8CB0-70B66CC2DA85}" dt="2026-02-20T14:25:02.772" v="1095" actId="1036"/>
          <ac:graphicFrameMkLst>
            <pc:docMk/>
            <pc:sldMk cId="235849817" sldId="717"/>
            <ac:graphicFrameMk id="7" creationId="{3A349626-803A-4A27-C0BE-5BB30F4EF739}"/>
          </ac:graphicFrameMkLst>
        </pc:graphicFrameChg>
        <pc:graphicFrameChg chg="del">
          <ac:chgData name="Anderson, Troy" userId="04de3903-03dd-44db-8353-3f14e4dd6886" providerId="ADAL" clId="{AC545628-8E29-428F-8CB0-70B66CC2DA85}" dt="2026-02-20T13:30:13.036" v="233" actId="478"/>
          <ac:graphicFrameMkLst>
            <pc:docMk/>
            <pc:sldMk cId="235849817" sldId="717"/>
            <ac:graphicFrameMk id="9" creationId="{DB854D36-7D86-516E-CAD6-269AF7E3910F}"/>
          </ac:graphicFrameMkLst>
        </pc:graphicFrameChg>
      </pc:sldChg>
      <pc:sldChg chg="addSp delSp modSp add mod">
        <pc:chgData name="Anderson, Troy" userId="04de3903-03dd-44db-8353-3f14e4dd6886" providerId="ADAL" clId="{AC545628-8E29-428F-8CB0-70B66CC2DA85}" dt="2026-02-20T14:27:16.550" v="1116" actId="1035"/>
        <pc:sldMkLst>
          <pc:docMk/>
          <pc:sldMk cId="2106048153" sldId="718"/>
        </pc:sldMkLst>
        <pc:spChg chg="mod">
          <ac:chgData name="Anderson, Troy" userId="04de3903-03dd-44db-8353-3f14e4dd6886" providerId="ADAL" clId="{AC545628-8E29-428F-8CB0-70B66CC2DA85}" dt="2026-02-20T13:38:21.053" v="472" actId="20577"/>
          <ac:spMkLst>
            <pc:docMk/>
            <pc:sldMk cId="2106048153" sldId="718"/>
            <ac:spMk id="2" creationId="{B2691C76-FA20-17EC-62CF-669B45F50AE4}"/>
          </ac:spMkLst>
        </pc:spChg>
        <pc:spChg chg="add mod">
          <ac:chgData name="Anderson, Troy" userId="04de3903-03dd-44db-8353-3f14e4dd6886" providerId="ADAL" clId="{AC545628-8E29-428F-8CB0-70B66CC2DA85}" dt="2026-02-20T13:37:48.593" v="464" actId="1076"/>
          <ac:spMkLst>
            <pc:docMk/>
            <pc:sldMk cId="2106048153" sldId="718"/>
            <ac:spMk id="5" creationId="{8462645E-F547-57F9-5B76-75DFE86A8838}"/>
          </ac:spMkLst>
        </pc:spChg>
        <pc:spChg chg="del">
          <ac:chgData name="Anderson, Troy" userId="04de3903-03dd-44db-8353-3f14e4dd6886" providerId="ADAL" clId="{AC545628-8E29-428F-8CB0-70B66CC2DA85}" dt="2026-02-20T13:35:32.416" v="428" actId="478"/>
          <ac:spMkLst>
            <pc:docMk/>
            <pc:sldMk cId="2106048153" sldId="718"/>
            <ac:spMk id="6" creationId="{99E158C0-80FE-3F62-784F-B6A1AAE80F9B}"/>
          </ac:spMkLst>
        </pc:spChg>
        <pc:spChg chg="add mod">
          <ac:chgData name="Anderson, Troy" userId="04de3903-03dd-44db-8353-3f14e4dd6886" providerId="ADAL" clId="{AC545628-8E29-428F-8CB0-70B66CC2DA85}" dt="2026-02-20T13:37:52.266" v="465" actId="1076"/>
          <ac:spMkLst>
            <pc:docMk/>
            <pc:sldMk cId="2106048153" sldId="718"/>
            <ac:spMk id="7" creationId="{98972A57-D01D-030F-E654-CF83BA699C05}"/>
          </ac:spMkLst>
        </pc:spChg>
        <pc:graphicFrameChg chg="del">
          <ac:chgData name="Anderson, Troy" userId="04de3903-03dd-44db-8353-3f14e4dd6886" providerId="ADAL" clId="{AC545628-8E29-428F-8CB0-70B66CC2DA85}" dt="2026-02-20T13:35:28.101" v="427" actId="478"/>
          <ac:graphicFrameMkLst>
            <pc:docMk/>
            <pc:sldMk cId="2106048153" sldId="718"/>
            <ac:graphicFrameMk id="3" creationId="{D0A6FE24-9FFD-B3E3-6FCF-B2BA9991D181}"/>
          </ac:graphicFrameMkLst>
        </pc:graphicFrameChg>
        <pc:picChg chg="add mod">
          <ac:chgData name="Anderson, Troy" userId="04de3903-03dd-44db-8353-3f14e4dd6886" providerId="ADAL" clId="{AC545628-8E29-428F-8CB0-70B66CC2DA85}" dt="2026-02-20T14:27:16.550" v="1116" actId="1035"/>
          <ac:picMkLst>
            <pc:docMk/>
            <pc:sldMk cId="2106048153" sldId="718"/>
            <ac:picMk id="8" creationId="{3A7D3E6E-6149-C7AB-AE1C-D41E21F54A3D}"/>
          </ac:picMkLst>
        </pc:picChg>
      </pc:sldChg>
      <pc:sldChg chg="addSp modSp add mod">
        <pc:chgData name="Anderson, Troy" userId="04de3903-03dd-44db-8353-3f14e4dd6886" providerId="ADAL" clId="{AC545628-8E29-428F-8CB0-70B66CC2DA85}" dt="2026-02-20T13:43:27.633" v="521" actId="1076"/>
        <pc:sldMkLst>
          <pc:docMk/>
          <pc:sldMk cId="4278028193" sldId="719"/>
        </pc:sldMkLst>
        <pc:spChg chg="mod">
          <ac:chgData name="Anderson, Troy" userId="04de3903-03dd-44db-8353-3f14e4dd6886" providerId="ADAL" clId="{AC545628-8E29-428F-8CB0-70B66CC2DA85}" dt="2026-02-20T13:43:22.259" v="520" actId="20577"/>
          <ac:spMkLst>
            <pc:docMk/>
            <pc:sldMk cId="4278028193" sldId="719"/>
            <ac:spMk id="2" creationId="{D6806B39-4A0B-CDBE-3183-FE6A6DDD7E5A}"/>
          </ac:spMkLst>
        </pc:spChg>
        <pc:spChg chg="add mod">
          <ac:chgData name="Anderson, Troy" userId="04de3903-03dd-44db-8353-3f14e4dd6886" providerId="ADAL" clId="{AC545628-8E29-428F-8CB0-70B66CC2DA85}" dt="2026-02-20T13:43:27.633" v="521" actId="1076"/>
          <ac:spMkLst>
            <pc:docMk/>
            <pc:sldMk cId="4278028193" sldId="719"/>
            <ac:spMk id="3" creationId="{8D7A421B-F20E-CFE8-FCD5-E50F5F93EE34}"/>
          </ac:spMkLst>
        </pc:spChg>
      </pc:sldChg>
      <pc:sldChg chg="addSp delSp modSp add mod">
        <pc:chgData name="Anderson, Troy" userId="04de3903-03dd-44db-8353-3f14e4dd6886" providerId="ADAL" clId="{AC545628-8E29-428F-8CB0-70B66CC2DA85}" dt="2026-02-20T14:33:32.962" v="1174" actId="20577"/>
        <pc:sldMkLst>
          <pc:docMk/>
          <pc:sldMk cId="2089767845" sldId="720"/>
        </pc:sldMkLst>
        <pc:spChg chg="add mod">
          <ac:chgData name="Anderson, Troy" userId="04de3903-03dd-44db-8353-3f14e4dd6886" providerId="ADAL" clId="{AC545628-8E29-428F-8CB0-70B66CC2DA85}" dt="2026-02-20T14:33:32.962" v="1174" actId="20577"/>
          <ac:spMkLst>
            <pc:docMk/>
            <pc:sldMk cId="2089767845" sldId="720"/>
            <ac:spMk id="3" creationId="{E9ED8ACF-6FAF-283B-3BC5-22ED723992B6}"/>
          </ac:spMkLst>
        </pc:spChg>
        <pc:spChg chg="add del mod">
          <ac:chgData name="Anderson, Troy" userId="04de3903-03dd-44db-8353-3f14e4dd6886" providerId="ADAL" clId="{AC545628-8E29-428F-8CB0-70B66CC2DA85}" dt="2026-02-20T14:09:08.409" v="951" actId="20577"/>
          <ac:spMkLst>
            <pc:docMk/>
            <pc:sldMk cId="2089767845" sldId="720"/>
            <ac:spMk id="5" creationId="{06B10411-84B4-2345-490B-669AF57E91AC}"/>
          </ac:spMkLst>
        </pc:spChg>
        <pc:spChg chg="del">
          <ac:chgData name="Anderson, Troy" userId="04de3903-03dd-44db-8353-3f14e4dd6886" providerId="ADAL" clId="{AC545628-8E29-428F-8CB0-70B66CC2DA85}" dt="2026-02-20T14:08:34.344" v="869" actId="478"/>
          <ac:spMkLst>
            <pc:docMk/>
            <pc:sldMk cId="2089767845" sldId="720"/>
            <ac:spMk id="7" creationId="{88F18D00-604F-9B60-7963-31A43B20FD36}"/>
          </ac:spMkLst>
        </pc:spChg>
        <pc:picChg chg="add mod ord">
          <ac:chgData name="Anderson, Troy" userId="04de3903-03dd-44db-8353-3f14e4dd6886" providerId="ADAL" clId="{AC545628-8E29-428F-8CB0-70B66CC2DA85}" dt="2026-02-20T14:32:50.728" v="1163" actId="1036"/>
          <ac:picMkLst>
            <pc:docMk/>
            <pc:sldMk cId="2089767845" sldId="720"/>
            <ac:picMk id="6" creationId="{6CA82067-FC56-1954-B1F4-2DAECD14E68E}"/>
          </ac:picMkLst>
        </pc:picChg>
        <pc:picChg chg="del mod">
          <ac:chgData name="Anderson, Troy" userId="04de3903-03dd-44db-8353-3f14e4dd6886" providerId="ADAL" clId="{AC545628-8E29-428F-8CB0-70B66CC2DA85}" dt="2026-02-20T14:27:33.302" v="1117" actId="478"/>
          <ac:picMkLst>
            <pc:docMk/>
            <pc:sldMk cId="2089767845" sldId="720"/>
            <ac:picMk id="8" creationId="{C9DB763D-7E55-74D2-F861-F32B93AA9E2F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3067374" cy="470072"/>
          </a:xfrm>
          <a:prstGeom prst="rect">
            <a:avLst/>
          </a:prstGeom>
        </p:spPr>
        <p:txBody>
          <a:bodyPr vert="horz" lIns="92166" tIns="46082" rIns="92166" bIns="4608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101" y="2"/>
            <a:ext cx="3067374" cy="470072"/>
          </a:xfrm>
          <a:prstGeom prst="rect">
            <a:avLst/>
          </a:prstGeom>
        </p:spPr>
        <p:txBody>
          <a:bodyPr vert="horz" lIns="92166" tIns="46082" rIns="92166" bIns="46082" rtlCol="0"/>
          <a:lstStyle>
            <a:lvl1pPr algn="r">
              <a:defRPr sz="1200"/>
            </a:lvl1pPr>
          </a:lstStyle>
          <a:p>
            <a:fld id="{F750BF31-E9A8-4E88-81E7-44C5092290FC}" type="datetimeFigureOut">
              <a:rPr lang="en-US" smtClean="0"/>
              <a:t>2/20/2026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3003"/>
            <a:ext cx="3067374" cy="470072"/>
          </a:xfrm>
          <a:prstGeom prst="rect">
            <a:avLst/>
          </a:prstGeom>
        </p:spPr>
        <p:txBody>
          <a:bodyPr vert="horz" lIns="92166" tIns="46082" rIns="92166" bIns="4608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101" y="8893003"/>
            <a:ext cx="3067374" cy="470072"/>
          </a:xfrm>
          <a:prstGeom prst="rect">
            <a:avLst/>
          </a:prstGeom>
        </p:spPr>
        <p:txBody>
          <a:bodyPr vert="horz" lIns="92166" tIns="46082" rIns="92166" bIns="46082" rtlCol="0" anchor="b"/>
          <a:lstStyle>
            <a:lvl1pPr algn="r">
              <a:defRPr sz="1200"/>
            </a:lvl1pPr>
          </a:lstStyle>
          <a:p>
            <a:fld id="{2FB2BDB1-E95E-402D-B2EB-CA9CC1A39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219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66733" cy="468154"/>
          </a:xfrm>
          <a:prstGeom prst="rect">
            <a:avLst/>
          </a:prstGeom>
        </p:spPr>
        <p:txBody>
          <a:bodyPr vert="horz" lIns="93917" tIns="46958" rIns="93917" bIns="4695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6" y="0"/>
            <a:ext cx="3066733" cy="468154"/>
          </a:xfrm>
          <a:prstGeom prst="rect">
            <a:avLst/>
          </a:prstGeom>
        </p:spPr>
        <p:txBody>
          <a:bodyPr vert="horz" lIns="93917" tIns="46958" rIns="93917" bIns="46958" rtlCol="0"/>
          <a:lstStyle>
            <a:lvl1pPr algn="r">
              <a:defRPr sz="1200"/>
            </a:lvl1pPr>
          </a:lstStyle>
          <a:p>
            <a:fld id="{67EFB637-CCC9-4803-8851-F6915048CBB4}" type="datetimeFigureOut">
              <a:rPr lang="en-US" smtClean="0"/>
              <a:t>2/19/2026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17513" y="701675"/>
            <a:ext cx="6242050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17" tIns="46958" rIns="93917" bIns="4695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17" tIns="46958" rIns="93917" bIns="4695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93297"/>
            <a:ext cx="3066733" cy="468154"/>
          </a:xfrm>
          <a:prstGeom prst="rect">
            <a:avLst/>
          </a:prstGeom>
        </p:spPr>
        <p:txBody>
          <a:bodyPr vert="horz" lIns="93917" tIns="46958" rIns="93917" bIns="4695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6" y="8893297"/>
            <a:ext cx="3066733" cy="468154"/>
          </a:xfrm>
          <a:prstGeom prst="rect">
            <a:avLst/>
          </a:prstGeom>
        </p:spPr>
        <p:txBody>
          <a:bodyPr vert="horz" lIns="93917" tIns="46958" rIns="93917" bIns="46958" rtlCol="0" anchor="b"/>
          <a:lstStyle>
            <a:lvl1pPr algn="r">
              <a:defRPr sz="1200"/>
            </a:lvl1pPr>
          </a:lstStyle>
          <a:p>
            <a:fld id="{F62AC51D-6DAA-4455-8EA7-D54B64909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593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6E8FE4-6A59-83EC-A5AA-759DDB76A2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88DFF28-0937-4025-D1D0-38E34BD8AF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585B04-0D44-ABAC-3A52-8311D1C378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F7E19-B88C-50B3-9B1A-DB42BEC624A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6417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86A8C7-0690-3AE4-3CF6-BD4965291C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000AAE-7798-1517-9871-214AA24148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63E6C9-5409-F3CB-0222-D9AE888F77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A04B33-642F-0201-E1B2-FA0CF3E5FF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239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E015A4-7CF3-EA00-817B-D3C323FDC2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163A4F-36C3-DBE7-8484-912C792FB7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349B67-C918-15B2-AAF2-596B6032ED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34071F-93ED-EE87-F36B-9656A884E81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416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81120F-6F47-DF88-E19E-F85130B84A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AD4268-B5F8-7F58-8AFE-4E3874C717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E870613-2FE2-00F8-4237-57FC7F1395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5E6E5A-F889-4D26-E8ED-29B73A117AC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0862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2580B5-8A74-6ADB-2F5D-24A6970590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A078DA9-395E-7CE2-CE9F-6457C0A962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FC530-4B82-BD15-7ADC-D06CF6719E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C659EA-1F02-DE5D-2FE4-1EB93E7CE0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302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582C-18C1-BB1F-FEDD-284113D747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FAA613C-E1B2-1C66-D8A9-3698BB0A6C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1D7C1F1-7B89-CCE9-AFA2-FCD2489653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0473A8-CE14-D134-E302-5FBA457FAC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1234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EC5E95-2162-064A-9618-F929B0A165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12400B-DE3E-CA16-870B-D6A13B23F5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A83494-673A-027B-B728-52D30B4461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6FCBD5-9302-F950-0CBE-12A58E7135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847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580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2132253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2393372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3244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2831855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614514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049060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7781730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80800" y="6561139"/>
            <a:ext cx="6096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457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1143000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1600201"/>
            <a:ext cx="11379200" cy="43198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80800" y="6561139"/>
            <a:ext cx="6096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084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5780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438400" y="685800"/>
            <a:ext cx="8432800" cy="5486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1694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273538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9236605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7612536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701986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308467" y="0"/>
            <a:ext cx="7883533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85" y="2876278"/>
            <a:ext cx="3810115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897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80800" y="6561139"/>
            <a:ext cx="6096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101600" y="6477000"/>
            <a:ext cx="79248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926080" y="6477001"/>
            <a:ext cx="9144000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0" y="6248400"/>
            <a:ext cx="1575824" cy="4572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72901" y="6553200"/>
            <a:ext cx="9431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baseline="0" dirty="0">
                <a:solidFill>
                  <a:schemeClr val="tx2"/>
                </a:solidFill>
              </a:rPr>
              <a:t>PUBLIC</a:t>
            </a:r>
            <a:endParaRPr lang="en-US" sz="1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975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 flipH="1">
            <a:off x="1219201" y="2"/>
            <a:ext cx="1" cy="495299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88" y="5257800"/>
            <a:ext cx="1575824" cy="457200"/>
          </a:xfrm>
          <a:prstGeom prst="rect">
            <a:avLst/>
          </a:prstGeom>
        </p:spPr>
      </p:pic>
      <p:cxnSp>
        <p:nvCxnSpPr>
          <p:cNvPr id="12" name="Straight Connector 11"/>
          <p:cNvCxnSpPr/>
          <p:nvPr userDrawn="1"/>
        </p:nvCxnSpPr>
        <p:spPr>
          <a:xfrm flipH="1">
            <a:off x="1219201" y="6019800"/>
            <a:ext cx="1" cy="82296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5309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2/19/2026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5B43041-60CE-62BA-A1AA-4B057C78D5D2}"/>
              </a:ext>
            </a:extLst>
          </p:cNvPr>
          <p:cNvSpPr/>
          <p:nvPr userDrawn="1"/>
        </p:nvSpPr>
        <p:spPr>
          <a:xfrm>
            <a:off x="4308467" y="0"/>
            <a:ext cx="7883533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349C0DF-EB0C-293D-3CE4-8EA88BA6132B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85" y="2876278"/>
            <a:ext cx="3810115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800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95800" y="2209800"/>
            <a:ext cx="564603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Project Prioritization Update</a:t>
            </a:r>
          </a:p>
          <a:p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Technical Advisory Committee (TAC)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Troy Anderson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ERCOT Portfolio Management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February 25, 2026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603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47804E-3441-3573-BD8F-5ED549927F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2A8072-A7D1-D797-8124-9A4A387FA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262217"/>
            <a:ext cx="7543800" cy="518318"/>
          </a:xfrm>
        </p:spPr>
        <p:txBody>
          <a:bodyPr/>
          <a:lstStyle/>
          <a:p>
            <a:r>
              <a:rPr lang="en-US" sz="2400" dirty="0"/>
              <a:t>Aging Revision Request Project Status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E9B29B-561E-BB94-50EA-9BFE37E741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DC6651-3A4B-B73C-0DDA-499920B83CCA}"/>
              </a:ext>
            </a:extLst>
          </p:cNvPr>
          <p:cNvSpPr txBox="1"/>
          <p:nvPr/>
        </p:nvSpPr>
        <p:spPr>
          <a:xfrm>
            <a:off x="512003" y="990600"/>
            <a:ext cx="1046079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Prioritization Workshop held in August 2025 to set priorities for 2026 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600" dirty="0">
              <a:solidFill>
                <a:prstClr val="black"/>
              </a:solidFill>
              <a:latin typeface="Arial" panose="020B0604020202020204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prstClr val="black"/>
                </a:solidFill>
                <a:latin typeface="Arial" panose="020B0604020202020204"/>
              </a:rPr>
              <a:t>10 Revision Request projects were deemed “High Priority”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C716D4F-99F6-E79D-4561-1A28458D7D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5527489"/>
              </p:ext>
            </p:extLst>
          </p:nvPr>
        </p:nvGraphicFramePr>
        <p:xfrm>
          <a:off x="512003" y="2093217"/>
          <a:ext cx="10896600" cy="3907640"/>
        </p:xfrm>
        <a:graphic>
          <a:graphicData uri="http://schemas.openxmlformats.org/drawingml/2006/table">
            <a:tbl>
              <a:tblPr firstRow="1" bandRow="1"/>
              <a:tblGrid>
                <a:gridCol w="2362667">
                  <a:extLst>
                    <a:ext uri="{9D8B030D-6E8A-4147-A177-3AD203B41FA5}">
                      <a16:colId xmlns:a16="http://schemas.microsoft.com/office/drawing/2014/main" val="2503753094"/>
                    </a:ext>
                  </a:extLst>
                </a:gridCol>
                <a:gridCol w="8533933">
                  <a:extLst>
                    <a:ext uri="{9D8B030D-6E8A-4147-A177-3AD203B41FA5}">
                      <a16:colId xmlns:a16="http://schemas.microsoft.com/office/drawing/2014/main" val="2146507040"/>
                    </a:ext>
                  </a:extLst>
                </a:gridCol>
              </a:tblGrid>
              <a:tr h="3461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600" strike="noStrike" dirty="0"/>
                        <a:t>Status</a:t>
                      </a:r>
                      <a:endParaRPr lang="en-US" sz="1400" strike="noStrike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EC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b="1" strike="noStrike" kern="1200" dirty="0">
                          <a:solidFill>
                            <a:schemeClr val="lt1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High Priority Revision Request Projects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E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2930027"/>
                  </a:ext>
                </a:extLst>
              </a:tr>
              <a:tr h="4180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1195850"/>
                  </a:ext>
                </a:extLst>
              </a:tr>
              <a:tr h="13501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In-Flight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NPRR1188 – Implement Nodal Dispatch and Energy Settlement for CLRs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NPRR1234 – Interconnection Requirements for Large Loads and Modeling Standards for Loads &gt;=25MW</a:t>
                      </a:r>
                      <a:endParaRPr lang="en-US" sz="1000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NPRR1238 – Registration of Loads with Curtailable Load Capabilities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NPRR1244 – Clarification of CLR Primary Frequency Response Responsibilities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NPRR1277 – Revisions to EAL Formula 		        	</a:t>
                      </a:r>
                      <a:r>
                        <a:rPr lang="en-US" sz="1400" i="1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(scheduled to go-live on 3/2/2027)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NPRR1281 – Improvements to Alternate FFSS Resource Designation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0179027"/>
                  </a:ext>
                </a:extLst>
              </a:tr>
              <a:tr h="47356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Approved to Start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NPRR1198 – Congestion Mitigation Using Topology Reconfigurations             	</a:t>
                      </a:r>
                      <a:r>
                        <a:rPr lang="en-US" sz="1400" i="1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(April 2026 start)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622208"/>
                  </a:ext>
                </a:extLst>
              </a:tr>
              <a:tr h="4327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Pending RDPA Analysis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NPRR1091 – Changes to Address Market Impacts of Additional Non-Spin Procurement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2262602"/>
                  </a:ext>
                </a:extLst>
              </a:tr>
              <a:tr h="4327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NPRR1004 – Load Distribution Factor Process Update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2811138"/>
                  </a:ext>
                </a:extLst>
              </a:tr>
              <a:tr h="4327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Workaround in Place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NPRR1216 – Implementation of Emergency Pricing Program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69652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5296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6B57FB-78DA-F04B-D45B-241D11A2B4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6C5811-1554-B79B-8419-1487CF8C2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262217"/>
            <a:ext cx="7543800" cy="518318"/>
          </a:xfrm>
        </p:spPr>
        <p:txBody>
          <a:bodyPr/>
          <a:lstStyle/>
          <a:p>
            <a:r>
              <a:rPr lang="en-US" sz="2400" dirty="0"/>
              <a:t>Aging Revision Request Project Status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984485-2BEB-C837-7CFB-F9DD14A38A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100E16-0CDE-0FB6-BD86-CC12D47D8950}"/>
              </a:ext>
            </a:extLst>
          </p:cNvPr>
          <p:cNvSpPr txBox="1"/>
          <p:nvPr/>
        </p:nvSpPr>
        <p:spPr>
          <a:xfrm>
            <a:off x="512003" y="914584"/>
            <a:ext cx="10460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prstClr val="black"/>
                </a:solidFill>
                <a:latin typeface="Arial" panose="020B0604020202020204"/>
              </a:rPr>
              <a:t>“Medium Priority” Revision Request projects in progress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BC0D498-9045-4E4B-B205-6F31C8D534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7774075"/>
              </p:ext>
            </p:extLst>
          </p:nvPr>
        </p:nvGraphicFramePr>
        <p:xfrm>
          <a:off x="512003" y="1415656"/>
          <a:ext cx="10947400" cy="2013344"/>
        </p:xfrm>
        <a:graphic>
          <a:graphicData uri="http://schemas.openxmlformats.org/drawingml/2006/table">
            <a:tbl>
              <a:tblPr firstRow="1" bandRow="1"/>
              <a:tblGrid>
                <a:gridCol w="2057400">
                  <a:extLst>
                    <a:ext uri="{9D8B030D-6E8A-4147-A177-3AD203B41FA5}">
                      <a16:colId xmlns:a16="http://schemas.microsoft.com/office/drawing/2014/main" val="2503753094"/>
                    </a:ext>
                  </a:extLst>
                </a:gridCol>
                <a:gridCol w="8890000">
                  <a:extLst>
                    <a:ext uri="{9D8B030D-6E8A-4147-A177-3AD203B41FA5}">
                      <a16:colId xmlns:a16="http://schemas.microsoft.com/office/drawing/2014/main" val="2146507040"/>
                    </a:ext>
                  </a:extLst>
                </a:gridCol>
              </a:tblGrid>
              <a:tr h="4865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400" strike="noStrike" dirty="0"/>
                        <a:t>Status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EC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b="1" strike="noStrike" kern="1200" dirty="0">
                          <a:solidFill>
                            <a:schemeClr val="lt1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Revision Request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E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2930027"/>
                  </a:ext>
                </a:extLst>
              </a:tr>
              <a:tr h="7648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In-Flight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NOGRR226 – Addition of Supplemental UFLS Stages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NOGRR247 – Change UFLS Stages and Load Relief Amounts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NPRR936 – CRR Account Holder Limits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017902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Approved to Start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SCR818 Ph2 – </a:t>
                      </a: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Changes to Incorporate GIC Modeling Data into Existing Modeling Applications</a:t>
                      </a:r>
                      <a:r>
                        <a:rPr lang="en-US" sz="1400" b="0" i="0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</a:t>
                      </a:r>
                      <a:r>
                        <a:rPr lang="en-US" sz="1200" i="1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(April 2026 start)</a:t>
                      </a:r>
                      <a:endParaRPr lang="en-US" sz="1400" i="1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7455839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Pending Start Approval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NPRR1201 – Limitations on Resettlement Timeline and Default Uplift Exposure Adjustments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601345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EDB9153-0BFE-A381-D473-91C809CC3DE8}"/>
              </a:ext>
            </a:extLst>
          </p:cNvPr>
          <p:cNvSpPr txBox="1"/>
          <p:nvPr/>
        </p:nvSpPr>
        <p:spPr>
          <a:xfrm>
            <a:off x="502766" y="3715319"/>
            <a:ext cx="10460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prstClr val="black"/>
                </a:solidFill>
                <a:latin typeface="Arial" panose="020B0604020202020204"/>
              </a:rPr>
              <a:t>Other Revision Request projects in progress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A349626-803A-4A27-C0BE-5BB30F4EF7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550048"/>
              </p:ext>
            </p:extLst>
          </p:nvPr>
        </p:nvGraphicFramePr>
        <p:xfrm>
          <a:off x="531091" y="4181755"/>
          <a:ext cx="10947400" cy="1838037"/>
        </p:xfrm>
        <a:graphic>
          <a:graphicData uri="http://schemas.openxmlformats.org/drawingml/2006/table">
            <a:tbl>
              <a:tblPr firstRow="1" bandRow="1"/>
              <a:tblGrid>
                <a:gridCol w="2057400">
                  <a:extLst>
                    <a:ext uri="{9D8B030D-6E8A-4147-A177-3AD203B41FA5}">
                      <a16:colId xmlns:a16="http://schemas.microsoft.com/office/drawing/2014/main" val="2503753094"/>
                    </a:ext>
                  </a:extLst>
                </a:gridCol>
                <a:gridCol w="8890000">
                  <a:extLst>
                    <a:ext uri="{9D8B030D-6E8A-4147-A177-3AD203B41FA5}">
                      <a16:colId xmlns:a16="http://schemas.microsoft.com/office/drawing/2014/main" val="2146507040"/>
                    </a:ext>
                  </a:extLst>
                </a:gridCol>
              </a:tblGrid>
              <a:tr h="4865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400" strike="noStrike" dirty="0"/>
                        <a:t>Status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EC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b="1" strike="noStrike" kern="1200" dirty="0">
                          <a:solidFill>
                            <a:schemeClr val="lt1"/>
                          </a:solidFill>
                          <a:latin typeface="Arial" panose="020B0604020202020204"/>
                          <a:ea typeface="+mn-ea"/>
                          <a:cs typeface="+mn-cs"/>
                        </a:rPr>
                        <a:t>Revision Request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E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2930027"/>
                  </a:ext>
                </a:extLst>
              </a:tr>
              <a:tr h="9705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In-Flight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NOGRR245 – Inverter-Based Resource (IBR) Ride-Through Requirements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NPRR1288 – Remove Multiple Month Transactions in CRR Auctions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NPRR1303 – </a:t>
                      </a: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Modernize Submission of Declarations of Natural Gas Pipeline Coordination</a:t>
                      </a:r>
                      <a:endParaRPr lang="en-US" sz="1400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SCR820 – Operator Real-Time Messaging During Emergency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017902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Approved to Start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SCR831 – Short Circuit Model Integration		</a:t>
                      </a:r>
                      <a:r>
                        <a:rPr lang="en-US" sz="1400" i="1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(April 2026 start – bundled with SCR818 Phase 2)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E3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6222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849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5BAF03-971A-70C0-E29B-06849A8E03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691C76-FA20-17EC-62CF-669B45F50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262217"/>
            <a:ext cx="7543800" cy="518318"/>
          </a:xfrm>
        </p:spPr>
        <p:txBody>
          <a:bodyPr/>
          <a:lstStyle/>
          <a:p>
            <a:r>
              <a:rPr lang="en-US" sz="2400" dirty="0"/>
              <a:t>Aging Revision Request Project History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3D0460-60DC-6A01-D089-96EA39C844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62645E-F547-57F9-5B76-75DFE86A8838}"/>
              </a:ext>
            </a:extLst>
          </p:cNvPr>
          <p:cNvSpPr txBox="1"/>
          <p:nvPr/>
        </p:nvSpPr>
        <p:spPr>
          <a:xfrm>
            <a:off x="2263140" y="5895893"/>
            <a:ext cx="7665720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prstClr val="black"/>
                </a:solidFill>
                <a:latin typeface="Arial" panose="020B0604020202020204"/>
              </a:rPr>
              <a:t>Key Takeaway: Aging backlog has remained relatively steady since 2021</a:t>
            </a:r>
            <a:endParaRPr lang="en-US" sz="1400" dirty="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98972A57-D01D-030F-E654-CF83BA699C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0314" y="5360156"/>
            <a:ext cx="9291371" cy="264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sz="1400" b="0" dirty="0"/>
              <a:t>Population:  Aging Revision Requests as of 8/2020 plus any new approved RRs with related projects since 8/2020</a:t>
            </a:r>
          </a:p>
        </p:txBody>
      </p:sp>
      <p:pic>
        <p:nvPicPr>
          <p:cNvPr id="8" name="Picture 7" descr="Chart, bar chart&#10;&#10;AI-generated content may be incorrect.">
            <a:extLst>
              <a:ext uri="{FF2B5EF4-FFF2-40B4-BE49-F238E27FC236}">
                <a16:creationId xmlns:a16="http://schemas.microsoft.com/office/drawing/2014/main" id="{3A7D3E6E-6149-C7AB-AE1C-D41E21F54A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799" y="858983"/>
            <a:ext cx="11627601" cy="434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048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A8E47D-9AE4-DA91-BBCC-20C4500C74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hart, bar chart&#10;&#10;AI-generated content may be incorrect.">
            <a:extLst>
              <a:ext uri="{FF2B5EF4-FFF2-40B4-BE49-F238E27FC236}">
                <a16:creationId xmlns:a16="http://schemas.microsoft.com/office/drawing/2014/main" id="{6CA82067-FC56-1954-B1F4-2DAECD14E6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799" y="858983"/>
            <a:ext cx="11627601" cy="43434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954E22F-DED8-9872-4818-D2DD4279A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262217"/>
            <a:ext cx="7543800" cy="518318"/>
          </a:xfrm>
        </p:spPr>
        <p:txBody>
          <a:bodyPr/>
          <a:lstStyle/>
          <a:p>
            <a:r>
              <a:rPr lang="en-US" sz="2400" dirty="0"/>
              <a:t>Aging Revision Request Project History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B8B5C0-AA28-3F24-F06B-C780C66F67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B10411-84B4-2345-490B-669AF57E91AC}"/>
              </a:ext>
            </a:extLst>
          </p:cNvPr>
          <p:cNvSpPr txBox="1"/>
          <p:nvPr/>
        </p:nvSpPr>
        <p:spPr>
          <a:xfrm>
            <a:off x="2263140" y="5517346"/>
            <a:ext cx="7665720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prstClr val="black"/>
                </a:solidFill>
                <a:latin typeface="Arial" panose="020B0604020202020204"/>
              </a:rPr>
              <a:t>Key Takeaway: “Not Started” and “On Hold” items will be discussed at PRS in April</a:t>
            </a:r>
            <a:endParaRPr lang="en-US" sz="1400" dirty="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3" name="Speech Bubble: Rectangle 2">
            <a:extLst>
              <a:ext uri="{FF2B5EF4-FFF2-40B4-BE49-F238E27FC236}">
                <a16:creationId xmlns:a16="http://schemas.microsoft.com/office/drawing/2014/main" id="{E9ED8ACF-6FAF-283B-3BC5-22ED723992B6}"/>
              </a:ext>
            </a:extLst>
          </p:cNvPr>
          <p:cNvSpPr/>
          <p:nvPr/>
        </p:nvSpPr>
        <p:spPr>
          <a:xfrm rot="16200000">
            <a:off x="7932880" y="1608280"/>
            <a:ext cx="2401456" cy="4135584"/>
          </a:xfrm>
          <a:prstGeom prst="wedgeRectCallout">
            <a:avLst/>
          </a:prstGeom>
          <a:solidFill>
            <a:srgbClr val="FFFF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u="sng" dirty="0">
                <a:solidFill>
                  <a:schemeClr val="tx1"/>
                </a:solidFill>
              </a:rPr>
              <a:t>Current “Not Started” Details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  6 approved in the last 6 months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26 “Medium Priority”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  8 deemed “No Action” at this 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  </a:t>
            </a:r>
            <a:r>
              <a:rPr lang="en-US">
                <a:solidFill>
                  <a:schemeClr val="tx1"/>
                </a:solidFill>
              </a:rPr>
              <a:t>5 candidates </a:t>
            </a:r>
            <a:r>
              <a:rPr lang="en-US" dirty="0">
                <a:solidFill>
                  <a:schemeClr val="tx1"/>
                </a:solidFill>
              </a:rPr>
              <a:t>for removal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  4 “High Priority” </a:t>
            </a:r>
            <a:r>
              <a:rPr lang="en-US" sz="1600" i="1" dirty="0">
                <a:solidFill>
                  <a:schemeClr val="tx1"/>
                </a:solidFill>
              </a:rPr>
              <a:t>(see slide 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i="1" dirty="0">
                <a:solidFill>
                  <a:schemeClr val="tx1"/>
                </a:solidFill>
              </a:rPr>
              <a:t>  </a:t>
            </a:r>
            <a:r>
              <a:rPr lang="en-US" dirty="0">
                <a:solidFill>
                  <a:schemeClr val="tx1"/>
                </a:solidFill>
              </a:rPr>
              <a:t>2 approved to start</a:t>
            </a:r>
          </a:p>
        </p:txBody>
      </p:sp>
    </p:spTree>
    <p:extLst>
      <p:ext uri="{BB962C8B-B14F-4D97-AF65-F5344CB8AC3E}">
        <p14:creationId xmlns:p14="http://schemas.microsoft.com/office/powerpoint/2010/main" val="20897678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ED7636-5675-C412-14E5-B777E2999B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C46311-4C75-602A-C793-A5C1B2549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04800"/>
            <a:ext cx="9448800" cy="518318"/>
          </a:xfrm>
        </p:spPr>
        <p:txBody>
          <a:bodyPr/>
          <a:lstStyle/>
          <a:p>
            <a:r>
              <a:rPr lang="en-US" sz="2400" dirty="0"/>
              <a:t>Appendix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7388AE-8738-F4BC-9CA5-7261F734F5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5709FF7-CE3E-3639-34D3-5B3C4B65F5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10210800" cy="4374172"/>
          </a:xfrm>
        </p:spPr>
        <p:txBody>
          <a:bodyPr lIns="91440" tIns="45720" rIns="91440" bIns="45720" anchor="t"/>
          <a:lstStyle/>
          <a:p>
            <a:pPr>
              <a:tabLst>
                <a:tab pos="788670" algn="l"/>
                <a:tab pos="2743200" algn="ctr"/>
                <a:tab pos="4105275" algn="l"/>
              </a:tabLst>
            </a:pPr>
            <a:r>
              <a:rPr lang="en-US" sz="2000" dirty="0"/>
              <a:t>Additional slides from PRS project update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667070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451BD3-A68C-9419-0A62-D1F5544BCE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23B987-6BB8-A58F-1169-5478613F09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262217"/>
            <a:ext cx="7543800" cy="518318"/>
          </a:xfrm>
        </p:spPr>
        <p:txBody>
          <a:bodyPr/>
          <a:lstStyle/>
          <a:p>
            <a:r>
              <a:rPr lang="en-US" sz="2400" dirty="0"/>
              <a:t>2026 Project Planning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27368C-7962-751A-5D09-67B60AD94F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9115CBA-E21A-3A96-94D2-27AF30921A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778164"/>
            <a:ext cx="8686800" cy="5426766"/>
          </a:xfrm>
        </p:spPr>
        <p:txBody>
          <a:bodyPr lIns="91440" tIns="45720" rIns="91440" bIns="45720" anchor="t"/>
          <a:lstStyle/>
          <a:p>
            <a:pPr>
              <a:tabLst>
                <a:tab pos="788670" algn="l"/>
                <a:tab pos="2743200" algn="ctr"/>
                <a:tab pos="4105275" algn="l"/>
              </a:tabLst>
            </a:pPr>
            <a:r>
              <a:rPr lang="en-US" sz="1600" dirty="0"/>
              <a:t>ERCOT understands that Market Participants need lead time to implement changes in their systems for many Revision Requests</a:t>
            </a:r>
          </a:p>
          <a:p>
            <a:pPr>
              <a:tabLst>
                <a:tab pos="788670" algn="l"/>
                <a:tab pos="2743200" algn="ctr"/>
                <a:tab pos="4105275" algn="l"/>
              </a:tabLst>
            </a:pPr>
            <a:endParaRPr lang="en-US" sz="600" dirty="0"/>
          </a:p>
          <a:p>
            <a:pPr>
              <a:tabLst>
                <a:tab pos="787400" algn="l"/>
                <a:tab pos="2292350" algn="l"/>
                <a:tab pos="2743200" algn="ctr"/>
              </a:tabLst>
            </a:pPr>
            <a:r>
              <a:rPr lang="en-US" sz="1600" dirty="0"/>
              <a:t>Approved Revision Request Project Starts</a:t>
            </a:r>
          </a:p>
          <a:p>
            <a:pPr lvl="1">
              <a:tabLst>
                <a:tab pos="787400" algn="l"/>
                <a:tab pos="2292350" algn="l"/>
                <a:tab pos="2743200" algn="ctr"/>
              </a:tabLst>
            </a:pPr>
            <a:r>
              <a:rPr lang="en-US" sz="1400" dirty="0"/>
              <a:t>NPRR936 – CRR Account Holder Limits</a:t>
            </a:r>
          </a:p>
          <a:p>
            <a:pPr lvl="1">
              <a:tabLst>
                <a:tab pos="787400" algn="l"/>
                <a:tab pos="2292350" algn="l"/>
                <a:tab pos="2743200" algn="ctr"/>
              </a:tabLst>
            </a:pPr>
            <a:r>
              <a:rPr lang="en-US" sz="1400" dirty="0">
                <a:solidFill>
                  <a:schemeClr val="accent3">
                    <a:lumMod val="75000"/>
                  </a:schemeClr>
                </a:solidFill>
              </a:rPr>
              <a:t>NPRR1188 – Implement Nodal Dispatch and Energy Settlement for Controllable Load Resources</a:t>
            </a:r>
          </a:p>
          <a:p>
            <a:pPr lvl="1">
              <a:tabLst>
                <a:tab pos="787400" algn="l"/>
                <a:tab pos="2292350" algn="l"/>
                <a:tab pos="2743200" algn="ctr"/>
              </a:tabLst>
            </a:pPr>
            <a:r>
              <a:rPr lang="en-US" sz="1400" dirty="0">
                <a:solidFill>
                  <a:schemeClr val="accent3">
                    <a:lumMod val="75000"/>
                  </a:schemeClr>
                </a:solidFill>
              </a:rPr>
              <a:t>NPRR1238 – Voluntary Registration of Loads with Curtailable Load Capabilities</a:t>
            </a:r>
          </a:p>
          <a:p>
            <a:pPr lvl="1">
              <a:tabLst>
                <a:tab pos="787400" algn="l"/>
                <a:tab pos="2292350" algn="l"/>
                <a:tab pos="2743200" algn="ctr"/>
              </a:tabLst>
            </a:pPr>
            <a:r>
              <a:rPr lang="en-US" sz="1400" dirty="0">
                <a:solidFill>
                  <a:schemeClr val="accent3">
                    <a:lumMod val="75000"/>
                  </a:schemeClr>
                </a:solidFill>
              </a:rPr>
              <a:t>NPRR1244</a:t>
            </a:r>
            <a:r>
              <a:rPr lang="en-US" sz="1400" dirty="0"/>
              <a:t> – </a:t>
            </a:r>
            <a:r>
              <a:rPr lang="en-US" sz="1400" dirty="0">
                <a:solidFill>
                  <a:schemeClr val="accent3">
                    <a:lumMod val="75000"/>
                  </a:schemeClr>
                </a:solidFill>
              </a:rPr>
              <a:t>Clarification of CLR Primary Frequency Response Responsibilities</a:t>
            </a:r>
          </a:p>
          <a:p>
            <a:pPr lvl="1">
              <a:tabLst>
                <a:tab pos="787400" algn="l"/>
                <a:tab pos="2292350" algn="l"/>
                <a:tab pos="2743200" algn="ctr"/>
              </a:tabLst>
            </a:pPr>
            <a:r>
              <a:rPr lang="en-US" sz="1400" dirty="0">
                <a:solidFill>
                  <a:schemeClr val="accent3">
                    <a:lumMod val="75000"/>
                  </a:schemeClr>
                </a:solidFill>
              </a:rPr>
              <a:t>NPRR1277 – Revisions to EAL Formula</a:t>
            </a:r>
          </a:p>
          <a:p>
            <a:pPr lvl="1">
              <a:tabLst>
                <a:tab pos="787400" algn="l"/>
                <a:tab pos="2292350" algn="l"/>
                <a:tab pos="2743200" algn="ctr"/>
              </a:tabLst>
            </a:pPr>
            <a:r>
              <a:rPr lang="en-US" sz="1400" dirty="0">
                <a:solidFill>
                  <a:schemeClr val="accent3">
                    <a:lumMod val="75000"/>
                  </a:schemeClr>
                </a:solidFill>
              </a:rPr>
              <a:t>NPRR1281 – Improvements to Alternate FFSS Resource Designation</a:t>
            </a:r>
          </a:p>
          <a:p>
            <a:pPr lvl="1">
              <a:tabLst>
                <a:tab pos="787400" algn="l"/>
                <a:tab pos="2292350" algn="l"/>
                <a:tab pos="2743200" algn="ctr"/>
              </a:tabLst>
            </a:pPr>
            <a:r>
              <a:rPr lang="en-US" sz="1400" dirty="0"/>
              <a:t>NPRR1288 – Remove Multiple Month Transactions in CRR Auctions</a:t>
            </a:r>
          </a:p>
          <a:p>
            <a:pPr lvl="1">
              <a:tabLst>
                <a:tab pos="787400" algn="l"/>
                <a:tab pos="2292350" algn="l"/>
                <a:tab pos="2743200" algn="ctr"/>
              </a:tabLst>
            </a:pPr>
            <a:r>
              <a:rPr lang="en-US" sz="1400" dirty="0"/>
              <a:t>NPRR1290 Phase 2 – Gap Resolutions and Clarifications for RTC+B</a:t>
            </a:r>
          </a:p>
          <a:p>
            <a:pPr>
              <a:tabLst>
                <a:tab pos="787400" algn="l"/>
                <a:tab pos="2292350" algn="l"/>
                <a:tab pos="2743200" algn="ctr"/>
              </a:tabLst>
            </a:pPr>
            <a:endParaRPr lang="en-US" sz="600" dirty="0"/>
          </a:p>
          <a:p>
            <a:pPr>
              <a:tabLst>
                <a:tab pos="787400" algn="l"/>
                <a:tab pos="2292350" algn="l"/>
                <a:tab pos="2743200" algn="ctr"/>
              </a:tabLst>
            </a:pPr>
            <a:r>
              <a:rPr lang="en-US" sz="1600" dirty="0"/>
              <a:t>Revision Request Projects with Potential for 2026 Implementation</a:t>
            </a:r>
          </a:p>
          <a:p>
            <a:pPr lvl="1">
              <a:tabLst>
                <a:tab pos="787400" algn="l"/>
                <a:tab pos="2292350" algn="l"/>
                <a:tab pos="2743200" algn="ctr"/>
              </a:tabLst>
            </a:pPr>
            <a:r>
              <a:rPr lang="en-US" sz="1400" dirty="0">
                <a:solidFill>
                  <a:schemeClr val="accent3">
                    <a:lumMod val="75000"/>
                  </a:schemeClr>
                </a:solidFill>
              </a:rPr>
              <a:t>NPRR1198 – Congestion Mitigation Using Topology Reconfigurations</a:t>
            </a:r>
          </a:p>
          <a:p>
            <a:pPr lvl="1">
              <a:tabLst>
                <a:tab pos="787400" algn="l"/>
                <a:tab pos="2292350" algn="l"/>
                <a:tab pos="2743200" algn="ctr"/>
              </a:tabLst>
            </a:pPr>
            <a:r>
              <a:rPr lang="en-US" sz="1400" dirty="0"/>
              <a:t>NPRR1201 – Limitations on Resettlement Timeline &amp; Default Uplift Exposure Adj</a:t>
            </a:r>
          </a:p>
          <a:p>
            <a:pPr lvl="1">
              <a:tabLst>
                <a:tab pos="787400" algn="l"/>
                <a:tab pos="2292350" algn="l"/>
                <a:tab pos="2743200" algn="ctr"/>
              </a:tabLst>
            </a:pPr>
            <a:r>
              <a:rPr lang="en-US" sz="1400" dirty="0"/>
              <a:t>SCR818 Phase 2 – Changes to Incorporate GIC Modeling Data into Existing Modeling Applications</a:t>
            </a:r>
          </a:p>
          <a:p>
            <a:pPr lvl="1">
              <a:tabLst>
                <a:tab pos="787400" algn="l"/>
                <a:tab pos="2292350" algn="l"/>
                <a:tab pos="2743200" algn="ctr"/>
              </a:tabLst>
            </a:pPr>
            <a:r>
              <a:rPr lang="en-US" sz="1400" dirty="0"/>
              <a:t>SCR829 – API for the NDCRC Application</a:t>
            </a:r>
          </a:p>
          <a:p>
            <a:pPr lvl="1">
              <a:tabLst>
                <a:tab pos="787400" algn="l"/>
                <a:tab pos="2292350" algn="l"/>
                <a:tab pos="2743200" algn="ctr"/>
              </a:tabLst>
            </a:pPr>
            <a:r>
              <a:rPr lang="en-US" sz="1400" dirty="0"/>
              <a:t>SCR831 – Short Circuit Model Integration</a:t>
            </a:r>
          </a:p>
          <a:p>
            <a:pPr lvl="1">
              <a:tabLst>
                <a:tab pos="787400" algn="l"/>
                <a:tab pos="2292350" algn="l"/>
                <a:tab pos="2743200" algn="ctr"/>
              </a:tabLst>
            </a:pPr>
            <a:endParaRPr lang="en-US" sz="600" dirty="0"/>
          </a:p>
          <a:p>
            <a:pPr>
              <a:tabLst>
                <a:tab pos="787400" algn="l"/>
                <a:tab pos="2292350" algn="l"/>
                <a:tab pos="2743200" algn="ctr"/>
              </a:tabLst>
            </a:pPr>
            <a:r>
              <a:rPr lang="en-US" sz="1600" dirty="0"/>
              <a:t>Other priority Review Request projects may start in 2026 with a future year Go-Live</a:t>
            </a:r>
          </a:p>
          <a:p>
            <a:pPr lvl="1">
              <a:tabLst>
                <a:tab pos="787400" algn="l"/>
                <a:tab pos="2292350" algn="l"/>
                <a:tab pos="2743200" algn="ctr"/>
              </a:tabLst>
            </a:pPr>
            <a:r>
              <a:rPr lang="en-US" sz="1400" dirty="0"/>
              <a:t>DRRS (NPRR1309, NPRR1310), Residential Demand (NPRR1296), Firming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46EC17-80A7-41A0-4C10-2B003FD8CDBD}"/>
              </a:ext>
            </a:extLst>
          </p:cNvPr>
          <p:cNvSpPr txBox="1"/>
          <p:nvPr/>
        </p:nvSpPr>
        <p:spPr>
          <a:xfrm>
            <a:off x="8991600" y="3029882"/>
            <a:ext cx="266700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Green Text: Deemed “High Priority” at 2025 Prioritization Workshop </a:t>
            </a:r>
          </a:p>
        </p:txBody>
      </p:sp>
    </p:spTree>
    <p:extLst>
      <p:ext uri="{BB962C8B-B14F-4D97-AF65-F5344CB8AC3E}">
        <p14:creationId xmlns:p14="http://schemas.microsoft.com/office/powerpoint/2010/main" val="17287939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8BE46-3940-7EB3-893D-81CEACAE5A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06B39-4A0B-CDBE-3183-FE6A6DDD7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262217"/>
            <a:ext cx="7543800" cy="518318"/>
          </a:xfrm>
        </p:spPr>
        <p:txBody>
          <a:bodyPr/>
          <a:lstStyle/>
          <a:p>
            <a:r>
              <a:rPr lang="en-US" sz="2400" dirty="0"/>
              <a:t>Select Project Updates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99E018-C890-FF76-8B6A-1CA02FC783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7A421B-F20E-CFE8-FCD5-E50F5F93EE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0" y="914400"/>
            <a:ext cx="8750898" cy="5143500"/>
          </a:xfrm>
        </p:spPr>
        <p:txBody>
          <a:bodyPr/>
          <a:lstStyle/>
          <a:p>
            <a:pPr>
              <a:tabLst>
                <a:tab pos="1774825" algn="l"/>
                <a:tab pos="1997075" algn="l"/>
                <a:tab pos="2516188" algn="l"/>
                <a:tab pos="7199313" algn="l"/>
              </a:tabLst>
            </a:pPr>
            <a:r>
              <a:rPr lang="en-US" sz="1600" dirty="0"/>
              <a:t>NPRR1290 Phase 2 – Gap Resolutions and Clarifications for RTC+B</a:t>
            </a:r>
            <a:endParaRPr lang="en-US" sz="1600" i="1" dirty="0">
              <a:solidFill>
                <a:schemeClr val="accent3">
                  <a:lumMod val="75000"/>
                </a:schemeClr>
              </a:solidFill>
            </a:endParaRPr>
          </a:p>
          <a:p>
            <a:pPr lvl="1">
              <a:tabLst>
                <a:tab pos="1774825" algn="l"/>
                <a:tab pos="1997075" algn="l"/>
                <a:tab pos="2516188" algn="l"/>
                <a:tab pos="7199313" algn="l"/>
              </a:tabLst>
            </a:pPr>
            <a:r>
              <a:rPr lang="en-US" sz="1400" dirty="0">
                <a:solidFill>
                  <a:srgbClr val="212529"/>
                </a:solidFill>
                <a:latin typeface="Arial" panose="020B0604020202020204" pitchFamily="34" charset="0"/>
              </a:rPr>
              <a:t>The team was ready to kick this off as part of RTC+B stabilization</a:t>
            </a:r>
          </a:p>
          <a:p>
            <a:pPr lvl="1">
              <a:tabLst>
                <a:tab pos="1774825" algn="l"/>
                <a:tab pos="1997075" algn="l"/>
                <a:tab pos="2516188" algn="l"/>
                <a:tab pos="7199313" algn="l"/>
              </a:tabLst>
            </a:pPr>
            <a:r>
              <a:rPr lang="en-US" sz="1400" dirty="0">
                <a:solidFill>
                  <a:srgbClr val="212529"/>
                </a:solidFill>
                <a:latin typeface="Arial" panose="020B0604020202020204" pitchFamily="34" charset="0"/>
              </a:rPr>
              <a:t>Discovered an issue with the language – ERCOT will file an urgent NPRR to resolve</a:t>
            </a:r>
          </a:p>
          <a:p>
            <a:pPr lvl="1">
              <a:tabLst>
                <a:tab pos="1774825" algn="l"/>
                <a:tab pos="1997075" algn="l"/>
                <a:tab pos="2516188" algn="l"/>
                <a:tab pos="7199313" algn="l"/>
              </a:tabLst>
            </a:pPr>
            <a:r>
              <a:rPr lang="en-US" sz="1400" dirty="0">
                <a:solidFill>
                  <a:srgbClr val="212529"/>
                </a:solidFill>
                <a:latin typeface="Arial" panose="020B0604020202020204" pitchFamily="34" charset="0"/>
              </a:rPr>
              <a:t>Path forward is now TBD – may require a stand-alone project</a:t>
            </a:r>
            <a:endParaRPr lang="en-US" sz="1400" dirty="0">
              <a:solidFill>
                <a:srgbClr val="212529"/>
              </a:solidFill>
            </a:endParaRPr>
          </a:p>
          <a:p>
            <a:pPr>
              <a:tabLst>
                <a:tab pos="1774825" algn="l"/>
                <a:tab pos="1997075" algn="l"/>
                <a:tab pos="2516188" algn="l"/>
                <a:tab pos="7199313" algn="l"/>
              </a:tabLst>
            </a:pPr>
            <a:endParaRPr lang="en-US" sz="1200" dirty="0"/>
          </a:p>
          <a:p>
            <a:pPr>
              <a:tabLst>
                <a:tab pos="1774825" algn="l"/>
                <a:tab pos="1997075" algn="l"/>
                <a:tab pos="2516188" algn="l"/>
                <a:tab pos="7199313" algn="l"/>
              </a:tabLst>
            </a:pPr>
            <a:r>
              <a:rPr lang="en-US" sz="1600" dirty="0"/>
              <a:t>NPRR1198 – Congestion Mitigation Using Topology Reconfigurations</a:t>
            </a:r>
            <a:endParaRPr lang="en-US" sz="1600" i="1" dirty="0"/>
          </a:p>
          <a:p>
            <a:pPr lvl="1">
              <a:tabLst>
                <a:tab pos="1774825" algn="l"/>
                <a:tab pos="1997075" algn="l"/>
                <a:tab pos="2516188" algn="l"/>
                <a:tab pos="7199313" algn="l"/>
              </a:tabLst>
            </a:pPr>
            <a:r>
              <a:rPr lang="en-US" sz="1400" dirty="0"/>
              <a:t>Targeting April 2026 start – expecting late Q3 / early Q4 go-live</a:t>
            </a:r>
          </a:p>
          <a:p>
            <a:pPr lvl="1">
              <a:tabLst>
                <a:tab pos="1774825" algn="l"/>
                <a:tab pos="1997075" algn="l"/>
                <a:tab pos="2516188" algn="l"/>
                <a:tab pos="7199313" algn="l"/>
              </a:tabLst>
            </a:pPr>
            <a:r>
              <a:rPr lang="en-US" sz="1400" dirty="0">
                <a:solidFill>
                  <a:srgbClr val="212529"/>
                </a:solidFill>
              </a:rPr>
              <a:t>This is one of the “high priority” items identified in last year’s prioritization workshop</a:t>
            </a:r>
          </a:p>
          <a:p>
            <a:pPr lvl="1">
              <a:tabLst>
                <a:tab pos="1774825" algn="l"/>
                <a:tab pos="1997075" algn="l"/>
                <a:tab pos="2516188" algn="l"/>
                <a:tab pos="7199313" algn="l"/>
              </a:tabLst>
            </a:pPr>
            <a:endParaRPr lang="en-US" sz="1200" dirty="0">
              <a:solidFill>
                <a:srgbClr val="212529"/>
              </a:solidFill>
              <a:latin typeface="Roboto" panose="02000000000000000000" pitchFamily="2" charset="0"/>
            </a:endParaRPr>
          </a:p>
          <a:p>
            <a:pPr>
              <a:tabLst>
                <a:tab pos="1774825" algn="l"/>
                <a:tab pos="1997075" algn="l"/>
                <a:tab pos="2516188" algn="l"/>
                <a:tab pos="7199313" algn="l"/>
              </a:tabLst>
            </a:pPr>
            <a:r>
              <a:rPr lang="en-US" sz="1600" dirty="0"/>
              <a:t>NPRR1201 – </a:t>
            </a:r>
            <a:r>
              <a:rPr lang="en-US" sz="1400" dirty="0"/>
              <a:t>Limitations on Resettlement Timeline &amp; Default Uplift Exposure Adjustments</a:t>
            </a:r>
            <a:endParaRPr lang="en-US" sz="1600" dirty="0"/>
          </a:p>
          <a:p>
            <a:pPr lvl="1">
              <a:tabLst>
                <a:tab pos="1774825" algn="l"/>
                <a:tab pos="1997075" algn="l"/>
                <a:tab pos="2516188" algn="l"/>
                <a:tab pos="7199313" algn="l"/>
              </a:tabLst>
            </a:pPr>
            <a:r>
              <a:rPr lang="en-US" sz="1400" dirty="0"/>
              <a:t>Targeting July 2026 start with go-live in late 2026</a:t>
            </a:r>
          </a:p>
          <a:p>
            <a:pPr>
              <a:tabLst>
                <a:tab pos="1774825" algn="l"/>
                <a:tab pos="1997075" algn="l"/>
                <a:tab pos="2516188" algn="l"/>
                <a:tab pos="7199313" algn="l"/>
              </a:tabLst>
            </a:pPr>
            <a:endParaRPr lang="en-US" sz="1200" dirty="0"/>
          </a:p>
          <a:p>
            <a:pPr>
              <a:tabLst>
                <a:tab pos="1774825" algn="l"/>
                <a:tab pos="1997075" algn="l"/>
                <a:tab pos="2516188" algn="l"/>
                <a:tab pos="7199313" algn="l"/>
              </a:tabLst>
            </a:pPr>
            <a:r>
              <a:rPr lang="en-US" sz="1600" dirty="0"/>
              <a:t>NPRR1238 – </a:t>
            </a:r>
            <a:r>
              <a:rPr lang="en-US" sz="1400" dirty="0"/>
              <a:t>Voluntary Registration of Loads with Curtailable Load Capabilities</a:t>
            </a:r>
          </a:p>
          <a:p>
            <a:pPr lvl="1">
              <a:tabLst>
                <a:tab pos="1774825" algn="l"/>
                <a:tab pos="1997075" algn="l"/>
                <a:tab pos="2516188" algn="l"/>
                <a:tab pos="7199313" algn="l"/>
              </a:tabLst>
            </a:pPr>
            <a:r>
              <a:rPr lang="en-US" sz="1400" dirty="0">
                <a:latin typeface="Arial" panose="020B0604020202020204" pitchFamily="34" charset="0"/>
              </a:rPr>
              <a:t>Part of Large Load Curtailment Manager project (Initiated in February 2026)</a:t>
            </a:r>
          </a:p>
          <a:p>
            <a:pPr lvl="1">
              <a:tabLst>
                <a:tab pos="1774825" algn="l"/>
                <a:tab pos="1997075" algn="l"/>
                <a:tab pos="2516188" algn="l"/>
                <a:tab pos="7199313" algn="l"/>
              </a:tabLst>
            </a:pPr>
            <a:r>
              <a:rPr lang="en-US" sz="1400" dirty="0">
                <a:latin typeface="Arial" panose="020B0604020202020204" pitchFamily="34" charset="0"/>
              </a:rPr>
              <a:t>Targeting partial implementation by summer 2026 with full scope delivered by end of 2026</a:t>
            </a:r>
          </a:p>
          <a:p>
            <a:pPr lvl="1">
              <a:tabLst>
                <a:tab pos="1774825" algn="l"/>
                <a:tab pos="1997075" algn="l"/>
                <a:tab pos="2516188" algn="l"/>
                <a:tab pos="7199313" algn="l"/>
              </a:tabLst>
            </a:pPr>
            <a:r>
              <a:rPr lang="en-US" sz="1400" dirty="0">
                <a:latin typeface="Arial" panose="020B0604020202020204" pitchFamily="34" charset="0"/>
              </a:rPr>
              <a:t>ERCOT expecting to file an NPRR to codify SB6-related curtailments in the Protocols</a:t>
            </a:r>
          </a:p>
          <a:p>
            <a:pPr>
              <a:tabLst>
                <a:tab pos="1774825" algn="l"/>
                <a:tab pos="1997075" algn="l"/>
                <a:tab pos="2516188" algn="l"/>
                <a:tab pos="7199313" algn="l"/>
              </a:tabLst>
            </a:pPr>
            <a:endParaRPr lang="en-US" sz="1200" dirty="0">
              <a:latin typeface="Arial" panose="020B0604020202020204" pitchFamily="34" charset="0"/>
            </a:endParaRPr>
          </a:p>
          <a:p>
            <a:pPr>
              <a:tabLst>
                <a:tab pos="1774825" algn="l"/>
                <a:tab pos="1997075" algn="l"/>
                <a:tab pos="2516188" algn="l"/>
                <a:tab pos="7199313" algn="l"/>
              </a:tabLst>
            </a:pPr>
            <a:r>
              <a:rPr lang="en-US" sz="1600" dirty="0"/>
              <a:t>Targeting April 2026 for the next prioritization discussion at PRS</a:t>
            </a:r>
          </a:p>
          <a:p>
            <a:pPr lvl="1">
              <a:tabLst>
                <a:tab pos="1774825" algn="l"/>
                <a:tab pos="1997075" algn="l"/>
                <a:tab pos="2516188" algn="l"/>
                <a:tab pos="7199313" algn="l"/>
              </a:tabLst>
            </a:pPr>
            <a:r>
              <a:rPr lang="en-US" sz="1400" dirty="0">
                <a:latin typeface="Arial" panose="020B0604020202020204" pitchFamily="34" charset="0"/>
              </a:rPr>
              <a:t>Plans for 2026 will largely be in place (and in motion) by that time</a:t>
            </a:r>
            <a:endParaRPr lang="en-US" sz="16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8028193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2BDB63875B034C8B32518C6496ADD1" ma:contentTypeVersion="0" ma:contentTypeDescription="Create a new document." ma:contentTypeScope="" ma:versionID="2e49056469cb591c67c33c10da96a071">
  <xsd:schema xmlns:xsd="http://www.w3.org/2001/XMLSchema" xmlns:xs="http://www.w3.org/2001/XMLSchema" xmlns:p="http://schemas.microsoft.com/office/2006/metadata/properties" xmlns:ns2="c34af464-7aa1-4edd-9be4-83dffc1cb926" targetNamespace="http://schemas.microsoft.com/office/2006/metadata/properties" ma:root="true" ma:fieldsID="3a653c66fd0ce9b40621f227f901e684" ns2:_="">
    <xsd:import namespace="c34af464-7aa1-4edd-9be4-83dffc1cb926"/>
    <xsd:element name="properties">
      <xsd:complexType>
        <xsd:sequence>
          <xsd:element name="documentManagement">
            <xsd:complexType>
              <xsd:all>
                <xsd:element ref="ns2:Information_x0020_Classification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af464-7aa1-4edd-9be4-83dffc1cb926" elementFormDefault="qualified">
    <xsd:import namespace="http://schemas.microsoft.com/office/2006/documentManagement/types"/>
    <xsd:import namespace="http://schemas.microsoft.com/office/infopath/2007/PartnerControls"/>
    <xsd:element name="Information_x0020_Classification" ma:index="8" ma:displayName="Information Classification" ma:default="ERCOT Limited" ma:description="ERCOT Information Classification" ma:format="Dropdown" ma:internalName="Information_x0020_Classification">
      <xsd:simpleType>
        <xsd:restriction base="dms:Choice">
          <xsd:enumeration value="Public"/>
          <xsd:enumeration value="ERCOT Limited"/>
          <xsd:enumeration value="ERCOT Confidential"/>
          <xsd:enumeration value="ERCOT Restricted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_x0020_Classification xmlns="c34af464-7aa1-4edd-9be4-83dffc1cb926">ERCOT Limited</Information_x0020_Classification>
  </documentManagement>
</p:properties>
</file>

<file path=customXml/itemProps1.xml><?xml version="1.0" encoding="utf-8"?>
<ds:datastoreItem xmlns:ds="http://schemas.openxmlformats.org/officeDocument/2006/customXml" ds:itemID="{20884B7F-5407-4A7E-885F-D19D0E5ED72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86AC9E6-93EC-408A-81EA-765D121FF0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34af464-7aa1-4edd-9be4-83dffc1cb9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248F63C-08AC-4CDD-B36F-0851B11853CB}">
  <ds:schemaRefs>
    <ds:schemaRef ds:uri="http://www.w3.org/XML/1998/namespace"/>
    <ds:schemaRef ds:uri="http://purl.org/dc/terms/"/>
    <ds:schemaRef ds:uri="http://schemas.microsoft.com/office/2006/documentManagement/types"/>
    <ds:schemaRef ds:uri="http://purl.org/dc/dcmitype/"/>
    <ds:schemaRef ds:uri="http://schemas.microsoft.com/office/2006/metadata/properties"/>
    <ds:schemaRef ds:uri="c34af464-7aa1-4edd-9be4-83dffc1cb926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800844</TotalTime>
  <Words>817</Words>
  <Application>Microsoft Office PowerPoint</Application>
  <PresentationFormat>Widescreen</PresentationFormat>
  <Paragraphs>127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Calibri</vt:lpstr>
      <vt:lpstr>Calibri Light</vt:lpstr>
      <vt:lpstr>Roboto</vt:lpstr>
      <vt:lpstr>1_Custom Design</vt:lpstr>
      <vt:lpstr>Office Theme</vt:lpstr>
      <vt:lpstr>Custom Design</vt:lpstr>
      <vt:lpstr>Office 2013 - 2022 Theme</vt:lpstr>
      <vt:lpstr>PowerPoint Presentation</vt:lpstr>
      <vt:lpstr>Aging Revision Request Project Status</vt:lpstr>
      <vt:lpstr>Aging Revision Request Project Status</vt:lpstr>
      <vt:lpstr>Aging Revision Request Project History</vt:lpstr>
      <vt:lpstr>Aging Revision Request Project History</vt:lpstr>
      <vt:lpstr>Appendix</vt:lpstr>
      <vt:lpstr>2026 Project Planning</vt:lpstr>
      <vt:lpstr>Select Project Updates</vt:lpstr>
    </vt:vector>
  </TitlesOfParts>
  <Company>The Electric Reliability Council of Texas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Pysh, Danya</dc:creator>
  <cp:lastModifiedBy>Anderson, Troy</cp:lastModifiedBy>
  <cp:revision>3154</cp:revision>
  <cp:lastPrinted>2024-02-06T15:16:31Z</cp:lastPrinted>
  <dcterms:created xsi:type="dcterms:W3CDTF">2016-01-21T15:20:31Z</dcterms:created>
  <dcterms:modified xsi:type="dcterms:W3CDTF">2026-02-20T14:33:41Z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0x0101002E2BDB63875B034C8B32518C6496ADD1</vt:lpwstr>
  </property>
  <property fmtid="{D5CDD505-2E9C-101B-9397-08002B2CF9AE}" pid="3" name="MSIP_Label_7084cbda-52b8-46fb-a7b7-cb5bd465ed85_Enabled">
    <vt:lpwstr>true</vt:lpwstr>
  </property>
  <property fmtid="{D5CDD505-2E9C-101B-9397-08002B2CF9AE}" pid="4" name="MSIP_Label_7084cbda-52b8-46fb-a7b7-cb5bd465ed85_SetDate">
    <vt:lpwstr>2023-07-13T14:03:21Z</vt:lpwstr>
  </property>
  <property fmtid="{D5CDD505-2E9C-101B-9397-08002B2CF9AE}" pid="5" name="MSIP_Label_7084cbda-52b8-46fb-a7b7-cb5bd465ed85_Method">
    <vt:lpwstr>Standard</vt:lpwstr>
  </property>
  <property fmtid="{D5CDD505-2E9C-101B-9397-08002B2CF9AE}" pid="6" name="MSIP_Label_7084cbda-52b8-46fb-a7b7-cb5bd465ed85_Name">
    <vt:lpwstr>Internal</vt:lpwstr>
  </property>
  <property fmtid="{D5CDD505-2E9C-101B-9397-08002B2CF9AE}" pid="7" name="MSIP_Label_7084cbda-52b8-46fb-a7b7-cb5bd465ed85_SiteId">
    <vt:lpwstr>0afb747d-bff7-4596-a9fc-950ef9e0ec45</vt:lpwstr>
  </property>
  <property fmtid="{D5CDD505-2E9C-101B-9397-08002B2CF9AE}" pid="8" name="MSIP_Label_7084cbda-52b8-46fb-a7b7-cb5bd465ed85_ActionId">
    <vt:lpwstr>aeb57a52-e3b6-4d9f-97b5-8553c941019a</vt:lpwstr>
  </property>
  <property fmtid="{D5CDD505-2E9C-101B-9397-08002B2CF9AE}" pid="9" name="MSIP_Label_7084cbda-52b8-46fb-a7b7-cb5bd465ed85_ContentBits">
    <vt:lpwstr>0</vt:lpwstr>
  </property>
</Properties>
</file>