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4"/>
    <p:sldMasterId id="2147483663" r:id="rId5"/>
    <p:sldMasterId id="2147483739" r:id="rId6"/>
  </p:sldMasterIdLst>
  <p:notesMasterIdLst>
    <p:notesMasterId r:id="rId16"/>
  </p:notesMasterIdLst>
  <p:handoutMasterIdLst>
    <p:handoutMasterId r:id="rId17"/>
  </p:handoutMasterIdLst>
  <p:sldIdLst>
    <p:sldId id="542" r:id="rId7"/>
    <p:sldId id="2147482343" r:id="rId8"/>
    <p:sldId id="546" r:id="rId9"/>
    <p:sldId id="2147482350" r:id="rId10"/>
    <p:sldId id="2147482351" r:id="rId11"/>
    <p:sldId id="2147482349" r:id="rId12"/>
    <p:sldId id="2147482352" r:id="rId13"/>
    <p:sldId id="2147482353" r:id="rId14"/>
    <p:sldId id="2147482355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6954759-03C6-D719-B6A4-DAB23417B544}" name="Gwinn, Diane" initials="DG" userId="S::Diane.Gwinn@ercot.com::f28fdeb9-a7e1-42f8-b764-a3e6a50ad5fc" providerId="AD"/>
  <p188:author id="{25F21A5A-C88A-629D-18D8-A6F13AF419D5}" name="Bauld, Mandy" initials="BM" userId="S::mandy.bauld@ercot.com::7d8935f3-b99f-4daa-88da-0201a14e5429" providerId="AD"/>
  <p188:author id="{819E2A64-A0B6-72C9-19BB-C9D7E9718CF8}" name="Gwinn, Diane" initials="GD" userId="S::diane.gwinn@ercot.com::f28fdeb9-a7e1-42f8-b764-a3e6a50ad5fc" providerId="AD"/>
  <p188:author id="{35A164EC-26A8-414B-1AFB-F760E228F9CB}" name="Bhatia, Nisha" initials="NB" userId="S::Nisha.Bhatia@ercot.com::8f946653-ccb2-4ce7-8580-c0735b3516ed" providerId="AD"/>
  <p188:author id="{79F758ED-4649-0E88-7819-5A40223065ED}" name="Jessett, Nicholas" initials="NJ" userId="S::Nicholas.Jessett@ercot.com::c7cd04ab-29b2-494e-b620-9808ef6527e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0076C6"/>
    <a:srgbClr val="E6EBF0"/>
    <a:srgbClr val="093C61"/>
    <a:srgbClr val="98C3FA"/>
    <a:srgbClr val="70CDD9"/>
    <a:srgbClr val="8DC3E5"/>
    <a:srgbClr val="A9E5EA"/>
    <a:srgbClr val="5B6770"/>
    <a:srgbClr val="26D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D16326-E6FC-41F1-BAB1-28FC39230910}" v="127" dt="2026-02-19T14:26:18.503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6247" autoAdjust="0"/>
  </p:normalViewPr>
  <p:slideViewPr>
    <p:cSldViewPr showGuides="1">
      <p:cViewPr varScale="1">
        <p:scale>
          <a:sx n="98" d="100"/>
          <a:sy n="98" d="100"/>
        </p:scale>
        <p:origin x="1038" y="3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83" d="100"/>
          <a:sy n="83" d="100"/>
        </p:scale>
        <p:origin x="389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hatia, Nisha" userId="8f946653-ccb2-4ce7-8580-c0735b3516ed" providerId="ADAL" clId="{B9522752-C39B-4476-BE1D-53D93CE78E12}"/>
    <pc:docChg chg="custSel modSld">
      <pc:chgData name="Bhatia, Nisha" userId="8f946653-ccb2-4ce7-8580-c0735b3516ed" providerId="ADAL" clId="{B9522752-C39B-4476-BE1D-53D93CE78E12}" dt="2026-02-19T16:46:46.982" v="27" actId="113"/>
      <pc:docMkLst>
        <pc:docMk/>
      </pc:docMkLst>
      <pc:sldChg chg="modNotes">
        <pc:chgData name="Bhatia, Nisha" userId="8f946653-ccb2-4ce7-8580-c0735b3516ed" providerId="ADAL" clId="{B9522752-C39B-4476-BE1D-53D93CE78E12}" dt="2026-02-19T14:26:43.761" v="7" actId="6549"/>
        <pc:sldMkLst>
          <pc:docMk/>
          <pc:sldMk cId="1850676767" sldId="542"/>
        </pc:sldMkLst>
      </pc:sldChg>
      <pc:sldChg chg="delSp">
        <pc:chgData name="Bhatia, Nisha" userId="8f946653-ccb2-4ce7-8580-c0735b3516ed" providerId="ADAL" clId="{B9522752-C39B-4476-BE1D-53D93CE78E12}" dt="2026-02-19T14:25:54.933" v="6" actId="478"/>
        <pc:sldMkLst>
          <pc:docMk/>
          <pc:sldMk cId="1048971625" sldId="546"/>
        </pc:sldMkLst>
        <pc:spChg chg="del">
          <ac:chgData name="Bhatia, Nisha" userId="8f946653-ccb2-4ce7-8580-c0735b3516ed" providerId="ADAL" clId="{B9522752-C39B-4476-BE1D-53D93CE78E12}" dt="2026-02-19T14:25:54.933" v="6" actId="478"/>
          <ac:spMkLst>
            <pc:docMk/>
            <pc:sldMk cId="1048971625" sldId="546"/>
            <ac:spMk id="2" creationId="{C7F9C94F-2390-EE72-FE73-CD6C9E2ED1C2}"/>
          </ac:spMkLst>
        </pc:spChg>
      </pc:sldChg>
      <pc:sldChg chg="delSp modSp mod">
        <pc:chgData name="Bhatia, Nisha" userId="8f946653-ccb2-4ce7-8580-c0735b3516ed" providerId="ADAL" clId="{B9522752-C39B-4476-BE1D-53D93CE78E12}" dt="2026-02-19T14:29:01.837" v="19" actId="1076"/>
        <pc:sldMkLst>
          <pc:docMk/>
          <pc:sldMk cId="3756246368" sldId="2147482343"/>
        </pc:sldMkLst>
        <pc:spChg chg="del">
          <ac:chgData name="Bhatia, Nisha" userId="8f946653-ccb2-4ce7-8580-c0735b3516ed" providerId="ADAL" clId="{B9522752-C39B-4476-BE1D-53D93CE78E12}" dt="2026-02-19T14:23:31.592" v="0" actId="478"/>
          <ac:spMkLst>
            <pc:docMk/>
            <pc:sldMk cId="3756246368" sldId="2147482343"/>
            <ac:spMk id="6" creationId="{A8168CD6-623F-11D6-8F10-604F8175EADD}"/>
          </ac:spMkLst>
        </pc:spChg>
        <pc:spChg chg="mod">
          <ac:chgData name="Bhatia, Nisha" userId="8f946653-ccb2-4ce7-8580-c0735b3516ed" providerId="ADAL" clId="{B9522752-C39B-4476-BE1D-53D93CE78E12}" dt="2026-02-19T14:29:01.837" v="19" actId="1076"/>
          <ac:spMkLst>
            <pc:docMk/>
            <pc:sldMk cId="3756246368" sldId="2147482343"/>
            <ac:spMk id="7" creationId="{2A81B059-0114-0402-CD40-A9CE489BBC81}"/>
          </ac:spMkLst>
        </pc:spChg>
      </pc:sldChg>
      <pc:sldChg chg="delSp modSp mod">
        <pc:chgData name="Bhatia, Nisha" userId="8f946653-ccb2-4ce7-8580-c0735b3516ed" providerId="ADAL" clId="{B9522752-C39B-4476-BE1D-53D93CE78E12}" dt="2026-02-19T16:46:46.982" v="27" actId="113"/>
        <pc:sldMkLst>
          <pc:docMk/>
          <pc:sldMk cId="2694397784" sldId="2147482349"/>
        </pc:sldMkLst>
        <pc:spChg chg="del">
          <ac:chgData name="Bhatia, Nisha" userId="8f946653-ccb2-4ce7-8580-c0735b3516ed" providerId="ADAL" clId="{B9522752-C39B-4476-BE1D-53D93CE78E12}" dt="2026-02-19T14:24:30.183" v="3" actId="478"/>
          <ac:spMkLst>
            <pc:docMk/>
            <pc:sldMk cId="2694397784" sldId="2147482349"/>
            <ac:spMk id="3" creationId="{7CB6A6C2-2213-2970-6D94-167C00BE2479}"/>
          </ac:spMkLst>
        </pc:spChg>
        <pc:graphicFrameChg chg="modGraphic">
          <ac:chgData name="Bhatia, Nisha" userId="8f946653-ccb2-4ce7-8580-c0735b3516ed" providerId="ADAL" clId="{B9522752-C39B-4476-BE1D-53D93CE78E12}" dt="2026-02-19T16:46:46.982" v="27" actId="113"/>
          <ac:graphicFrameMkLst>
            <pc:docMk/>
            <pc:sldMk cId="2694397784" sldId="2147482349"/>
            <ac:graphicFrameMk id="7" creationId="{A076FB27-953A-A1B5-F529-BF45BC07E0D4}"/>
          </ac:graphicFrameMkLst>
        </pc:graphicFrameChg>
      </pc:sldChg>
      <pc:sldChg chg="delSp modSp mod modNotes">
        <pc:chgData name="Bhatia, Nisha" userId="8f946653-ccb2-4ce7-8580-c0735b3516ed" providerId="ADAL" clId="{B9522752-C39B-4476-BE1D-53D93CE78E12}" dt="2026-02-19T14:30:00.583" v="24" actId="255"/>
        <pc:sldMkLst>
          <pc:docMk/>
          <pc:sldMk cId="995847571" sldId="2147482350"/>
        </pc:sldMkLst>
        <pc:spChg chg="mod">
          <ac:chgData name="Bhatia, Nisha" userId="8f946653-ccb2-4ce7-8580-c0735b3516ed" providerId="ADAL" clId="{B9522752-C39B-4476-BE1D-53D93CE78E12}" dt="2026-02-19T14:29:40.850" v="22" actId="255"/>
          <ac:spMkLst>
            <pc:docMk/>
            <pc:sldMk cId="995847571" sldId="2147482350"/>
            <ac:spMk id="6" creationId="{2F6CB0A7-9611-EAB2-9180-C5838ED28AA9}"/>
          </ac:spMkLst>
        </pc:spChg>
        <pc:spChg chg="del">
          <ac:chgData name="Bhatia, Nisha" userId="8f946653-ccb2-4ce7-8580-c0735b3516ed" providerId="ADAL" clId="{B9522752-C39B-4476-BE1D-53D93CE78E12}" dt="2026-02-19T14:24:03.434" v="1" actId="478"/>
          <ac:spMkLst>
            <pc:docMk/>
            <pc:sldMk cId="995847571" sldId="2147482350"/>
            <ac:spMk id="7" creationId="{5B9846D4-DDED-C34A-6F65-5FD46A2FBC74}"/>
          </ac:spMkLst>
        </pc:spChg>
        <pc:spChg chg="mod">
          <ac:chgData name="Bhatia, Nisha" userId="8f946653-ccb2-4ce7-8580-c0735b3516ed" providerId="ADAL" clId="{B9522752-C39B-4476-BE1D-53D93CE78E12}" dt="2026-02-19T14:30:00.583" v="24" actId="255"/>
          <ac:spMkLst>
            <pc:docMk/>
            <pc:sldMk cId="995847571" sldId="2147482350"/>
            <ac:spMk id="29" creationId="{1BC2CBB7-B791-C4D4-304C-604532E68381}"/>
          </ac:spMkLst>
        </pc:spChg>
      </pc:sldChg>
      <pc:sldChg chg="delSp mod">
        <pc:chgData name="Bhatia, Nisha" userId="8f946653-ccb2-4ce7-8580-c0735b3516ed" providerId="ADAL" clId="{B9522752-C39B-4476-BE1D-53D93CE78E12}" dt="2026-02-19T14:24:19.658" v="2" actId="478"/>
        <pc:sldMkLst>
          <pc:docMk/>
          <pc:sldMk cId="3343200559" sldId="2147482351"/>
        </pc:sldMkLst>
        <pc:spChg chg="del">
          <ac:chgData name="Bhatia, Nisha" userId="8f946653-ccb2-4ce7-8580-c0735b3516ed" providerId="ADAL" clId="{B9522752-C39B-4476-BE1D-53D93CE78E12}" dt="2026-02-19T14:24:19.658" v="2" actId="478"/>
          <ac:spMkLst>
            <pc:docMk/>
            <pc:sldMk cId="3343200559" sldId="2147482351"/>
            <ac:spMk id="6" creationId="{BFC825C8-65FD-D3D4-7738-4861738BF3F7}"/>
          </ac:spMkLst>
        </pc:spChg>
      </pc:sldChg>
      <pc:sldChg chg="delSp mod">
        <pc:chgData name="Bhatia, Nisha" userId="8f946653-ccb2-4ce7-8580-c0735b3516ed" providerId="ADAL" clId="{B9522752-C39B-4476-BE1D-53D93CE78E12}" dt="2026-02-19T14:24:35.378" v="4" actId="478"/>
        <pc:sldMkLst>
          <pc:docMk/>
          <pc:sldMk cId="392209972" sldId="2147482352"/>
        </pc:sldMkLst>
        <pc:spChg chg="del">
          <ac:chgData name="Bhatia, Nisha" userId="8f946653-ccb2-4ce7-8580-c0735b3516ed" providerId="ADAL" clId="{B9522752-C39B-4476-BE1D-53D93CE78E12}" dt="2026-02-19T14:24:35.378" v="4" actId="478"/>
          <ac:spMkLst>
            <pc:docMk/>
            <pc:sldMk cId="392209972" sldId="2147482352"/>
            <ac:spMk id="37" creationId="{7986359C-757A-4ACE-8DB9-243E68D802B2}"/>
          </ac:spMkLst>
        </pc:spChg>
      </pc:sldChg>
      <pc:sldChg chg="delSp mod">
        <pc:chgData name="Bhatia, Nisha" userId="8f946653-ccb2-4ce7-8580-c0735b3516ed" providerId="ADAL" clId="{B9522752-C39B-4476-BE1D-53D93CE78E12}" dt="2026-02-19T14:24:47.174" v="5" actId="478"/>
        <pc:sldMkLst>
          <pc:docMk/>
          <pc:sldMk cId="2579226954" sldId="2147482353"/>
        </pc:sldMkLst>
        <pc:spChg chg="del">
          <ac:chgData name="Bhatia, Nisha" userId="8f946653-ccb2-4ce7-8580-c0735b3516ed" providerId="ADAL" clId="{B9522752-C39B-4476-BE1D-53D93CE78E12}" dt="2026-02-19T14:24:47.174" v="5" actId="478"/>
          <ac:spMkLst>
            <pc:docMk/>
            <pc:sldMk cId="2579226954" sldId="2147482353"/>
            <ac:spMk id="11" creationId="{F2D4B82F-EC22-109D-B5D7-66BF89D15EF8}"/>
          </ac:spMkLst>
        </pc:spChg>
      </pc:sldChg>
      <pc:sldChg chg="modSp mod modClrScheme chgLayout">
        <pc:chgData name="Bhatia, Nisha" userId="8f946653-ccb2-4ce7-8580-c0735b3516ed" providerId="ADAL" clId="{B9522752-C39B-4476-BE1D-53D93CE78E12}" dt="2026-02-19T14:28:18.429" v="15" actId="1076"/>
        <pc:sldMkLst>
          <pc:docMk/>
          <pc:sldMk cId="1474133531" sldId="2147482355"/>
        </pc:sldMkLst>
        <pc:spChg chg="mod">
          <ac:chgData name="Bhatia, Nisha" userId="8f946653-ccb2-4ce7-8580-c0735b3516ed" providerId="ADAL" clId="{B9522752-C39B-4476-BE1D-53D93CE78E12}" dt="2026-02-19T14:27:50.326" v="9" actId="26606"/>
          <ac:spMkLst>
            <pc:docMk/>
            <pc:sldMk cId="1474133531" sldId="2147482355"/>
            <ac:spMk id="2" creationId="{D2407BC0-306B-D806-9E1B-02B922103FE4}"/>
          </ac:spMkLst>
        </pc:spChg>
        <pc:spChg chg="mod">
          <ac:chgData name="Bhatia, Nisha" userId="8f946653-ccb2-4ce7-8580-c0735b3516ed" providerId="ADAL" clId="{B9522752-C39B-4476-BE1D-53D93CE78E12}" dt="2026-02-19T14:27:50.326" v="9" actId="26606"/>
          <ac:spMkLst>
            <pc:docMk/>
            <pc:sldMk cId="1474133531" sldId="2147482355"/>
            <ac:spMk id="3" creationId="{E0F8A383-BA84-2A35-1E49-B49CAFC9497A}"/>
          </ac:spMkLst>
        </pc:spChg>
        <pc:spChg chg="mod">
          <ac:chgData name="Bhatia, Nisha" userId="8f946653-ccb2-4ce7-8580-c0735b3516ed" providerId="ADAL" clId="{B9522752-C39B-4476-BE1D-53D93CE78E12}" dt="2026-02-19T14:28:06.034" v="13" actId="113"/>
          <ac:spMkLst>
            <pc:docMk/>
            <pc:sldMk cId="1474133531" sldId="2147482355"/>
            <ac:spMk id="5" creationId="{EAAE1EED-30A2-7F91-C7BF-35B8E1357506}"/>
          </ac:spMkLst>
        </pc:spChg>
        <pc:picChg chg="mod ord">
          <ac:chgData name="Bhatia, Nisha" userId="8f946653-ccb2-4ce7-8580-c0735b3516ed" providerId="ADAL" clId="{B9522752-C39B-4476-BE1D-53D93CE78E12}" dt="2026-02-19T14:28:18.429" v="15" actId="1076"/>
          <ac:picMkLst>
            <pc:docMk/>
            <pc:sldMk cId="1474133531" sldId="2147482355"/>
            <ac:picMk id="6" creationId="{0177CED1-DD1C-6ED1-3DDF-DE99DE56882D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D9FDC1-C8C0-4D2B-A4DA-B8C9832F003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6DCA62-0A73-47DA-9936-C61A8FC198DF}">
      <dgm:prSet phldrT="[Text]" phldr="0" custT="1"/>
      <dgm:spPr/>
      <dgm:t>
        <a:bodyPr/>
        <a:lstStyle/>
        <a:p>
          <a:r>
            <a:rPr lang="en-US" sz="2000"/>
            <a:t>Q1</a:t>
          </a:r>
        </a:p>
      </dgm:t>
    </dgm:pt>
    <dgm:pt modelId="{7AD7BEEC-CD3C-48DB-BE82-A70863E9DF28}" type="parTrans" cxnId="{C208453A-70D9-4C60-A5CA-8B6B7F916B1A}">
      <dgm:prSet/>
      <dgm:spPr/>
      <dgm:t>
        <a:bodyPr/>
        <a:lstStyle/>
        <a:p>
          <a:endParaRPr lang="en-US" sz="1400"/>
        </a:p>
      </dgm:t>
    </dgm:pt>
    <dgm:pt modelId="{05B86BB9-E0C6-41F4-BA2A-B37773BF052A}" type="sibTrans" cxnId="{C208453A-70D9-4C60-A5CA-8B6B7F916B1A}">
      <dgm:prSet/>
      <dgm:spPr/>
      <dgm:t>
        <a:bodyPr/>
        <a:lstStyle/>
        <a:p>
          <a:endParaRPr lang="en-US" sz="1400"/>
        </a:p>
      </dgm:t>
    </dgm:pt>
    <dgm:pt modelId="{FD91FCC8-2741-4F17-9847-14E4F14D5A45}">
      <dgm:prSet phldrT="[Text]" phldr="0" custT="1"/>
      <dgm:spPr/>
      <dgm:t>
        <a:bodyPr/>
        <a:lstStyle/>
        <a:p>
          <a:r>
            <a:rPr lang="en-US" sz="1000" dirty="0"/>
            <a:t>Ongoing development and ERCOT testing for the MPSP </a:t>
          </a:r>
          <a:endParaRPr lang="en-US" sz="1000" b="1" dirty="0"/>
        </a:p>
      </dgm:t>
    </dgm:pt>
    <dgm:pt modelId="{2ED73E11-4F87-473C-A73C-CEA2E6D00CCD}" type="parTrans" cxnId="{BB67EF40-8659-4082-9371-BB38DD18BB72}">
      <dgm:prSet/>
      <dgm:spPr/>
      <dgm:t>
        <a:bodyPr/>
        <a:lstStyle/>
        <a:p>
          <a:endParaRPr lang="en-US" sz="1400"/>
        </a:p>
      </dgm:t>
    </dgm:pt>
    <dgm:pt modelId="{4D866D4A-44E1-485B-9D14-91219E96FE45}" type="sibTrans" cxnId="{BB67EF40-8659-4082-9371-BB38DD18BB72}">
      <dgm:prSet/>
      <dgm:spPr/>
      <dgm:t>
        <a:bodyPr/>
        <a:lstStyle/>
        <a:p>
          <a:endParaRPr lang="en-US" sz="1400"/>
        </a:p>
      </dgm:t>
    </dgm:pt>
    <dgm:pt modelId="{302E48A6-3A5B-46E0-A957-7804F72C4EFF}">
      <dgm:prSet phldrT="[Text]" phldr="0" custT="1"/>
      <dgm:spPr/>
      <dgm:t>
        <a:bodyPr/>
        <a:lstStyle/>
        <a:p>
          <a:r>
            <a:rPr lang="en-US" sz="2000"/>
            <a:t>Q2</a:t>
          </a:r>
        </a:p>
      </dgm:t>
    </dgm:pt>
    <dgm:pt modelId="{FE56A4D5-69FD-4CD1-BD53-E402DDEE8EEC}" type="parTrans" cxnId="{4C5C6C70-1672-4A60-B077-AC5A5CD0626F}">
      <dgm:prSet/>
      <dgm:spPr/>
      <dgm:t>
        <a:bodyPr/>
        <a:lstStyle/>
        <a:p>
          <a:endParaRPr lang="en-US" sz="1400"/>
        </a:p>
      </dgm:t>
    </dgm:pt>
    <dgm:pt modelId="{E508C9DB-36C1-4A97-995E-E6A68A58FC9A}" type="sibTrans" cxnId="{4C5C6C70-1672-4A60-B077-AC5A5CD0626F}">
      <dgm:prSet/>
      <dgm:spPr/>
      <dgm:t>
        <a:bodyPr/>
        <a:lstStyle/>
        <a:p>
          <a:endParaRPr lang="en-US" sz="1400"/>
        </a:p>
      </dgm:t>
    </dgm:pt>
    <dgm:pt modelId="{B36ED88C-016C-4A7A-989D-DD688A578EE9}">
      <dgm:prSet phldrT="[Text]" phldr="0" custT="1"/>
      <dgm:spPr/>
      <dgm:t>
        <a:bodyPr/>
        <a:lstStyle/>
        <a:p>
          <a:r>
            <a:rPr lang="en-US" sz="1000" dirty="0"/>
            <a:t>Begin implementation of new IdP &amp; integrate into ERCOT MPSP test environment</a:t>
          </a:r>
        </a:p>
      </dgm:t>
    </dgm:pt>
    <dgm:pt modelId="{446479F1-D6CA-42B2-8B91-8542FAB0800B}" type="parTrans" cxnId="{98889D05-DABC-4ED2-A311-CCF66A444C37}">
      <dgm:prSet/>
      <dgm:spPr/>
      <dgm:t>
        <a:bodyPr/>
        <a:lstStyle/>
        <a:p>
          <a:endParaRPr lang="en-US" sz="1400"/>
        </a:p>
      </dgm:t>
    </dgm:pt>
    <dgm:pt modelId="{C665A6C8-9914-4DB3-9755-E4CF4567E1B9}" type="sibTrans" cxnId="{98889D05-DABC-4ED2-A311-CCF66A444C37}">
      <dgm:prSet/>
      <dgm:spPr/>
      <dgm:t>
        <a:bodyPr/>
        <a:lstStyle/>
        <a:p>
          <a:endParaRPr lang="en-US" sz="1400"/>
        </a:p>
      </dgm:t>
    </dgm:pt>
    <dgm:pt modelId="{50ABB2E8-DAD0-454F-9CEA-669470B6F6EC}">
      <dgm:prSet phldrT="[Text]" phldr="0" custT="1"/>
      <dgm:spPr/>
      <dgm:t>
        <a:bodyPr/>
        <a:lstStyle/>
        <a:p>
          <a:r>
            <a:rPr lang="en-US" sz="2000"/>
            <a:t>Q3</a:t>
          </a:r>
        </a:p>
      </dgm:t>
    </dgm:pt>
    <dgm:pt modelId="{BBCBA47A-961A-417C-BCB2-62A5ADE99621}" type="parTrans" cxnId="{A5CDEAF9-7754-4D26-82E1-41FA6ABACD9C}">
      <dgm:prSet/>
      <dgm:spPr/>
      <dgm:t>
        <a:bodyPr/>
        <a:lstStyle/>
        <a:p>
          <a:endParaRPr lang="en-US" sz="1400"/>
        </a:p>
      </dgm:t>
    </dgm:pt>
    <dgm:pt modelId="{AE9F25F5-C55B-4DA3-BB7A-1F5D0BC684A5}" type="sibTrans" cxnId="{A5CDEAF9-7754-4D26-82E1-41FA6ABACD9C}">
      <dgm:prSet/>
      <dgm:spPr/>
      <dgm:t>
        <a:bodyPr/>
        <a:lstStyle/>
        <a:p>
          <a:endParaRPr lang="en-US" sz="1400"/>
        </a:p>
      </dgm:t>
    </dgm:pt>
    <dgm:pt modelId="{DD0E1092-D497-47CA-81EA-5D5E690374BB}">
      <dgm:prSet phldrT="[Text]" phldr="0" custT="1"/>
      <dgm:spPr/>
      <dgm:t>
        <a:bodyPr/>
        <a:lstStyle/>
        <a:p>
          <a:r>
            <a:rPr lang="en-US" sz="1000" dirty="0"/>
            <a:t>Stakeholder data collection - new data in alignment with MPSP and NPRRs, in support of testing and go-live readiness (July)</a:t>
          </a:r>
        </a:p>
      </dgm:t>
    </dgm:pt>
    <dgm:pt modelId="{C95D8153-3D81-420C-BDBB-850A3D5D1803}" type="parTrans" cxnId="{F778DCD0-8F3F-49EC-9706-0043AFFBFBC0}">
      <dgm:prSet/>
      <dgm:spPr/>
      <dgm:t>
        <a:bodyPr/>
        <a:lstStyle/>
        <a:p>
          <a:endParaRPr lang="en-US" sz="1400"/>
        </a:p>
      </dgm:t>
    </dgm:pt>
    <dgm:pt modelId="{B6258C6A-E2B2-4170-A298-E1F2066087A5}" type="sibTrans" cxnId="{F778DCD0-8F3F-49EC-9706-0043AFFBFBC0}">
      <dgm:prSet/>
      <dgm:spPr/>
      <dgm:t>
        <a:bodyPr/>
        <a:lstStyle/>
        <a:p>
          <a:endParaRPr lang="en-US" sz="1400"/>
        </a:p>
      </dgm:t>
    </dgm:pt>
    <dgm:pt modelId="{CAD88F7A-DFC3-4B7B-9802-E675CCBBC4E8}">
      <dgm:prSet phldrT="[Text]" phldr="0" custT="1"/>
      <dgm:spPr/>
      <dgm:t>
        <a:bodyPr/>
        <a:lstStyle/>
        <a:p>
          <a:r>
            <a:rPr lang="en-US" sz="1000" i="1" dirty="0"/>
            <a:t>Target Release in October </a:t>
          </a:r>
          <a:r>
            <a:rPr lang="en-US" sz="1000" i="0" dirty="0"/>
            <a:t>(</a:t>
          </a:r>
          <a:r>
            <a:rPr lang="en-US" sz="1000" dirty="0"/>
            <a:t>earliest opportunity for MPSP Go-Live; next is April 2027, due to blackout period for Weatherization Inspections)</a:t>
          </a:r>
        </a:p>
      </dgm:t>
    </dgm:pt>
    <dgm:pt modelId="{538B0C0E-47E3-43DF-9C3E-8B66D718EC32}" type="parTrans" cxnId="{959F6AA4-C188-47E3-B36E-D3E571A915F7}">
      <dgm:prSet/>
      <dgm:spPr/>
      <dgm:t>
        <a:bodyPr/>
        <a:lstStyle/>
        <a:p>
          <a:endParaRPr lang="en-US" sz="1400"/>
        </a:p>
      </dgm:t>
    </dgm:pt>
    <dgm:pt modelId="{63B39746-2423-401B-B573-0485B36EC428}" type="sibTrans" cxnId="{959F6AA4-C188-47E3-B36E-D3E571A915F7}">
      <dgm:prSet/>
      <dgm:spPr/>
      <dgm:t>
        <a:bodyPr/>
        <a:lstStyle/>
        <a:p>
          <a:endParaRPr lang="en-US" sz="1400"/>
        </a:p>
      </dgm:t>
    </dgm:pt>
    <dgm:pt modelId="{2007B812-B5FA-4341-8BFF-8141D92140C4}">
      <dgm:prSet phldrT="[Text]" phldr="0" custT="1"/>
      <dgm:spPr/>
      <dgm:t>
        <a:bodyPr/>
        <a:lstStyle/>
        <a:p>
          <a:r>
            <a:rPr lang="en-US" sz="1000"/>
            <a:t>Stakeholder education - training on MPSP with new IdP (multiple opportunities, July-September)</a:t>
          </a:r>
          <a:endParaRPr lang="en-US" sz="1000" dirty="0"/>
        </a:p>
      </dgm:t>
    </dgm:pt>
    <dgm:pt modelId="{D9B2080D-58CD-40D5-8EB7-1BFB2A2F3C87}" type="parTrans" cxnId="{ADB02983-9169-44CF-AA77-579C63BC0B96}">
      <dgm:prSet/>
      <dgm:spPr/>
      <dgm:t>
        <a:bodyPr/>
        <a:lstStyle/>
        <a:p>
          <a:endParaRPr lang="en-US" sz="1400"/>
        </a:p>
      </dgm:t>
    </dgm:pt>
    <dgm:pt modelId="{EEE6D328-A141-47DE-A319-10959A1BBD42}" type="sibTrans" cxnId="{ADB02983-9169-44CF-AA77-579C63BC0B96}">
      <dgm:prSet/>
      <dgm:spPr/>
      <dgm:t>
        <a:bodyPr/>
        <a:lstStyle/>
        <a:p>
          <a:endParaRPr lang="en-US" sz="1400"/>
        </a:p>
      </dgm:t>
    </dgm:pt>
    <dgm:pt modelId="{B58FB840-DB78-4890-980F-3F93B2C1D670}">
      <dgm:prSet phldrT="[Text]" phldr="0" custT="1"/>
      <dgm:spPr/>
      <dgm:t>
        <a:bodyPr/>
        <a:lstStyle/>
        <a:p>
          <a:r>
            <a:rPr lang="en-US" sz="1000" dirty="0"/>
            <a:t>Target for Board of Directors approval of related NPRR1302, NPRR1303, NPRR1306 (June)</a:t>
          </a:r>
        </a:p>
      </dgm:t>
    </dgm:pt>
    <dgm:pt modelId="{FD0E035C-6ABE-47F5-A1CC-744E79C4A7B8}" type="parTrans" cxnId="{D4069DEA-12C7-463D-96D1-88A9EBA20951}">
      <dgm:prSet/>
      <dgm:spPr/>
      <dgm:t>
        <a:bodyPr/>
        <a:lstStyle/>
        <a:p>
          <a:endParaRPr lang="en-US" sz="1400"/>
        </a:p>
      </dgm:t>
    </dgm:pt>
    <dgm:pt modelId="{820E227C-1C42-4D31-8846-12C223B575F6}" type="sibTrans" cxnId="{D4069DEA-12C7-463D-96D1-88A9EBA20951}">
      <dgm:prSet/>
      <dgm:spPr/>
      <dgm:t>
        <a:bodyPr/>
        <a:lstStyle/>
        <a:p>
          <a:endParaRPr lang="en-US" sz="1400"/>
        </a:p>
      </dgm:t>
    </dgm:pt>
    <dgm:pt modelId="{DE616A4E-8AD9-4CB5-A6E0-B04F74D5E1AF}">
      <dgm:prSet phldrT="[Text]" phldr="0" custT="1"/>
      <dgm:spPr/>
      <dgm:t>
        <a:bodyPr/>
        <a:lstStyle/>
        <a:p>
          <a:r>
            <a:rPr lang="en-US" sz="2000"/>
            <a:t>Q4</a:t>
          </a:r>
        </a:p>
      </dgm:t>
    </dgm:pt>
    <dgm:pt modelId="{72098ACA-5A1D-40DC-A843-20941F38F74B}" type="parTrans" cxnId="{5D26B376-389C-46CF-8898-91449B72D077}">
      <dgm:prSet/>
      <dgm:spPr/>
      <dgm:t>
        <a:bodyPr/>
        <a:lstStyle/>
        <a:p>
          <a:endParaRPr lang="en-US" sz="1400"/>
        </a:p>
      </dgm:t>
    </dgm:pt>
    <dgm:pt modelId="{95C12F1F-4750-4798-BF15-7D99BAE73896}" type="sibTrans" cxnId="{5D26B376-389C-46CF-8898-91449B72D077}">
      <dgm:prSet/>
      <dgm:spPr/>
      <dgm:t>
        <a:bodyPr/>
        <a:lstStyle/>
        <a:p>
          <a:endParaRPr lang="en-US" sz="1400"/>
        </a:p>
      </dgm:t>
    </dgm:pt>
    <dgm:pt modelId="{7F236802-EEF0-4E1C-ACFB-2BBBDCAF3353}">
      <dgm:prSet phldrT="[Text]" phldr="0" custT="1"/>
      <dgm:spPr/>
      <dgm:t>
        <a:bodyPr/>
        <a:lstStyle/>
        <a:p>
          <a:r>
            <a:rPr lang="en-US" sz="1000"/>
            <a:t>Stakeholder </a:t>
          </a:r>
          <a:r>
            <a:rPr lang="en-US" sz="1000" strike="noStrike">
              <a:solidFill>
                <a:schemeClr val="tx1"/>
              </a:solidFill>
            </a:rPr>
            <a:t>hands-on evaluation </a:t>
          </a:r>
          <a:r>
            <a:rPr lang="en-US" sz="1000"/>
            <a:t>(August-September)</a:t>
          </a:r>
        </a:p>
      </dgm:t>
    </dgm:pt>
    <dgm:pt modelId="{35F71C8A-F14B-4B3D-9C52-BD95ED7E3E42}" type="parTrans" cxnId="{F41473D0-7EEF-4A84-AC4A-DF125C69DC72}">
      <dgm:prSet/>
      <dgm:spPr/>
      <dgm:t>
        <a:bodyPr/>
        <a:lstStyle/>
        <a:p>
          <a:endParaRPr lang="en-US" sz="1400"/>
        </a:p>
      </dgm:t>
    </dgm:pt>
    <dgm:pt modelId="{02A626B0-B348-4CFC-9735-F72CC67FDF94}" type="sibTrans" cxnId="{F41473D0-7EEF-4A84-AC4A-DF125C69DC72}">
      <dgm:prSet/>
      <dgm:spPr/>
      <dgm:t>
        <a:bodyPr/>
        <a:lstStyle/>
        <a:p>
          <a:endParaRPr lang="en-US" sz="1400"/>
        </a:p>
      </dgm:t>
    </dgm:pt>
    <dgm:pt modelId="{FDE781C1-831F-4FA2-9775-4DC94B63D4CA}">
      <dgm:prSet phldrT="[Text]" phldr="0" custT="1"/>
      <dgm:spPr/>
      <dgm:t>
        <a:bodyPr/>
        <a:lstStyle/>
        <a:p>
          <a:r>
            <a:rPr lang="en-US" sz="1000"/>
            <a:t>Ongoing stabilization support &amp; additional education, as needed</a:t>
          </a:r>
        </a:p>
      </dgm:t>
    </dgm:pt>
    <dgm:pt modelId="{EA2016E7-0076-45BA-BDC3-ECD2CD034D38}" type="parTrans" cxnId="{BE4BE037-CAF9-44E7-86CF-0E4DF9463B30}">
      <dgm:prSet/>
      <dgm:spPr/>
      <dgm:t>
        <a:bodyPr/>
        <a:lstStyle/>
        <a:p>
          <a:endParaRPr lang="en-US" sz="1400"/>
        </a:p>
      </dgm:t>
    </dgm:pt>
    <dgm:pt modelId="{24496658-119C-430E-95AB-185B751E978A}" type="sibTrans" cxnId="{BE4BE037-CAF9-44E7-86CF-0E4DF9463B30}">
      <dgm:prSet/>
      <dgm:spPr/>
      <dgm:t>
        <a:bodyPr/>
        <a:lstStyle/>
        <a:p>
          <a:endParaRPr lang="en-US" sz="1400"/>
        </a:p>
      </dgm:t>
    </dgm:pt>
    <dgm:pt modelId="{9E11F4D0-B28D-4365-8B0B-89433C081B66}">
      <dgm:prSet phldrT="[Text]" phldr="0" custT="1"/>
      <dgm:spPr/>
      <dgm:t>
        <a:bodyPr/>
        <a:lstStyle/>
        <a:p>
          <a:r>
            <a:rPr lang="en-US" sz="1000"/>
            <a:t>Ongoing MPSP development and ERCOT testing</a:t>
          </a:r>
          <a:endParaRPr lang="en-US" sz="1000" dirty="0"/>
        </a:p>
      </dgm:t>
    </dgm:pt>
    <dgm:pt modelId="{06DB8224-1C40-4D1F-957C-2A35B476F131}" type="parTrans" cxnId="{F0A939C2-1F38-490E-857E-6FE3AB0E2DA3}">
      <dgm:prSet/>
      <dgm:spPr/>
      <dgm:t>
        <a:bodyPr/>
        <a:lstStyle/>
        <a:p>
          <a:endParaRPr lang="en-US" sz="1400"/>
        </a:p>
      </dgm:t>
    </dgm:pt>
    <dgm:pt modelId="{7269BB57-67FC-4236-BFD4-945C70D21683}" type="sibTrans" cxnId="{F0A939C2-1F38-490E-857E-6FE3AB0E2DA3}">
      <dgm:prSet/>
      <dgm:spPr/>
      <dgm:t>
        <a:bodyPr/>
        <a:lstStyle/>
        <a:p>
          <a:endParaRPr lang="en-US" sz="1400"/>
        </a:p>
      </dgm:t>
    </dgm:pt>
    <dgm:pt modelId="{0D255F91-2C7C-4A43-92C1-6D374D6602E2}">
      <dgm:prSet phldrT="[Text]" phldr="0" custT="1"/>
      <dgm:spPr/>
      <dgm:t>
        <a:bodyPr/>
        <a:lstStyle/>
        <a:p>
          <a:r>
            <a:rPr lang="en-US" sz="1000" b="1" dirty="0">
              <a:solidFill>
                <a:schemeClr val="accent1"/>
              </a:solidFill>
            </a:rPr>
            <a:t>Review &amp; Feedback (February/March TWG): MPSP scope and objectives &amp; NPRR relationship to digitization of forms &amp; new IdP</a:t>
          </a:r>
        </a:p>
      </dgm:t>
    </dgm:pt>
    <dgm:pt modelId="{E3F5BF82-BD14-4BF8-906E-84E3E5139EEA}" type="parTrans" cxnId="{E5046D56-ED59-46EC-BD21-AB944C9A154F}">
      <dgm:prSet/>
      <dgm:spPr/>
      <dgm:t>
        <a:bodyPr/>
        <a:lstStyle/>
        <a:p>
          <a:endParaRPr lang="en-US" sz="1400"/>
        </a:p>
      </dgm:t>
    </dgm:pt>
    <dgm:pt modelId="{45C6D5D6-458C-4595-9E63-79D880E6023E}" type="sibTrans" cxnId="{E5046D56-ED59-46EC-BD21-AB944C9A154F}">
      <dgm:prSet/>
      <dgm:spPr/>
      <dgm:t>
        <a:bodyPr/>
        <a:lstStyle/>
        <a:p>
          <a:endParaRPr lang="en-US" sz="1400"/>
        </a:p>
      </dgm:t>
    </dgm:pt>
    <dgm:pt modelId="{ECBCD8FD-BAC6-42AC-80FC-89F8BA27EF88}">
      <dgm:prSet phldrT="[Text]" phldr="0" custT="1"/>
      <dgm:spPr/>
      <dgm:t>
        <a:bodyPr/>
        <a:lstStyle/>
        <a:p>
          <a:r>
            <a:rPr lang="en-US" sz="1000" dirty="0"/>
            <a:t>Share initial 2027 wave plan to digitize the remaining 60+ forms in scope</a:t>
          </a:r>
        </a:p>
      </dgm:t>
    </dgm:pt>
    <dgm:pt modelId="{608C146B-CF9C-4012-BBDD-F3D23F189FAE}" type="parTrans" cxnId="{EF2373B5-0B5D-4C99-8605-C05FC494A94B}">
      <dgm:prSet/>
      <dgm:spPr/>
      <dgm:t>
        <a:bodyPr/>
        <a:lstStyle/>
        <a:p>
          <a:endParaRPr lang="en-US" sz="1400"/>
        </a:p>
      </dgm:t>
    </dgm:pt>
    <dgm:pt modelId="{52069B12-1D6B-497F-9C56-5160655C7DB2}" type="sibTrans" cxnId="{EF2373B5-0B5D-4C99-8605-C05FC494A94B}">
      <dgm:prSet/>
      <dgm:spPr/>
      <dgm:t>
        <a:bodyPr/>
        <a:lstStyle/>
        <a:p>
          <a:endParaRPr lang="en-US" sz="1400"/>
        </a:p>
      </dgm:t>
    </dgm:pt>
    <dgm:pt modelId="{26E7D81C-9A01-4E37-B4A5-03E633D0F01B}">
      <dgm:prSet phldrT="[Text]" phldr="0" custT="1"/>
      <dgm:spPr/>
      <dgm:t>
        <a:bodyPr/>
        <a:lstStyle/>
        <a:p>
          <a:r>
            <a:rPr lang="en-US" sz="1000" dirty="0"/>
            <a:t>Share </a:t>
          </a:r>
          <a:r>
            <a:rPr lang="en-US" sz="1000" i="1" dirty="0"/>
            <a:t>targeted</a:t>
          </a:r>
          <a:r>
            <a:rPr lang="en-US" sz="1000" dirty="0"/>
            <a:t> implementation timelines for MPSP (March TWG)</a:t>
          </a:r>
        </a:p>
      </dgm:t>
    </dgm:pt>
    <dgm:pt modelId="{6E0B7F6F-C60D-4648-BB82-09F530195FC5}" type="parTrans" cxnId="{45763F1B-9662-4898-A73B-8D967148913A}">
      <dgm:prSet/>
      <dgm:spPr/>
      <dgm:t>
        <a:bodyPr/>
        <a:lstStyle/>
        <a:p>
          <a:endParaRPr lang="en-US" sz="1400"/>
        </a:p>
      </dgm:t>
    </dgm:pt>
    <dgm:pt modelId="{025ABEC6-2AAD-493D-BB60-D90F31F7A4EE}" type="sibTrans" cxnId="{45763F1B-9662-4898-A73B-8D967148913A}">
      <dgm:prSet/>
      <dgm:spPr/>
      <dgm:t>
        <a:bodyPr/>
        <a:lstStyle/>
        <a:p>
          <a:endParaRPr lang="en-US" sz="1400"/>
        </a:p>
      </dgm:t>
    </dgm:pt>
    <dgm:pt modelId="{87AF3599-DCAC-482C-8D52-B6E493E6031F}">
      <dgm:prSet phldrT="[Text]" phldr="0" custT="1"/>
      <dgm:spPr/>
      <dgm:t>
        <a:bodyPr/>
        <a:lstStyle/>
        <a:p>
          <a:r>
            <a:rPr lang="en-US" sz="1000" dirty="0"/>
            <a:t>Confirm and refine implementation timelines for MPSP</a:t>
          </a:r>
        </a:p>
      </dgm:t>
    </dgm:pt>
    <dgm:pt modelId="{38634398-064D-4C96-8172-3FD7E9FDFE7B}" type="parTrans" cxnId="{E6D0350D-0561-40FB-9954-5F70BBAA7541}">
      <dgm:prSet/>
      <dgm:spPr/>
      <dgm:t>
        <a:bodyPr/>
        <a:lstStyle/>
        <a:p>
          <a:endParaRPr lang="en-US" sz="1400"/>
        </a:p>
      </dgm:t>
    </dgm:pt>
    <dgm:pt modelId="{B8641A01-D02E-417D-AF10-483D63B9E512}" type="sibTrans" cxnId="{E6D0350D-0561-40FB-9954-5F70BBAA7541}">
      <dgm:prSet/>
      <dgm:spPr/>
      <dgm:t>
        <a:bodyPr/>
        <a:lstStyle/>
        <a:p>
          <a:endParaRPr lang="en-US" sz="1400"/>
        </a:p>
      </dgm:t>
    </dgm:pt>
    <dgm:pt modelId="{C5EB01A2-46F2-4C2C-94D8-2CAFF6CE7682}">
      <dgm:prSet phldrT="[Text]" phldr="0" custT="1"/>
      <dgm:spPr/>
      <dgm:t>
        <a:bodyPr/>
        <a:lstStyle/>
        <a:p>
          <a:r>
            <a:rPr lang="en-US" sz="1000" dirty="0"/>
            <a:t>IAM Modernization – onboard implementation vendor &amp; select IdP </a:t>
          </a:r>
        </a:p>
      </dgm:t>
    </dgm:pt>
    <dgm:pt modelId="{A4397CEA-5924-418D-892A-96AF64B2028E}" type="parTrans" cxnId="{F71F54DC-AC4A-4B11-97BB-1202F30859A2}">
      <dgm:prSet/>
      <dgm:spPr/>
      <dgm:t>
        <a:bodyPr/>
        <a:lstStyle/>
        <a:p>
          <a:endParaRPr lang="en-US" sz="1400"/>
        </a:p>
      </dgm:t>
    </dgm:pt>
    <dgm:pt modelId="{C56A3EFB-65A7-455B-A0F1-3C6315C60B22}" type="sibTrans" cxnId="{F71F54DC-AC4A-4B11-97BB-1202F30859A2}">
      <dgm:prSet/>
      <dgm:spPr/>
      <dgm:t>
        <a:bodyPr/>
        <a:lstStyle/>
        <a:p>
          <a:endParaRPr lang="en-US" sz="1400"/>
        </a:p>
      </dgm:t>
    </dgm:pt>
    <dgm:pt modelId="{1192F12A-2F45-4995-8B9A-BE044E8EDB8C}">
      <dgm:prSet phldrT="[Text]" phldr="0" custT="1"/>
      <dgm:spPr/>
      <dgm:t>
        <a:bodyPr/>
        <a:lstStyle/>
        <a:p>
          <a:r>
            <a:rPr lang="en-US" sz="1000"/>
            <a:t>Review &amp; Feedback: approach for MPSP education, evaluation, implementation timelines and MP impact details (June TWG)</a:t>
          </a:r>
        </a:p>
      </dgm:t>
    </dgm:pt>
    <dgm:pt modelId="{9471C66B-ED6C-42C7-845F-40B16BC4C18D}" type="parTrans" cxnId="{4C1BAEB2-7BF2-42C2-85DC-81D68248E30F}">
      <dgm:prSet/>
      <dgm:spPr/>
      <dgm:t>
        <a:bodyPr/>
        <a:lstStyle/>
        <a:p>
          <a:endParaRPr lang="en-US" sz="1400"/>
        </a:p>
      </dgm:t>
    </dgm:pt>
    <dgm:pt modelId="{AE43C7E2-542A-40C4-B2DF-661F0B7E5F21}" type="sibTrans" cxnId="{4C1BAEB2-7BF2-42C2-85DC-81D68248E30F}">
      <dgm:prSet/>
      <dgm:spPr/>
      <dgm:t>
        <a:bodyPr/>
        <a:lstStyle/>
        <a:p>
          <a:endParaRPr lang="en-US" sz="1400"/>
        </a:p>
      </dgm:t>
    </dgm:pt>
    <dgm:pt modelId="{E46C7813-C646-4F09-8769-DABABEF9D319}">
      <dgm:prSet phldrT="[Text]" phldr="0" custT="1"/>
      <dgm:spPr/>
      <dgm:t>
        <a:bodyPr/>
        <a:lstStyle/>
        <a:p>
          <a:r>
            <a:rPr lang="en-US" sz="1000" dirty="0"/>
            <a:t>Share initial plan to digitize forms in the MPSP, with priority focus on forms targeted in Oct 2026  (June TWG)</a:t>
          </a:r>
        </a:p>
      </dgm:t>
    </dgm:pt>
    <dgm:pt modelId="{E774B9D1-D2EF-41DA-8EF1-9DF1C7DA705E}" type="parTrans" cxnId="{529A7236-B7FA-43C1-8156-007982093F12}">
      <dgm:prSet/>
      <dgm:spPr/>
      <dgm:t>
        <a:bodyPr/>
        <a:lstStyle/>
        <a:p>
          <a:endParaRPr lang="en-US" sz="1400"/>
        </a:p>
      </dgm:t>
    </dgm:pt>
    <dgm:pt modelId="{09E12076-E972-4836-86E9-6C56CE48DABF}" type="sibTrans" cxnId="{529A7236-B7FA-43C1-8156-007982093F12}">
      <dgm:prSet/>
      <dgm:spPr/>
      <dgm:t>
        <a:bodyPr/>
        <a:lstStyle/>
        <a:p>
          <a:endParaRPr lang="en-US" sz="1400"/>
        </a:p>
      </dgm:t>
    </dgm:pt>
    <dgm:pt modelId="{57ACDBFE-10E0-459D-83E1-1B67A1C4F3BD}">
      <dgm:prSet phldrT="[Text]" phldr="0" custT="1"/>
      <dgm:spPr/>
      <dgm:t>
        <a:bodyPr/>
        <a:lstStyle/>
        <a:p>
          <a:r>
            <a:rPr lang="en-US" sz="1000" dirty="0"/>
            <a:t>Share initial 2027/2028 plan for integrating the new IdP into other external-facing applications</a:t>
          </a:r>
        </a:p>
      </dgm:t>
    </dgm:pt>
    <dgm:pt modelId="{6AFC9FF7-8EA9-4EF7-B8F4-FF03CE7F56AA}" type="parTrans" cxnId="{28A7914F-02F7-446F-B2A3-C27F71373F11}">
      <dgm:prSet/>
      <dgm:spPr/>
      <dgm:t>
        <a:bodyPr/>
        <a:lstStyle/>
        <a:p>
          <a:endParaRPr lang="en-US" sz="1400"/>
        </a:p>
      </dgm:t>
    </dgm:pt>
    <dgm:pt modelId="{2EF3582E-390E-444E-8937-7185240CEE23}" type="sibTrans" cxnId="{28A7914F-02F7-446F-B2A3-C27F71373F11}">
      <dgm:prSet/>
      <dgm:spPr/>
      <dgm:t>
        <a:bodyPr/>
        <a:lstStyle/>
        <a:p>
          <a:endParaRPr lang="en-US" sz="1400"/>
        </a:p>
      </dgm:t>
    </dgm:pt>
    <dgm:pt modelId="{6A6228DE-52D8-4CBC-BC17-C3E3D566ED5E}">
      <dgm:prSet phldrT="[Text]" phldr="0" custT="1"/>
      <dgm:spPr/>
      <dgm:t>
        <a:bodyPr/>
        <a:lstStyle/>
        <a:p>
          <a:r>
            <a:rPr lang="en-US" sz="1000" dirty="0"/>
            <a:t>Checkpoint on path to MPSP October go-live (end of Q2)</a:t>
          </a:r>
        </a:p>
      </dgm:t>
    </dgm:pt>
    <dgm:pt modelId="{201A983A-645E-41B9-B468-6DDEAF15A57B}" type="parTrans" cxnId="{214343CE-5E18-40F8-8621-D1CFB888401D}">
      <dgm:prSet/>
      <dgm:spPr/>
      <dgm:t>
        <a:bodyPr/>
        <a:lstStyle/>
        <a:p>
          <a:endParaRPr lang="en-US" sz="1400"/>
        </a:p>
      </dgm:t>
    </dgm:pt>
    <dgm:pt modelId="{36227953-219E-4EF0-9735-29B5D196F5A0}" type="sibTrans" cxnId="{214343CE-5E18-40F8-8621-D1CFB888401D}">
      <dgm:prSet/>
      <dgm:spPr/>
      <dgm:t>
        <a:bodyPr/>
        <a:lstStyle/>
        <a:p>
          <a:endParaRPr lang="en-US" sz="1400"/>
        </a:p>
      </dgm:t>
    </dgm:pt>
    <dgm:pt modelId="{D00A1C31-3699-48AF-ABF6-9EFA84DE03FA}">
      <dgm:prSet phldrT="[Text]" phldr="0" custT="1"/>
      <dgm:spPr/>
      <dgm:t>
        <a:bodyPr/>
        <a:lstStyle/>
        <a:p>
          <a:r>
            <a:rPr lang="en-US" sz="1000"/>
            <a:t>Review &amp; Feedback: Approach and timeline to digitize remaining ~60 forms in scope</a:t>
          </a:r>
          <a:endParaRPr lang="en-US" sz="1000" dirty="0"/>
        </a:p>
      </dgm:t>
    </dgm:pt>
    <dgm:pt modelId="{A5DABCAE-B5CE-4668-9295-972BB5FC125D}" type="parTrans" cxnId="{B1B2D93A-7419-4FD5-A1C2-3F08F56465B8}">
      <dgm:prSet/>
      <dgm:spPr/>
      <dgm:t>
        <a:bodyPr/>
        <a:lstStyle/>
        <a:p>
          <a:endParaRPr lang="en-US" sz="1400"/>
        </a:p>
      </dgm:t>
    </dgm:pt>
    <dgm:pt modelId="{41143356-C15D-4D3A-979A-BB65D94CA057}" type="sibTrans" cxnId="{B1B2D93A-7419-4FD5-A1C2-3F08F56465B8}">
      <dgm:prSet/>
      <dgm:spPr/>
      <dgm:t>
        <a:bodyPr/>
        <a:lstStyle/>
        <a:p>
          <a:endParaRPr lang="en-US" sz="1400"/>
        </a:p>
      </dgm:t>
    </dgm:pt>
    <dgm:pt modelId="{2EBF56A6-30F3-44FF-9B3D-092DF92E958A}">
      <dgm:prSet phldrT="[Text]" phldr="0" custT="1"/>
      <dgm:spPr/>
      <dgm:t>
        <a:bodyPr/>
        <a:lstStyle/>
        <a:p>
          <a:r>
            <a:rPr lang="en-US" sz="1000"/>
            <a:t>Review &amp; Feedback: Approach and timelines for integrating the new IdP into other external-facing applications</a:t>
          </a:r>
          <a:endParaRPr lang="en-US" sz="1000" dirty="0"/>
        </a:p>
      </dgm:t>
    </dgm:pt>
    <dgm:pt modelId="{4021AF18-EF80-404A-9111-CFE21A378822}" type="parTrans" cxnId="{81195007-2040-4F95-9D2E-1BE5FE083A59}">
      <dgm:prSet/>
      <dgm:spPr/>
      <dgm:t>
        <a:bodyPr/>
        <a:lstStyle/>
        <a:p>
          <a:endParaRPr lang="en-US" sz="1400"/>
        </a:p>
      </dgm:t>
    </dgm:pt>
    <dgm:pt modelId="{F7B9D552-ED06-400D-912E-B1793D8C5080}" type="sibTrans" cxnId="{81195007-2040-4F95-9D2E-1BE5FE083A59}">
      <dgm:prSet/>
      <dgm:spPr/>
      <dgm:t>
        <a:bodyPr/>
        <a:lstStyle/>
        <a:p>
          <a:endParaRPr lang="en-US" sz="1400"/>
        </a:p>
      </dgm:t>
    </dgm:pt>
    <dgm:pt modelId="{D2B87D74-DDBE-4238-9340-F134216499B8}" type="pres">
      <dgm:prSet presAssocID="{B1D9FDC1-C8C0-4D2B-A4DA-B8C9832F0036}" presName="linearFlow" presStyleCnt="0">
        <dgm:presLayoutVars>
          <dgm:dir/>
          <dgm:animLvl val="lvl"/>
          <dgm:resizeHandles val="exact"/>
        </dgm:presLayoutVars>
      </dgm:prSet>
      <dgm:spPr/>
    </dgm:pt>
    <dgm:pt modelId="{DF11694B-1D42-44C7-8961-CDEA0BAF5E7A}" type="pres">
      <dgm:prSet presAssocID="{716DCA62-0A73-47DA-9936-C61A8FC198DF}" presName="composite" presStyleCnt="0"/>
      <dgm:spPr/>
    </dgm:pt>
    <dgm:pt modelId="{519954CB-96C6-4F67-9663-BBC8238D7AB8}" type="pres">
      <dgm:prSet presAssocID="{716DCA62-0A73-47DA-9936-C61A8FC198DF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243DB9B5-49E0-4A43-A9F3-A005297010C4}" type="pres">
      <dgm:prSet presAssocID="{716DCA62-0A73-47DA-9936-C61A8FC198DF}" presName="descendantText" presStyleLbl="alignAcc1" presStyleIdx="0" presStyleCnt="4">
        <dgm:presLayoutVars>
          <dgm:bulletEnabled val="1"/>
        </dgm:presLayoutVars>
      </dgm:prSet>
      <dgm:spPr/>
    </dgm:pt>
    <dgm:pt modelId="{5327BFB7-68BD-4FFF-A316-6896BB136D8B}" type="pres">
      <dgm:prSet presAssocID="{05B86BB9-E0C6-41F4-BA2A-B37773BF052A}" presName="sp" presStyleCnt="0"/>
      <dgm:spPr/>
    </dgm:pt>
    <dgm:pt modelId="{654F3A52-DF3E-479A-926E-28F1B05DA61F}" type="pres">
      <dgm:prSet presAssocID="{302E48A6-3A5B-46E0-A957-7804F72C4EFF}" presName="composite" presStyleCnt="0"/>
      <dgm:spPr/>
    </dgm:pt>
    <dgm:pt modelId="{269EC754-F75A-42B0-BBF4-EEA976467567}" type="pres">
      <dgm:prSet presAssocID="{302E48A6-3A5B-46E0-A957-7804F72C4EFF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D5BA8A65-ED9B-4972-B691-CD0B79C78DA0}" type="pres">
      <dgm:prSet presAssocID="{302E48A6-3A5B-46E0-A957-7804F72C4EFF}" presName="descendantText" presStyleLbl="alignAcc1" presStyleIdx="1" presStyleCnt="4" custScaleY="112145">
        <dgm:presLayoutVars>
          <dgm:bulletEnabled val="1"/>
        </dgm:presLayoutVars>
      </dgm:prSet>
      <dgm:spPr/>
    </dgm:pt>
    <dgm:pt modelId="{3853A2BA-A88A-4C58-8A6E-FADF1757C635}" type="pres">
      <dgm:prSet presAssocID="{E508C9DB-36C1-4A97-995E-E6A68A58FC9A}" presName="sp" presStyleCnt="0"/>
      <dgm:spPr/>
    </dgm:pt>
    <dgm:pt modelId="{42128A2E-59C5-4990-92B0-55B0EBC2BDD8}" type="pres">
      <dgm:prSet presAssocID="{50ABB2E8-DAD0-454F-9CEA-669470B6F6EC}" presName="composite" presStyleCnt="0"/>
      <dgm:spPr/>
    </dgm:pt>
    <dgm:pt modelId="{4826BDAB-CFB5-4E47-BA66-C36AE63F6D8D}" type="pres">
      <dgm:prSet presAssocID="{50ABB2E8-DAD0-454F-9CEA-669470B6F6EC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ECE89A06-7B5C-4D61-B312-A28A51C5C23E}" type="pres">
      <dgm:prSet presAssocID="{50ABB2E8-DAD0-454F-9CEA-669470B6F6EC}" presName="descendantText" presStyleLbl="alignAcc1" presStyleIdx="2" presStyleCnt="4" custScaleY="119970">
        <dgm:presLayoutVars>
          <dgm:bulletEnabled val="1"/>
        </dgm:presLayoutVars>
      </dgm:prSet>
      <dgm:spPr/>
    </dgm:pt>
    <dgm:pt modelId="{885A5E19-4F63-41AC-9F7F-50B8AE16DD79}" type="pres">
      <dgm:prSet presAssocID="{AE9F25F5-C55B-4DA3-BB7A-1F5D0BC684A5}" presName="sp" presStyleCnt="0"/>
      <dgm:spPr/>
    </dgm:pt>
    <dgm:pt modelId="{47AD5318-C239-447A-9500-15C326A72334}" type="pres">
      <dgm:prSet presAssocID="{DE616A4E-8AD9-4CB5-A6E0-B04F74D5E1AF}" presName="composite" presStyleCnt="0"/>
      <dgm:spPr/>
    </dgm:pt>
    <dgm:pt modelId="{C3211416-6957-4B9F-941D-56577E95EAB3}" type="pres">
      <dgm:prSet presAssocID="{DE616A4E-8AD9-4CB5-A6E0-B04F74D5E1AF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1075DD3-A9AF-458A-A11C-6D15F141731C}" type="pres">
      <dgm:prSet presAssocID="{DE616A4E-8AD9-4CB5-A6E0-B04F74D5E1AF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B63AB601-C5D9-47D1-82CD-1FA7794C288E}" type="presOf" srcId="{C5EB01A2-46F2-4C2C-94D8-2CAFF6CE7682}" destId="{243DB9B5-49E0-4A43-A9F3-A005297010C4}" srcOrd="0" destOrd="1" presId="urn:microsoft.com/office/officeart/2005/8/layout/chevron2"/>
    <dgm:cxn modelId="{55C54102-7E37-4552-A05D-F395AF35721C}" type="presOf" srcId="{B58FB840-DB78-4890-980F-3F93B2C1D670}" destId="{D5BA8A65-ED9B-4972-B691-CD0B79C78DA0}" srcOrd="0" destOrd="2" presId="urn:microsoft.com/office/officeart/2005/8/layout/chevron2"/>
    <dgm:cxn modelId="{98889D05-DABC-4ED2-A311-CCF66A444C37}" srcId="{302E48A6-3A5B-46E0-A957-7804F72C4EFF}" destId="{B36ED88C-016C-4A7A-989D-DD688A578EE9}" srcOrd="0" destOrd="0" parTransId="{446479F1-D6CA-42B2-8B91-8542FAB0800B}" sibTransId="{C665A6C8-9914-4DB3-9755-E4CF4567E1B9}"/>
    <dgm:cxn modelId="{3843DA05-1FC3-4B07-B08D-DA4DC51302AE}" type="presOf" srcId="{9E11F4D0-B28D-4365-8B0B-89433C081B66}" destId="{D5BA8A65-ED9B-4972-B691-CD0B79C78DA0}" srcOrd="0" destOrd="1" presId="urn:microsoft.com/office/officeart/2005/8/layout/chevron2"/>
    <dgm:cxn modelId="{81195007-2040-4F95-9D2E-1BE5FE083A59}" srcId="{50ABB2E8-DAD0-454F-9CEA-669470B6F6EC}" destId="{2EBF56A6-30F3-44FF-9B3D-092DF92E958A}" srcOrd="5" destOrd="0" parTransId="{4021AF18-EF80-404A-9111-CFE21A378822}" sibTransId="{F7B9D552-ED06-400D-912E-B1793D8C5080}"/>
    <dgm:cxn modelId="{E6D0350D-0561-40FB-9954-5F70BBAA7541}" srcId="{50ABB2E8-DAD0-454F-9CEA-669470B6F6EC}" destId="{87AF3599-DCAC-482C-8D52-B6E493E6031F}" srcOrd="3" destOrd="0" parTransId="{38634398-064D-4C96-8172-3FD7E9FDFE7B}" sibTransId="{B8641A01-D02E-417D-AF10-483D63B9E512}"/>
    <dgm:cxn modelId="{B6B46214-C5CF-482B-9C57-DB0A29D56F37}" type="presOf" srcId="{E46C7813-C646-4F09-8769-DABABEF9D319}" destId="{D5BA8A65-ED9B-4972-B691-CD0B79C78DA0}" srcOrd="0" destOrd="3" presId="urn:microsoft.com/office/officeart/2005/8/layout/chevron2"/>
    <dgm:cxn modelId="{45763F1B-9662-4898-A73B-8D967148913A}" srcId="{716DCA62-0A73-47DA-9936-C61A8FC198DF}" destId="{26E7D81C-9A01-4E37-B4A5-03E633D0F01B}" srcOrd="3" destOrd="0" parTransId="{6E0B7F6F-C60D-4648-BB82-09F530195FC5}" sibTransId="{025ABEC6-2AAD-493D-BB60-D90F31F7A4EE}"/>
    <dgm:cxn modelId="{FE853428-BA8D-41AE-A2FA-A8BEFE7EDE28}" type="presOf" srcId="{716DCA62-0A73-47DA-9936-C61A8FC198DF}" destId="{519954CB-96C6-4F67-9663-BBC8238D7AB8}" srcOrd="0" destOrd="0" presId="urn:microsoft.com/office/officeart/2005/8/layout/chevron2"/>
    <dgm:cxn modelId="{BD08492C-0EE2-49F0-9716-BEFB9FBEFC3F}" type="presOf" srcId="{6A6228DE-52D8-4CBC-BC17-C3E3D566ED5E}" destId="{D5BA8A65-ED9B-4972-B691-CD0B79C78DA0}" srcOrd="0" destOrd="5" presId="urn:microsoft.com/office/officeart/2005/8/layout/chevron2"/>
    <dgm:cxn modelId="{529A7236-B7FA-43C1-8156-007982093F12}" srcId="{302E48A6-3A5B-46E0-A957-7804F72C4EFF}" destId="{E46C7813-C646-4F09-8769-DABABEF9D319}" srcOrd="3" destOrd="0" parTransId="{E774B9D1-D2EF-41DA-8EF1-9DF1C7DA705E}" sibTransId="{09E12076-E972-4836-86E9-6C56CE48DABF}"/>
    <dgm:cxn modelId="{BE4BE037-CAF9-44E7-86CF-0E4DF9463B30}" srcId="{DE616A4E-8AD9-4CB5-A6E0-B04F74D5E1AF}" destId="{FDE781C1-831F-4FA2-9775-4DC94B63D4CA}" srcOrd="1" destOrd="0" parTransId="{EA2016E7-0076-45BA-BDC3-ECD2CD034D38}" sibTransId="{24496658-119C-430E-95AB-185B751E978A}"/>
    <dgm:cxn modelId="{C208453A-70D9-4C60-A5CA-8B6B7F916B1A}" srcId="{B1D9FDC1-C8C0-4D2B-A4DA-B8C9832F0036}" destId="{716DCA62-0A73-47DA-9936-C61A8FC198DF}" srcOrd="0" destOrd="0" parTransId="{7AD7BEEC-CD3C-48DB-BE82-A70863E9DF28}" sibTransId="{05B86BB9-E0C6-41F4-BA2A-B37773BF052A}"/>
    <dgm:cxn modelId="{B1B2D93A-7419-4FD5-A1C2-3F08F56465B8}" srcId="{50ABB2E8-DAD0-454F-9CEA-669470B6F6EC}" destId="{D00A1C31-3699-48AF-ABF6-9EFA84DE03FA}" srcOrd="4" destOrd="0" parTransId="{A5DABCAE-B5CE-4668-9295-972BB5FC125D}" sibTransId="{41143356-C15D-4D3A-979A-BB65D94CA057}"/>
    <dgm:cxn modelId="{6CF3DF3A-6B5D-46E5-BF93-6BD97AC90F50}" type="presOf" srcId="{87AF3599-DCAC-482C-8D52-B6E493E6031F}" destId="{ECE89A06-7B5C-4D61-B312-A28A51C5C23E}" srcOrd="0" destOrd="3" presId="urn:microsoft.com/office/officeart/2005/8/layout/chevron2"/>
    <dgm:cxn modelId="{2B83683C-3D88-4FE1-9CBB-BF9F54C1DA02}" type="presOf" srcId="{7F236802-EEF0-4E1C-ACFB-2BBBDCAF3353}" destId="{ECE89A06-7B5C-4D61-B312-A28A51C5C23E}" srcOrd="0" destOrd="2" presId="urn:microsoft.com/office/officeart/2005/8/layout/chevron2"/>
    <dgm:cxn modelId="{BB67EF40-8659-4082-9371-BB38DD18BB72}" srcId="{716DCA62-0A73-47DA-9936-C61A8FC198DF}" destId="{FD91FCC8-2741-4F17-9847-14E4F14D5A45}" srcOrd="0" destOrd="0" parTransId="{2ED73E11-4F87-473C-A73C-CEA2E6D00CCD}" sibTransId="{4D866D4A-44E1-485B-9D14-91219E96FE45}"/>
    <dgm:cxn modelId="{E642A95E-E54A-469C-8624-705FE86FE133}" type="presOf" srcId="{ECBCD8FD-BAC6-42AC-80FC-89F8BA27EF88}" destId="{51075DD3-A9AF-458A-A11C-6D15F141731C}" srcOrd="0" destOrd="2" presId="urn:microsoft.com/office/officeart/2005/8/layout/chevron2"/>
    <dgm:cxn modelId="{47D54E41-0FA8-41CC-8C9E-9540E4E0A433}" type="presOf" srcId="{26E7D81C-9A01-4E37-B4A5-03E633D0F01B}" destId="{243DB9B5-49E0-4A43-A9F3-A005297010C4}" srcOrd="0" destOrd="3" presId="urn:microsoft.com/office/officeart/2005/8/layout/chevron2"/>
    <dgm:cxn modelId="{DE126243-D4A5-45D1-A088-25B03E7C913A}" type="presOf" srcId="{302E48A6-3A5B-46E0-A957-7804F72C4EFF}" destId="{269EC754-F75A-42B0-BBF4-EEA976467567}" srcOrd="0" destOrd="0" presId="urn:microsoft.com/office/officeart/2005/8/layout/chevron2"/>
    <dgm:cxn modelId="{28A7914F-02F7-446F-B2A3-C27F71373F11}" srcId="{DE616A4E-8AD9-4CB5-A6E0-B04F74D5E1AF}" destId="{57ACDBFE-10E0-459D-83E1-1B67A1C4F3BD}" srcOrd="3" destOrd="0" parTransId="{6AFC9FF7-8EA9-4EF7-B8F4-FF03CE7F56AA}" sibTransId="{2EF3582E-390E-444E-8937-7185240CEE23}"/>
    <dgm:cxn modelId="{90F23F70-46EF-4722-8DA9-1C63C45F0EDE}" type="presOf" srcId="{FD91FCC8-2741-4F17-9847-14E4F14D5A45}" destId="{243DB9B5-49E0-4A43-A9F3-A005297010C4}" srcOrd="0" destOrd="0" presId="urn:microsoft.com/office/officeart/2005/8/layout/chevron2"/>
    <dgm:cxn modelId="{4C5C6C70-1672-4A60-B077-AC5A5CD0626F}" srcId="{B1D9FDC1-C8C0-4D2B-A4DA-B8C9832F0036}" destId="{302E48A6-3A5B-46E0-A957-7804F72C4EFF}" srcOrd="1" destOrd="0" parTransId="{FE56A4D5-69FD-4CD1-BD53-E402DDEE8EEC}" sibTransId="{E508C9DB-36C1-4A97-995E-E6A68A58FC9A}"/>
    <dgm:cxn modelId="{389D9A71-8EF1-4267-A516-12276C2665AA}" type="presOf" srcId="{DE616A4E-8AD9-4CB5-A6E0-B04F74D5E1AF}" destId="{C3211416-6957-4B9F-941D-56577E95EAB3}" srcOrd="0" destOrd="0" presId="urn:microsoft.com/office/officeart/2005/8/layout/chevron2"/>
    <dgm:cxn modelId="{E5046D56-ED59-46EC-BD21-AB944C9A154F}" srcId="{716DCA62-0A73-47DA-9936-C61A8FC198DF}" destId="{0D255F91-2C7C-4A43-92C1-6D374D6602E2}" srcOrd="2" destOrd="0" parTransId="{E3F5BF82-BD14-4BF8-906E-84E3E5139EEA}" sibTransId="{45C6D5D6-458C-4595-9E63-79D880E6023E}"/>
    <dgm:cxn modelId="{5D26B376-389C-46CF-8898-91449B72D077}" srcId="{B1D9FDC1-C8C0-4D2B-A4DA-B8C9832F0036}" destId="{DE616A4E-8AD9-4CB5-A6E0-B04F74D5E1AF}" srcOrd="3" destOrd="0" parTransId="{72098ACA-5A1D-40DC-A843-20941F38F74B}" sibTransId="{95C12F1F-4750-4798-BF15-7D99BAE73896}"/>
    <dgm:cxn modelId="{F82F8C78-E55D-43A1-B928-FDD7BB350154}" type="presOf" srcId="{D00A1C31-3699-48AF-ABF6-9EFA84DE03FA}" destId="{ECE89A06-7B5C-4D61-B312-A28A51C5C23E}" srcOrd="0" destOrd="4" presId="urn:microsoft.com/office/officeart/2005/8/layout/chevron2"/>
    <dgm:cxn modelId="{67417E7E-C212-4F15-A94A-AF681CE23240}" type="presOf" srcId="{FDE781C1-831F-4FA2-9775-4DC94B63D4CA}" destId="{51075DD3-A9AF-458A-A11C-6D15F141731C}" srcOrd="0" destOrd="1" presId="urn:microsoft.com/office/officeart/2005/8/layout/chevron2"/>
    <dgm:cxn modelId="{ADB02983-9169-44CF-AA77-579C63BC0B96}" srcId="{50ABB2E8-DAD0-454F-9CEA-669470B6F6EC}" destId="{2007B812-B5FA-4341-8BFF-8141D92140C4}" srcOrd="1" destOrd="0" parTransId="{D9B2080D-58CD-40D5-8EB7-1BFB2A2F3C87}" sibTransId="{EEE6D328-A141-47DE-A319-10959A1BBD42}"/>
    <dgm:cxn modelId="{DD45728E-E0B7-4F6B-9790-1192073560D1}" type="presOf" srcId="{2EBF56A6-30F3-44FF-9B3D-092DF92E958A}" destId="{ECE89A06-7B5C-4D61-B312-A28A51C5C23E}" srcOrd="0" destOrd="5" presId="urn:microsoft.com/office/officeart/2005/8/layout/chevron2"/>
    <dgm:cxn modelId="{880A3996-604D-49B0-9ADC-463F700E41F6}" type="presOf" srcId="{1192F12A-2F45-4995-8B9A-BE044E8EDB8C}" destId="{D5BA8A65-ED9B-4972-B691-CD0B79C78DA0}" srcOrd="0" destOrd="4" presId="urn:microsoft.com/office/officeart/2005/8/layout/chevron2"/>
    <dgm:cxn modelId="{B9C9D5A0-7501-459F-AB14-C4F829309EFD}" type="presOf" srcId="{0D255F91-2C7C-4A43-92C1-6D374D6602E2}" destId="{243DB9B5-49E0-4A43-A9F3-A005297010C4}" srcOrd="0" destOrd="2" presId="urn:microsoft.com/office/officeart/2005/8/layout/chevron2"/>
    <dgm:cxn modelId="{959F6AA4-C188-47E3-B36E-D3E571A915F7}" srcId="{DE616A4E-8AD9-4CB5-A6E0-B04F74D5E1AF}" destId="{CAD88F7A-DFC3-4B7B-9802-E675CCBBC4E8}" srcOrd="0" destOrd="0" parTransId="{538B0C0E-47E3-43DF-9C3E-8B66D718EC32}" sibTransId="{63B39746-2423-401B-B573-0485B36EC428}"/>
    <dgm:cxn modelId="{4C1BAEB2-7BF2-42C2-85DC-81D68248E30F}" srcId="{302E48A6-3A5B-46E0-A957-7804F72C4EFF}" destId="{1192F12A-2F45-4995-8B9A-BE044E8EDB8C}" srcOrd="4" destOrd="0" parTransId="{9471C66B-ED6C-42C7-845F-40B16BC4C18D}" sibTransId="{AE43C7E2-542A-40C4-B2DF-661F0B7E5F21}"/>
    <dgm:cxn modelId="{EF2373B5-0B5D-4C99-8605-C05FC494A94B}" srcId="{DE616A4E-8AD9-4CB5-A6E0-B04F74D5E1AF}" destId="{ECBCD8FD-BAC6-42AC-80FC-89F8BA27EF88}" srcOrd="2" destOrd="0" parTransId="{608C146B-CF9C-4012-BBDD-F3D23F189FAE}" sibTransId="{52069B12-1D6B-497F-9C56-5160655C7DB2}"/>
    <dgm:cxn modelId="{F0A939C2-1F38-490E-857E-6FE3AB0E2DA3}" srcId="{302E48A6-3A5B-46E0-A957-7804F72C4EFF}" destId="{9E11F4D0-B28D-4365-8B0B-89433C081B66}" srcOrd="1" destOrd="0" parTransId="{06DB8224-1C40-4D1F-957C-2A35B476F131}" sibTransId="{7269BB57-67FC-4236-BFD4-945C70D21683}"/>
    <dgm:cxn modelId="{214343CE-5E18-40F8-8621-D1CFB888401D}" srcId="{302E48A6-3A5B-46E0-A957-7804F72C4EFF}" destId="{6A6228DE-52D8-4CBC-BC17-C3E3D566ED5E}" srcOrd="5" destOrd="0" parTransId="{201A983A-645E-41B9-B468-6DDEAF15A57B}" sibTransId="{36227953-219E-4EF0-9735-29B5D196F5A0}"/>
    <dgm:cxn modelId="{4595A0CF-1893-4056-A031-DDBA5FC85D8E}" type="presOf" srcId="{B1D9FDC1-C8C0-4D2B-A4DA-B8C9832F0036}" destId="{D2B87D74-DDBE-4238-9340-F134216499B8}" srcOrd="0" destOrd="0" presId="urn:microsoft.com/office/officeart/2005/8/layout/chevron2"/>
    <dgm:cxn modelId="{F41473D0-7EEF-4A84-AC4A-DF125C69DC72}" srcId="{50ABB2E8-DAD0-454F-9CEA-669470B6F6EC}" destId="{7F236802-EEF0-4E1C-ACFB-2BBBDCAF3353}" srcOrd="2" destOrd="0" parTransId="{35F71C8A-F14B-4B3D-9C52-BD95ED7E3E42}" sibTransId="{02A626B0-B348-4CFC-9735-F72CC67FDF94}"/>
    <dgm:cxn modelId="{F778DCD0-8F3F-49EC-9706-0043AFFBFBC0}" srcId="{50ABB2E8-DAD0-454F-9CEA-669470B6F6EC}" destId="{DD0E1092-D497-47CA-81EA-5D5E690374BB}" srcOrd="0" destOrd="0" parTransId="{C95D8153-3D81-420C-BDBB-850A3D5D1803}" sibTransId="{B6258C6A-E2B2-4170-A298-E1F2066087A5}"/>
    <dgm:cxn modelId="{F53569D6-B209-458E-95E6-EBD0116DB97F}" type="presOf" srcId="{B36ED88C-016C-4A7A-989D-DD688A578EE9}" destId="{D5BA8A65-ED9B-4972-B691-CD0B79C78DA0}" srcOrd="0" destOrd="0" presId="urn:microsoft.com/office/officeart/2005/8/layout/chevron2"/>
    <dgm:cxn modelId="{F71F54DC-AC4A-4B11-97BB-1202F30859A2}" srcId="{716DCA62-0A73-47DA-9936-C61A8FC198DF}" destId="{C5EB01A2-46F2-4C2C-94D8-2CAFF6CE7682}" srcOrd="1" destOrd="0" parTransId="{A4397CEA-5924-418D-892A-96AF64B2028E}" sibTransId="{C56A3EFB-65A7-455B-A0F1-3C6315C60B22}"/>
    <dgm:cxn modelId="{902409E0-08AE-40D7-A9ED-DA68C3C3D741}" type="presOf" srcId="{DD0E1092-D497-47CA-81EA-5D5E690374BB}" destId="{ECE89A06-7B5C-4D61-B312-A28A51C5C23E}" srcOrd="0" destOrd="0" presId="urn:microsoft.com/office/officeart/2005/8/layout/chevron2"/>
    <dgm:cxn modelId="{C89DDCE3-5606-4DA4-A420-F24D3B00AEEA}" type="presOf" srcId="{2007B812-B5FA-4341-8BFF-8141D92140C4}" destId="{ECE89A06-7B5C-4D61-B312-A28A51C5C23E}" srcOrd="0" destOrd="1" presId="urn:microsoft.com/office/officeart/2005/8/layout/chevron2"/>
    <dgm:cxn modelId="{58C464E5-6B8B-4FBF-92FD-AB1146B1871D}" type="presOf" srcId="{57ACDBFE-10E0-459D-83E1-1B67A1C4F3BD}" destId="{51075DD3-A9AF-458A-A11C-6D15F141731C}" srcOrd="0" destOrd="3" presId="urn:microsoft.com/office/officeart/2005/8/layout/chevron2"/>
    <dgm:cxn modelId="{F829C3E8-5CCD-487B-BD64-6C161954849F}" type="presOf" srcId="{50ABB2E8-DAD0-454F-9CEA-669470B6F6EC}" destId="{4826BDAB-CFB5-4E47-BA66-C36AE63F6D8D}" srcOrd="0" destOrd="0" presId="urn:microsoft.com/office/officeart/2005/8/layout/chevron2"/>
    <dgm:cxn modelId="{D4069DEA-12C7-463D-96D1-88A9EBA20951}" srcId="{302E48A6-3A5B-46E0-A957-7804F72C4EFF}" destId="{B58FB840-DB78-4890-980F-3F93B2C1D670}" srcOrd="2" destOrd="0" parTransId="{FD0E035C-6ABE-47F5-A1CC-744E79C4A7B8}" sibTransId="{820E227C-1C42-4D31-8846-12C223B575F6}"/>
    <dgm:cxn modelId="{C177B1EB-F9A7-40D1-84BA-16F249DECCE7}" type="presOf" srcId="{CAD88F7A-DFC3-4B7B-9802-E675CCBBC4E8}" destId="{51075DD3-A9AF-458A-A11C-6D15F141731C}" srcOrd="0" destOrd="0" presId="urn:microsoft.com/office/officeart/2005/8/layout/chevron2"/>
    <dgm:cxn modelId="{A5CDEAF9-7754-4D26-82E1-41FA6ABACD9C}" srcId="{B1D9FDC1-C8C0-4D2B-A4DA-B8C9832F0036}" destId="{50ABB2E8-DAD0-454F-9CEA-669470B6F6EC}" srcOrd="2" destOrd="0" parTransId="{BBCBA47A-961A-417C-BCB2-62A5ADE99621}" sibTransId="{AE9F25F5-C55B-4DA3-BB7A-1F5D0BC684A5}"/>
    <dgm:cxn modelId="{A6F026F9-278F-4746-991B-A75909AD557B}" type="presParOf" srcId="{D2B87D74-DDBE-4238-9340-F134216499B8}" destId="{DF11694B-1D42-44C7-8961-CDEA0BAF5E7A}" srcOrd="0" destOrd="0" presId="urn:microsoft.com/office/officeart/2005/8/layout/chevron2"/>
    <dgm:cxn modelId="{CD958830-765A-4314-850C-8E831A5837E9}" type="presParOf" srcId="{DF11694B-1D42-44C7-8961-CDEA0BAF5E7A}" destId="{519954CB-96C6-4F67-9663-BBC8238D7AB8}" srcOrd="0" destOrd="0" presId="urn:microsoft.com/office/officeart/2005/8/layout/chevron2"/>
    <dgm:cxn modelId="{D3AEC485-4BCB-45DE-AFEA-F6ADCDBB0894}" type="presParOf" srcId="{DF11694B-1D42-44C7-8961-CDEA0BAF5E7A}" destId="{243DB9B5-49E0-4A43-A9F3-A005297010C4}" srcOrd="1" destOrd="0" presId="urn:microsoft.com/office/officeart/2005/8/layout/chevron2"/>
    <dgm:cxn modelId="{379FB5D2-6148-46D1-B552-9CBEF17EBEC8}" type="presParOf" srcId="{D2B87D74-DDBE-4238-9340-F134216499B8}" destId="{5327BFB7-68BD-4FFF-A316-6896BB136D8B}" srcOrd="1" destOrd="0" presId="urn:microsoft.com/office/officeart/2005/8/layout/chevron2"/>
    <dgm:cxn modelId="{AF22880A-7C67-4647-BB64-69F9938A3484}" type="presParOf" srcId="{D2B87D74-DDBE-4238-9340-F134216499B8}" destId="{654F3A52-DF3E-479A-926E-28F1B05DA61F}" srcOrd="2" destOrd="0" presId="urn:microsoft.com/office/officeart/2005/8/layout/chevron2"/>
    <dgm:cxn modelId="{8DBAFB68-57B7-462A-8F32-96E80BF707AB}" type="presParOf" srcId="{654F3A52-DF3E-479A-926E-28F1B05DA61F}" destId="{269EC754-F75A-42B0-BBF4-EEA976467567}" srcOrd="0" destOrd="0" presId="urn:microsoft.com/office/officeart/2005/8/layout/chevron2"/>
    <dgm:cxn modelId="{89EA9863-64B6-42E9-80FF-39640132BD3D}" type="presParOf" srcId="{654F3A52-DF3E-479A-926E-28F1B05DA61F}" destId="{D5BA8A65-ED9B-4972-B691-CD0B79C78DA0}" srcOrd="1" destOrd="0" presId="urn:microsoft.com/office/officeart/2005/8/layout/chevron2"/>
    <dgm:cxn modelId="{ABA188B4-A1A3-47A5-90B1-0D29E8046731}" type="presParOf" srcId="{D2B87D74-DDBE-4238-9340-F134216499B8}" destId="{3853A2BA-A88A-4C58-8A6E-FADF1757C635}" srcOrd="3" destOrd="0" presId="urn:microsoft.com/office/officeart/2005/8/layout/chevron2"/>
    <dgm:cxn modelId="{FC065EE3-F8E5-4FC0-97E9-F4A4C6FC15C2}" type="presParOf" srcId="{D2B87D74-DDBE-4238-9340-F134216499B8}" destId="{42128A2E-59C5-4990-92B0-55B0EBC2BDD8}" srcOrd="4" destOrd="0" presId="urn:microsoft.com/office/officeart/2005/8/layout/chevron2"/>
    <dgm:cxn modelId="{28F451B4-375F-4E20-AEF8-E7F6BE6C4C3C}" type="presParOf" srcId="{42128A2E-59C5-4990-92B0-55B0EBC2BDD8}" destId="{4826BDAB-CFB5-4E47-BA66-C36AE63F6D8D}" srcOrd="0" destOrd="0" presId="urn:microsoft.com/office/officeart/2005/8/layout/chevron2"/>
    <dgm:cxn modelId="{E3019416-67B3-41C0-A0BD-949FDFAEE555}" type="presParOf" srcId="{42128A2E-59C5-4990-92B0-55B0EBC2BDD8}" destId="{ECE89A06-7B5C-4D61-B312-A28A51C5C23E}" srcOrd="1" destOrd="0" presId="urn:microsoft.com/office/officeart/2005/8/layout/chevron2"/>
    <dgm:cxn modelId="{5E3DA049-F4B6-4CB1-AD13-89133647A9E4}" type="presParOf" srcId="{D2B87D74-DDBE-4238-9340-F134216499B8}" destId="{885A5E19-4F63-41AC-9F7F-50B8AE16DD79}" srcOrd="5" destOrd="0" presId="urn:microsoft.com/office/officeart/2005/8/layout/chevron2"/>
    <dgm:cxn modelId="{ABAC904F-4F71-4915-8110-68A768019D5E}" type="presParOf" srcId="{D2B87D74-DDBE-4238-9340-F134216499B8}" destId="{47AD5318-C239-447A-9500-15C326A72334}" srcOrd="6" destOrd="0" presId="urn:microsoft.com/office/officeart/2005/8/layout/chevron2"/>
    <dgm:cxn modelId="{D49ABB9A-8F9B-419B-8B08-49D41E26BBA0}" type="presParOf" srcId="{47AD5318-C239-447A-9500-15C326A72334}" destId="{C3211416-6957-4B9F-941D-56577E95EAB3}" srcOrd="0" destOrd="0" presId="urn:microsoft.com/office/officeart/2005/8/layout/chevron2"/>
    <dgm:cxn modelId="{BE2CA79A-ECEC-4391-AAF4-A71BAE72E386}" type="presParOf" srcId="{47AD5318-C239-447A-9500-15C326A72334}" destId="{51075DD3-A9AF-458A-A11C-6D15F141731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 dirty="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9954CB-96C6-4F67-9663-BBC8238D7AB8}">
      <dsp:nvSpPr>
        <dsp:cNvPr id="0" name=""/>
        <dsp:cNvSpPr/>
      </dsp:nvSpPr>
      <dsp:spPr>
        <a:xfrm rot="5400000">
          <a:off x="-199082" y="202036"/>
          <a:ext cx="1327216" cy="9290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Q1</a:t>
          </a:r>
        </a:p>
      </dsp:txBody>
      <dsp:txXfrm rot="-5400000">
        <a:off x="1" y="467480"/>
        <a:ext cx="929051" cy="398165"/>
      </dsp:txXfrm>
    </dsp:sp>
    <dsp:sp modelId="{243DB9B5-49E0-4A43-A9F3-A005297010C4}">
      <dsp:nvSpPr>
        <dsp:cNvPr id="0" name=""/>
        <dsp:cNvSpPr/>
      </dsp:nvSpPr>
      <dsp:spPr>
        <a:xfrm rot="5400000">
          <a:off x="5100480" y="-4168474"/>
          <a:ext cx="862690" cy="9205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Ongoing development and ERCOT testing for the MPSP </a:t>
          </a:r>
          <a:endParaRPr lang="en-US" sz="10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IAM Modernization – onboard implementation vendor &amp; select IdP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1" kern="1200" dirty="0">
              <a:solidFill>
                <a:schemeClr val="accent1"/>
              </a:solidFill>
            </a:rPr>
            <a:t>Review &amp; Feedback (February/March TWG): MPSP scope and objectives &amp; NPRR relationship to digitization of forms &amp; new IdP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Share </a:t>
          </a:r>
          <a:r>
            <a:rPr lang="en-US" sz="1000" i="1" kern="1200" dirty="0"/>
            <a:t>targeted</a:t>
          </a:r>
          <a:r>
            <a:rPr lang="en-US" sz="1000" kern="1200" dirty="0"/>
            <a:t> implementation timelines for MPSP (March TWG)</a:t>
          </a:r>
        </a:p>
      </dsp:txBody>
      <dsp:txXfrm rot="-5400000">
        <a:off x="929052" y="45067"/>
        <a:ext cx="9163435" cy="778464"/>
      </dsp:txXfrm>
    </dsp:sp>
    <dsp:sp modelId="{269EC754-F75A-42B0-BBF4-EEA976467567}">
      <dsp:nvSpPr>
        <dsp:cNvPr id="0" name=""/>
        <dsp:cNvSpPr/>
      </dsp:nvSpPr>
      <dsp:spPr>
        <a:xfrm rot="5400000">
          <a:off x="-199082" y="1440272"/>
          <a:ext cx="1327216" cy="9290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Q2</a:t>
          </a:r>
        </a:p>
      </dsp:txBody>
      <dsp:txXfrm rot="-5400000">
        <a:off x="1" y="1705716"/>
        <a:ext cx="929051" cy="398165"/>
      </dsp:txXfrm>
    </dsp:sp>
    <dsp:sp modelId="{D5BA8A65-ED9B-4972-B691-CD0B79C78DA0}">
      <dsp:nvSpPr>
        <dsp:cNvPr id="0" name=""/>
        <dsp:cNvSpPr/>
      </dsp:nvSpPr>
      <dsp:spPr>
        <a:xfrm rot="5400000">
          <a:off x="5048093" y="-2930238"/>
          <a:ext cx="967464" cy="9205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Begin implementation of new IdP &amp; integrate into ERCOT MPSP test environment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Ongoing MPSP development and ERCOT testing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Target for Board of Directors approval of related NPRR1302, NPRR1303, NPRR1306 (June)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Share initial plan to digitize forms in the MPSP, with priority focus on forms targeted in Oct 2026  (June TWG)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Review &amp; Feedback: approach for MPSP education, evaluation, implementation timelines and MP impact details (June TWG)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Checkpoint on path to MPSP October go-live (end of Q2)</a:t>
          </a:r>
        </a:p>
      </dsp:txBody>
      <dsp:txXfrm rot="-5400000">
        <a:off x="929051" y="1236032"/>
        <a:ext cx="9158320" cy="873008"/>
      </dsp:txXfrm>
    </dsp:sp>
    <dsp:sp modelId="{4826BDAB-CFB5-4E47-BA66-C36AE63F6D8D}">
      <dsp:nvSpPr>
        <dsp:cNvPr id="0" name=""/>
        <dsp:cNvSpPr/>
      </dsp:nvSpPr>
      <dsp:spPr>
        <a:xfrm rot="5400000">
          <a:off x="-199082" y="2712262"/>
          <a:ext cx="1327216" cy="9290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Q3</a:t>
          </a:r>
        </a:p>
      </dsp:txBody>
      <dsp:txXfrm rot="-5400000">
        <a:off x="1" y="2977706"/>
        <a:ext cx="929051" cy="398165"/>
      </dsp:txXfrm>
    </dsp:sp>
    <dsp:sp modelId="{ECE89A06-7B5C-4D61-B312-A28A51C5C23E}">
      <dsp:nvSpPr>
        <dsp:cNvPr id="0" name=""/>
        <dsp:cNvSpPr/>
      </dsp:nvSpPr>
      <dsp:spPr>
        <a:xfrm rot="5400000">
          <a:off x="5014340" y="-1658248"/>
          <a:ext cx="1034970" cy="9205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Stakeholder data collection - new data in alignment with MPSP and NPRRs, in support of testing and go-live readiness (July)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Stakeholder education - training on MPSP with new IdP (multiple opportunities, July-September)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Stakeholder </a:t>
          </a:r>
          <a:r>
            <a:rPr lang="en-US" sz="1000" strike="noStrike" kern="1200">
              <a:solidFill>
                <a:schemeClr val="tx1"/>
              </a:solidFill>
            </a:rPr>
            <a:t>hands-on evaluation </a:t>
          </a:r>
          <a:r>
            <a:rPr lang="en-US" sz="1000" kern="1200"/>
            <a:t>(August-September)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Confirm and refine implementation timelines for MPSP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Review &amp; Feedback: Approach and timeline to digitize remaining ~60 forms in scope</a:t>
          </a:r>
          <a:endParaRPr lang="en-US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Review &amp; Feedback: Approach and timelines for integrating the new IdP into other external-facing applications</a:t>
          </a:r>
          <a:endParaRPr lang="en-US" sz="1000" kern="1200" dirty="0"/>
        </a:p>
      </dsp:txBody>
      <dsp:txXfrm rot="-5400000">
        <a:off x="929052" y="2477563"/>
        <a:ext cx="9155025" cy="933924"/>
      </dsp:txXfrm>
    </dsp:sp>
    <dsp:sp modelId="{C3211416-6957-4B9F-941D-56577E95EAB3}">
      <dsp:nvSpPr>
        <dsp:cNvPr id="0" name=""/>
        <dsp:cNvSpPr/>
      </dsp:nvSpPr>
      <dsp:spPr>
        <a:xfrm rot="5400000">
          <a:off x="-199082" y="3898112"/>
          <a:ext cx="1327216" cy="9290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Q4</a:t>
          </a:r>
        </a:p>
      </dsp:txBody>
      <dsp:txXfrm rot="-5400000">
        <a:off x="1" y="4163556"/>
        <a:ext cx="929051" cy="398165"/>
      </dsp:txXfrm>
    </dsp:sp>
    <dsp:sp modelId="{51075DD3-A9AF-458A-A11C-6D15F141731C}">
      <dsp:nvSpPr>
        <dsp:cNvPr id="0" name=""/>
        <dsp:cNvSpPr/>
      </dsp:nvSpPr>
      <dsp:spPr>
        <a:xfrm rot="5400000">
          <a:off x="5100480" y="-472399"/>
          <a:ext cx="862690" cy="92055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i="1" kern="1200" dirty="0"/>
            <a:t>Target Release in October </a:t>
          </a:r>
          <a:r>
            <a:rPr lang="en-US" sz="1000" i="0" kern="1200" dirty="0"/>
            <a:t>(</a:t>
          </a:r>
          <a:r>
            <a:rPr lang="en-US" sz="1000" kern="1200" dirty="0"/>
            <a:t>earliest opportunity for MPSP Go-Live; next is April 2027, due to blackout period for Weatherization Inspections)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/>
            <a:t>Ongoing stabilization support &amp; additional education, as needed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Share initial 2027 wave plan to digitize the remaining 60+ forms in scope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Share initial 2027/2028 plan for integrating the new IdP into other external-facing applications</a:t>
          </a:r>
        </a:p>
      </dsp:txBody>
      <dsp:txXfrm rot="-5400000">
        <a:off x="929052" y="3741142"/>
        <a:ext cx="9163435" cy="778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74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930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01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35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226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84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1578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06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4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FF48671-73D4-A8B4-B73D-773427B40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BAC8498-C400-3675-A8B1-3E1519AB81C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198"/>
            <a:ext cx="11379200" cy="14478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accent1"/>
                </a:solidFill>
              </a:defRPr>
            </a:lvl2pPr>
            <a:lvl3pPr>
              <a:defRPr sz="1200">
                <a:solidFill>
                  <a:schemeClr val="accent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A157481-F789-46DE-2E72-928DE5021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93820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1">
                <a:solidFill>
                  <a:schemeClr val="tx1"/>
                </a:solidFill>
              </a:defRPr>
            </a:lvl2pPr>
            <a:lvl3pPr>
              <a:defRPr sz="1200" b="1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26476B1-2B93-3388-ACFC-33AE1AE58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463BB2B-CBD9-709B-A906-D89DFB66823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047984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7308-3907-6CA9-7CB5-C0735CA9F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75F68D-3D9A-6D91-3F0D-447EAB2D487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762000"/>
            <a:ext cx="3962400" cy="5334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62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1">
                <a:solidFill>
                  <a:schemeClr val="tx1"/>
                </a:solidFill>
              </a:defRPr>
            </a:lvl1pPr>
            <a:lvl2pPr>
              <a:defRPr sz="1400" b="0">
                <a:solidFill>
                  <a:schemeClr val="tx1"/>
                </a:solidFill>
              </a:defRPr>
            </a:lvl2pPr>
            <a:lvl3pPr>
              <a:defRPr sz="1200" b="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605768" y="1066801"/>
            <a:ext cx="11179833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605768" y="3574375"/>
            <a:ext cx="11179833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F102CE92-D29A-FB05-C2BE-5719859D9A95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6172200" y="762000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1C3F1F4B-3D53-13EB-F7A7-FBE1490E5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8969C8AB-1BCA-24D0-736D-93C929E8286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3561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C6A27E7-4D0F-AFA6-D74E-7A37DB1ACC12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305800" y="838199"/>
            <a:ext cx="34798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26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5B677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8AD6824-F45A-D13D-1EAE-FA0E64F58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6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635F2-47C7-E5B0-DC5D-8BCFB4026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206630"/>
            <a:ext cx="9855200" cy="1470025"/>
          </a:xfrm>
          <a:prstGeom prst="rect">
            <a:avLst/>
          </a:prstGeo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5FD51-383E-7023-CF18-A1096F0F2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39188" y="3962400"/>
            <a:ext cx="7392213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FE0F2B-895A-01C4-906F-ECEF63E9C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105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BFF6F-8B1A-4BD3-028C-BDD34EB7A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4021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1076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A728217-1A70-D6DE-1FDC-B59387B10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97536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13838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27E0C2C-4698-AD1C-B4E7-5F039AA4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1BD709F-0A3C-01D5-E62E-0200648A5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436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887A0C9-D189-074D-476B-96F8FE8F64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51130-8033-E431-8B4B-475C34C974E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858000"/>
          </a:xfrm>
          <a:prstGeom prst="rect">
            <a:avLst/>
          </a:prstGeom>
          <a:solidFill>
            <a:srgbClr val="E6EBF0"/>
          </a:solidFill>
        </p:spPr>
        <p:txBody>
          <a:bodyPr lIns="274320" tIns="822960" rIns="274320" bIns="73152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A29F4E-D3DA-485F-FAE9-8A2D54E68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457201"/>
            <a:ext cx="5486400" cy="6019799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b="0">
                <a:solidFill>
                  <a:schemeClr val="accent1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93247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3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431F1-E681-368A-8F5C-DBA97E41C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AD76CDD-E83E-314F-46D6-468E51433F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53DC60-7E75-C50D-B745-FE778EE09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26717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5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13D0552-3BBB-9B28-D5AD-A56A7F9DDE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D994-9CB8-091A-F135-4C63DD6A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24769"/>
            <a:ext cx="5638799" cy="5199061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3B8AF75-82AB-2468-225C-1D6809B35E4F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467599" y="1324770"/>
            <a:ext cx="3792747" cy="50760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chemeClr val="accent1"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A7F2099-8AF9-FE6A-AA32-8BF83025E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788385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in Shape with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C3ED11FE-8556-BDBD-C1A4-1DDF827CEB3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1828800" y="1524000"/>
            <a:ext cx="9431547" cy="23883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 marL="914400" indent="0">
              <a:buNone/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FB0943CB-AB77-66FC-B5C6-9EF57AD713B2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828800" y="4191000"/>
            <a:ext cx="9431547" cy="2211888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 marL="914400" indent="0">
              <a:buNone/>
              <a:defRPr sz="12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DC78C45-6E98-98A0-B9AA-6958474BB2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82400" y="65611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AFB0F2-A816-28BC-EE48-E4D1FB1A2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457201"/>
            <a:ext cx="9431547" cy="838200"/>
          </a:xfrm>
          <a:prstGeom prst="rect">
            <a:avLst/>
          </a:prstGeom>
        </p:spPr>
        <p:txBody>
          <a:bodyPr lIns="274320" tIns="274320" rIns="274320" bIns="274320"/>
          <a:lstStyle>
            <a:lvl1pPr algn="l">
              <a:defRPr sz="2800" b="1">
                <a:solidFill>
                  <a:srgbClr val="00AEC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0318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 descr="xdgdfgdfg">
            <a:extLst>
              <a:ext uri="{FF2B5EF4-FFF2-40B4-BE49-F238E27FC236}">
                <a16:creationId xmlns:a16="http://schemas.microsoft.com/office/drawing/2014/main" id="{598BF201-9067-3A1D-911D-FB3EA47FFC0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058219"/>
            <a:ext cx="11377706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13BC7D2-FAD9-20EE-F85E-A8C0876CD49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06400" y="3524730"/>
            <a:ext cx="11377706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58973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tx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5BA22F1-2EF4-FAB1-48BA-4636D4B7C15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/>
          <a:lstStyle>
            <a:lvl1pPr marL="0" indent="0" algn="l">
              <a:buNone/>
              <a:defRPr sz="2000" b="0">
                <a:solidFill>
                  <a:schemeClr val="accent1"/>
                </a:solidFill>
              </a:defRPr>
            </a:lvl1pPr>
            <a:lvl2pPr algn="l">
              <a:defRPr sz="1800">
                <a:solidFill>
                  <a:schemeClr val="tx2"/>
                </a:solidFill>
              </a:defRPr>
            </a:lvl2pPr>
            <a:lvl3pPr algn="l">
              <a:defRPr sz="1600">
                <a:solidFill>
                  <a:schemeClr val="tx2"/>
                </a:solidFill>
              </a:defRPr>
            </a:lvl3pPr>
            <a:lvl4pPr algn="l">
              <a:defRPr sz="1400">
                <a:solidFill>
                  <a:schemeClr val="tx2"/>
                </a:solidFill>
              </a:defRPr>
            </a:lvl4pPr>
            <a:lvl5pPr algn="l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A29EA-E088-D81E-2199-D3C6680B1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886198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648200"/>
            <a:ext cx="11379200" cy="14478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82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381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847D438-DAAD-88D4-D035-DFBF79CDE6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5274"/>
            <a:ext cx="3989513" cy="1543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3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101600" y="6477000"/>
            <a:ext cx="660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2133600" y="6477006"/>
            <a:ext cx="9936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578DE2-3155-2E8B-BE55-260C3ABC19B3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042" y="6217199"/>
            <a:ext cx="1196754" cy="462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56" r:id="rId4"/>
    <p:sldLayoutId id="2147483738" r:id="rId5"/>
    <p:sldLayoutId id="2147483713" r:id="rId6"/>
    <p:sldLayoutId id="2147483714" r:id="rId7"/>
    <p:sldLayoutId id="2147483715" r:id="rId8"/>
    <p:sldLayoutId id="2147483716" r:id="rId9"/>
    <p:sldLayoutId id="2147483755" r:id="rId10"/>
    <p:sldLayoutId id="2147483717" r:id="rId11"/>
    <p:sldLayoutId id="2147483718" r:id="rId12"/>
    <p:sldLayoutId id="2147483719" r:id="rId13"/>
    <p:sldLayoutId id="2147483720" r:id="rId14"/>
    <p:sldLayoutId id="2147483666" r:id="rId15"/>
    <p:sldLayoutId id="2147483737" r:id="rId16"/>
    <p:sldLayoutId id="2147483722" r:id="rId17"/>
    <p:sldLayoutId id="2147483721" r:id="rId18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779284" y="6"/>
            <a:ext cx="0" cy="518159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 userDrawn="1"/>
        </p:nvCxnSpPr>
        <p:spPr>
          <a:xfrm>
            <a:off x="779283" y="5943600"/>
            <a:ext cx="0" cy="5334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F1F6BF0-F215-0BB8-0DD1-9AE4EAB7CBB3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35" y="5382386"/>
            <a:ext cx="1253765" cy="48501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D4B1C1C-078C-2929-E80C-E9FD3CD5E13C}"/>
              </a:ext>
            </a:extLst>
          </p:cNvPr>
          <p:cNvSpPr/>
          <p:nvPr userDrawn="1"/>
        </p:nvSpPr>
        <p:spPr>
          <a:xfrm>
            <a:off x="11582403" y="6477004"/>
            <a:ext cx="5333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1BDDC1-0755-B4BC-7747-8F4BB71F1537}"/>
              </a:ext>
            </a:extLst>
          </p:cNvPr>
          <p:cNvSpPr/>
          <p:nvPr userDrawn="1"/>
        </p:nvSpPr>
        <p:spPr>
          <a:xfrm>
            <a:off x="12067631" y="6477000"/>
            <a:ext cx="124369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1D54FA-D0D6-2477-1453-CECA5918A466}"/>
              </a:ext>
            </a:extLst>
          </p:cNvPr>
          <p:cNvCxnSpPr>
            <a:cxnSpLocks/>
          </p:cNvCxnSpPr>
          <p:nvPr userDrawn="1"/>
        </p:nvCxnSpPr>
        <p:spPr>
          <a:xfrm>
            <a:off x="779283" y="6477005"/>
            <a:ext cx="1132127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19A5F104-168E-9F30-6E64-8C058D081197}"/>
              </a:ext>
            </a:extLst>
          </p:cNvPr>
          <p:cNvSpPr txBox="1"/>
          <p:nvPr userDrawn="1"/>
        </p:nvSpPr>
        <p:spPr>
          <a:xfrm>
            <a:off x="685800" y="6553200"/>
            <a:ext cx="9359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411140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52" r:id="rId3"/>
    <p:sldLayoutId id="2147483742" r:id="rId4"/>
    <p:sldLayoutId id="2147483743" r:id="rId5"/>
    <p:sldLayoutId id="2147483744" r:id="rId6"/>
    <p:sldLayoutId id="2147483745" r:id="rId7"/>
    <p:sldLayoutId id="2147483748" r:id="rId8"/>
    <p:sldLayoutId id="2147483750" r:id="rId9"/>
    <p:sldLayoutId id="214748375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5334000" y="2105561"/>
            <a:ext cx="51734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Market Participant Service Portal</a:t>
            </a:r>
            <a:br>
              <a:rPr lang="en-US" sz="2400" dirty="0"/>
            </a:br>
            <a:r>
              <a:rPr lang="en-US" sz="2400" dirty="0"/>
              <a:t>with new </a:t>
            </a:r>
            <a:r>
              <a:rPr lang="en-US" sz="2400"/>
              <a:t>Identity &amp; Access Management Method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ERCOT Staff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/>
              <a:t>Technology Working Group</a:t>
            </a:r>
            <a:br>
              <a:rPr lang="en-US" sz="2400" dirty="0"/>
            </a:br>
            <a:r>
              <a:rPr lang="en-US" sz="2400" dirty="0"/>
              <a:t>2/19/2026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BF0B4-95A6-10F4-5FCC-39B54125C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D86AD-AD92-2414-EA2B-BBDD6CB38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42F42C-95ED-6AAE-72AF-10A644B94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Aft>
                <a:spcPts val="600"/>
              </a:spcAft>
            </a:pPr>
            <a:fld id="{BCDE79FB-97BA-492B-8D57-F1373F9ADA95}" type="slidenum">
              <a:rPr lang="en-US" sz="900" smtClean="0">
                <a:solidFill>
                  <a:schemeClr val="accent2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900">
              <a:solidFill>
                <a:schemeClr val="accent2"/>
              </a:solidFill>
            </a:endParaRPr>
          </a:p>
        </p:txBody>
      </p:sp>
      <p:pic>
        <p:nvPicPr>
          <p:cNvPr id="12" name="Picture 11" descr="Magnifying glass showing decling performance">
            <a:extLst>
              <a:ext uri="{FF2B5EF4-FFF2-40B4-BE49-F238E27FC236}">
                <a16:creationId xmlns:a16="http://schemas.microsoft.com/office/drawing/2014/main" id="{4ABCE2AA-A4F4-DC35-EABD-25BA28B6E1D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9541" r="40106" b="1"/>
          <a:stretch>
            <a:fillRect/>
          </a:stretch>
        </p:blipFill>
        <p:spPr>
          <a:xfrm>
            <a:off x="7315200" y="10"/>
            <a:ext cx="4876800" cy="6464798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3E53A-64BB-1EE6-387E-D1378CE9A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</p:spPr>
        <p:txBody>
          <a:bodyPr>
            <a:normAutofit/>
          </a:bodyPr>
          <a:lstStyle/>
          <a:p>
            <a:pPr marL="285750" lvl="0" indent="-285750">
              <a:buFontTx/>
              <a:buChar char="-"/>
            </a:pPr>
            <a:r>
              <a:rPr lang="en-US" dirty="0"/>
              <a:t>MP Service Portal (MPSP) scope, objectives, usability considerations, and expected impacts</a:t>
            </a:r>
          </a:p>
          <a:p>
            <a:pPr marL="285750" lvl="0" indent="-285750">
              <a:buFontTx/>
              <a:buChar char="-"/>
            </a:pPr>
            <a:r>
              <a:rPr lang="en-US" dirty="0"/>
              <a:t>NPRR relationship to digitization of forms in MPSP &amp; new B2B tooling*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81B059-0114-0402-CD40-A9CE489BBC81}"/>
              </a:ext>
            </a:extLst>
          </p:cNvPr>
          <p:cNvSpPr txBox="1"/>
          <p:nvPr/>
        </p:nvSpPr>
        <p:spPr>
          <a:xfrm>
            <a:off x="610615" y="5018782"/>
            <a:ext cx="65003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rgbClr val="00AEC7"/>
                </a:solidFill>
              </a:rPr>
              <a:t>Business to Business (B2B) Tooling</a:t>
            </a:r>
            <a:r>
              <a:rPr lang="en-US" sz="1600" i="1" dirty="0">
                <a:solidFill>
                  <a:srgbClr val="00AEC7"/>
                </a:solidFill>
              </a:rPr>
              <a:t>: Includes Identity Provider (IdP), Access Management (AM), Identity Governance and Administration (IGA), Multi Factor Authentication (MFA) for Market Participants (MP) and other entities who work with ERCOT</a:t>
            </a:r>
          </a:p>
        </p:txBody>
      </p:sp>
    </p:spTree>
    <p:extLst>
      <p:ext uri="{BB962C8B-B14F-4D97-AF65-F5344CB8AC3E}">
        <p14:creationId xmlns:p14="http://schemas.microsoft.com/office/powerpoint/2010/main" val="3756246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87978D0-4B67-CCD1-8084-898DC57B7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expect in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C55B8-2A8A-88CC-F89F-6D2C7331B1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0AEA10A5-EECC-C485-D645-87C856C05A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6255575"/>
              </p:ext>
            </p:extLst>
          </p:nvPr>
        </p:nvGraphicFramePr>
        <p:xfrm>
          <a:off x="457200" y="914400"/>
          <a:ext cx="10134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48971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0B22A-E6B8-30F4-50F2-D6A7B1A92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2CCA6-F971-D34A-EAE2-A8C66DFA6F8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46623" y="12192"/>
            <a:ext cx="4876800" cy="6464808"/>
          </a:xfrm>
        </p:spPr>
        <p:txBody>
          <a:bodyPr/>
          <a:lstStyle/>
          <a:p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  <a:p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E11532-3409-30AA-0C62-600C609E9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sz="1000">
              <a:solidFill>
                <a:schemeClr val="dk1"/>
              </a:solidFill>
            </a:endParaRPr>
          </a:p>
          <a:p>
            <a:pPr lvl="0"/>
            <a:r>
              <a:rPr lang="en-US" sz="1000">
                <a:solidFill>
                  <a:schemeClr val="dk1"/>
                </a:solidFill>
              </a:rPr>
              <a:t> </a:t>
            </a:r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336667-2DB4-CAAE-9498-D8111EE53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6426200" cy="518318"/>
          </a:xfrm>
        </p:spPr>
        <p:txBody>
          <a:bodyPr/>
          <a:lstStyle/>
          <a:p>
            <a:r>
              <a:rPr lang="en-US" dirty="0"/>
              <a:t>MP Service Portal (MPSP) Scope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E9B939-D154-FA7E-8466-3D69AD2210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F6CB0A7-9611-EAB2-9180-C5838ED28AA9}"/>
              </a:ext>
            </a:extLst>
          </p:cNvPr>
          <p:cNvSpPr txBox="1">
            <a:spLocks/>
          </p:cNvSpPr>
          <p:nvPr/>
        </p:nvSpPr>
        <p:spPr>
          <a:xfrm>
            <a:off x="508000" y="997604"/>
            <a:ext cx="6634096" cy="4130397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dirty="0">
                <a:solidFill>
                  <a:schemeClr val="dk1"/>
                </a:solidFill>
              </a:rPr>
              <a:t>MP &amp; Client Services Communication: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Contact Client Services</a:t>
            </a:r>
            <a:endParaRPr lang="en-US" sz="1500" dirty="0">
              <a:solidFill>
                <a:srgbClr val="00B0F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Receive notices and requests for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Request Reports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Report issues (IT, Grid, Market)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b="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Forms Submission: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LSIPA (Section 23 Form 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Notice of Change of Information (NCI) (section 23 Form</a:t>
            </a:r>
            <a:r>
              <a:rPr lang="en-US" sz="1500" b="0" dirty="0"/>
              <a:t> E)</a:t>
            </a:r>
            <a:endParaRPr lang="en-US" sz="1500" dirty="0"/>
          </a:p>
          <a:p>
            <a:endParaRPr lang="en-US" sz="150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Weatherization Portal: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Move current portal into the MPSP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500" b="0" dirty="0">
              <a:solidFill>
                <a:schemeClr val="dk1"/>
              </a:solidFill>
            </a:endParaRPr>
          </a:p>
          <a:p>
            <a:r>
              <a:rPr lang="en-US" sz="1500" dirty="0">
                <a:solidFill>
                  <a:schemeClr val="dk1"/>
                </a:solidFill>
              </a:rPr>
              <a:t>Identity &amp; Access Management: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500" b="0" dirty="0">
                <a:solidFill>
                  <a:schemeClr val="dk1"/>
                </a:solidFill>
              </a:rPr>
              <a:t>Implement new future ready B2B tooling for user logon with MFA</a:t>
            </a:r>
            <a:endParaRPr lang="en-US" sz="1500" dirty="0">
              <a:solidFill>
                <a:srgbClr val="00B0F0"/>
              </a:solidFill>
            </a:endParaRPr>
          </a:p>
          <a:p>
            <a:endParaRPr lang="en-US" sz="1500" b="0" dirty="0">
              <a:solidFill>
                <a:schemeClr val="dk1"/>
              </a:solidFill>
            </a:endParaRPr>
          </a:p>
          <a:p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pic>
        <p:nvPicPr>
          <p:cNvPr id="9" name="Graphic 8" descr="Confused person with solid fill">
            <a:extLst>
              <a:ext uri="{FF2B5EF4-FFF2-40B4-BE49-F238E27FC236}">
                <a16:creationId xmlns:a16="http://schemas.microsoft.com/office/drawing/2014/main" id="{FC769BF6-05E1-C797-6DD8-06F913AABC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991600" y="1275371"/>
            <a:ext cx="1905000" cy="1905000"/>
          </a:xfrm>
          <a:prstGeom prst="rect">
            <a:avLst/>
          </a:prstGeom>
        </p:spPr>
      </p:pic>
      <p:pic>
        <p:nvPicPr>
          <p:cNvPr id="11" name="Graphic 10" descr="Top Hat outline">
            <a:extLst>
              <a:ext uri="{FF2B5EF4-FFF2-40B4-BE49-F238E27FC236}">
                <a16:creationId xmlns:a16="http://schemas.microsoft.com/office/drawing/2014/main" id="{60112667-7E9A-ECD0-5A17-C3FF959A08A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589105">
            <a:off x="8957562" y="1241333"/>
            <a:ext cx="471209" cy="471209"/>
          </a:xfrm>
          <a:prstGeom prst="rect">
            <a:avLst/>
          </a:prstGeom>
        </p:spPr>
      </p:pic>
      <p:pic>
        <p:nvPicPr>
          <p:cNvPr id="12" name="Graphic 11" descr="Top Hat outline">
            <a:extLst>
              <a:ext uri="{FF2B5EF4-FFF2-40B4-BE49-F238E27FC236}">
                <a16:creationId xmlns:a16="http://schemas.microsoft.com/office/drawing/2014/main" id="{7562F2DA-F3B9-A56F-6D1F-B2A3B61005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662216" y="457200"/>
            <a:ext cx="471209" cy="471209"/>
          </a:xfrm>
          <a:prstGeom prst="rect">
            <a:avLst/>
          </a:prstGeom>
        </p:spPr>
      </p:pic>
      <p:pic>
        <p:nvPicPr>
          <p:cNvPr id="13" name="Graphic 12" descr="Top Hat outline">
            <a:extLst>
              <a:ext uri="{FF2B5EF4-FFF2-40B4-BE49-F238E27FC236}">
                <a16:creationId xmlns:a16="http://schemas.microsoft.com/office/drawing/2014/main" id="{B3DADA9D-55BD-8499-4B44-722AAEB605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862008">
            <a:off x="10176762" y="762992"/>
            <a:ext cx="471209" cy="471209"/>
          </a:xfrm>
          <a:prstGeom prst="rect">
            <a:avLst/>
          </a:prstGeom>
        </p:spPr>
      </p:pic>
      <p:pic>
        <p:nvPicPr>
          <p:cNvPr id="14" name="Graphic 13" descr="Top Hat outline">
            <a:extLst>
              <a:ext uri="{FF2B5EF4-FFF2-40B4-BE49-F238E27FC236}">
                <a16:creationId xmlns:a16="http://schemas.microsoft.com/office/drawing/2014/main" id="{171E4970-179D-84BE-E94A-0FF2793D48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8589105">
            <a:off x="9186162" y="762000"/>
            <a:ext cx="471209" cy="471209"/>
          </a:xfrm>
          <a:prstGeom prst="rect">
            <a:avLst/>
          </a:prstGeom>
        </p:spPr>
      </p:pic>
      <p:pic>
        <p:nvPicPr>
          <p:cNvPr id="15" name="Graphic 14" descr="Top Hat outline">
            <a:extLst>
              <a:ext uri="{FF2B5EF4-FFF2-40B4-BE49-F238E27FC236}">
                <a16:creationId xmlns:a16="http://schemas.microsoft.com/office/drawing/2014/main" id="{B7AB2E28-634C-1D3A-C415-C8F3C7A70B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649828">
            <a:off x="10481562" y="1242660"/>
            <a:ext cx="471209" cy="471209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CA92CD9-FE78-A276-E0FF-C6703BCFFE1F}"/>
              </a:ext>
            </a:extLst>
          </p:cNvPr>
          <p:cNvSpPr txBox="1"/>
          <p:nvPr/>
        </p:nvSpPr>
        <p:spPr>
          <a:xfrm>
            <a:off x="7978955" y="3180371"/>
            <a:ext cx="3930290" cy="25237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b="1">
                <a:solidFill>
                  <a:schemeClr val="accent1"/>
                </a:solidFill>
              </a:rPr>
              <a:t>MPSP Objectives</a:t>
            </a:r>
          </a:p>
          <a:p>
            <a:pPr algn="ctr"/>
            <a:endParaRPr lang="en-US" b="1">
              <a:solidFill>
                <a:schemeClr val="accent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Reduce manual process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Reduce work management through emails/phone calls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Centralize submission, access, and tracking for requests and forms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Automate data population and data validation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300">
                <a:solidFill>
                  <a:schemeClr val="dk1"/>
                </a:solidFill>
              </a:rPr>
              <a:t>Adopt future ready modern B2B tooling for user logon with MFA</a:t>
            </a:r>
            <a:endParaRPr lang="en-US" sz="1300">
              <a:solidFill>
                <a:schemeClr val="dk1"/>
              </a:solidFill>
              <a:cs typeface="Arial"/>
            </a:endParaRPr>
          </a:p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BC2CBB7-B791-C4D4-304C-604532E68381}"/>
              </a:ext>
            </a:extLst>
          </p:cNvPr>
          <p:cNvSpPr txBox="1"/>
          <p:nvPr/>
        </p:nvSpPr>
        <p:spPr>
          <a:xfrm>
            <a:off x="511012" y="667140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What does this mean for you?</a:t>
            </a:r>
          </a:p>
        </p:txBody>
      </p:sp>
    </p:spTree>
    <p:extLst>
      <p:ext uri="{BB962C8B-B14F-4D97-AF65-F5344CB8AC3E}">
        <p14:creationId xmlns:p14="http://schemas.microsoft.com/office/powerpoint/2010/main" val="995847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2D2AA-FC13-96E7-89EF-DC08963B4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402D670-C632-6F10-9EE5-18590D9B3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1066800"/>
            <a:ext cx="6908800" cy="5105400"/>
          </a:xfrm>
        </p:spPr>
        <p:txBody>
          <a:bodyPr lIns="274320" tIns="274320" rIns="274320" bIns="274320" anchor="t"/>
          <a:lstStyle/>
          <a:p>
            <a:r>
              <a:rPr lang="en-US" sz="1600">
                <a:solidFill>
                  <a:schemeClr val="accent1"/>
                </a:solidFill>
              </a:rPr>
              <a:t>Now – June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>
                <a:solidFill>
                  <a:schemeClr val="dk1"/>
                </a:solidFill>
              </a:rPr>
              <a:t>Support stakeholder process for NPRRs that are needed for MPSP go-live in October (a June Board approval aligns to an October go-live)  </a:t>
            </a:r>
          </a:p>
          <a:p>
            <a:endParaRPr lang="en-US" sz="1600">
              <a:solidFill>
                <a:srgbClr val="0076C6"/>
              </a:solidFill>
            </a:endParaRPr>
          </a:p>
          <a:p>
            <a:r>
              <a:rPr lang="en-US" sz="1600">
                <a:solidFill>
                  <a:schemeClr val="accent1"/>
                </a:solidFill>
              </a:rPr>
              <a:t>Q3: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>
                <a:solidFill>
                  <a:schemeClr val="dk1"/>
                </a:solidFill>
              </a:rPr>
              <a:t>Data collection and cleanup required to support MPSP access and permissions model (e.g., non-shared primary email, optional secondary email, address missing/outdated emails) in support of testing and go-live readiness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>
                <a:solidFill>
                  <a:schemeClr val="dk1"/>
                </a:solidFill>
              </a:rPr>
              <a:t>Attend training workshops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0">
                <a:solidFill>
                  <a:schemeClr val="dk1"/>
                </a:solidFill>
              </a:rPr>
              <a:t>Assess impacts to your business process or technology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15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1600" dirty="0"/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994C7-4488-1590-594F-5869266582A9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 lIns="274320" tIns="1097280" rIns="274320" bIns="731520" anchor="t"/>
          <a:lstStyle/>
          <a:p>
            <a:endParaRPr lang="en-US" b="1" dirty="0">
              <a:solidFill>
                <a:schemeClr val="accent1"/>
              </a:solidFill>
            </a:endParaRPr>
          </a:p>
          <a:p>
            <a:r>
              <a:rPr lang="en-US" b="1" dirty="0">
                <a:solidFill>
                  <a:schemeClr val="accent1"/>
                </a:solidFill>
              </a:rPr>
              <a:t>Target: October 2026 Outcomes</a:t>
            </a:r>
            <a:endParaRPr lang="en-US" b="1" dirty="0">
              <a:solidFill>
                <a:schemeClr val="accent1"/>
              </a:solidFill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MPSP is live &amp; is the 1</a:t>
            </a:r>
            <a:r>
              <a:rPr lang="en-US" sz="1200" baseline="30000" dirty="0"/>
              <a:t>st</a:t>
            </a:r>
            <a:r>
              <a:rPr lang="en-US" sz="1200" dirty="0"/>
              <a:t> application to adopt the new B2B tooling</a:t>
            </a:r>
            <a:endParaRPr lang="en-US" sz="1200" dirty="0"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NPRR1302, NPRR1303, NPRR1306, RMGRR184 effective, in support of MPSP with B2B tooling</a:t>
            </a:r>
            <a:endParaRPr lang="en-US" sz="1200" dirty="0"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MPs begin to set up user access for MPSP  </a:t>
            </a:r>
            <a:endParaRPr lang="en-US" sz="1200" dirty="0"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MPs begin to use portal for digital engagement with Client Services</a:t>
            </a:r>
            <a:endParaRPr lang="en-US" sz="1200" dirty="0"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MPs begin to submit/access the NCI form in the MPSP</a:t>
            </a:r>
            <a:endParaRPr lang="en-US" sz="1200" dirty="0"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MPs begin to submit/access the LSIPA form in the MPSP</a:t>
            </a:r>
            <a:endParaRPr lang="en-US" sz="1200" dirty="0"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MPs begin to submit/access Weatherization forms in the MPSP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MPs continue to access all other applications using existing methods (i.e., Digital Certificates are still in use in 2026)</a:t>
            </a:r>
            <a:endParaRPr lang="en-US" sz="1200" dirty="0"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Initial roadmap for implementation of additional forms into MPSP</a:t>
            </a:r>
            <a:endParaRPr lang="en-US" sz="1200" dirty="0"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Initial roadmap for implementation of B2B tooling in other applications</a:t>
            </a:r>
            <a:endParaRPr lang="en-US" sz="1200" dirty="0">
              <a:cs typeface="Arial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24BC98-D4D4-64B4-0066-D65084459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6731000" cy="518318"/>
          </a:xfrm>
        </p:spPr>
        <p:txBody>
          <a:bodyPr/>
          <a:lstStyle/>
          <a:p>
            <a:r>
              <a:rPr lang="en-US" dirty="0"/>
              <a:t>MP Service Portal (MPSP): Impacts and Asks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3B6D1A-FB17-4A08-801A-64C0DC02AC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1" name="Picture 10" descr="Stick figure families holding hands">
            <a:extLst>
              <a:ext uri="{FF2B5EF4-FFF2-40B4-BE49-F238E27FC236}">
                <a16:creationId xmlns:a16="http://schemas.microsoft.com/office/drawing/2014/main" id="{571196B7-ED56-BD0A-5392-F2F4FBEE8F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4419600"/>
            <a:ext cx="2413000" cy="16086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43200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6A3F-051E-A54A-3B7E-D8A7839A92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52D17-C221-7B1B-4E39-450A56FA9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Revision Requests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B4BF3E-7273-5E82-9E34-E4B4668B1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CDE79FB-97BA-492B-8D57-F1373F9ADA95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076FB27-953A-A1B5-F529-BF45BC07E0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1243349"/>
              </p:ext>
            </p:extLst>
          </p:nvPr>
        </p:nvGraphicFramePr>
        <p:xfrm>
          <a:off x="457200" y="886691"/>
          <a:ext cx="110490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080">
                  <a:extLst>
                    <a:ext uri="{9D8B030D-6E8A-4147-A177-3AD203B41FA5}">
                      <a16:colId xmlns:a16="http://schemas.microsoft.com/office/drawing/2014/main" val="3850433919"/>
                    </a:ext>
                  </a:extLst>
                </a:gridCol>
                <a:gridCol w="2011376">
                  <a:extLst>
                    <a:ext uri="{9D8B030D-6E8A-4147-A177-3AD203B41FA5}">
                      <a16:colId xmlns:a16="http://schemas.microsoft.com/office/drawing/2014/main" val="3233158107"/>
                    </a:ext>
                  </a:extLst>
                </a:gridCol>
                <a:gridCol w="7209544">
                  <a:extLst>
                    <a:ext uri="{9D8B030D-6E8A-4147-A177-3AD203B41FA5}">
                      <a16:colId xmlns:a16="http://schemas.microsoft.com/office/drawing/2014/main" val="30714753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MP Service Portal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66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NPRR1302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effectLst/>
                        </a:rPr>
                        <a:t>Addition of a Market Participant Service Portal within the MIS Certified Area and Revision of Forms</a:t>
                      </a:r>
                      <a:endParaRPr lang="en-US" sz="1200" dirty="0"/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Tabled at PRS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Introduces a new portal for MPs designed to automate interactions between ERCOT and MPs, currently managed via email communications and manual processes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Future form submissions will go through the Portal (MPSP) rather than through email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Establishes the need for a secondary email address that will feed into the new B2B tooling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2122323"/>
                  </a:ext>
                </a:extLst>
              </a:tr>
              <a:tr h="362817">
                <a:tc>
                  <a:txBody>
                    <a:bodyPr/>
                    <a:lstStyle/>
                    <a:p>
                      <a:r>
                        <a:rPr lang="en-US" sz="1200" b="1" dirty="0"/>
                        <a:t>NPRR1306</a:t>
                      </a:r>
                      <a:r>
                        <a:rPr lang="en-US" sz="1200" dirty="0"/>
                        <a:t>, Removal of Digital Certificate References for Market Participants with ERCOT MIS Access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/>
                        <a:t>Tabled at PRS</a:t>
                      </a:r>
                    </a:p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/>
                        <a:t>Replaces the term “Digital Certificates” throughout the Protocols with better streamlined modern technology for both the individual Market Participant and the User Security Administrator (USA)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Adoption will allow ERCOT to implement modern MFA authentication methods for logon and authentication to ERCOT’s systems by B2B users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077367"/>
                  </a:ext>
                </a:extLst>
              </a:tr>
              <a:tr h="424107">
                <a:tc>
                  <a:txBody>
                    <a:bodyPr/>
                    <a:lstStyle/>
                    <a:p>
                      <a:r>
                        <a:rPr lang="en-US" sz="1200" b="1" dirty="0"/>
                        <a:t>RMGRR184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Tabled at 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Replaces the term “Digital Certificates” throughout the Protocols with better streamlined modern technology for both the individual Market Participant and the User Security Administrator (USA)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Adoption will allow ERCOT to implement modern MFA authentication methods for logon and authentication to ERCOT’s systems by B2B users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752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4397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E4E2B-265C-2159-9091-D02C100A7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 Timeline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1AA3CD-1E14-DE38-5F9B-F6FECB13F9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64CF616-ADCD-AE67-C97F-35208C0DC50E}"/>
              </a:ext>
            </a:extLst>
          </p:cNvPr>
          <p:cNvSpPr/>
          <p:nvPr/>
        </p:nvSpPr>
        <p:spPr>
          <a:xfrm>
            <a:off x="609600" y="4267200"/>
            <a:ext cx="10769603" cy="381000"/>
          </a:xfrm>
          <a:prstGeom prst="rightArrow">
            <a:avLst/>
          </a:prstGeom>
          <a:solidFill>
            <a:schemeClr val="accent4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C508E6-31F3-1EB7-1DAA-DBCE529E3A83}"/>
              </a:ext>
            </a:extLst>
          </p:cNvPr>
          <p:cNvSpPr txBox="1"/>
          <p:nvPr/>
        </p:nvSpPr>
        <p:spPr>
          <a:xfrm>
            <a:off x="60960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Q1 2026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98EF4F-3CAA-C2DA-6632-F2A9578E0FD0}"/>
              </a:ext>
            </a:extLst>
          </p:cNvPr>
          <p:cNvSpPr txBox="1"/>
          <p:nvPr/>
        </p:nvSpPr>
        <p:spPr>
          <a:xfrm>
            <a:off x="320939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Q2 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20A7DC-8940-6919-5B09-3B057F7E773E}"/>
              </a:ext>
            </a:extLst>
          </p:cNvPr>
          <p:cNvSpPr txBox="1"/>
          <p:nvPr/>
        </p:nvSpPr>
        <p:spPr>
          <a:xfrm>
            <a:off x="580918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Q3 2026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AAA4FE-A7E5-6ABA-5B8B-174A10991FDC}"/>
              </a:ext>
            </a:extLst>
          </p:cNvPr>
          <p:cNvSpPr txBox="1"/>
          <p:nvPr/>
        </p:nvSpPr>
        <p:spPr>
          <a:xfrm>
            <a:off x="8408970" y="4343400"/>
            <a:ext cx="609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Q4 2026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AC0C9F-B7C3-1C2D-9861-B74081B0F504}"/>
              </a:ext>
            </a:extLst>
          </p:cNvPr>
          <p:cNvSpPr txBox="1"/>
          <p:nvPr/>
        </p:nvSpPr>
        <p:spPr>
          <a:xfrm>
            <a:off x="10515600" y="4356556"/>
            <a:ext cx="838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2027-2028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720208-62DB-FA04-033C-0EDA18DCE967}"/>
              </a:ext>
            </a:extLst>
          </p:cNvPr>
          <p:cNvCxnSpPr>
            <a:cxnSpLocks/>
          </p:cNvCxnSpPr>
          <p:nvPr/>
        </p:nvCxnSpPr>
        <p:spPr>
          <a:xfrm>
            <a:off x="2514600" y="4270929"/>
            <a:ext cx="0" cy="29164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55148D-DC9D-D467-9A37-29E57EB80718}"/>
              </a:ext>
            </a:extLst>
          </p:cNvPr>
          <p:cNvSpPr txBox="1"/>
          <p:nvPr/>
        </p:nvSpPr>
        <p:spPr>
          <a:xfrm>
            <a:off x="2133600" y="3928646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/>
              <a:t>IAM2 RFP for B2B Tooling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9794ECE-78AF-904A-6312-8AFA33CDBC64}"/>
              </a:ext>
            </a:extLst>
          </p:cNvPr>
          <p:cNvSpPr txBox="1"/>
          <p:nvPr/>
        </p:nvSpPr>
        <p:spPr>
          <a:xfrm>
            <a:off x="6616699" y="3323015"/>
            <a:ext cx="1320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Data alignment with MPSP and NPRRs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BBCF8D86-FED7-6661-8295-45498B47EDAD}"/>
              </a:ext>
            </a:extLst>
          </p:cNvPr>
          <p:cNvSpPr/>
          <p:nvPr/>
        </p:nvSpPr>
        <p:spPr>
          <a:xfrm rot="16200000">
            <a:off x="7194803" y="3499104"/>
            <a:ext cx="164593" cy="236219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8FA7ED-8D88-09AE-B480-B8B0A88B7D01}"/>
              </a:ext>
            </a:extLst>
          </p:cNvPr>
          <p:cNvSpPr txBox="1"/>
          <p:nvPr/>
        </p:nvSpPr>
        <p:spPr>
          <a:xfrm>
            <a:off x="6826359" y="4694367"/>
            <a:ext cx="1320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Stakeholder Education and Hands On Training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342CEBA-F564-B680-3F4B-95F009ED78A9}"/>
              </a:ext>
            </a:extLst>
          </p:cNvPr>
          <p:cNvCxnSpPr>
            <a:cxnSpLocks/>
          </p:cNvCxnSpPr>
          <p:nvPr/>
        </p:nvCxnSpPr>
        <p:spPr>
          <a:xfrm>
            <a:off x="8940799" y="4270929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CB5D5F6-4BE1-99C9-0484-4843AED9E9AE}"/>
              </a:ext>
            </a:extLst>
          </p:cNvPr>
          <p:cNvSpPr txBox="1"/>
          <p:nvPr/>
        </p:nvSpPr>
        <p:spPr>
          <a:xfrm>
            <a:off x="8534400" y="38055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Targeted October Release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4ADDCBB-F05D-48B8-ECF2-DFEF1A91F62E}"/>
              </a:ext>
            </a:extLst>
          </p:cNvPr>
          <p:cNvCxnSpPr>
            <a:cxnSpLocks/>
          </p:cNvCxnSpPr>
          <p:nvPr/>
        </p:nvCxnSpPr>
        <p:spPr>
          <a:xfrm>
            <a:off x="10007600" y="4270929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E8C8297-A90A-0AD8-2ADE-2856CA0DF617}"/>
              </a:ext>
            </a:extLst>
          </p:cNvPr>
          <p:cNvSpPr txBox="1"/>
          <p:nvPr/>
        </p:nvSpPr>
        <p:spPr>
          <a:xfrm>
            <a:off x="9622768" y="3480239"/>
            <a:ext cx="77781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b="1"/>
              <a:t>Share initial plans for 2027/2028 B2B integration waves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536701-DE6B-4B21-DCCA-D7DAF60021B8}"/>
              </a:ext>
            </a:extLst>
          </p:cNvPr>
          <p:cNvCxnSpPr>
            <a:cxnSpLocks/>
            <a:stCxn id="32" idx="2"/>
          </p:cNvCxnSpPr>
          <p:nvPr/>
        </p:nvCxnSpPr>
        <p:spPr>
          <a:xfrm>
            <a:off x="4914900" y="4235407"/>
            <a:ext cx="0" cy="3195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D870356-A3BE-D85B-E355-AF70563CE833}"/>
              </a:ext>
            </a:extLst>
          </p:cNvPr>
          <p:cNvSpPr txBox="1"/>
          <p:nvPr/>
        </p:nvSpPr>
        <p:spPr>
          <a:xfrm>
            <a:off x="5156400" y="3812113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October Go-Live Check-Point</a:t>
            </a:r>
          </a:p>
        </p:txBody>
      </p:sp>
      <p:sp>
        <p:nvSpPr>
          <p:cNvPr id="23" name="Left Brace 22">
            <a:extLst>
              <a:ext uri="{FF2B5EF4-FFF2-40B4-BE49-F238E27FC236}">
                <a16:creationId xmlns:a16="http://schemas.microsoft.com/office/drawing/2014/main" id="{9E21A738-950F-E5D3-849A-C61293707B8D}"/>
              </a:ext>
            </a:extLst>
          </p:cNvPr>
          <p:cNvSpPr/>
          <p:nvPr/>
        </p:nvSpPr>
        <p:spPr>
          <a:xfrm rot="16200000">
            <a:off x="9774823" y="3831224"/>
            <a:ext cx="109953" cy="152399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F7CF7CF-83F6-1031-F975-02185F3F52E8}"/>
              </a:ext>
            </a:extLst>
          </p:cNvPr>
          <p:cNvSpPr txBox="1"/>
          <p:nvPr/>
        </p:nvSpPr>
        <p:spPr>
          <a:xfrm>
            <a:off x="9483365" y="466061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Stabilization Period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4D6FD09D-CE42-A596-46F9-6BE7EB015C21}"/>
              </a:ext>
            </a:extLst>
          </p:cNvPr>
          <p:cNvSpPr/>
          <p:nvPr/>
        </p:nvSpPr>
        <p:spPr>
          <a:xfrm rot="16200000">
            <a:off x="7478691" y="2754291"/>
            <a:ext cx="1044620" cy="4724398"/>
          </a:xfrm>
          <a:prstGeom prst="leftBrace">
            <a:avLst>
              <a:gd name="adj1" fmla="val 8333"/>
              <a:gd name="adj2" fmla="val 50666"/>
            </a:avLst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A0F1CB-CD2C-E787-9DD2-DCEBD45F8511}"/>
              </a:ext>
            </a:extLst>
          </p:cNvPr>
          <p:cNvSpPr txBox="1"/>
          <p:nvPr/>
        </p:nvSpPr>
        <p:spPr>
          <a:xfrm>
            <a:off x="7286098" y="5638800"/>
            <a:ext cx="152399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800" b="1"/>
              <a:t>Internal ERCOT Planning for B2B tool integration with other market-facing applications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7D84359-46A6-6445-7780-6B81BD483E52}"/>
              </a:ext>
            </a:extLst>
          </p:cNvPr>
          <p:cNvSpPr txBox="1"/>
          <p:nvPr/>
        </p:nvSpPr>
        <p:spPr>
          <a:xfrm>
            <a:off x="609600" y="906388"/>
            <a:ext cx="10915289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b="1"/>
              <a:t>2026</a:t>
            </a:r>
          </a:p>
          <a:p>
            <a:pPr lvl="1"/>
            <a:r>
              <a:rPr lang="en-US" b="1">
                <a:solidFill>
                  <a:schemeClr val="accent4">
                    <a:lumMod val="90000"/>
                    <a:lumOff val="10000"/>
                  </a:schemeClr>
                </a:solidFill>
              </a:rPr>
              <a:t>Q1: </a:t>
            </a:r>
            <a:r>
              <a:rPr lang="en-US">
                <a:solidFill>
                  <a:schemeClr val="accent4">
                    <a:lumMod val="90000"/>
                    <a:lumOff val="10000"/>
                  </a:schemeClr>
                </a:solidFill>
              </a:rPr>
              <a:t>Deloitte selected as Implementation Partner and onboarded - completed</a:t>
            </a:r>
            <a:endParaRPr lang="en-US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  <a:p>
            <a:pPr lvl="1"/>
            <a:r>
              <a:rPr lang="en-US" b="1">
                <a:solidFill>
                  <a:schemeClr val="accent3">
                    <a:lumMod val="75000"/>
                  </a:schemeClr>
                </a:solidFill>
              </a:rPr>
              <a:t>Q1: </a:t>
            </a:r>
            <a:r>
              <a:rPr lang="en-US">
                <a:solidFill>
                  <a:schemeClr val="accent3">
                    <a:lumMod val="75000"/>
                  </a:schemeClr>
                </a:solidFill>
              </a:rPr>
              <a:t>IAM Modernization new B2B tooling vendor selection in progress</a:t>
            </a:r>
            <a:endParaRPr lang="en-US" b="1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r>
              <a:rPr lang="en-US" b="1"/>
              <a:t>Q2: </a:t>
            </a:r>
            <a:r>
              <a:rPr lang="en-US"/>
              <a:t>ERCOT testing MPSP with B2B tooling, confirm release targets</a:t>
            </a:r>
          </a:p>
          <a:p>
            <a:pPr lvl="1"/>
            <a:r>
              <a:rPr lang="en-US" b="1"/>
              <a:t>Q2: </a:t>
            </a:r>
            <a:r>
              <a:rPr lang="en-US"/>
              <a:t>Target Board approval of Revision Requests</a:t>
            </a:r>
          </a:p>
          <a:p>
            <a:pPr lvl="1"/>
            <a:r>
              <a:rPr lang="en-US" b="1"/>
              <a:t>Q3: </a:t>
            </a:r>
            <a:r>
              <a:rPr lang="en-US"/>
              <a:t>Align new data with MPSP and NPRRs, stakeholder training</a:t>
            </a:r>
            <a:endParaRPr lang="en-US" b="1"/>
          </a:p>
          <a:p>
            <a:pPr lvl="1"/>
            <a:r>
              <a:rPr lang="en-US" b="1"/>
              <a:t>Q4: </a:t>
            </a:r>
            <a:r>
              <a:rPr lang="en-US"/>
              <a:t>Target Release in October with ongoing stabilization support and additional education</a:t>
            </a:r>
            <a:endParaRPr lang="en-US" b="1"/>
          </a:p>
          <a:p>
            <a:pPr lvl="1"/>
            <a:r>
              <a:rPr lang="en-US" b="1">
                <a:cs typeface="Arial"/>
              </a:rPr>
              <a:t>Q4:</a:t>
            </a:r>
            <a:r>
              <a:rPr lang="en-US">
                <a:cs typeface="Arial"/>
              </a:rPr>
              <a:t> Apply lessons into planning for additional forms (MPSP) &amp; B2B tooling waves (other applications)</a:t>
            </a:r>
          </a:p>
          <a:p>
            <a:endParaRPr lang="en-US" b="1">
              <a:cs typeface="Arial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FB72D0A-9A90-03C8-10F5-88D6698496A2}"/>
              </a:ext>
            </a:extLst>
          </p:cNvPr>
          <p:cNvCxnSpPr/>
          <p:nvPr/>
        </p:nvCxnSpPr>
        <p:spPr>
          <a:xfrm>
            <a:off x="2057400" y="3779520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A424258-B50C-1881-66DA-689D70581EC7}"/>
              </a:ext>
            </a:extLst>
          </p:cNvPr>
          <p:cNvSpPr txBox="1"/>
          <p:nvPr/>
        </p:nvSpPr>
        <p:spPr>
          <a:xfrm>
            <a:off x="1676400" y="4919164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>
                <a:solidFill>
                  <a:srgbClr val="7030A0"/>
                </a:solidFill>
              </a:rPr>
              <a:t>We are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9218F1-B0B1-12FB-AE64-764752D6B468}"/>
              </a:ext>
            </a:extLst>
          </p:cNvPr>
          <p:cNvSpPr txBox="1"/>
          <p:nvPr/>
        </p:nvSpPr>
        <p:spPr>
          <a:xfrm>
            <a:off x="749299" y="3912576"/>
            <a:ext cx="10017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Implementation Partner selected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B0DADE1-0D83-267B-41F2-288BBF27A9D4}"/>
              </a:ext>
            </a:extLst>
          </p:cNvPr>
          <p:cNvCxnSpPr>
            <a:cxnSpLocks/>
          </p:cNvCxnSpPr>
          <p:nvPr/>
        </p:nvCxnSpPr>
        <p:spPr>
          <a:xfrm>
            <a:off x="1219200" y="4267200"/>
            <a:ext cx="0" cy="291644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442C341-0F72-AA76-ACDC-4681847BA5E0}"/>
              </a:ext>
            </a:extLst>
          </p:cNvPr>
          <p:cNvCxnSpPr>
            <a:cxnSpLocks/>
          </p:cNvCxnSpPr>
          <p:nvPr/>
        </p:nvCxnSpPr>
        <p:spPr>
          <a:xfrm>
            <a:off x="5570220" y="4257496"/>
            <a:ext cx="0" cy="291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D74BAC9-1076-4D30-376D-5FC2530F5524}"/>
              </a:ext>
            </a:extLst>
          </p:cNvPr>
          <p:cNvSpPr txBox="1"/>
          <p:nvPr/>
        </p:nvSpPr>
        <p:spPr>
          <a:xfrm>
            <a:off x="4495800" y="3896853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/>
              <a:t>June Board Meeting</a:t>
            </a:r>
          </a:p>
        </p:txBody>
      </p:sp>
      <p:sp>
        <p:nvSpPr>
          <p:cNvPr id="36" name="Left Brace 35">
            <a:extLst>
              <a:ext uri="{FF2B5EF4-FFF2-40B4-BE49-F238E27FC236}">
                <a16:creationId xmlns:a16="http://schemas.microsoft.com/office/drawing/2014/main" id="{5B6BF5FA-5FFD-D673-68A0-D69CD9C1D039}"/>
              </a:ext>
            </a:extLst>
          </p:cNvPr>
          <p:cNvSpPr/>
          <p:nvPr/>
        </p:nvSpPr>
        <p:spPr>
          <a:xfrm rot="5400000">
            <a:off x="7006429" y="2813009"/>
            <a:ext cx="559340" cy="2362198"/>
          </a:xfrm>
          <a:prstGeom prst="leftBrace">
            <a:avLst>
              <a:gd name="adj1" fmla="val 8333"/>
              <a:gd name="adj2" fmla="val 509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09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D30F5-0882-FD42-F775-91B7ED53D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>
                <a:cs typeface="Arial"/>
              </a:rPr>
              <a:t>B2B Plan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330D02-3759-551C-8349-1069FC740F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989B596-B1BD-F29C-84DB-96ED9B9C461B}"/>
              </a:ext>
            </a:extLst>
          </p:cNvPr>
          <p:cNvSpPr/>
          <p:nvPr/>
        </p:nvSpPr>
        <p:spPr>
          <a:xfrm>
            <a:off x="1344347" y="2627417"/>
            <a:ext cx="8294294" cy="375251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Custom MFA (Client Certificate + password) </a:t>
            </a:r>
            <a:r>
              <a:rPr lang="en-US" sz="900" b="1" dirty="0" err="1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GridGeo</a:t>
            </a:r>
            <a:endParaRPr lang="en-US" sz="900" b="1" dirty="0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4439540-A3E4-2624-77EC-6058CF030234}"/>
              </a:ext>
            </a:extLst>
          </p:cNvPr>
          <p:cNvSpPr/>
          <p:nvPr/>
        </p:nvSpPr>
        <p:spPr>
          <a:xfrm>
            <a:off x="1344343" y="2186491"/>
            <a:ext cx="8294292" cy="411193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</a:rPr>
              <a:t>Auth0 MFA via SSL proxy per individual application, i.e. RIOO, GINR, REC, </a:t>
            </a:r>
            <a:r>
              <a:rPr lang="en-US" sz="900" b="1" dirty="0" err="1">
                <a:solidFill>
                  <a:schemeClr val="accent4">
                    <a:lumMod val="90000"/>
                    <a:lumOff val="10000"/>
                  </a:schemeClr>
                </a:solidFill>
              </a:rPr>
              <a:t>FlighTrak</a:t>
            </a:r>
            <a:endParaRPr lang="en-US" sz="900" b="1" dirty="0">
              <a:solidFill>
                <a:schemeClr val="accent4">
                  <a:lumMod val="90000"/>
                  <a:lumOff val="10000"/>
                </a:schemeClr>
              </a:solidFill>
              <a:cs typeface="Arial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11BFAA7-0E12-3BAD-8E5B-F0CE56DEB2DE}"/>
              </a:ext>
            </a:extLst>
          </p:cNvPr>
          <p:cNvSpPr/>
          <p:nvPr/>
        </p:nvSpPr>
        <p:spPr>
          <a:xfrm>
            <a:off x="1344343" y="1752753"/>
            <a:ext cx="8294287" cy="404005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Client certificates with SAML token (i.e. current Weatherization portal)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05E51AD-7CAB-F5E8-F19A-5F815D55492C}"/>
              </a:ext>
            </a:extLst>
          </p:cNvPr>
          <p:cNvSpPr/>
          <p:nvPr/>
        </p:nvSpPr>
        <p:spPr>
          <a:xfrm>
            <a:off x="3424173" y="3437385"/>
            <a:ext cx="6456873" cy="4687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NEW B2B TOOLING</a:t>
            </a:r>
            <a:endParaRPr lang="en-US" b="1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438815DF-3A52-9EF6-EEE5-9E9FBBDE3703}"/>
              </a:ext>
            </a:extLst>
          </p:cNvPr>
          <p:cNvSpPr/>
          <p:nvPr/>
        </p:nvSpPr>
        <p:spPr>
          <a:xfrm>
            <a:off x="9306659" y="3434813"/>
            <a:ext cx="978408" cy="484632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E56C02E-D2D3-0727-7346-C9BF1AC1F2D0}"/>
              </a:ext>
            </a:extLst>
          </p:cNvPr>
          <p:cNvCxnSpPr/>
          <p:nvPr/>
        </p:nvCxnSpPr>
        <p:spPr>
          <a:xfrm>
            <a:off x="3436684" y="3439974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FDCF885-7BBB-C05A-6ABA-890ADC3879B9}"/>
              </a:ext>
            </a:extLst>
          </p:cNvPr>
          <p:cNvSpPr txBox="1"/>
          <p:nvPr/>
        </p:nvSpPr>
        <p:spPr>
          <a:xfrm>
            <a:off x="2782946" y="4529297"/>
            <a:ext cx="127383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800" b="1" dirty="0">
                <a:solidFill>
                  <a:srgbClr val="7030A0"/>
                </a:solidFill>
              </a:rPr>
              <a:t>MPSP Go-Live (Oct 2026)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sz="800" b="1" dirty="0">
                <a:solidFill>
                  <a:srgbClr val="7030A0"/>
                </a:solidFill>
                <a:cs typeface="Arial"/>
              </a:rPr>
              <a:t>First use of new B2B tooling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59B8DE-ED49-85FB-C00E-951566A0CE60}"/>
              </a:ext>
            </a:extLst>
          </p:cNvPr>
          <p:cNvSpPr txBox="1"/>
          <p:nvPr/>
        </p:nvSpPr>
        <p:spPr>
          <a:xfrm>
            <a:off x="9228316" y="4527407"/>
            <a:ext cx="1449236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800" b="1">
                <a:solidFill>
                  <a:srgbClr val="7030A0"/>
                </a:solidFill>
              </a:rPr>
              <a:t>2027/2028</a:t>
            </a:r>
          </a:p>
          <a:p>
            <a:pPr marL="171450" indent="-171450">
              <a:buFont typeface="Arial"/>
              <a:buChar char="•"/>
            </a:pPr>
            <a:r>
              <a:rPr lang="en-US" sz="800" b="1">
                <a:solidFill>
                  <a:srgbClr val="7030A0"/>
                </a:solidFill>
                <a:cs typeface="Arial"/>
              </a:rPr>
              <a:t>Full adoption of new B2B tooling</a:t>
            </a:r>
          </a:p>
          <a:p>
            <a:pPr marL="171450" indent="-171450">
              <a:buFont typeface="Arial"/>
              <a:buChar char="•"/>
            </a:pPr>
            <a:endParaRPr lang="en-US" sz="800" b="1">
              <a:solidFill>
                <a:srgbClr val="7030A0"/>
              </a:solidFill>
              <a:cs typeface="Arial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5B0F0AE-506C-346A-B365-AB152267DEEB}"/>
              </a:ext>
            </a:extLst>
          </p:cNvPr>
          <p:cNvCxnSpPr>
            <a:cxnSpLocks/>
          </p:cNvCxnSpPr>
          <p:nvPr/>
        </p:nvCxnSpPr>
        <p:spPr>
          <a:xfrm>
            <a:off x="9648134" y="3432785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CF529DA-482C-14AE-F915-DA357006EA23}"/>
              </a:ext>
            </a:extLst>
          </p:cNvPr>
          <p:cNvCxnSpPr/>
          <p:nvPr/>
        </p:nvCxnSpPr>
        <p:spPr>
          <a:xfrm>
            <a:off x="1359587" y="3382465"/>
            <a:ext cx="0" cy="1097280"/>
          </a:xfrm>
          <a:prstGeom prst="line">
            <a:avLst/>
          </a:prstGeom>
          <a:ln w="19050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8396ED27-ACCA-72D9-3ADB-E6C0A588311B}"/>
              </a:ext>
            </a:extLst>
          </p:cNvPr>
          <p:cNvSpPr txBox="1"/>
          <p:nvPr/>
        </p:nvSpPr>
        <p:spPr>
          <a:xfrm>
            <a:off x="978587" y="4522109"/>
            <a:ext cx="914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>
                <a:solidFill>
                  <a:srgbClr val="7030A0"/>
                </a:solidFill>
              </a:rPr>
              <a:t>We are here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9B33E51D-55D7-EE24-E7FF-225B82202061}"/>
              </a:ext>
            </a:extLst>
          </p:cNvPr>
          <p:cNvSpPr/>
          <p:nvPr/>
        </p:nvSpPr>
        <p:spPr>
          <a:xfrm>
            <a:off x="4682192" y="3926214"/>
            <a:ext cx="4954438" cy="411193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2027: Begin waves to transition applications to new B2B tooling</a:t>
            </a:r>
            <a:endParaRPr lang="en-US" b="1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9CF4CAB5-6899-691A-B809-FEBD853A73ED}"/>
              </a:ext>
            </a:extLst>
          </p:cNvPr>
          <p:cNvSpPr/>
          <p:nvPr/>
        </p:nvSpPr>
        <p:spPr>
          <a:xfrm>
            <a:off x="3496059" y="3926213"/>
            <a:ext cx="1158816" cy="41119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b="1">
                <a:cs typeface="Arial"/>
              </a:rPr>
              <a:t>Share Wave Plan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030D38-280D-5B39-3228-549366D7A29D}"/>
              </a:ext>
            </a:extLst>
          </p:cNvPr>
          <p:cNvSpPr txBox="1"/>
          <p:nvPr/>
        </p:nvSpPr>
        <p:spPr>
          <a:xfrm>
            <a:off x="511011" y="626661"/>
            <a:ext cx="104617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B2B Tooling Starts with MPSP, followed by implementation waves starting in 2027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557C1A2-DB5A-54DD-6B26-D7635CB58578}"/>
              </a:ext>
            </a:extLst>
          </p:cNvPr>
          <p:cNvSpPr/>
          <p:nvPr/>
        </p:nvSpPr>
        <p:spPr>
          <a:xfrm>
            <a:off x="1344343" y="3032401"/>
            <a:ext cx="8294294" cy="375251"/>
          </a:xfrm>
          <a:prstGeom prst="round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00AEC7"/>
              </a:gs>
              <a:gs pos="44000">
                <a:schemeClr val="accent1">
                  <a:lumMod val="97000"/>
                  <a:lumOff val="3000"/>
                </a:schemeClr>
              </a:gs>
              <a:gs pos="61000">
                <a:schemeClr val="accent1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4">
                    <a:lumMod val="90000"/>
                    <a:lumOff val="10000"/>
                  </a:schemeClr>
                </a:solidFill>
                <a:cs typeface="Arial"/>
              </a:rPr>
              <a:t>Digital Certificates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133FE0A-F3BA-5657-7EE6-8CDAAEBB770E}"/>
              </a:ext>
            </a:extLst>
          </p:cNvPr>
          <p:cNvSpPr/>
          <p:nvPr/>
        </p:nvSpPr>
        <p:spPr>
          <a:xfrm>
            <a:off x="2433573" y="5762638"/>
            <a:ext cx="7294627" cy="46870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050" b="1">
                <a:solidFill>
                  <a:schemeClr val="bg1"/>
                </a:solidFill>
                <a:cs typeface="Arial"/>
              </a:rPr>
              <a:t>Key Takeaway: The MPSP is the only application that will implement the new B2B tooling in 2026.</a:t>
            </a:r>
            <a:endParaRPr lang="en-US" sz="24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26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07BC0-306B-D806-9E1B-02B922103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</p:spPr>
        <p:txBody>
          <a:bodyPr>
            <a:normAutofit/>
          </a:bodyPr>
          <a:lstStyle/>
          <a:p>
            <a:r>
              <a:rPr lang="en-US" b="1" kern="1200">
                <a:latin typeface="+mj-lt"/>
                <a:ea typeface="+mj-ea"/>
                <a:cs typeface="+mj-cs"/>
              </a:rPr>
              <a:t>Questions?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F8A383-BA84-2A35-1E49-B49CAFC949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en-US" sz="9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AE1EED-30A2-7F91-C7BF-35B8E1357506}"/>
              </a:ext>
            </a:extLst>
          </p:cNvPr>
          <p:cNvSpPr txBox="1"/>
          <p:nvPr/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97280" rIns="274320" bIns="731520">
            <a:normAutofit/>
          </a:bodyPr>
          <a:lstStyle/>
          <a:p>
            <a:pPr>
              <a:spcBef>
                <a:spcPct val="20000"/>
              </a:spcBef>
              <a:buFont typeface="Arial" panose="020B0604020202020204" pitchFamily="34" charset="0"/>
            </a:pPr>
            <a:r>
              <a:rPr lang="en-US" sz="2000" b="1" dirty="0">
                <a:solidFill>
                  <a:schemeClr val="accent1"/>
                </a:solidFill>
              </a:rPr>
              <a:t>Up Next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b="0" dirty="0"/>
              <a:t>PRS in March - request to approve the related NPRRs</a:t>
            </a:r>
          </a:p>
          <a:p>
            <a:pPr marL="34290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000" b="0" dirty="0"/>
              <a:t>TWG in Q2 </a:t>
            </a:r>
          </a:p>
        </p:txBody>
      </p:sp>
      <p:pic>
        <p:nvPicPr>
          <p:cNvPr id="6" name="Picture 5" descr="Question mark on green pastel background">
            <a:extLst>
              <a:ext uri="{FF2B5EF4-FFF2-40B4-BE49-F238E27FC236}">
                <a16:creationId xmlns:a16="http://schemas.microsoft.com/office/drawing/2014/main" id="{0177CED1-DD1C-6ED1-3DDF-DE99DE5688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838200"/>
            <a:ext cx="6553200" cy="4914900"/>
          </a:xfrm>
          <a:prstGeom prst="rect">
            <a:avLst/>
          </a:prstGeom>
          <a:noFill/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7413353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E20BCF2-A606-4BD6-BC63-E55A7A2575FD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094799F1-9E00-4722-BBB6-7D15F544B0D1}"/>
    </a:ext>
  </a:extLst>
</a:theme>
</file>

<file path=ppt/theme/theme3.xml><?xml version="1.0" encoding="utf-8"?>
<a:theme xmlns:a="http://schemas.openxmlformats.org/drawingml/2006/main" name="Vertic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BLIC PowerPoint Template - Widescreen.pptx" id="{09C5659D-6418-4BB0-BD65-714CAE11EF8B}" vid="{99616993-92E1-4CA2-B797-7E9CAAC276E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FastMetadata xmlns="6F72ACAB-8B13-4337-A44A-6446A02DA099" xsi:nil="true"/>
    <Informed xmlns="6F72ACAB-8B13-4337-A44A-6446A02DA099">
      <UserInfo>
        <DisplayName/>
        <AccountId xsi:nil="true"/>
        <AccountType/>
      </UserInfo>
    </Informed>
    <ApprovalStatus xmlns="6F72ACAB-8B13-4337-A44A-6446A02DA099" xsi:nil="true"/>
    <RequiresApproval xmlns="6F72ACAB-8B13-4337-A44A-6446A02DA099">false</RequiresApproval>
    <Approvers xmlns="6F72ACAB-8B13-4337-A44A-6446A02DA099">
      <UserInfo>
        <DisplayName/>
        <AccountId xsi:nil="true"/>
        <AccountType/>
      </UserInfo>
    </Approvers>
    <MediaServiceMetadata xmlns="6F72ACAB-8B13-4337-A44A-6446A02DA099" xsi:nil="true"/>
    <ApproverDetails xmlns="6F72ACAB-8B13-4337-A44A-6446A02DA09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E76D73F6DC5A4A94586F026F448066" ma:contentTypeVersion="" ma:contentTypeDescription="Create a new document." ma:contentTypeScope="" ma:versionID="e4c8632b15cdab56db5f730a86c9b777">
  <xsd:schema xmlns:xsd="http://www.w3.org/2001/XMLSchema" xmlns:xs="http://www.w3.org/2001/XMLSchema" xmlns:p="http://schemas.microsoft.com/office/2006/metadata/properties" xmlns:ns2="6F72ACAB-8B13-4337-A44A-6446A02DA099" targetNamespace="http://schemas.microsoft.com/office/2006/metadata/properties" ma:root="true" ma:fieldsID="530a187cac25c13386f89b012829ddc0" ns2:_="">
    <xsd:import namespace="6F72ACAB-8B13-4337-A44A-6446A02DA099"/>
    <xsd:element name="properties">
      <xsd:complexType>
        <xsd:sequence>
          <xsd:element name="documentManagement">
            <xsd:complexType>
              <xsd:all>
                <xsd:element ref="ns2:RequiresApproval" minOccurs="0"/>
                <xsd:element ref="ns2:Approvers" minOccurs="0"/>
                <xsd:element ref="ns2:Informed" minOccurs="0"/>
                <xsd:element ref="ns2:ApprovalStatus" minOccurs="0"/>
                <xsd:element ref="ns2:MediaServiceMetadata" minOccurs="0"/>
                <xsd:element ref="ns2:MediaServiceFastMetadata" minOccurs="0"/>
                <xsd:element ref="ns2:Approver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72ACAB-8B13-4337-A44A-6446A02DA099" elementFormDefault="qualified">
    <xsd:import namespace="http://schemas.microsoft.com/office/2006/documentManagement/types"/>
    <xsd:import namespace="http://schemas.microsoft.com/office/infopath/2007/PartnerControls"/>
    <xsd:element name="RequiresApproval" ma:index="2" nillable="true" ma:displayName="Requires Approval" ma:default="0" ma:description="Check this checkbox when you wish to route the document through the document approval workflow." ma:internalName="RequiresApproval" ma:readOnly="false">
      <xsd:simpleType>
        <xsd:restriction base="dms:Boolean"/>
      </xsd:simpleType>
    </xsd:element>
    <xsd:element name="Approvers" ma:index="3" nillable="true" ma:displayName="Approvers" ma:description="Enter the users who must approve the document." ma:list="UserInfo" ma:SharePointGroup="0" ma:internalName="Approvers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formed" ma:index="4" nillable="true" ma:displayName="Informed" ma:description="Enter users who should receive a notification once document is approved." ma:list="UserInfo" ma:SharePointGroup="0" ma:internalName="Informed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alStatus" ma:index="11" nillable="true" ma:displayName="Approval Status" ma:hidden="true" ma:internalName="ApprovalStatus" ma:readOnly="false">
      <xsd:simpleType>
        <xsd:restriction base="dms:Text">
          <xsd:maxLength value="255"/>
        </xsd:restriction>
      </xsd:simpleType>
    </xsd:element>
    <xsd:element name="MediaServiceMetadata" ma:index="12" nillable="true" ma:displayName="MediaServiceMetadata" ma:hidden="true" ma:internalName="MediaServiceMetadata" ma:readOnly="fals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false">
      <xsd:simpleType>
        <xsd:restriction base="dms:Note"/>
      </xsd:simpleType>
    </xsd:element>
    <xsd:element name="ApproverDetails" ma:index="14" nillable="true" ma:displayName="Approval Details" ma:format="Dropdown" ma:hidden="true" ma:internalName="ApproverDetails" ma:readOnly="fals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http://purl.org/dc/terms/"/>
    <ds:schemaRef ds:uri="http://schemas.microsoft.com/office/2006/metadata/properties"/>
    <ds:schemaRef ds:uri="6F72ACAB-8B13-4337-A44A-6446A02DA099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1DED8C0-0495-40B6-A976-005237D6D3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72ACAB-8B13-4337-A44A-6446A02DA0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- Public</Template>
  <TotalTime>3334</TotalTime>
  <Words>1246</Words>
  <Application>Microsoft Office PowerPoint</Application>
  <PresentationFormat>Widescreen</PresentationFormat>
  <Paragraphs>158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Wingdings</vt:lpstr>
      <vt:lpstr>Cover Slide</vt:lpstr>
      <vt:lpstr>Horizontal Theme</vt:lpstr>
      <vt:lpstr>Vertical Theme</vt:lpstr>
      <vt:lpstr>PowerPoint Presentation</vt:lpstr>
      <vt:lpstr>Agenda</vt:lpstr>
      <vt:lpstr>What to expect in 2026</vt:lpstr>
      <vt:lpstr>MP Service Portal (MPSP) Scope</vt:lpstr>
      <vt:lpstr>MP Service Portal (MPSP): Impacts and Asks</vt:lpstr>
      <vt:lpstr>Related Revision Requests</vt:lpstr>
      <vt:lpstr>MP Timeline</vt:lpstr>
      <vt:lpstr>B2B Plan</vt:lpstr>
      <vt:lpstr>Questions?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Bauld, Mandy</dc:creator>
  <cp:lastModifiedBy>Bhatia, Nisha</cp:lastModifiedBy>
  <cp:revision>3</cp:revision>
  <cp:lastPrinted>2017-10-10T21:31:05Z</cp:lastPrinted>
  <dcterms:created xsi:type="dcterms:W3CDTF">2026-02-16T18:30:20Z</dcterms:created>
  <dcterms:modified xsi:type="dcterms:W3CDTF">2026-02-19T16:46:52Z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0x01010031E76D73F6DC5A4A94586F026F448066</vt:lpwstr>
  </property>
  <property fmtid="{D5CDD505-2E9C-101B-9397-08002B2CF9AE}" pid="3" name="MSIP_Label_c144db1d-993e-40da-980d-6eea152adc50_Enabled">
    <vt:lpwstr>true</vt:lpwstr>
  </property>
  <property fmtid="{D5CDD505-2E9C-101B-9397-08002B2CF9AE}" pid="4" name="MSIP_Label_c144db1d-993e-40da-980d-6eea152adc50_SetDate">
    <vt:lpwstr>2025-08-15T19:25:54Z</vt:lpwstr>
  </property>
  <property fmtid="{D5CDD505-2E9C-101B-9397-08002B2CF9AE}" pid="5" name="MSIP_Label_c144db1d-993e-40da-980d-6eea152adc50_Method">
    <vt:lpwstr>Privileged</vt:lpwstr>
  </property>
  <property fmtid="{D5CDD505-2E9C-101B-9397-08002B2CF9AE}" pid="6" name="MSIP_Label_c144db1d-993e-40da-980d-6eea152adc50_Name">
    <vt:lpwstr>Public</vt:lpwstr>
  </property>
  <property fmtid="{D5CDD505-2E9C-101B-9397-08002B2CF9AE}" pid="7" name="MSIP_Label_c144db1d-993e-40da-980d-6eea152adc50_SiteId">
    <vt:lpwstr>0afb747d-bff7-4596-a9fc-950ef9e0ec45</vt:lpwstr>
  </property>
  <property fmtid="{D5CDD505-2E9C-101B-9397-08002B2CF9AE}" pid="8" name="MSIP_Label_c144db1d-993e-40da-980d-6eea152adc50_ActionId">
    <vt:lpwstr>c84c0f86-426b-41cf-ba57-8c3074b15200</vt:lpwstr>
  </property>
  <property fmtid="{D5CDD505-2E9C-101B-9397-08002B2CF9AE}" pid="9" name="MSIP_Label_c144db1d-993e-40da-980d-6eea152adc50_ContentBits">
    <vt:lpwstr>0</vt:lpwstr>
  </property>
  <property fmtid="{D5CDD505-2E9C-101B-9397-08002B2CF9AE}" pid="10" name="MSIP_Label_c144db1d-993e-40da-980d-6eea152adc50_Tag">
    <vt:lpwstr>10, 0, 1, 1</vt:lpwstr>
  </property>
</Properties>
</file>