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1"/>
  </p:notesMasterIdLst>
  <p:handoutMasterIdLst>
    <p:handoutMasterId r:id="rId12"/>
  </p:handoutMasterIdLst>
  <p:sldIdLst>
    <p:sldId id="260" r:id="rId7"/>
    <p:sldId id="340" r:id="rId8"/>
    <p:sldId id="384" r:id="rId9"/>
    <p:sldId id="385"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ndaw, Brian" initials="BB" lastIdx="5" clrIdx="0">
    <p:extLst>
      <p:ext uri="{19B8F6BF-5375-455C-9EA6-DF929625EA0E}">
        <p15:presenceInfo xmlns:p15="http://schemas.microsoft.com/office/powerpoint/2012/main" userId="S::Brian.Brandaw@ercot.com::04aee657-8aa0-46ae-8d87-76153d8b46f3" providerId="AD"/>
      </p:ext>
    </p:extLst>
  </p:cmAuthor>
  <p:cmAuthor id="2" name="Jinright, Susan" initials="JS" lastIdx="5" clrIdx="1">
    <p:extLst>
      <p:ext uri="{19B8F6BF-5375-455C-9EA6-DF929625EA0E}">
        <p15:presenceInfo xmlns:p15="http://schemas.microsoft.com/office/powerpoint/2012/main" userId="S::Susan.Jinright@ercot.com::2984c2d6-c956-49a0-9b02-bca874b9fc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90" autoAdjust="0"/>
    <p:restoredTop sz="96721" autoAdjust="0"/>
  </p:normalViewPr>
  <p:slideViewPr>
    <p:cSldViewPr showGuides="1">
      <p:cViewPr varScale="1">
        <p:scale>
          <a:sx n="102" d="100"/>
          <a:sy n="102" d="100"/>
        </p:scale>
        <p:origin x="2460" y="31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vas, Jamie" userId="5cb87d98-67d4-4575-8fab-73d2957ac062" providerId="ADAL" clId="{15F2D4A8-7540-4531-868A-9578FE99C065}"/>
    <pc:docChg chg="modSld">
      <pc:chgData name="Lavas, Jamie" userId="5cb87d98-67d4-4575-8fab-73d2957ac062" providerId="ADAL" clId="{15F2D4A8-7540-4531-868A-9578FE99C065}" dt="2026-02-19T00:32:56.821" v="60" actId="20577"/>
      <pc:docMkLst>
        <pc:docMk/>
      </pc:docMkLst>
      <pc:sldChg chg="modSp mod">
        <pc:chgData name="Lavas, Jamie" userId="5cb87d98-67d4-4575-8fab-73d2957ac062" providerId="ADAL" clId="{15F2D4A8-7540-4531-868A-9578FE99C065}" dt="2026-02-19T00:32:56.821" v="60" actId="20577"/>
        <pc:sldMkLst>
          <pc:docMk/>
          <pc:sldMk cId="515670281" sldId="384"/>
        </pc:sldMkLst>
        <pc:spChg chg="mod">
          <ac:chgData name="Lavas, Jamie" userId="5cb87d98-67d4-4575-8fab-73d2957ac062" providerId="ADAL" clId="{15F2D4A8-7540-4531-868A-9578FE99C065}" dt="2026-02-19T00:32:56.821" v="60" actId="20577"/>
          <ac:spMkLst>
            <pc:docMk/>
            <pc:sldMk cId="515670281" sldId="384"/>
            <ac:spMk id="7" creationId="{3F70ECEC-5F3E-D84C-B9C8-3CEC7950A3B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2/18/2026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2/18/2026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8" name="TextBox 7">
            <a:extLst>
              <a:ext uri="{FF2B5EF4-FFF2-40B4-BE49-F238E27FC236}">
                <a16:creationId xmlns:a16="http://schemas.microsoft.com/office/drawing/2014/main" id="{3BA578D0-81CF-2C08-1DC9-1F170E4CCA10}"/>
              </a:ext>
            </a:extLst>
          </p:cNvPr>
          <p:cNvSpPr txBox="1"/>
          <p:nvPr userDrawn="1"/>
        </p:nvSpPr>
        <p:spPr>
          <a:xfrm>
            <a:off x="2743200" y="6454162"/>
            <a:ext cx="4572000" cy="369332"/>
          </a:xfrm>
          <a:prstGeom prst="rect">
            <a:avLst/>
          </a:prstGeom>
          <a:noFill/>
        </p:spPr>
        <p:txBody>
          <a:bodyPr wrap="square">
            <a:spAutoFit/>
          </a:bodyPr>
          <a:lstStyle/>
          <a:p>
            <a:r>
              <a:rPr lang="en-US" sz="1800" b="0" i="1" baseline="0" dirty="0">
                <a:solidFill>
                  <a:schemeClr val="tx1">
                    <a:alpha val="25000"/>
                  </a:schemeClr>
                </a:solidFill>
              </a:rPr>
              <a:t>ERCOT RTC DRAFT INFORMATION</a:t>
            </a:r>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138495" y="6558264"/>
            <a:ext cx="61588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services/comm/mkt_notices/M-A021826-01" TargetMode="External"/><Relationship Id="rId2" Type="http://schemas.openxmlformats.org/officeDocument/2006/relationships/hyperlink" Target="https://www.ercot.com/services/comm/mkt_notices/M-B020626-01" TargetMode="External"/><Relationship Id="rId1" Type="http://schemas.openxmlformats.org/officeDocument/2006/relationships/slideLayout" Target="../slideLayouts/slideLayout3.xml"/><Relationship Id="rId4" Type="http://schemas.openxmlformats.org/officeDocument/2006/relationships/hyperlink" Target="Disclosure%20Reports%20Column%20Definitions%20Guid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352800" y="2013228"/>
            <a:ext cx="5562600" cy="2831544"/>
          </a:xfrm>
          <a:prstGeom prst="rect">
            <a:avLst/>
          </a:prstGeom>
          <a:noFill/>
        </p:spPr>
        <p:txBody>
          <a:bodyPr wrap="square" rtlCol="0">
            <a:spAutoFit/>
          </a:bodyPr>
          <a:lstStyle/>
          <a:p>
            <a:r>
              <a:rPr lang="en-US" sz="2000" b="1" dirty="0">
                <a:solidFill>
                  <a:schemeClr val="tx2"/>
                </a:solidFill>
              </a:rPr>
              <a:t>Data and Information Products Update: </a:t>
            </a:r>
          </a:p>
          <a:p>
            <a:r>
              <a:rPr lang="en-US" b="1" dirty="0">
                <a:solidFill>
                  <a:schemeClr val="tx2"/>
                </a:solidFill>
              </a:rPr>
              <a:t>Disclosure Product Issues &amp; 2026-R2-R3 Changes</a:t>
            </a:r>
          </a:p>
          <a:p>
            <a:endParaRPr lang="en-US" sz="2000" b="1" dirty="0">
              <a:solidFill>
                <a:schemeClr val="tx2"/>
              </a:solidFill>
            </a:endParaRPr>
          </a:p>
          <a:p>
            <a:r>
              <a:rPr lang="en-US" sz="2000" dirty="0">
                <a:solidFill>
                  <a:schemeClr val="tx2"/>
                </a:solidFill>
              </a:rPr>
              <a:t>Jamie Lavas</a:t>
            </a:r>
          </a:p>
          <a:p>
            <a:endParaRPr lang="en-US" sz="2000" dirty="0">
              <a:solidFill>
                <a:schemeClr val="tx2"/>
              </a:solidFill>
            </a:endParaRPr>
          </a:p>
          <a:p>
            <a:r>
              <a:rPr lang="en-US" sz="2000" dirty="0">
                <a:solidFill>
                  <a:schemeClr val="tx2"/>
                </a:solidFill>
              </a:rPr>
              <a:t>02/2026 TWG</a:t>
            </a:r>
          </a:p>
          <a:p>
            <a:endParaRPr lang="en-US" sz="2000" b="1" dirty="0">
              <a:solidFill>
                <a:schemeClr val="tx2"/>
              </a:solidFill>
            </a:endParaRPr>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F30CE-4239-4B5B-3605-44C9313C2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83036-487C-5375-7018-380AB83A4E93}"/>
              </a:ext>
            </a:extLst>
          </p:cNvPr>
          <p:cNvSpPr>
            <a:spLocks noGrp="1"/>
          </p:cNvSpPr>
          <p:nvPr>
            <p:ph type="title"/>
          </p:nvPr>
        </p:nvSpPr>
        <p:spPr>
          <a:xfrm>
            <a:off x="381000" y="243682"/>
            <a:ext cx="8458200" cy="694285"/>
          </a:xfrm>
        </p:spPr>
        <p:txBody>
          <a:bodyPr/>
          <a:lstStyle/>
          <a:p>
            <a:r>
              <a:rPr lang="en-US" dirty="0"/>
              <a:t>RTC 60D SCED Disclosure Report Issues</a:t>
            </a:r>
          </a:p>
        </p:txBody>
      </p:sp>
      <p:sp>
        <p:nvSpPr>
          <p:cNvPr id="3" name="Content Placeholder 2">
            <a:extLst>
              <a:ext uri="{FF2B5EF4-FFF2-40B4-BE49-F238E27FC236}">
                <a16:creationId xmlns:a16="http://schemas.microsoft.com/office/drawing/2014/main" id="{119BF5DC-2047-A7DB-CE65-93166EBA3E07}"/>
              </a:ext>
            </a:extLst>
          </p:cNvPr>
          <p:cNvSpPr>
            <a:spLocks noGrp="1"/>
          </p:cNvSpPr>
          <p:nvPr>
            <p:ph idx="1"/>
          </p:nvPr>
        </p:nvSpPr>
        <p:spPr>
          <a:xfrm>
            <a:off x="190500" y="937967"/>
            <a:ext cx="8763000" cy="5334000"/>
          </a:xfrm>
        </p:spPr>
        <p:txBody>
          <a:bodyPr/>
          <a:lstStyle/>
          <a:p>
            <a:pPr marL="457200" lvl="1" indent="0">
              <a:buNone/>
            </a:pPr>
            <a:endParaRPr lang="en-US" sz="800" dirty="0">
              <a:latin typeface="Segoe UI" panose="020B0502040204020203" pitchFamily="34" charset="0"/>
              <a:ea typeface="Calibri" panose="020F0502020204030204" pitchFamily="34" charset="0"/>
            </a:endParaRPr>
          </a:p>
          <a:p>
            <a:r>
              <a:rPr lang="en-US" sz="1800" dirty="0">
                <a:latin typeface="Segoe UI" panose="020B0502040204020203" pitchFamily="34" charset="0"/>
                <a:ea typeface="Calibri" panose="020F0502020204030204" pitchFamily="34" charset="0"/>
              </a:rPr>
              <a:t>60 Day SCED Disclosure Product Notices:</a:t>
            </a:r>
          </a:p>
          <a:p>
            <a:pPr lvl="1"/>
            <a:r>
              <a:rPr lang="en-US" sz="1400" u="sng" dirty="0">
                <a:latin typeface="Segoe UI" panose="020B0502040204020203" pitchFamily="34" charset="0"/>
                <a:cs typeface="Segoe UI" panose="020B0502040204020203" pitchFamily="34" charset="0"/>
                <a:hlinkClick r:id="rId2" tooltip="M-B020626-01 60-Day SCED Disclosure Report corrections for 02/03/2026 and 02/04/2026 postings"/>
              </a:rPr>
              <a:t>M-B020626-01 60-Day SCED Disclosure Report corrections for 02/03/2026 and 02/04/2026 postings</a:t>
            </a:r>
            <a:endParaRPr lang="en-US" sz="1400" u="sng" dirty="0">
              <a:latin typeface="Segoe UI" panose="020B0502040204020203" pitchFamily="34" charset="0"/>
              <a:ea typeface="Calibri" panose="020F0502020204030204" pitchFamily="34" charset="0"/>
              <a:cs typeface="Segoe UI" panose="020B0502040204020203" pitchFamily="34" charset="0"/>
            </a:endParaRPr>
          </a:p>
          <a:p>
            <a:pPr lvl="1"/>
            <a:r>
              <a:rPr lang="en-US" sz="1400" u="sng" dirty="0">
                <a:latin typeface="Segoe UI" panose="020B0502040204020203" pitchFamily="34" charset="0"/>
                <a:cs typeface="Segoe UI" panose="020B0502040204020203" pitchFamily="34" charset="0"/>
                <a:hlinkClick r:id="rId3" tooltip="M-A021826-01 60-Day SCED Disclosure Report: Missing Telemetered Ancillary Service Capability data for RRS"/>
              </a:rPr>
              <a:t>M-A021826-01 60-Day SCED Disclosure Report: Missing Telemetered Ancillary Service Capability data for RRS</a:t>
            </a:r>
            <a:endParaRPr lang="en-US" sz="1400" dirty="0">
              <a:latin typeface="Segoe UI" panose="020B0502040204020203" pitchFamily="34" charset="0"/>
              <a:ea typeface="Calibri" panose="020F0502020204030204" pitchFamily="34" charset="0"/>
              <a:cs typeface="Segoe UI" panose="020B0502040204020203" pitchFamily="34" charset="0"/>
            </a:endParaRPr>
          </a:p>
          <a:p>
            <a:r>
              <a:rPr lang="en-US" sz="1600" dirty="0">
                <a:latin typeface="Segoe UI" panose="020B0502040204020203" pitchFamily="34" charset="0"/>
                <a:ea typeface="Calibri" panose="020F0502020204030204" pitchFamily="34" charset="0"/>
              </a:rPr>
              <a:t>60 Day SCED Disclosure Output File Issues:</a:t>
            </a:r>
          </a:p>
          <a:p>
            <a:pPr lvl="1"/>
            <a:r>
              <a:rPr lang="en-US" sz="1400" dirty="0">
                <a:latin typeface="Segoe UI" panose="020B0502040204020203" pitchFamily="34" charset="0"/>
                <a:ea typeface="Calibri" panose="020F0502020204030204" pitchFamily="34" charset="0"/>
              </a:rPr>
              <a:t>60- Day SCED QSE Self-Arranged AS</a:t>
            </a:r>
          </a:p>
          <a:p>
            <a:pPr lvl="2"/>
            <a:r>
              <a:rPr lang="en-US" sz="1400" dirty="0">
                <a:latin typeface="Segoe UI" panose="020B0502040204020203" pitchFamily="34" charset="0"/>
                <a:ea typeface="Calibri" panose="020F0502020204030204" pitchFamily="34" charset="0"/>
              </a:rPr>
              <a:t>Inaccurate data provided</a:t>
            </a:r>
          </a:p>
          <a:p>
            <a:pPr lvl="1"/>
            <a:r>
              <a:rPr lang="en-US" sz="1400" dirty="0">
                <a:latin typeface="Segoe UI" panose="020B0502040204020203" pitchFamily="34" charset="0"/>
                <a:ea typeface="Calibri" panose="020F0502020204030204" pitchFamily="34" charset="0"/>
              </a:rPr>
              <a:t>60-Day ESR Data in SCED</a:t>
            </a:r>
          </a:p>
          <a:p>
            <a:pPr lvl="2"/>
            <a:r>
              <a:rPr lang="en-US" sz="1400" dirty="0">
                <a:latin typeface="Segoe UI" panose="020B0502040204020203" pitchFamily="34" charset="0"/>
                <a:ea typeface="Calibri" panose="020F0502020204030204" pitchFamily="34" charset="0"/>
              </a:rPr>
              <a:t>Missing Data: State of Charge, Minimum SOC, Maximum SOC</a:t>
            </a:r>
          </a:p>
          <a:p>
            <a:pPr lvl="2"/>
            <a:r>
              <a:rPr lang="en-US" sz="1400" dirty="0">
                <a:latin typeface="Segoe UI" panose="020B0502040204020203" pitchFamily="34" charset="0"/>
                <a:ea typeface="Calibri" panose="020F0502020204030204" pitchFamily="34" charset="0"/>
              </a:rPr>
              <a:t>Missing Data: AS Capability RRSPF, AS Capability RRSFF</a:t>
            </a:r>
          </a:p>
          <a:p>
            <a:pPr lvl="1"/>
            <a:r>
              <a:rPr lang="en-US" sz="1400" dirty="0">
                <a:latin typeface="Segoe UI" panose="020B0502040204020203" pitchFamily="34" charset="0"/>
                <a:ea typeface="Calibri" panose="020F0502020204030204" pitchFamily="34" charset="0"/>
              </a:rPr>
              <a:t>60-Day Generation Resource Data in SCED</a:t>
            </a:r>
          </a:p>
          <a:p>
            <a:pPr lvl="2"/>
            <a:r>
              <a:rPr lang="en-US" sz="1400" dirty="0">
                <a:latin typeface="Segoe UI" panose="020B0502040204020203" pitchFamily="34" charset="0"/>
                <a:ea typeface="Calibri" panose="020F0502020204030204" pitchFamily="34" charset="0"/>
              </a:rPr>
              <a:t>Missing Data: AS Capability RRSPF, AS Capability RRSFF</a:t>
            </a:r>
          </a:p>
          <a:p>
            <a:pPr lvl="1"/>
            <a:r>
              <a:rPr lang="en-US" sz="1400" dirty="0">
                <a:latin typeface="Segoe UI" panose="020B0502040204020203" pitchFamily="34" charset="0"/>
                <a:ea typeface="Calibri" panose="020F0502020204030204" pitchFamily="34" charset="0"/>
              </a:rPr>
              <a:t>60-Day Load Resource Data in SCED</a:t>
            </a:r>
          </a:p>
          <a:p>
            <a:pPr lvl="2"/>
            <a:r>
              <a:rPr lang="en-US" sz="1400" dirty="0">
                <a:latin typeface="Segoe UI" panose="020B0502040204020203" pitchFamily="34" charset="0"/>
                <a:ea typeface="Calibri" panose="020F0502020204030204" pitchFamily="34" charset="0"/>
              </a:rPr>
              <a:t>Missing Data: AS Capability RRSPF, AS Capability RRSFF, AS Capability RRSUF</a:t>
            </a:r>
          </a:p>
          <a:p>
            <a:pPr marL="457200" lvl="1" indent="0">
              <a:buNone/>
            </a:pPr>
            <a:endParaRPr lang="en-US" sz="800" dirty="0">
              <a:latin typeface="Segoe UI" panose="020B0502040204020203" pitchFamily="34" charset="0"/>
              <a:ea typeface="Calibri" panose="020F0502020204030204" pitchFamily="34" charset="0"/>
            </a:endParaRPr>
          </a:p>
          <a:p>
            <a:r>
              <a:rPr lang="en-US" sz="1600" dirty="0">
                <a:latin typeface="Segoe UI" panose="020B0502040204020203" pitchFamily="34" charset="0"/>
                <a:ea typeface="Calibri" panose="020F0502020204030204" pitchFamily="34" charset="0"/>
                <a:hlinkClick r:id="rId4"/>
              </a:rPr>
              <a:t>Draft Disclosure Report Column Definitions Guide </a:t>
            </a:r>
            <a:endParaRPr lang="en-US" sz="1600" dirty="0">
              <a:latin typeface="Segoe UI" panose="020B0502040204020203" pitchFamily="34" charset="0"/>
              <a:ea typeface="Calibri" panose="020F0502020204030204" pitchFamily="34" charset="0"/>
            </a:endParaRPr>
          </a:p>
          <a:p>
            <a:pPr lvl="1"/>
            <a:r>
              <a:rPr lang="en-US" sz="1400" dirty="0">
                <a:latin typeface="Segoe UI" panose="020B0502040204020203" pitchFamily="34" charset="0"/>
                <a:ea typeface="Calibri" panose="020F0502020204030204" pitchFamily="34" charset="0"/>
              </a:rPr>
              <a:t>Posted to Services/Market Data Transparency/User Guide page of ERCOT.com </a:t>
            </a:r>
          </a:p>
          <a:p>
            <a:pPr marL="57150" indent="0">
              <a:buNone/>
            </a:pPr>
            <a:endParaRPr lang="en-US" sz="1400" dirty="0">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B67E6475-4C20-41EC-1E83-04419CC49114}"/>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591593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59892-DBF3-9C08-04C8-82E221E894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842EA-CF11-65FE-E55A-03EFFEDD1AF9}"/>
              </a:ext>
            </a:extLst>
          </p:cNvPr>
          <p:cNvSpPr>
            <a:spLocks noGrp="1"/>
          </p:cNvSpPr>
          <p:nvPr>
            <p:ph type="title"/>
          </p:nvPr>
        </p:nvSpPr>
        <p:spPr>
          <a:xfrm>
            <a:off x="381000" y="243682"/>
            <a:ext cx="8458200" cy="694285"/>
          </a:xfrm>
        </p:spPr>
        <p:txBody>
          <a:bodyPr/>
          <a:lstStyle/>
          <a:p>
            <a:r>
              <a:rPr lang="en-US" sz="2400" dirty="0"/>
              <a:t>Release Summary of Product Changes</a:t>
            </a:r>
            <a:endParaRPr lang="en-US" dirty="0"/>
          </a:p>
        </p:txBody>
      </p:sp>
      <p:sp>
        <p:nvSpPr>
          <p:cNvPr id="3" name="Content Placeholder 2">
            <a:extLst>
              <a:ext uri="{FF2B5EF4-FFF2-40B4-BE49-F238E27FC236}">
                <a16:creationId xmlns:a16="http://schemas.microsoft.com/office/drawing/2014/main" id="{7EA12B49-AF7D-2C38-5DB2-648F4740E487}"/>
              </a:ext>
            </a:extLst>
          </p:cNvPr>
          <p:cNvSpPr>
            <a:spLocks noGrp="1"/>
          </p:cNvSpPr>
          <p:nvPr>
            <p:ph idx="1"/>
          </p:nvPr>
        </p:nvSpPr>
        <p:spPr>
          <a:xfrm>
            <a:off x="381000" y="944281"/>
            <a:ext cx="8382000" cy="4992801"/>
          </a:xfrm>
        </p:spPr>
        <p:txBody>
          <a:bodyPr/>
          <a:lstStyle/>
          <a:p>
            <a:pPr marL="0" indent="0">
              <a:buNone/>
            </a:pPr>
            <a:endParaRPr lang="en-US" sz="1100" dirty="0">
              <a:latin typeface="Segoe UI" panose="020B0502040204020203" pitchFamily="34" charset="0"/>
              <a:ea typeface="Calibri" panose="020F0502020204030204" pitchFamily="34" charset="0"/>
            </a:endParaRPr>
          </a:p>
          <a:p>
            <a:pPr marL="0" indent="0">
              <a:buNone/>
            </a:pPr>
            <a:endParaRPr lang="en-US" sz="1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BF2AFC16-E58D-4F40-4166-20E46584C163}"/>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5" name="Content Placeholder 2">
            <a:extLst>
              <a:ext uri="{FF2B5EF4-FFF2-40B4-BE49-F238E27FC236}">
                <a16:creationId xmlns:a16="http://schemas.microsoft.com/office/drawing/2014/main" id="{6081BA7C-9408-D5D8-A596-8A4BFB7F099B}"/>
              </a:ext>
            </a:extLst>
          </p:cNvPr>
          <p:cNvSpPr txBox="1">
            <a:spLocks/>
          </p:cNvSpPr>
          <p:nvPr/>
        </p:nvSpPr>
        <p:spPr>
          <a:xfrm>
            <a:off x="457200" y="3636472"/>
            <a:ext cx="8534400" cy="243596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graphicFrame>
        <p:nvGraphicFramePr>
          <p:cNvPr id="6" name="Table 5">
            <a:extLst>
              <a:ext uri="{FF2B5EF4-FFF2-40B4-BE49-F238E27FC236}">
                <a16:creationId xmlns:a16="http://schemas.microsoft.com/office/drawing/2014/main" id="{C8CE9D0B-4701-28C6-6BA1-8B9D88E45B90}"/>
              </a:ext>
            </a:extLst>
          </p:cNvPr>
          <p:cNvGraphicFramePr>
            <a:graphicFrameLocks noGrp="1"/>
          </p:cNvGraphicFramePr>
          <p:nvPr>
            <p:extLst>
              <p:ext uri="{D42A27DB-BD31-4B8C-83A1-F6EECF244321}">
                <p14:modId xmlns:p14="http://schemas.microsoft.com/office/powerpoint/2010/main" val="1838504949"/>
              </p:ext>
            </p:extLst>
          </p:nvPr>
        </p:nvGraphicFramePr>
        <p:xfrm>
          <a:off x="152400" y="1543365"/>
          <a:ext cx="8839199" cy="4620013"/>
        </p:xfrm>
        <a:graphic>
          <a:graphicData uri="http://schemas.openxmlformats.org/drawingml/2006/table">
            <a:tbl>
              <a:tblPr>
                <a:tableStyleId>{5C22544A-7EE6-4342-B048-85BDC9FD1C3A}</a:tableStyleId>
              </a:tblPr>
              <a:tblGrid>
                <a:gridCol w="685800">
                  <a:extLst>
                    <a:ext uri="{9D8B030D-6E8A-4147-A177-3AD203B41FA5}">
                      <a16:colId xmlns:a16="http://schemas.microsoft.com/office/drawing/2014/main" val="485906168"/>
                    </a:ext>
                  </a:extLst>
                </a:gridCol>
                <a:gridCol w="3124200">
                  <a:extLst>
                    <a:ext uri="{9D8B030D-6E8A-4147-A177-3AD203B41FA5}">
                      <a16:colId xmlns:a16="http://schemas.microsoft.com/office/drawing/2014/main" val="1843117842"/>
                    </a:ext>
                  </a:extLst>
                </a:gridCol>
                <a:gridCol w="5029199">
                  <a:extLst>
                    <a:ext uri="{9D8B030D-6E8A-4147-A177-3AD203B41FA5}">
                      <a16:colId xmlns:a16="http://schemas.microsoft.com/office/drawing/2014/main" val="2612176562"/>
                    </a:ext>
                  </a:extLst>
                </a:gridCol>
              </a:tblGrid>
              <a:tr h="391564">
                <a:tc>
                  <a:txBody>
                    <a:bodyPr/>
                    <a:lstStyle/>
                    <a:p>
                      <a:pPr algn="l" fontAlgn="b">
                        <a:lnSpc>
                          <a:spcPts val="1440"/>
                        </a:lnSpc>
                        <a:buNone/>
                      </a:pPr>
                      <a:r>
                        <a:rPr lang="en-US" sz="1400" b="1" i="0" u="sng" strike="noStrike" dirty="0">
                          <a:solidFill>
                            <a:srgbClr val="000000"/>
                          </a:solidFill>
                          <a:effectLst/>
                          <a:latin typeface="Aptos Narrow" panose="020B0004020202020204" pitchFamily="34" charset="0"/>
                        </a:rPr>
                        <a:t> Release</a:t>
                      </a:r>
                    </a:p>
                  </a:txBody>
                  <a:tcPr marL="7403" marR="7403" marT="7403" marB="0" anchor="b"/>
                </a:tc>
                <a:tc>
                  <a:txBody>
                    <a:bodyPr/>
                    <a:lstStyle/>
                    <a:p>
                      <a:pPr algn="l" fontAlgn="b">
                        <a:buNone/>
                      </a:pPr>
                      <a:r>
                        <a:rPr lang="en-US" sz="1400" b="1" i="0" u="sng" strike="noStrike" dirty="0">
                          <a:solidFill>
                            <a:srgbClr val="000000"/>
                          </a:solidFill>
                          <a:effectLst/>
                          <a:latin typeface="Aptos Narrow" panose="020B0004020202020204" pitchFamily="34" charset="0"/>
                        </a:rPr>
                        <a:t> Summary of Change</a:t>
                      </a:r>
                    </a:p>
                  </a:txBody>
                  <a:tcPr marL="7403" marR="7403" marT="7403" marB="0" anchor="b"/>
                </a:tc>
                <a:tc>
                  <a:txBody>
                    <a:bodyPr/>
                    <a:lstStyle/>
                    <a:p>
                      <a:pPr algn="l" fontAlgn="b">
                        <a:buNone/>
                      </a:pPr>
                      <a:r>
                        <a:rPr lang="en-US" sz="1400" b="1" i="0" u="sng" strike="noStrike" dirty="0">
                          <a:solidFill>
                            <a:srgbClr val="000000"/>
                          </a:solidFill>
                          <a:effectLst/>
                          <a:latin typeface="Aptos Narrow" panose="020B0004020202020204" pitchFamily="34" charset="0"/>
                        </a:rPr>
                        <a:t>Change Details:</a:t>
                      </a:r>
                    </a:p>
                  </a:txBody>
                  <a:tcPr marL="7403" marR="7403" marT="7403" marB="0" anchor="b"/>
                </a:tc>
                <a:extLst>
                  <a:ext uri="{0D108BD9-81ED-4DB2-BD59-A6C34878D82A}">
                    <a16:rowId xmlns:a16="http://schemas.microsoft.com/office/drawing/2014/main" val="3111379905"/>
                  </a:ext>
                </a:extLst>
              </a:tr>
              <a:tr h="378201">
                <a:tc>
                  <a:txBody>
                    <a:bodyPr/>
                    <a:lstStyle/>
                    <a:p>
                      <a:pPr algn="ctr" fontAlgn="b">
                        <a:buNone/>
                      </a:pPr>
                      <a:r>
                        <a:rPr lang="en-US" sz="1200" b="0" i="0" u="none" strike="noStrike" dirty="0">
                          <a:solidFill>
                            <a:srgbClr val="000000"/>
                          </a:solidFill>
                          <a:effectLst/>
                          <a:latin typeface="Aptos Narrow" panose="020B0004020202020204" pitchFamily="34" charset="0"/>
                        </a:rPr>
                        <a:t>R2</a:t>
                      </a:r>
                    </a:p>
                  </a:txBody>
                  <a:tcPr marL="7403" marR="7403" marT="7403" marB="0" anchor="ctr"/>
                </a:tc>
                <a:tc>
                  <a:txBody>
                    <a:bodyPr/>
                    <a:lstStyle/>
                    <a:p>
                      <a:pPr algn="l" fontAlgn="b">
                        <a:buNone/>
                      </a:pPr>
                      <a:r>
                        <a:rPr lang="en-US" sz="1200" u="none" strike="noStrike" dirty="0">
                          <a:effectLst/>
                        </a:rPr>
                        <a:t>Creation of new monthly new GIS Report for Transmission Interconnection Costs report as part of the RIOO Repower Enhancements project</a:t>
                      </a:r>
                      <a:endParaRPr lang="en-US" sz="1200" b="0" i="0" u="none" strike="noStrike" dirty="0">
                        <a:solidFill>
                          <a:srgbClr val="000000"/>
                        </a:solidFill>
                        <a:effectLst/>
                        <a:latin typeface="Aptos Narrow" panose="020B0004020202020204" pitchFamily="34" charset="0"/>
                      </a:endParaRPr>
                    </a:p>
                  </a:txBody>
                  <a:tcPr marL="7403" marR="7403" marT="7403" marB="0" anchor="ctr"/>
                </a:tc>
                <a:tc>
                  <a:txBody>
                    <a:bodyPr/>
                    <a:lstStyle/>
                    <a:p>
                      <a:pPr algn="l" fontAlgn="b">
                        <a:buNone/>
                      </a:pPr>
                      <a:r>
                        <a:rPr lang="en-US" sz="1200" b="0" i="0" u="none" strike="noStrike" dirty="0">
                          <a:solidFill>
                            <a:srgbClr val="000000"/>
                          </a:solidFill>
                          <a:effectLst/>
                          <a:latin typeface="Aptos Narrow" panose="020B0004020202020204" pitchFamily="34" charset="0"/>
                        </a:rPr>
                        <a:t>The following data product has been created as part of RIOO Repower efforts and will publish monthly along with the existing GIS Report. This report will be posted to the ERCOT Website.</a:t>
                      </a:r>
                    </a:p>
                    <a:p>
                      <a:pPr algn="l" fontAlgn="b">
                        <a:buNone/>
                      </a:pPr>
                      <a:endParaRPr lang="en-US" sz="1200" b="0" i="0" u="none" strike="noStrike" dirty="0">
                        <a:solidFill>
                          <a:srgbClr val="000000"/>
                        </a:solidFill>
                        <a:effectLst/>
                        <a:latin typeface="Aptos Narrow" panose="020B0004020202020204" pitchFamily="34" charset="0"/>
                      </a:endParaRPr>
                    </a:p>
                    <a:p>
                      <a:pPr algn="l" fontAlgn="b">
                        <a:buNone/>
                      </a:pPr>
                      <a:r>
                        <a:rPr lang="en-US" sz="1200" b="0" i="0" u="none" strike="noStrike" dirty="0">
                          <a:solidFill>
                            <a:srgbClr val="000000"/>
                          </a:solidFill>
                          <a:effectLst/>
                          <a:latin typeface="Aptos Narrow" panose="020B0004020202020204" pitchFamily="34" charset="0"/>
                        </a:rPr>
                        <a:t>GIS Report for Transmission Interconnection Costs | PG7-201-ER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27292</a:t>
                      </a:r>
                    </a:p>
                  </a:txBody>
                  <a:tcPr marL="7403" marR="7403" marT="7403" marB="0" anchor="b"/>
                </a:tc>
                <a:extLst>
                  <a:ext uri="{0D108BD9-81ED-4DB2-BD59-A6C34878D82A}">
                    <a16:rowId xmlns:a16="http://schemas.microsoft.com/office/drawing/2014/main" val="92254252"/>
                  </a:ext>
                </a:extLst>
              </a:tr>
              <a:tr h="378201">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R2</a:t>
                      </a:r>
                    </a:p>
                  </a:txBody>
                  <a:tcPr marL="7403" marR="7403" marT="7403" marB="0" anchor="ctr"/>
                </a:tc>
                <a:tc>
                  <a:txBody>
                    <a:bodyPr/>
                    <a:lstStyle/>
                    <a:p>
                      <a:pPr algn="l" fontAlgn="b">
                        <a:buNone/>
                      </a:pPr>
                      <a:endParaRPr lang="en-US" sz="1200" u="none" strike="noStrike" dirty="0">
                        <a:effectLst/>
                      </a:endParaRPr>
                    </a:p>
                    <a:p>
                      <a:pPr algn="l" fontAlgn="b">
                        <a:buNone/>
                      </a:pPr>
                      <a:r>
                        <a:rPr lang="en-US" sz="1200" u="none" strike="noStrike" dirty="0">
                          <a:effectLst/>
                        </a:rPr>
                        <a:t>Additional public products added to the ERCOT Data Portal</a:t>
                      </a:r>
                      <a:endParaRPr lang="en-US" sz="1200" b="0" i="0" u="none" strike="noStrike" dirty="0">
                        <a:solidFill>
                          <a:srgbClr val="000000"/>
                        </a:solidFill>
                        <a:effectLst/>
                        <a:latin typeface="Aptos Narrow" panose="020B0004020202020204" pitchFamily="34" charset="0"/>
                      </a:endParaRPr>
                    </a:p>
                  </a:txBody>
                  <a:tcPr marL="7403" marR="7403" marT="7403" marB="0" anchor="ctr"/>
                </a:tc>
                <a:tc>
                  <a:txBody>
                    <a:bodyPr/>
                    <a:lstStyle/>
                    <a:p>
                      <a:pPr algn="l" fontAlgn="b">
                        <a:buNone/>
                      </a:pPr>
                      <a:r>
                        <a:rPr lang="en-US" sz="1200" b="0" i="0" u="none" strike="noStrike" dirty="0">
                          <a:solidFill>
                            <a:srgbClr val="000000"/>
                          </a:solidFill>
                          <a:effectLst/>
                          <a:latin typeface="Aptos Narrow" panose="020B0004020202020204" pitchFamily="34" charset="0"/>
                        </a:rPr>
                        <a:t>The following data products will be added to the ERCOT Data Portal for public API access:</a:t>
                      </a:r>
                    </a:p>
                    <a:p>
                      <a:pPr algn="l" fontAlgn="b">
                        <a:buNone/>
                      </a:pPr>
                      <a:endParaRPr lang="en-US" sz="1200" b="0" i="0" u="none" strike="noStrike" dirty="0">
                        <a:solidFill>
                          <a:srgbClr val="000000"/>
                        </a:solidFill>
                        <a:effectLst/>
                        <a:latin typeface="Aptos Narrow" panose="020B0004020202020204" pitchFamily="34" charset="0"/>
                      </a:endParaRPr>
                    </a:p>
                    <a:p>
                      <a:pPr algn="l" fontAlgn="b">
                        <a:buNone/>
                      </a:pPr>
                      <a:r>
                        <a:rPr lang="en-US" sz="1200" b="0" i="0" u="none" strike="noStrike" dirty="0">
                          <a:solidFill>
                            <a:srgbClr val="000000"/>
                          </a:solidFill>
                          <a:effectLst/>
                          <a:latin typeface="Aptos Narrow" panose="020B0004020202020204" pitchFamily="34" charset="0"/>
                        </a:rPr>
                        <a:t>Hourly Real-Time Load vs. Actual Report | GEN-55-CD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13499</a:t>
                      </a:r>
                    </a:p>
                    <a:p>
                      <a:pPr algn="l" fontAlgn="b">
                        <a:buNone/>
                      </a:pPr>
                      <a:r>
                        <a:rPr lang="en-US" sz="1200" b="0" i="0" u="none" strike="noStrike" dirty="0">
                          <a:solidFill>
                            <a:srgbClr val="000000"/>
                          </a:solidFill>
                          <a:effectLst/>
                          <a:latin typeface="Aptos Narrow" panose="020B0004020202020204" pitchFamily="34" charset="0"/>
                        </a:rPr>
                        <a:t>Monthly Ancillary Service Deployment Factors | NP5-520-ER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25822</a:t>
                      </a:r>
                    </a:p>
                    <a:p>
                      <a:pPr algn="l" fontAlgn="b">
                        <a:buNone/>
                      </a:pPr>
                      <a:r>
                        <a:rPr lang="en-US" sz="1200" b="0" i="0" u="none" strike="noStrike" dirty="0">
                          <a:solidFill>
                            <a:srgbClr val="000000"/>
                          </a:solidFill>
                          <a:effectLst/>
                          <a:latin typeface="Aptos Narrow" panose="020B0004020202020204" pitchFamily="34" charset="0"/>
                        </a:rPr>
                        <a:t>Hourly RUC Ancillary Service Demand Curves | NP4-213-CD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26382</a:t>
                      </a:r>
                    </a:p>
                    <a:p>
                      <a:pPr algn="l" fontAlgn="b">
                        <a:buNone/>
                      </a:pPr>
                      <a:r>
                        <a:rPr lang="en-US" sz="1200" b="0" i="0" u="none" strike="noStrike" dirty="0">
                          <a:solidFill>
                            <a:srgbClr val="000000"/>
                          </a:solidFill>
                          <a:effectLst/>
                          <a:latin typeface="Aptos Narrow" panose="020B0004020202020204" pitchFamily="34" charset="0"/>
                        </a:rPr>
                        <a:t>Daily RUC Ancillary Service Demand Curves | NP4-214-CD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26383</a:t>
                      </a:r>
                    </a:p>
                    <a:p>
                      <a:pPr algn="l" fontAlgn="b">
                        <a:buNone/>
                      </a:pPr>
                      <a:r>
                        <a:rPr lang="en-US" sz="1200" b="0" i="0" u="none" strike="noStrike" dirty="0">
                          <a:solidFill>
                            <a:srgbClr val="000000"/>
                          </a:solidFill>
                          <a:effectLst/>
                          <a:latin typeface="Aptos Narrow" panose="020B0004020202020204" pitchFamily="34" charset="0"/>
                        </a:rPr>
                        <a:t>Weekly RUC Ancillary Service Demand Curves | NP4-215-CD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26384</a:t>
                      </a:r>
                    </a:p>
                  </a:txBody>
                  <a:tcPr marL="7403" marR="7403" marT="7403" marB="0" anchor="b"/>
                </a:tc>
                <a:extLst>
                  <a:ext uri="{0D108BD9-81ED-4DB2-BD59-A6C34878D82A}">
                    <a16:rowId xmlns:a16="http://schemas.microsoft.com/office/drawing/2014/main" val="1295411759"/>
                  </a:ext>
                </a:extLst>
              </a:tr>
              <a:tr h="378201">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R3</a:t>
                      </a:r>
                    </a:p>
                  </a:txBody>
                  <a:tcPr marL="7403" marR="7403" marT="7403" marB="0" anchor="ctr"/>
                </a:tc>
                <a:tc>
                  <a:txBody>
                    <a:bodyPr/>
                    <a:lstStyle/>
                    <a:p>
                      <a:pPr algn="l" fontAlgn="b">
                        <a:buNone/>
                      </a:pPr>
                      <a:r>
                        <a:rPr lang="en-US" sz="1200" b="0" i="0" u="none" strike="noStrike" dirty="0">
                          <a:solidFill>
                            <a:srgbClr val="000000"/>
                          </a:solidFill>
                          <a:effectLst/>
                          <a:latin typeface="Aptos Narrow" panose="020B0004020202020204" pitchFamily="34" charset="0"/>
                        </a:rPr>
                        <a:t>CDR XML Element Tag Correction</a:t>
                      </a:r>
                    </a:p>
                  </a:txBody>
                  <a:tcPr marL="7403" marR="7403" marT="7403" marB="0" anchor="ctr"/>
                </a:tc>
                <a:tc>
                  <a:txBody>
                    <a:bodyPr/>
                    <a:lstStyle/>
                    <a:p>
                      <a:r>
                        <a:rPr lang="en-US" sz="1200" b="0" i="0" u="none" strike="noStrike" kern="1200" dirty="0">
                          <a:solidFill>
                            <a:srgbClr val="000000"/>
                          </a:solidFill>
                          <a:effectLst/>
                          <a:latin typeface="Aptos Narrow" panose="020B0004020202020204" pitchFamily="34" charset="0"/>
                          <a:ea typeface="+mn-ea"/>
                          <a:cs typeface="+mn-cs"/>
                        </a:rPr>
                        <a:t>Correct XML Tag for CDR Report- NP5-108-Hourly RMR Services Deployed</a:t>
                      </a:r>
                    </a:p>
                    <a:p>
                      <a:endParaRPr lang="en-US" sz="1200" b="0" i="0" u="none" strike="noStrike" kern="1200" dirty="0">
                        <a:solidFill>
                          <a:srgbClr val="000000"/>
                        </a:solidFill>
                        <a:effectLst/>
                        <a:latin typeface="Aptos Narrow" panose="020B0004020202020204" pitchFamily="34" charset="0"/>
                        <a:ea typeface="+mn-ea"/>
                        <a:cs typeface="+mn-cs"/>
                      </a:endParaRPr>
                    </a:p>
                    <a:p>
                      <a:r>
                        <a:rPr lang="en-US" sz="1200" b="0" i="0" u="none" strike="noStrike" kern="1200" dirty="0">
                          <a:solidFill>
                            <a:srgbClr val="000000"/>
                          </a:solidFill>
                          <a:effectLst/>
                          <a:latin typeface="Aptos Narrow" panose="020B0004020202020204" pitchFamily="34" charset="0"/>
                          <a:ea typeface="+mn-ea"/>
                          <a:cs typeface="+mn-cs"/>
                        </a:rPr>
                        <a:t>Current:</a:t>
                      </a:r>
                      <a:br>
                        <a:rPr lang="en-US" sz="1200" b="0" i="0" u="none" strike="noStrike" kern="1200" dirty="0">
                          <a:solidFill>
                            <a:srgbClr val="000000"/>
                          </a:solidFill>
                          <a:effectLst/>
                          <a:latin typeface="Aptos Narrow" panose="020B0004020202020204" pitchFamily="34" charset="0"/>
                          <a:ea typeface="+mn-ea"/>
                          <a:cs typeface="+mn-cs"/>
                        </a:rPr>
                      </a:br>
                      <a:r>
                        <a:rPr lang="en-US" sz="1200" b="0" i="0" u="none" strike="noStrike" kern="1200" dirty="0">
                          <a:solidFill>
                            <a:srgbClr val="000000"/>
                          </a:solidFill>
                          <a:effectLst/>
                          <a:latin typeface="Aptos Narrow" panose="020B0004020202020204" pitchFamily="34" charset="0"/>
                          <a:ea typeface="+mn-ea"/>
                          <a:cs typeface="+mn-cs"/>
                        </a:rPr>
                        <a:t>&lt;</a:t>
                      </a:r>
                      <a:r>
                        <a:rPr lang="en-US" sz="1200" b="0" i="0" u="none" strike="noStrike" kern="1200" dirty="0" err="1">
                          <a:solidFill>
                            <a:srgbClr val="000000"/>
                          </a:solidFill>
                          <a:effectLst/>
                          <a:latin typeface="Aptos Narrow" panose="020B0004020202020204" pitchFamily="34" charset="0"/>
                          <a:ea typeface="+mn-ea"/>
                          <a:cs typeface="+mn-cs"/>
                        </a:rPr>
                        <a:t>xs:element</a:t>
                      </a:r>
                      <a:r>
                        <a:rPr lang="en-US" sz="1200" b="0" i="0" u="none" strike="noStrike" kern="1200" dirty="0">
                          <a:solidFill>
                            <a:srgbClr val="000000"/>
                          </a:solidFill>
                          <a:effectLst/>
                          <a:latin typeface="Aptos Narrow" panose="020B0004020202020204" pitchFamily="34" charset="0"/>
                          <a:ea typeface="+mn-ea"/>
                          <a:cs typeface="+mn-cs"/>
                        </a:rPr>
                        <a:t> name="</a:t>
                      </a:r>
                      <a:r>
                        <a:rPr lang="en-US" sz="1200" b="0" i="0" u="none" strike="noStrike" kern="1200" dirty="0" err="1">
                          <a:solidFill>
                            <a:srgbClr val="000000"/>
                          </a:solidFill>
                          <a:effectLst/>
                          <a:latin typeface="Aptos Narrow" panose="020B0004020202020204" pitchFamily="34" charset="0"/>
                          <a:ea typeface="+mn-ea"/>
                          <a:cs typeface="+mn-cs"/>
                        </a:rPr>
                        <a:t>ChangesRUCResources</a:t>
                      </a:r>
                      <a:r>
                        <a:rPr lang="en-US" sz="1200" b="0" i="0" u="none" strike="noStrike" kern="1200" dirty="0">
                          <a:solidFill>
                            <a:srgbClr val="000000"/>
                          </a:solidFill>
                          <a:effectLst/>
                          <a:latin typeface="Aptos Narrow" panose="020B0004020202020204" pitchFamily="34" charset="0"/>
                          <a:ea typeface="+mn-ea"/>
                          <a:cs typeface="+mn-cs"/>
                        </a:rPr>
                        <a:t>"&gt;</a:t>
                      </a:r>
                      <a:br>
                        <a:rPr lang="en-US" sz="1200" b="0" i="0" u="none" strike="noStrike" kern="1200" dirty="0">
                          <a:solidFill>
                            <a:srgbClr val="000000"/>
                          </a:solidFill>
                          <a:effectLst/>
                          <a:latin typeface="Aptos Narrow" panose="020B0004020202020204" pitchFamily="34" charset="0"/>
                          <a:ea typeface="+mn-ea"/>
                          <a:cs typeface="+mn-cs"/>
                        </a:rPr>
                      </a:br>
                      <a:r>
                        <a:rPr lang="en-US" sz="1200" b="0" i="0" u="none" strike="noStrike" kern="1200" dirty="0">
                          <a:solidFill>
                            <a:srgbClr val="000000"/>
                          </a:solidFill>
                          <a:effectLst/>
                          <a:latin typeface="Aptos Narrow" panose="020B0004020202020204" pitchFamily="34" charset="0"/>
                          <a:ea typeface="+mn-ea"/>
                          <a:cs typeface="+mn-cs"/>
                        </a:rPr>
                        <a:t>&lt;</a:t>
                      </a:r>
                      <a:r>
                        <a:rPr lang="en-US" sz="1200" b="0" i="0" u="none" strike="noStrike" kern="1200" dirty="0" err="1">
                          <a:solidFill>
                            <a:srgbClr val="000000"/>
                          </a:solidFill>
                          <a:effectLst/>
                          <a:latin typeface="Aptos Narrow" panose="020B0004020202020204" pitchFamily="34" charset="0"/>
                          <a:ea typeface="+mn-ea"/>
                          <a:cs typeface="+mn-cs"/>
                        </a:rPr>
                        <a:t>xs:documentation</a:t>
                      </a:r>
                      <a:r>
                        <a:rPr lang="en-US" sz="1200" b="0" i="0" u="none" strike="noStrike" kern="1200" dirty="0">
                          <a:solidFill>
                            <a:srgbClr val="000000"/>
                          </a:solidFill>
                          <a:effectLst/>
                          <a:latin typeface="Aptos Narrow" panose="020B0004020202020204" pitchFamily="34" charset="0"/>
                          <a:ea typeface="+mn-ea"/>
                          <a:cs typeface="+mn-cs"/>
                        </a:rPr>
                        <a:t>&gt;NP5-108: </a:t>
                      </a:r>
                      <a:r>
                        <a:rPr lang="en-US" sz="1200" b="0" i="0" u="none" strike="noStrike" kern="1200" dirty="0" err="1">
                          <a:solidFill>
                            <a:srgbClr val="000000"/>
                          </a:solidFill>
                          <a:effectLst/>
                          <a:latin typeface="Aptos Narrow" panose="020B0004020202020204" pitchFamily="34" charset="0"/>
                          <a:ea typeface="+mn-ea"/>
                          <a:cs typeface="+mn-cs"/>
                        </a:rPr>
                        <a:t>ChangesRUCResources</a:t>
                      </a:r>
                      <a:endParaRPr lang="en-US" sz="1200" b="0" i="0" u="none" strike="noStrike" kern="1200" dirty="0">
                        <a:solidFill>
                          <a:srgbClr val="000000"/>
                        </a:solidFill>
                        <a:effectLst/>
                        <a:latin typeface="Aptos Narrow" panose="020B0004020202020204" pitchFamily="34" charset="0"/>
                        <a:ea typeface="+mn-ea"/>
                        <a:cs typeface="+mn-cs"/>
                      </a:endParaRPr>
                    </a:p>
                    <a:p>
                      <a:endParaRPr lang="en-US" sz="1200" b="0" i="0" u="none" strike="noStrike" kern="1200" dirty="0">
                        <a:solidFill>
                          <a:srgbClr val="000000"/>
                        </a:solidFill>
                        <a:effectLst/>
                        <a:latin typeface="Aptos Narrow" panose="020B0004020202020204" pitchFamily="34" charset="0"/>
                        <a:ea typeface="+mn-ea"/>
                        <a:cs typeface="+mn-cs"/>
                      </a:endParaRPr>
                    </a:p>
                    <a:p>
                      <a:r>
                        <a:rPr lang="en-US" sz="1200" b="0" i="0" u="none" strike="noStrike" kern="1200" dirty="0">
                          <a:solidFill>
                            <a:srgbClr val="000000"/>
                          </a:solidFill>
                          <a:effectLst/>
                          <a:latin typeface="Aptos Narrow" panose="020B0004020202020204" pitchFamily="34" charset="0"/>
                          <a:ea typeface="+mn-ea"/>
                          <a:cs typeface="+mn-cs"/>
                        </a:rPr>
                        <a:t>Future Correct Tags:</a:t>
                      </a:r>
                      <a:br>
                        <a:rPr lang="en-US" sz="1200" b="0" i="0" u="none" strike="noStrike" kern="1200" dirty="0">
                          <a:solidFill>
                            <a:srgbClr val="000000"/>
                          </a:solidFill>
                          <a:effectLst/>
                          <a:latin typeface="Aptos Narrow" panose="020B0004020202020204" pitchFamily="34" charset="0"/>
                          <a:ea typeface="+mn-ea"/>
                          <a:cs typeface="+mn-cs"/>
                        </a:rPr>
                      </a:br>
                      <a:r>
                        <a:rPr lang="en-US" sz="1200" b="0" i="0" u="none" strike="noStrike" kern="1200" dirty="0">
                          <a:solidFill>
                            <a:srgbClr val="000000"/>
                          </a:solidFill>
                          <a:effectLst/>
                          <a:latin typeface="Aptos Narrow" panose="020B0004020202020204" pitchFamily="34" charset="0"/>
                          <a:ea typeface="+mn-ea"/>
                          <a:cs typeface="+mn-cs"/>
                        </a:rPr>
                        <a:t>&lt;</a:t>
                      </a:r>
                      <a:r>
                        <a:rPr lang="en-US" sz="1200" b="0" i="0" u="none" strike="noStrike" kern="1200" dirty="0" err="1">
                          <a:solidFill>
                            <a:srgbClr val="000000"/>
                          </a:solidFill>
                          <a:effectLst/>
                          <a:latin typeface="Aptos Narrow" panose="020B0004020202020204" pitchFamily="34" charset="0"/>
                          <a:ea typeface="+mn-ea"/>
                          <a:cs typeface="+mn-cs"/>
                        </a:rPr>
                        <a:t>xs:element</a:t>
                      </a:r>
                      <a:r>
                        <a:rPr lang="en-US" sz="1200" b="0" i="0" u="none" strike="noStrike" kern="1200" dirty="0">
                          <a:solidFill>
                            <a:srgbClr val="000000"/>
                          </a:solidFill>
                          <a:effectLst/>
                          <a:latin typeface="Aptos Narrow" panose="020B0004020202020204" pitchFamily="34" charset="0"/>
                          <a:ea typeface="+mn-ea"/>
                          <a:cs typeface="+mn-cs"/>
                        </a:rPr>
                        <a:t> name="</a:t>
                      </a:r>
                      <a:r>
                        <a:rPr lang="en-US" sz="1200" b="0" i="0" u="none" strike="noStrike" kern="1200" dirty="0" err="1">
                          <a:solidFill>
                            <a:srgbClr val="000000"/>
                          </a:solidFill>
                          <a:effectLst/>
                          <a:latin typeface="Aptos Narrow" panose="020B0004020202020204" pitchFamily="34" charset="0"/>
                          <a:ea typeface="+mn-ea"/>
                          <a:cs typeface="+mn-cs"/>
                        </a:rPr>
                        <a:t>RMRDeployedServices</a:t>
                      </a:r>
                      <a:r>
                        <a:rPr lang="en-US" sz="1200" b="0" i="0" u="none" strike="noStrike" kern="1200" dirty="0">
                          <a:solidFill>
                            <a:srgbClr val="000000"/>
                          </a:solidFill>
                          <a:effectLst/>
                          <a:latin typeface="Aptos Narrow" panose="020B0004020202020204" pitchFamily="34" charset="0"/>
                          <a:ea typeface="+mn-ea"/>
                          <a:cs typeface="+mn-cs"/>
                        </a:rPr>
                        <a:t>"&gt;</a:t>
                      </a:r>
                      <a:br>
                        <a:rPr lang="en-US" sz="1200" b="0" i="0" u="none" strike="noStrike" kern="1200" dirty="0">
                          <a:solidFill>
                            <a:srgbClr val="000000"/>
                          </a:solidFill>
                          <a:effectLst/>
                          <a:latin typeface="Aptos Narrow" panose="020B0004020202020204" pitchFamily="34" charset="0"/>
                          <a:ea typeface="+mn-ea"/>
                          <a:cs typeface="+mn-cs"/>
                        </a:rPr>
                      </a:br>
                      <a:r>
                        <a:rPr lang="en-US" sz="1200" b="0" i="0" u="none" strike="noStrike" kern="1200" dirty="0">
                          <a:solidFill>
                            <a:srgbClr val="000000"/>
                          </a:solidFill>
                          <a:effectLst/>
                          <a:latin typeface="Aptos Narrow" panose="020B0004020202020204" pitchFamily="34" charset="0"/>
                          <a:ea typeface="+mn-ea"/>
                          <a:cs typeface="+mn-cs"/>
                        </a:rPr>
                        <a:t>&lt;</a:t>
                      </a:r>
                      <a:r>
                        <a:rPr lang="en-US" sz="1200" b="0" i="0" u="none" strike="noStrike" kern="1200" dirty="0" err="1">
                          <a:solidFill>
                            <a:srgbClr val="000000"/>
                          </a:solidFill>
                          <a:effectLst/>
                          <a:latin typeface="Aptos Narrow" panose="020B0004020202020204" pitchFamily="34" charset="0"/>
                          <a:ea typeface="+mn-ea"/>
                          <a:cs typeface="+mn-cs"/>
                        </a:rPr>
                        <a:t>xs:documentation</a:t>
                      </a:r>
                      <a:r>
                        <a:rPr lang="en-US" sz="1200" b="0" i="0" u="none" strike="noStrike" kern="1200" dirty="0">
                          <a:solidFill>
                            <a:srgbClr val="000000"/>
                          </a:solidFill>
                          <a:effectLst/>
                          <a:latin typeface="Aptos Narrow" panose="020B0004020202020204" pitchFamily="34" charset="0"/>
                          <a:ea typeface="+mn-ea"/>
                          <a:cs typeface="+mn-cs"/>
                        </a:rPr>
                        <a:t>&gt;NP5-108 (10016): Hourly RMR Deployed Services</a:t>
                      </a:r>
                    </a:p>
                    <a:p>
                      <a:pPr algn="l" fontAlgn="b">
                        <a:buNone/>
                      </a:pPr>
                      <a:endParaRPr lang="en-US" sz="1200" b="0" i="0" u="none" strike="noStrike" dirty="0">
                        <a:solidFill>
                          <a:srgbClr val="000000"/>
                        </a:solidFill>
                        <a:effectLst/>
                        <a:latin typeface="Aptos Narrow" panose="020B0004020202020204" pitchFamily="34" charset="0"/>
                      </a:endParaRPr>
                    </a:p>
                  </a:txBody>
                  <a:tcPr marL="7403" marR="7403" marT="7403" marB="0" anchor="b"/>
                </a:tc>
                <a:extLst>
                  <a:ext uri="{0D108BD9-81ED-4DB2-BD59-A6C34878D82A}">
                    <a16:rowId xmlns:a16="http://schemas.microsoft.com/office/drawing/2014/main" val="4270833292"/>
                  </a:ext>
                </a:extLst>
              </a:tr>
            </a:tbl>
          </a:graphicData>
        </a:graphic>
      </p:graphicFrame>
      <p:sp>
        <p:nvSpPr>
          <p:cNvPr id="7" name="TextBox 6">
            <a:extLst>
              <a:ext uri="{FF2B5EF4-FFF2-40B4-BE49-F238E27FC236}">
                <a16:creationId xmlns:a16="http://schemas.microsoft.com/office/drawing/2014/main" id="{3F70ECEC-5F3E-D84C-B9C8-3CEC7950A3B8}"/>
              </a:ext>
            </a:extLst>
          </p:cNvPr>
          <p:cNvSpPr txBox="1"/>
          <p:nvPr/>
        </p:nvSpPr>
        <p:spPr>
          <a:xfrm>
            <a:off x="449344" y="821585"/>
            <a:ext cx="8305800" cy="369332"/>
          </a:xfrm>
          <a:prstGeom prst="rect">
            <a:avLst/>
          </a:prstGeom>
          <a:noFill/>
        </p:spPr>
        <p:txBody>
          <a:bodyPr wrap="square" rtlCol="0">
            <a:spAutoFit/>
          </a:bodyPr>
          <a:lstStyle/>
          <a:p>
            <a:r>
              <a:rPr lang="en-US" dirty="0"/>
              <a:t>The following Product changes are planned for the 2026-R2/R3 Releases:</a:t>
            </a:r>
          </a:p>
        </p:txBody>
      </p:sp>
    </p:spTree>
    <p:extLst>
      <p:ext uri="{BB962C8B-B14F-4D97-AF65-F5344CB8AC3E}">
        <p14:creationId xmlns:p14="http://schemas.microsoft.com/office/powerpoint/2010/main" val="515670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415C5-4A4C-68C6-3117-4F7F5BC559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9BAE1B-794D-6C97-3EB2-C19B484C205A}"/>
              </a:ext>
            </a:extLst>
          </p:cNvPr>
          <p:cNvSpPr>
            <a:spLocks noGrp="1"/>
          </p:cNvSpPr>
          <p:nvPr>
            <p:ph type="title"/>
          </p:nvPr>
        </p:nvSpPr>
        <p:spPr>
          <a:xfrm>
            <a:off x="381000" y="243682"/>
            <a:ext cx="8458200" cy="694285"/>
          </a:xfrm>
        </p:spPr>
        <p:txBody>
          <a:bodyPr/>
          <a:lstStyle/>
          <a:p>
            <a:r>
              <a:rPr lang="en-US" sz="2400" dirty="0"/>
              <a:t>Release Summary of Product Changes</a:t>
            </a:r>
            <a:endParaRPr lang="en-US" dirty="0"/>
          </a:p>
        </p:txBody>
      </p:sp>
      <p:sp>
        <p:nvSpPr>
          <p:cNvPr id="3" name="Content Placeholder 2">
            <a:extLst>
              <a:ext uri="{FF2B5EF4-FFF2-40B4-BE49-F238E27FC236}">
                <a16:creationId xmlns:a16="http://schemas.microsoft.com/office/drawing/2014/main" id="{D10A218E-C44B-F715-ED75-69DC2ED1238A}"/>
              </a:ext>
            </a:extLst>
          </p:cNvPr>
          <p:cNvSpPr>
            <a:spLocks noGrp="1"/>
          </p:cNvSpPr>
          <p:nvPr>
            <p:ph idx="1"/>
          </p:nvPr>
        </p:nvSpPr>
        <p:spPr>
          <a:xfrm>
            <a:off x="381000" y="944281"/>
            <a:ext cx="8382000" cy="4992801"/>
          </a:xfrm>
        </p:spPr>
        <p:txBody>
          <a:bodyPr/>
          <a:lstStyle/>
          <a:p>
            <a:pPr marL="0" indent="0">
              <a:buNone/>
            </a:pPr>
            <a:endParaRPr lang="en-US" sz="1100" dirty="0">
              <a:latin typeface="Segoe UI" panose="020B0502040204020203" pitchFamily="34" charset="0"/>
              <a:ea typeface="Calibri" panose="020F0502020204030204" pitchFamily="34" charset="0"/>
            </a:endParaRPr>
          </a:p>
          <a:p>
            <a:pPr marL="0" indent="0">
              <a:buNone/>
            </a:pPr>
            <a:endParaRPr lang="en-US" sz="1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D79F1441-41F1-62A6-B395-48849CFCDC0A}"/>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Content Placeholder 2">
            <a:extLst>
              <a:ext uri="{FF2B5EF4-FFF2-40B4-BE49-F238E27FC236}">
                <a16:creationId xmlns:a16="http://schemas.microsoft.com/office/drawing/2014/main" id="{5ACB7285-4C7E-A850-AF6E-7F5E6EF4F0EA}"/>
              </a:ext>
            </a:extLst>
          </p:cNvPr>
          <p:cNvSpPr txBox="1">
            <a:spLocks/>
          </p:cNvSpPr>
          <p:nvPr/>
        </p:nvSpPr>
        <p:spPr>
          <a:xfrm>
            <a:off x="457200" y="3636472"/>
            <a:ext cx="8534400" cy="243596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graphicFrame>
        <p:nvGraphicFramePr>
          <p:cNvPr id="6" name="Table 5">
            <a:extLst>
              <a:ext uri="{FF2B5EF4-FFF2-40B4-BE49-F238E27FC236}">
                <a16:creationId xmlns:a16="http://schemas.microsoft.com/office/drawing/2014/main" id="{E0C04663-B9F3-1D50-723B-08E6F4E702FC}"/>
              </a:ext>
            </a:extLst>
          </p:cNvPr>
          <p:cNvGraphicFramePr>
            <a:graphicFrameLocks noGrp="1"/>
          </p:cNvGraphicFramePr>
          <p:nvPr>
            <p:extLst>
              <p:ext uri="{D42A27DB-BD31-4B8C-83A1-F6EECF244321}">
                <p14:modId xmlns:p14="http://schemas.microsoft.com/office/powerpoint/2010/main" val="4061346240"/>
              </p:ext>
            </p:extLst>
          </p:nvPr>
        </p:nvGraphicFramePr>
        <p:xfrm>
          <a:off x="152400" y="1543365"/>
          <a:ext cx="8839199" cy="3698210"/>
        </p:xfrm>
        <a:graphic>
          <a:graphicData uri="http://schemas.openxmlformats.org/drawingml/2006/table">
            <a:tbl>
              <a:tblPr>
                <a:tableStyleId>{5C22544A-7EE6-4342-B048-85BDC9FD1C3A}</a:tableStyleId>
              </a:tblPr>
              <a:tblGrid>
                <a:gridCol w="685800">
                  <a:extLst>
                    <a:ext uri="{9D8B030D-6E8A-4147-A177-3AD203B41FA5}">
                      <a16:colId xmlns:a16="http://schemas.microsoft.com/office/drawing/2014/main" val="485906168"/>
                    </a:ext>
                  </a:extLst>
                </a:gridCol>
                <a:gridCol w="2590800">
                  <a:extLst>
                    <a:ext uri="{9D8B030D-6E8A-4147-A177-3AD203B41FA5}">
                      <a16:colId xmlns:a16="http://schemas.microsoft.com/office/drawing/2014/main" val="1843117842"/>
                    </a:ext>
                  </a:extLst>
                </a:gridCol>
                <a:gridCol w="5562599">
                  <a:extLst>
                    <a:ext uri="{9D8B030D-6E8A-4147-A177-3AD203B41FA5}">
                      <a16:colId xmlns:a16="http://schemas.microsoft.com/office/drawing/2014/main" val="2612176562"/>
                    </a:ext>
                  </a:extLst>
                </a:gridCol>
              </a:tblGrid>
              <a:tr h="391564">
                <a:tc>
                  <a:txBody>
                    <a:bodyPr/>
                    <a:lstStyle/>
                    <a:p>
                      <a:pPr algn="l" fontAlgn="b">
                        <a:lnSpc>
                          <a:spcPts val="1440"/>
                        </a:lnSpc>
                        <a:buNone/>
                      </a:pPr>
                      <a:r>
                        <a:rPr lang="en-US" sz="1400" b="1" i="0" u="sng" strike="noStrike" dirty="0">
                          <a:solidFill>
                            <a:srgbClr val="000000"/>
                          </a:solidFill>
                          <a:effectLst/>
                          <a:latin typeface="Aptos Narrow" panose="020B0004020202020204" pitchFamily="34" charset="0"/>
                        </a:rPr>
                        <a:t> Release</a:t>
                      </a:r>
                    </a:p>
                  </a:txBody>
                  <a:tcPr marL="7403" marR="7403" marT="7403" marB="0" anchor="b"/>
                </a:tc>
                <a:tc>
                  <a:txBody>
                    <a:bodyPr/>
                    <a:lstStyle/>
                    <a:p>
                      <a:pPr algn="l" fontAlgn="b">
                        <a:buNone/>
                      </a:pPr>
                      <a:r>
                        <a:rPr lang="en-US" sz="1400" b="1" i="0" u="sng" strike="noStrike" dirty="0">
                          <a:solidFill>
                            <a:srgbClr val="000000"/>
                          </a:solidFill>
                          <a:effectLst/>
                          <a:latin typeface="Aptos Narrow" panose="020B0004020202020204" pitchFamily="34" charset="0"/>
                        </a:rPr>
                        <a:t> Summary of Change</a:t>
                      </a:r>
                    </a:p>
                  </a:txBody>
                  <a:tcPr marL="7403" marR="7403" marT="7403" marB="0" anchor="b"/>
                </a:tc>
                <a:tc>
                  <a:txBody>
                    <a:bodyPr/>
                    <a:lstStyle/>
                    <a:p>
                      <a:pPr algn="l" fontAlgn="b">
                        <a:buNone/>
                      </a:pPr>
                      <a:r>
                        <a:rPr lang="en-US" sz="1400" b="1" i="0" u="sng" strike="noStrike" dirty="0">
                          <a:solidFill>
                            <a:srgbClr val="000000"/>
                          </a:solidFill>
                          <a:effectLst/>
                          <a:latin typeface="Aptos Narrow" panose="020B0004020202020204" pitchFamily="34" charset="0"/>
                        </a:rPr>
                        <a:t>Change Details:</a:t>
                      </a:r>
                    </a:p>
                  </a:txBody>
                  <a:tcPr marL="7403" marR="7403" marT="7403" marB="0" anchor="b"/>
                </a:tc>
                <a:extLst>
                  <a:ext uri="{0D108BD9-81ED-4DB2-BD59-A6C34878D82A}">
                    <a16:rowId xmlns:a16="http://schemas.microsoft.com/office/drawing/2014/main" val="3111379905"/>
                  </a:ext>
                </a:extLst>
              </a:tr>
              <a:tr h="378201">
                <a:tc>
                  <a:txBody>
                    <a:bodyPr/>
                    <a:lstStyle/>
                    <a:p>
                      <a:pPr algn="ctr" fontAlgn="b">
                        <a:buNone/>
                      </a:pPr>
                      <a:r>
                        <a:rPr lang="en-US" sz="1200" b="0" i="0" u="none" strike="noStrike" dirty="0">
                          <a:solidFill>
                            <a:srgbClr val="000000"/>
                          </a:solidFill>
                          <a:effectLst/>
                          <a:latin typeface="Aptos Narrow" panose="020B0004020202020204" pitchFamily="34" charset="0"/>
                        </a:rPr>
                        <a:t>R3</a:t>
                      </a:r>
                    </a:p>
                  </a:txBody>
                  <a:tcPr marL="7403" marR="7403" marT="7403" marB="0" anchor="ctr"/>
                </a:tc>
                <a:tc>
                  <a:txBody>
                    <a:body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Add SOC Metrics to existing Public Report: </a:t>
                      </a: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ESR Integration Report |  NP4-765-ER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23794</a:t>
                      </a:r>
                    </a:p>
                  </a:txBody>
                  <a:tcPr marL="7403" marR="7403" marT="7403" marB="0" anchor="ctr"/>
                </a:tc>
                <a:tc>
                  <a:txBody>
                    <a:bodyPr/>
                    <a:lstStyle/>
                    <a:p>
                      <a:r>
                        <a:rPr lang="en-US" sz="1200" b="0" i="0" u="none" strike="noStrike" kern="1200" dirty="0">
                          <a:solidFill>
                            <a:srgbClr val="000000"/>
                          </a:solidFill>
                          <a:effectLst/>
                          <a:latin typeface="Aptos Narrow" panose="020B0004020202020204" pitchFamily="34" charset="0"/>
                          <a:ea typeface="+mn-ea"/>
                          <a:cs typeface="+mn-cs"/>
                        </a:rPr>
                        <a:t>Add new measures to the All-Time Record section</a:t>
                      </a:r>
                    </a:p>
                    <a:p>
                      <a:endParaRPr lang="en-US" sz="1200" b="0" i="0" u="none" strike="noStrike" kern="1200" dirty="0">
                        <a:solidFill>
                          <a:srgbClr val="000000"/>
                        </a:solidFill>
                        <a:effectLst/>
                        <a:latin typeface="Aptos Narrow" panose="020B0004020202020204" pitchFamily="34" charset="0"/>
                        <a:ea typeface="+mn-ea"/>
                        <a:cs typeface="+mn-cs"/>
                      </a:endParaRPr>
                    </a:p>
                    <a:p>
                      <a:pPr marL="171450" indent="-171450">
                        <a:buFont typeface="Arial" panose="020B0604020202020204" pitchFamily="34" charset="0"/>
                        <a:buChar char="•"/>
                      </a:pPr>
                      <a:r>
                        <a:rPr lang="en-US" sz="1200" b="0" i="0" u="none" strike="noStrike" kern="1200" dirty="0">
                          <a:solidFill>
                            <a:srgbClr val="000000"/>
                          </a:solidFill>
                          <a:effectLst/>
                          <a:latin typeface="Aptos Narrow" panose="020B0004020202020204" pitchFamily="34" charset="0"/>
                          <a:ea typeface="+mn-ea"/>
                          <a:cs typeface="+mn-cs"/>
                        </a:rPr>
                        <a:t>ESR Injection (both MW and Penetration) : Max SOC in Record Hour, Min SOC in Record Hour</a:t>
                      </a:r>
                    </a:p>
                    <a:p>
                      <a:pPr marL="171450" indent="-171450">
                        <a:buFont typeface="Arial" panose="020B0604020202020204" pitchFamily="34" charset="0"/>
                        <a:buChar char="•"/>
                      </a:pPr>
                      <a:r>
                        <a:rPr lang="en-US" sz="1200" b="0" i="0" u="none" strike="noStrike" kern="1200" dirty="0">
                          <a:solidFill>
                            <a:srgbClr val="000000"/>
                          </a:solidFill>
                          <a:effectLst/>
                          <a:latin typeface="Aptos Narrow" panose="020B0004020202020204" pitchFamily="34" charset="0"/>
                          <a:ea typeface="+mn-ea"/>
                          <a:cs typeface="+mn-cs"/>
                        </a:rPr>
                        <a:t>ESR SOC Hourly Increase</a:t>
                      </a:r>
                    </a:p>
                    <a:p>
                      <a:pPr marL="171450" indent="-171450">
                        <a:buFont typeface="Arial" panose="020B0604020202020204" pitchFamily="34" charset="0"/>
                        <a:buChar char="•"/>
                      </a:pPr>
                      <a:r>
                        <a:rPr lang="en-US" sz="1200" b="0" i="0" u="none" strike="noStrike" kern="1200" dirty="0">
                          <a:solidFill>
                            <a:srgbClr val="000000"/>
                          </a:solidFill>
                          <a:effectLst/>
                          <a:latin typeface="Aptos Narrow" panose="020B0004020202020204" pitchFamily="34" charset="0"/>
                          <a:ea typeface="+mn-ea"/>
                          <a:cs typeface="+mn-cs"/>
                        </a:rPr>
                        <a:t>ESR SOC Hourly Decrease</a:t>
                      </a:r>
                      <a:endParaRPr lang="en-US" sz="1200" b="0" i="0" u="none" strike="noStrike" dirty="0">
                        <a:solidFill>
                          <a:srgbClr val="000000"/>
                        </a:solidFill>
                        <a:effectLst/>
                        <a:latin typeface="Aptos Narrow" panose="020B0004020202020204" pitchFamily="34" charset="0"/>
                      </a:endParaRPr>
                    </a:p>
                  </a:txBody>
                  <a:tcPr marL="7403" marR="7403" marT="7403" marB="0" anchor="b"/>
                </a:tc>
                <a:extLst>
                  <a:ext uri="{0D108BD9-81ED-4DB2-BD59-A6C34878D82A}">
                    <a16:rowId xmlns:a16="http://schemas.microsoft.com/office/drawing/2014/main" val="92254252"/>
                  </a:ext>
                </a:extLst>
              </a:tr>
              <a:tr h="378201">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R3</a:t>
                      </a:r>
                    </a:p>
                  </a:txBody>
                  <a:tcPr marL="7403" marR="7403" marT="7403" marB="0" anchor="ctr"/>
                </a:tc>
                <a:tc>
                  <a:txBody>
                    <a:bodyPr/>
                    <a:lstStyle/>
                    <a:p>
                      <a:pPr algn="l" fontAlgn="b">
                        <a:buNone/>
                      </a:pPr>
                      <a:endParaRPr lang="en-US" sz="1200" u="none" strike="noStrike" dirty="0">
                        <a:effectLst/>
                      </a:endParaRPr>
                    </a:p>
                    <a:p>
                      <a:pPr algn="l" fontAlgn="b">
                        <a:buNone/>
                      </a:pPr>
                      <a:r>
                        <a:rPr lang="en-US" sz="1200" u="none" strike="noStrike" dirty="0">
                          <a:effectLst/>
                        </a:rPr>
                        <a:t>Additional public products added to the ERCOT Data Portal</a:t>
                      </a:r>
                      <a:endParaRPr lang="en-US" sz="1200" b="0" i="0" u="none" strike="noStrike" dirty="0">
                        <a:solidFill>
                          <a:srgbClr val="000000"/>
                        </a:solidFill>
                        <a:effectLst/>
                        <a:latin typeface="Aptos Narrow" panose="020B0004020202020204" pitchFamily="34" charset="0"/>
                      </a:endParaRPr>
                    </a:p>
                  </a:txBody>
                  <a:tcPr marL="7403" marR="7403" marT="7403" marB="0" anchor="ctr"/>
                </a:tc>
                <a:tc>
                  <a:txBody>
                    <a:bodyPr/>
                    <a:lstStyle/>
                    <a:p>
                      <a:pPr algn="l" fontAlgn="b">
                        <a:buNone/>
                      </a:pPr>
                      <a:r>
                        <a:rPr lang="en-US" sz="1200" b="0" i="0" u="none" strike="noStrike" dirty="0">
                          <a:solidFill>
                            <a:srgbClr val="000000"/>
                          </a:solidFill>
                          <a:effectLst/>
                          <a:latin typeface="Aptos Narrow" panose="020B0004020202020204" pitchFamily="34" charset="0"/>
                        </a:rPr>
                        <a:t>The following data products will be added to the ERCOT Data Portal for public API access:</a:t>
                      </a:r>
                    </a:p>
                    <a:p>
                      <a:pPr algn="l" fontAlgn="b">
                        <a:buNone/>
                      </a:pPr>
                      <a:endParaRPr lang="en-US" sz="1200" b="0" i="0" u="none" strike="noStrike" dirty="0">
                        <a:solidFill>
                          <a:srgbClr val="000000"/>
                        </a:solidFill>
                        <a:effectLst/>
                        <a:latin typeface="Aptos Narrow" panose="020B0004020202020204" pitchFamily="34" charset="0"/>
                      </a:endParaRPr>
                    </a:p>
                    <a:p>
                      <a:pPr algn="l" fontAlgn="b">
                        <a:buNone/>
                      </a:pPr>
                      <a:r>
                        <a:rPr lang="en-US" sz="1200" b="0" i="0" u="none" strike="noStrike" dirty="0">
                          <a:solidFill>
                            <a:srgbClr val="000000"/>
                          </a:solidFill>
                          <a:effectLst/>
                          <a:latin typeface="Aptos Narrow" panose="020B0004020202020204" pitchFamily="34" charset="0"/>
                        </a:rPr>
                        <a:t>Intra-Hour Wind Power Forecast By Geographical Region | NP4-751-CD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16554 </a:t>
                      </a:r>
                    </a:p>
                    <a:p>
                      <a:pPr algn="l" fontAlgn="b">
                        <a:buNone/>
                      </a:pPr>
                      <a:r>
                        <a:rPr lang="en-US" sz="1200" b="0" i="0" u="none" strike="noStrike" dirty="0">
                          <a:solidFill>
                            <a:srgbClr val="000000"/>
                          </a:solidFill>
                          <a:effectLst/>
                          <a:latin typeface="Aptos Narrow" panose="020B0004020202020204" pitchFamily="34" charset="0"/>
                        </a:rPr>
                        <a:t>Hourly System-Wide and Regional Solar Forecasts by Model | NP4-443-CD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21811 </a:t>
                      </a:r>
                    </a:p>
                    <a:p>
                      <a:pPr algn="l" fontAlgn="b">
                        <a:buNone/>
                      </a:pPr>
                      <a:r>
                        <a:rPr lang="en-US" sz="1200" b="0" i="0" u="none" strike="noStrike" dirty="0">
                          <a:solidFill>
                            <a:srgbClr val="000000"/>
                          </a:solidFill>
                          <a:effectLst/>
                          <a:latin typeface="Aptos Narrow" panose="020B0004020202020204" pitchFamily="34" charset="0"/>
                        </a:rPr>
                        <a:t>Intra-Hour Solar Power Forecast by Geographical Region | NP4-752-CD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21812 </a:t>
                      </a:r>
                    </a:p>
                    <a:p>
                      <a:pPr algn="l" fontAlgn="b">
                        <a:buNone/>
                      </a:pPr>
                      <a:r>
                        <a:rPr lang="en-US" sz="1200" b="0" i="0" u="none" strike="noStrike" dirty="0">
                          <a:solidFill>
                            <a:srgbClr val="000000"/>
                          </a:solidFill>
                          <a:effectLst/>
                          <a:latin typeface="Aptos Narrow" panose="020B0004020202020204" pitchFamily="34" charset="0"/>
                        </a:rPr>
                        <a:t>Summary Report of HDL and LDL | NP6-915-CD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13081 </a:t>
                      </a:r>
                    </a:p>
                    <a:p>
                      <a:pPr algn="l" fontAlgn="b">
                        <a:buNone/>
                      </a:pPr>
                      <a:r>
                        <a:rPr lang="en-US" sz="1200" b="0" i="0" u="none" strike="noStrike" dirty="0">
                          <a:solidFill>
                            <a:srgbClr val="000000"/>
                          </a:solidFill>
                          <a:effectLst/>
                          <a:latin typeface="Aptos Narrow" panose="020B0004020202020204" pitchFamily="34" charset="0"/>
                        </a:rPr>
                        <a:t>Intra-Hour Load Forecast by Weather Zone | NP3-562-CD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16553 </a:t>
                      </a:r>
                    </a:p>
                    <a:p>
                      <a:pPr algn="l" fontAlgn="b">
                        <a:buNone/>
                      </a:pPr>
                      <a:r>
                        <a:rPr lang="en-US" sz="1200" b="0" i="0" u="none" strike="noStrike" dirty="0">
                          <a:solidFill>
                            <a:srgbClr val="000000"/>
                          </a:solidFill>
                          <a:effectLst/>
                          <a:latin typeface="Aptos Narrow" panose="020B0004020202020204" pitchFamily="34" charset="0"/>
                        </a:rPr>
                        <a:t>System-Wide Demand | NP6-235-CD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12340 </a:t>
                      </a:r>
                    </a:p>
                    <a:p>
                      <a:pPr algn="l" fontAlgn="b">
                        <a:buNone/>
                      </a:pPr>
                      <a:r>
                        <a:rPr lang="en-US" sz="1200" b="0" i="0" u="none" strike="noStrike" dirty="0">
                          <a:solidFill>
                            <a:srgbClr val="000000"/>
                          </a:solidFill>
                          <a:effectLst/>
                          <a:latin typeface="Aptos Narrow" panose="020B0004020202020204" pitchFamily="34" charset="0"/>
                        </a:rPr>
                        <a:t>Seven-Day Load Forecast by Forecast Zone | NP3-560-CD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12311 </a:t>
                      </a:r>
                    </a:p>
                    <a:p>
                      <a:pPr algn="l" fontAlgn="b">
                        <a:buNone/>
                      </a:pPr>
                      <a:r>
                        <a:rPr lang="en-US" sz="1200" b="0" i="0" u="none" strike="noStrike" dirty="0">
                          <a:solidFill>
                            <a:srgbClr val="000000"/>
                          </a:solidFill>
                          <a:effectLst/>
                          <a:latin typeface="Aptos Narrow" panose="020B0004020202020204" pitchFamily="34" charset="0"/>
                        </a:rPr>
                        <a:t>Seven-Day Load Forecast by Weather Zone | NP3-561-CD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12312 </a:t>
                      </a:r>
                    </a:p>
                    <a:p>
                      <a:pPr algn="l" fontAlgn="b">
                        <a:buNone/>
                      </a:pPr>
                      <a:r>
                        <a:rPr lang="en-US" sz="1200" b="0" i="0" u="none" strike="noStrike" dirty="0">
                          <a:solidFill>
                            <a:srgbClr val="000000"/>
                          </a:solidFill>
                          <a:effectLst/>
                          <a:latin typeface="Aptos Narrow" panose="020B0004020202020204" pitchFamily="34" charset="0"/>
                        </a:rPr>
                        <a:t>State Estimator Load Report - Total ERCOT Generation | NP6-625-CD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12358 </a:t>
                      </a:r>
                    </a:p>
                    <a:p>
                      <a:pPr algn="l" fontAlgn="b">
                        <a:buNone/>
                      </a:pPr>
                      <a:r>
                        <a:rPr lang="en-US" sz="1200" b="0" i="0" u="none" strike="noStrike" dirty="0">
                          <a:solidFill>
                            <a:srgbClr val="000000"/>
                          </a:solidFill>
                          <a:effectLst/>
                          <a:latin typeface="Aptos Narrow" panose="020B0004020202020204" pitchFamily="34" charset="0"/>
                        </a:rPr>
                        <a:t>State Estimator Load Report - DC Ties Flows | NP6-626-CD | </a:t>
                      </a:r>
                      <a:r>
                        <a:rPr lang="en-US" sz="1200" b="0" i="0" u="none" strike="noStrike" dirty="0" err="1">
                          <a:solidFill>
                            <a:srgbClr val="000000"/>
                          </a:solidFill>
                          <a:effectLst/>
                          <a:latin typeface="Aptos Narrow" panose="020B0004020202020204" pitchFamily="34" charset="0"/>
                        </a:rPr>
                        <a:t>Rpt</a:t>
                      </a:r>
                      <a:r>
                        <a:rPr lang="en-US" sz="1200" b="0" i="0" u="none" strike="noStrike" dirty="0">
                          <a:solidFill>
                            <a:srgbClr val="000000"/>
                          </a:solidFill>
                          <a:effectLst/>
                          <a:latin typeface="Aptos Narrow" panose="020B0004020202020204" pitchFamily="34" charset="0"/>
                        </a:rPr>
                        <a:t> ID  12359 </a:t>
                      </a:r>
                    </a:p>
                  </a:txBody>
                  <a:tcPr marL="7403" marR="7403" marT="7403" marB="0" anchor="b"/>
                </a:tc>
                <a:extLst>
                  <a:ext uri="{0D108BD9-81ED-4DB2-BD59-A6C34878D82A}">
                    <a16:rowId xmlns:a16="http://schemas.microsoft.com/office/drawing/2014/main" val="4270833292"/>
                  </a:ext>
                </a:extLst>
              </a:tr>
            </a:tbl>
          </a:graphicData>
        </a:graphic>
      </p:graphicFrame>
      <p:sp>
        <p:nvSpPr>
          <p:cNvPr id="7" name="TextBox 6">
            <a:extLst>
              <a:ext uri="{FF2B5EF4-FFF2-40B4-BE49-F238E27FC236}">
                <a16:creationId xmlns:a16="http://schemas.microsoft.com/office/drawing/2014/main" id="{CF90EB0A-9BC2-E1A4-9F52-B1662C75B7D0}"/>
              </a:ext>
            </a:extLst>
          </p:cNvPr>
          <p:cNvSpPr txBox="1"/>
          <p:nvPr/>
        </p:nvSpPr>
        <p:spPr>
          <a:xfrm>
            <a:off x="449344" y="821585"/>
            <a:ext cx="8305800" cy="646331"/>
          </a:xfrm>
          <a:prstGeom prst="rect">
            <a:avLst/>
          </a:prstGeom>
          <a:noFill/>
        </p:spPr>
        <p:txBody>
          <a:bodyPr wrap="square" rtlCol="0">
            <a:spAutoFit/>
          </a:bodyPr>
          <a:lstStyle/>
          <a:p>
            <a:r>
              <a:rPr lang="en-US" dirty="0"/>
              <a:t>In addition to the Disclosure Product changes being implemented during the 2026-R2/R3 release, the following products will also be updated:</a:t>
            </a:r>
          </a:p>
        </p:txBody>
      </p:sp>
    </p:spTree>
    <p:extLst>
      <p:ext uri="{BB962C8B-B14F-4D97-AF65-F5344CB8AC3E}">
        <p14:creationId xmlns:p14="http://schemas.microsoft.com/office/powerpoint/2010/main" val="345946635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48F63C-08AC-4CDD-B36F-0851B11853CB}">
  <ds:schemaRefs>
    <ds:schemaRef ds:uri="http://schemas.openxmlformats.org/package/2006/metadata/core-properties"/>
    <ds:schemaRef ds:uri="http://purl.org/dc/terms/"/>
    <ds:schemaRef ds:uri="c34af464-7aa1-4edd-9be4-83dffc1cb926"/>
    <ds:schemaRef ds:uri="http://www.w3.org/XML/1998/namespace"/>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284703</TotalTime>
  <Words>645</Words>
  <Application>Microsoft Office PowerPoint</Application>
  <PresentationFormat>On-screen Show (4:3)</PresentationFormat>
  <Paragraphs>82</Paragraphs>
  <Slides>4</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Aptos Narrow</vt:lpstr>
      <vt:lpstr>Arial</vt:lpstr>
      <vt:lpstr>Calibri</vt:lpstr>
      <vt:lpstr>Segoe UI</vt:lpstr>
      <vt:lpstr>1_Custom Design</vt:lpstr>
      <vt:lpstr>Office Theme</vt:lpstr>
      <vt:lpstr>Custom Design</vt:lpstr>
      <vt:lpstr>PowerPoint Presentation</vt:lpstr>
      <vt:lpstr>RTC 60D SCED Disclosure Report Issues</vt:lpstr>
      <vt:lpstr>Release Summary of Product Changes</vt:lpstr>
      <vt:lpstr>Release Summary of Product Changes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Lavas, Jamie</cp:lastModifiedBy>
  <cp:revision>2769</cp:revision>
  <cp:lastPrinted>2020-02-05T17:47:59Z</cp:lastPrinted>
  <dcterms:created xsi:type="dcterms:W3CDTF">2016-01-21T15:20:31Z</dcterms:created>
  <dcterms:modified xsi:type="dcterms:W3CDTF">2026-02-19T00:33:03Z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2025-04-17T00:44:13Z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2a882c6f-0ca6-45a2-b14a-5c36bc8b6e36</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