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9"/>
  </p:notesMasterIdLst>
  <p:sldIdLst>
    <p:sldId id="256" r:id="rId4"/>
    <p:sldId id="273" r:id="rId5"/>
    <p:sldId id="275" r:id="rId6"/>
    <p:sldId id="282"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62D5D57-BF10-463F-A361-F7FB86579C96}" v="54" dt="2026-01-27T19:11:14.0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13" autoAdjust="0"/>
  </p:normalViewPr>
  <p:slideViewPr>
    <p:cSldViewPr snapToGrid="0">
      <p:cViewPr varScale="1">
        <p:scale>
          <a:sx n="128" d="100"/>
          <a:sy n="128" d="100"/>
        </p:scale>
        <p:origin x="720" y="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D1443C-CE44-4172-AB8B-E82421BDF7A4}" type="datetimeFigureOut">
              <a:rPr lang="en-US" smtClean="0"/>
              <a:t>1/27/2026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C0B8DF-3FAF-497E-9097-12EEE8788EF7}" type="slidenum">
              <a:rPr lang="en-US" smtClean="0"/>
              <a:t>‹#›</a:t>
            </a:fld>
            <a:endParaRPr lang="en-US" dirty="0"/>
          </a:p>
        </p:txBody>
      </p:sp>
    </p:spTree>
    <p:extLst>
      <p:ext uri="{BB962C8B-B14F-4D97-AF65-F5344CB8AC3E}">
        <p14:creationId xmlns:p14="http://schemas.microsoft.com/office/powerpoint/2010/main" val="172324732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1</a:t>
            </a:fld>
            <a:endParaRPr lang="en-US" dirty="0"/>
          </a:p>
        </p:txBody>
      </p:sp>
    </p:spTree>
    <p:extLst>
      <p:ext uri="{BB962C8B-B14F-4D97-AF65-F5344CB8AC3E}">
        <p14:creationId xmlns:p14="http://schemas.microsoft.com/office/powerpoint/2010/main" val="2253136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2</a:t>
            </a:fld>
            <a:endParaRPr lang="en-US" dirty="0"/>
          </a:p>
        </p:txBody>
      </p:sp>
    </p:spTree>
    <p:extLst>
      <p:ext uri="{BB962C8B-B14F-4D97-AF65-F5344CB8AC3E}">
        <p14:creationId xmlns:p14="http://schemas.microsoft.com/office/powerpoint/2010/main" val="3571687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3</a:t>
            </a:fld>
            <a:endParaRPr lang="en-US" dirty="0"/>
          </a:p>
        </p:txBody>
      </p:sp>
    </p:spTree>
    <p:extLst>
      <p:ext uri="{BB962C8B-B14F-4D97-AF65-F5344CB8AC3E}">
        <p14:creationId xmlns:p14="http://schemas.microsoft.com/office/powerpoint/2010/main" val="1633516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C0B8DF-3FAF-497E-9097-12EEE8788EF7}" type="slidenum">
              <a:rPr lang="en-US" smtClean="0"/>
              <a:t>4</a:t>
            </a:fld>
            <a:endParaRPr lang="en-US" dirty="0"/>
          </a:p>
        </p:txBody>
      </p:sp>
    </p:spTree>
    <p:extLst>
      <p:ext uri="{BB962C8B-B14F-4D97-AF65-F5344CB8AC3E}">
        <p14:creationId xmlns:p14="http://schemas.microsoft.com/office/powerpoint/2010/main" val="2461116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dirty="0"/>
          </a:p>
        </p:txBody>
      </p:sp>
      <p:sp>
        <p:nvSpPr>
          <p:cNvPr id="5" name="Footer Placeholder 4"/>
          <p:cNvSpPr>
            <a:spLocks noGrp="1"/>
          </p:cNvSpPr>
          <p:nvPr>
            <p:ph type="ftr" sz="quarter" idx="4"/>
          </p:nvPr>
        </p:nvSpPr>
        <p:spPr/>
        <p:txBody>
          <a:bodyPr/>
          <a:lstStyle/>
          <a:p>
            <a:endParaRPr lang="en-US" dirty="0"/>
          </a:p>
        </p:txBody>
      </p:sp>
      <p:sp>
        <p:nvSpPr>
          <p:cNvPr id="6" name="Slide Number Placeholder 5"/>
          <p:cNvSpPr>
            <a:spLocks noGrp="1"/>
          </p:cNvSpPr>
          <p:nvPr>
            <p:ph type="sldNum" sz="quarter" idx="5"/>
          </p:nvPr>
        </p:nvSpPr>
        <p:spPr/>
        <p:txBody>
          <a:bodyPr/>
          <a:lstStyle/>
          <a:p>
            <a:fld id="{95C0B8DF-3FAF-497E-9097-12EEE8788EF7}" type="slidenum">
              <a:rPr lang="en-US" smtClean="0"/>
              <a:t>5</a:t>
            </a:fld>
            <a:endParaRPr lang="en-US" dirty="0"/>
          </a:p>
        </p:txBody>
      </p:sp>
    </p:spTree>
    <p:extLst>
      <p:ext uri="{BB962C8B-B14F-4D97-AF65-F5344CB8AC3E}">
        <p14:creationId xmlns:p14="http://schemas.microsoft.com/office/powerpoint/2010/main" val="41323851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242002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82245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998236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330181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185185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88643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379134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1815477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6210483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22265047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73D0D46-40A3-4597-A497-A5F10193839D}" type="datetimeFigureOut">
              <a:rPr lang="en-US" smtClean="0"/>
              <a:t>1/27/2026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80FE78-2EBE-4BD9-AA1E-946C24E9D4C8}" type="slidenum">
              <a:rPr lang="en-US" smtClean="0"/>
              <a:t>‹#›</a:t>
            </a:fld>
            <a:endParaRPr lang="en-US" dirty="0"/>
          </a:p>
        </p:txBody>
      </p:sp>
    </p:spTree>
    <p:extLst>
      <p:ext uri="{BB962C8B-B14F-4D97-AF65-F5344CB8AC3E}">
        <p14:creationId xmlns:p14="http://schemas.microsoft.com/office/powerpoint/2010/main" val="4250567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3D0D46-40A3-4597-A497-A5F10193839D}" type="datetimeFigureOut">
              <a:rPr lang="en-US" smtClean="0"/>
              <a:t>1/27/2026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80FE78-2EBE-4BD9-AA1E-946C24E9D4C8}" type="slidenum">
              <a:rPr lang="en-US" smtClean="0"/>
              <a:t>‹#›</a:t>
            </a:fld>
            <a:endParaRPr lang="en-US" dirty="0"/>
          </a:p>
        </p:txBody>
      </p:sp>
    </p:spTree>
    <p:extLst>
      <p:ext uri="{BB962C8B-B14F-4D97-AF65-F5344CB8AC3E}">
        <p14:creationId xmlns:p14="http://schemas.microsoft.com/office/powerpoint/2010/main" val="462967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Operations Working Group Meeting Notes	</a:t>
            </a:r>
          </a:p>
        </p:txBody>
      </p:sp>
      <p:sp>
        <p:nvSpPr>
          <p:cNvPr id="3" name="Subtitle 2"/>
          <p:cNvSpPr>
            <a:spLocks noGrp="1"/>
          </p:cNvSpPr>
          <p:nvPr>
            <p:ph type="subTitle" idx="1"/>
          </p:nvPr>
        </p:nvSpPr>
        <p:spPr>
          <a:xfrm>
            <a:off x="1438747" y="3509963"/>
            <a:ext cx="9144000" cy="1655762"/>
          </a:xfrm>
        </p:spPr>
        <p:txBody>
          <a:bodyPr>
            <a:normAutofit/>
          </a:bodyPr>
          <a:lstStyle/>
          <a:p>
            <a:r>
              <a:rPr lang="en-US" dirty="0"/>
              <a:t>Chair- Rickey Floyd</a:t>
            </a:r>
          </a:p>
          <a:p>
            <a:r>
              <a:rPr lang="en-US" dirty="0"/>
              <a:t>Vice-Chair- Tyler Springer</a:t>
            </a:r>
          </a:p>
          <a:p>
            <a:r>
              <a:rPr lang="en-US" dirty="0"/>
              <a:t>1/27/2026</a:t>
            </a:r>
          </a:p>
        </p:txBody>
      </p:sp>
    </p:spTree>
    <p:extLst>
      <p:ext uri="{BB962C8B-B14F-4D97-AF65-F5344CB8AC3E}">
        <p14:creationId xmlns:p14="http://schemas.microsoft.com/office/powerpoint/2010/main" val="743565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ERCOT Updates and System Operation Report</a:t>
            </a:r>
          </a:p>
        </p:txBody>
      </p:sp>
      <p:sp>
        <p:nvSpPr>
          <p:cNvPr id="3" name="Content Placeholder 2"/>
          <p:cNvSpPr>
            <a:spLocks noGrp="1"/>
          </p:cNvSpPr>
          <p:nvPr>
            <p:ph idx="1"/>
          </p:nvPr>
        </p:nvSpPr>
        <p:spPr>
          <a:xfrm>
            <a:off x="319119" y="1825625"/>
            <a:ext cx="11518986" cy="4351338"/>
          </a:xfrm>
        </p:spPr>
        <p:txBody>
          <a:bodyPr>
            <a:normAutofit/>
          </a:bodyPr>
          <a:lstStyle/>
          <a:p>
            <a:r>
              <a:rPr lang="en-US" dirty="0"/>
              <a:t>Winter Storm Fern Update - Today at 1200 ERCOT cancelled advisory and watch for extreme cold weather. Transmission system and generation fleet performed very well.  Minimal impact due to winter weather.  Additional cold weather later this week. </a:t>
            </a:r>
          </a:p>
        </p:txBody>
      </p:sp>
    </p:spTree>
    <p:extLst>
      <p:ext uri="{BB962C8B-B14F-4D97-AF65-F5344CB8AC3E}">
        <p14:creationId xmlns:p14="http://schemas.microsoft.com/office/powerpoint/2010/main" val="3983845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Texas Reliability Entity Report</a:t>
            </a:r>
          </a:p>
        </p:txBody>
      </p:sp>
      <p:sp>
        <p:nvSpPr>
          <p:cNvPr id="3" name="Content Placeholder 2"/>
          <p:cNvSpPr>
            <a:spLocks noGrp="1"/>
          </p:cNvSpPr>
          <p:nvPr>
            <p:ph idx="1"/>
          </p:nvPr>
        </p:nvSpPr>
        <p:spPr>
          <a:xfrm>
            <a:off x="729859" y="1634944"/>
            <a:ext cx="10515600" cy="4351338"/>
          </a:xfrm>
        </p:spPr>
        <p:txBody>
          <a:bodyPr>
            <a:normAutofit/>
          </a:bodyPr>
          <a:lstStyle/>
          <a:p>
            <a:pPr>
              <a:spcBef>
                <a:spcPts val="0"/>
              </a:spcBef>
            </a:pPr>
            <a:r>
              <a:rPr lang="en-US" dirty="0">
                <a:latin typeface="Calibri" panose="020F0502020204030204" pitchFamily="34" charset="0"/>
              </a:rPr>
              <a:t>No TRE update. </a:t>
            </a:r>
          </a:p>
          <a:p>
            <a:pPr>
              <a:spcBef>
                <a:spcPts val="0"/>
              </a:spcBef>
            </a:pPr>
            <a:endParaRPr lang="en-US" dirty="0">
              <a:latin typeface="Calibri" panose="020F0502020204030204" pitchFamily="34" charset="0"/>
            </a:endParaRPr>
          </a:p>
          <a:p>
            <a:pPr lvl="1">
              <a:spcBef>
                <a:spcPts val="0"/>
              </a:spcBef>
            </a:pPr>
            <a:endParaRPr lang="en-US" sz="1400" dirty="0">
              <a:latin typeface="Calibri" panose="020F0502020204030204" pitchFamily="34" charset="0"/>
            </a:endParaRP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3366539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BB829-9057-41D5-9389-6CCE4C4E0422}"/>
              </a:ext>
            </a:extLst>
          </p:cNvPr>
          <p:cNvSpPr>
            <a:spLocks noGrp="1"/>
          </p:cNvSpPr>
          <p:nvPr>
            <p:ph type="title"/>
          </p:nvPr>
        </p:nvSpPr>
        <p:spPr/>
        <p:txBody>
          <a:bodyPr>
            <a:noAutofit/>
          </a:bodyPr>
          <a:lstStyle/>
          <a:p>
            <a:r>
              <a:rPr lang="en-US" b="1" dirty="0"/>
              <a:t>OWG Leadership Selection</a:t>
            </a:r>
          </a:p>
        </p:txBody>
      </p:sp>
      <p:sp>
        <p:nvSpPr>
          <p:cNvPr id="6" name="Content Placeholder 5">
            <a:extLst>
              <a:ext uri="{FF2B5EF4-FFF2-40B4-BE49-F238E27FC236}">
                <a16:creationId xmlns:a16="http://schemas.microsoft.com/office/drawing/2014/main" id="{6A1F668E-F004-4A4C-BB88-2F7D46A965AC}"/>
              </a:ext>
            </a:extLst>
          </p:cNvPr>
          <p:cNvSpPr>
            <a:spLocks noGrp="1"/>
          </p:cNvSpPr>
          <p:nvPr>
            <p:ph idx="1"/>
          </p:nvPr>
        </p:nvSpPr>
        <p:spPr>
          <a:xfrm>
            <a:off x="838200" y="2241041"/>
            <a:ext cx="10515600" cy="3948113"/>
          </a:xfrm>
        </p:spPr>
        <p:txBody>
          <a:bodyPr>
            <a:normAutofit/>
          </a:bodyPr>
          <a:lstStyle/>
          <a:p>
            <a:endParaRPr lang="en-US" dirty="0"/>
          </a:p>
          <a:p>
            <a:endParaRPr lang="en-US" dirty="0"/>
          </a:p>
        </p:txBody>
      </p:sp>
      <p:sp>
        <p:nvSpPr>
          <p:cNvPr id="4" name="TextBox 3">
            <a:extLst>
              <a:ext uri="{FF2B5EF4-FFF2-40B4-BE49-F238E27FC236}">
                <a16:creationId xmlns:a16="http://schemas.microsoft.com/office/drawing/2014/main" id="{9859606C-13EF-3F13-6B61-38D1DCC6E8F3}"/>
              </a:ext>
            </a:extLst>
          </p:cNvPr>
          <p:cNvSpPr txBox="1"/>
          <p:nvPr/>
        </p:nvSpPr>
        <p:spPr>
          <a:xfrm>
            <a:off x="838200" y="1594710"/>
            <a:ext cx="6094140" cy="923330"/>
          </a:xfrm>
          <a:prstGeom prst="rect">
            <a:avLst/>
          </a:prstGeom>
          <a:noFill/>
        </p:spPr>
        <p:txBody>
          <a:bodyPr wrap="square">
            <a:spAutoFit/>
          </a:bodyPr>
          <a:lstStyle/>
          <a:p>
            <a:r>
              <a:rPr lang="en-US" dirty="0"/>
              <a:t>OWG selections for 2026 </a:t>
            </a:r>
          </a:p>
          <a:p>
            <a:r>
              <a:rPr lang="en-US" dirty="0"/>
              <a:t>Chair - Rickey Floyd</a:t>
            </a:r>
          </a:p>
          <a:p>
            <a:r>
              <a:rPr lang="en-US" dirty="0"/>
              <a:t>Vice Chair - Tyler Springer</a:t>
            </a:r>
          </a:p>
        </p:txBody>
      </p:sp>
    </p:spTree>
    <p:extLst>
      <p:ext uri="{BB962C8B-B14F-4D97-AF65-F5344CB8AC3E}">
        <p14:creationId xmlns:p14="http://schemas.microsoft.com/office/powerpoint/2010/main" val="4244061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9C5C1-2A89-4FE3-A92B-7FF929157CBE}"/>
              </a:ext>
            </a:extLst>
          </p:cNvPr>
          <p:cNvSpPr>
            <a:spLocks noGrp="1"/>
          </p:cNvSpPr>
          <p:nvPr>
            <p:ph type="title"/>
          </p:nvPr>
        </p:nvSpPr>
        <p:spPr/>
        <p:txBody>
          <a:bodyPr/>
          <a:lstStyle/>
          <a:p>
            <a:r>
              <a:rPr lang="en-US" dirty="0"/>
              <a:t>Other Business</a:t>
            </a:r>
          </a:p>
        </p:txBody>
      </p:sp>
      <p:sp>
        <p:nvSpPr>
          <p:cNvPr id="3" name="Content Placeholder 2">
            <a:extLst>
              <a:ext uri="{FF2B5EF4-FFF2-40B4-BE49-F238E27FC236}">
                <a16:creationId xmlns:a16="http://schemas.microsoft.com/office/drawing/2014/main" id="{3787ABA1-C071-446A-9B9B-3404EFFD80C3}"/>
              </a:ext>
            </a:extLst>
          </p:cNvPr>
          <p:cNvSpPr>
            <a:spLocks noGrp="1"/>
          </p:cNvSpPr>
          <p:nvPr>
            <p:ph idx="1"/>
          </p:nvPr>
        </p:nvSpPr>
        <p:spPr/>
        <p:txBody>
          <a:bodyPr>
            <a:normAutofit/>
          </a:bodyPr>
          <a:lstStyle/>
          <a:p>
            <a:r>
              <a:rPr lang="en-US" sz="3600" dirty="0"/>
              <a:t>Discussion on use of battery data in real time operations.  </a:t>
            </a:r>
          </a:p>
        </p:txBody>
      </p:sp>
    </p:spTree>
    <p:extLst>
      <p:ext uri="{BB962C8B-B14F-4D97-AF65-F5344CB8AC3E}">
        <p14:creationId xmlns:p14="http://schemas.microsoft.com/office/powerpoint/2010/main" val="15383382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sisl xmlns:xsd="http://www.w3.org/2001/XMLSchema" xmlns:xsi="http://www.w3.org/2001/XMLSchema-instance" xmlns="http://www.boldonjames.com/2008/01/sie/internal/label" sislVersion="0" policy="e9c0b8d7-bdb4-4fd3-b62a-f50327aaefce" origin="userSelected">
  <element uid="c5f8eb12-5b27-439d-aaa6-3402af626fa3" value=""/>
  <element uid="d14f5c36-f44a-4315-b438-005cfe8f069f" value=""/>
</sisl>
</file>

<file path=customXml/item2.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PC9zaXNsPjxVc2VyTmFtZT5DT1JQXHMyMTU5ODU8L1VzZXJOYW1lPjxEYXRlVGltZT4zLzEzLzIwMjQgNDo0MTowOSBQTTwvRGF0ZVRpbWU+PExhYmVsU3RyaW5nPkFFUCBQdWJsaWM8L0xhYmVsU3RyaW5nPjwvaXRlbT48L2xhYmVsSGlzdG9yeT4=</Value>
</WrappedLabelHistory>
</file>

<file path=customXml/itemProps1.xml><?xml version="1.0" encoding="utf-8"?>
<ds:datastoreItem xmlns:ds="http://schemas.openxmlformats.org/officeDocument/2006/customXml" ds:itemID="{08875CC1-8F6A-44AF-A393-030A8D112FA7}">
  <ds:schemaRefs>
    <ds:schemaRef ds:uri="http://www.w3.org/2001/XMLSchema"/>
    <ds:schemaRef ds:uri="http://www.boldonjames.com/2008/01/sie/internal/label"/>
  </ds:schemaRefs>
</ds:datastoreItem>
</file>

<file path=customXml/itemProps2.xml><?xml version="1.0" encoding="utf-8"?>
<ds:datastoreItem xmlns:ds="http://schemas.openxmlformats.org/officeDocument/2006/customXml" ds:itemID="{646B5928-8F0E-4F6E-B076-5F58C8BAAEA7}">
  <ds:schemaRefs>
    <ds:schemaRef ds:uri="http://www.w3.org/2001/XMLSchema"/>
    <ds:schemaRef ds:uri="http://www.boldonjames.com/2016/02/Classifier/internal/wrappedLabelHistory"/>
  </ds:schemaRefs>
</ds:datastoreItem>
</file>

<file path=docProps/app.xml><?xml version="1.0" encoding="utf-8"?>
<Properties xmlns="http://schemas.openxmlformats.org/officeDocument/2006/extended-properties" xmlns:vt="http://schemas.openxmlformats.org/officeDocument/2006/docPropsVTypes">
  <TotalTime>5291</TotalTime>
  <Words>102</Words>
  <Application>Microsoft Office PowerPoint</Application>
  <PresentationFormat>Widescreen</PresentationFormat>
  <Paragraphs>21</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Operations Working Group Meeting Notes </vt:lpstr>
      <vt:lpstr>ERCOT Updates and System Operation Report</vt:lpstr>
      <vt:lpstr>Texas Reliability Entity Report</vt:lpstr>
      <vt:lpstr>OWG Leadership Selection</vt:lpstr>
      <vt:lpstr>Other Business</vt:lpstr>
    </vt:vector>
  </TitlesOfParts>
  <Company>Garland Power &amp; Light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Operations Working Group</dc:title>
  <dc:creator>Floyd</dc:creator>
  <cp:lastModifiedBy>Floyd, Rickey</cp:lastModifiedBy>
  <cp:revision>97</cp:revision>
  <dcterms:created xsi:type="dcterms:W3CDTF">2017-05-03T20:12:06Z</dcterms:created>
  <dcterms:modified xsi:type="dcterms:W3CDTF">2026-01-27T19:39:24Z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722B413E-14ED-44AB-BA37-C0F7103B7B0E</vt:lpwstr>
  </property>
  <property fmtid="{D5CDD505-2E9C-101B-9397-08002B2CF9AE}" pid="3" name="ArticulatePath">
    <vt:lpwstr>Presentation1</vt:lpwstr>
  </property>
  <property fmtid="{D5CDD505-2E9C-101B-9397-08002B2CF9AE}" pid="4" name="docIndexRef">
    <vt:lpwstr>3522d50a-dc74-4174-8493-254139260d77</vt:lpwstr>
  </property>
  <property fmtid="{D5CDD505-2E9C-101B-9397-08002B2CF9AE}" pid="5" name="bjClsUserRVM">
    <vt:lpwstr>[]</vt:lpwstr>
  </property>
  <property fmtid="{D5CDD505-2E9C-101B-9397-08002B2CF9AE}" pid="6" name="bjSaver">
    <vt:lpwstr>eKjbB4XF/I3lnhLAvyEhKj6Lb8jcG+mE</vt:lpwstr>
  </property>
  <property fmtid="{D5CDD505-2E9C-101B-9397-08002B2CF9AE}" pid="7" name="bjDocumentLabelXML">
    <vt:lpwstr>&lt;?xml version="1.0" encoding="us-ascii"?&gt;&lt;sisl xmlns:xsd="http://www.w3.org/2001/XMLSchema" xmlns:xsi="http://www.w3.org/2001/XMLSchema-instance" sislVersion="0" policy="e9c0b8d7-bdb4-4fd3-b62a-f50327aaefce" origin="userSelected" xmlns="http://www.boldonj</vt:lpwstr>
  </property>
  <property fmtid="{D5CDD505-2E9C-101B-9397-08002B2CF9AE}" pid="8" name="bjDocumentLabelXML-0">
    <vt:lpwstr>ames.com/2008/01/sie/internal/label"&gt;&lt;element uid="c5f8eb12-5b27-439d-aaa6-3402af626fa3" value="" /&gt;&lt;element uid="d14f5c36-f44a-4315-b438-005cfe8f069f" value="" /&gt;&lt;/sisl&gt;</vt:lpwstr>
  </property>
  <property fmtid="{D5CDD505-2E9C-101B-9397-08002B2CF9AE}" pid="9" name="bjDocumentSecurityLabel">
    <vt:lpwstr>AEP Public</vt:lpwstr>
  </property>
  <property fmtid="{D5CDD505-2E9C-101B-9397-08002B2CF9AE}" pid="10" name="MSIP_Label_5c34e43d-0b77-4b2c-b224-1b46981ccfdb_SiteId">
    <vt:lpwstr>15f3c881-6b03-4ff6-8559-77bf5177818f</vt:lpwstr>
  </property>
  <property fmtid="{D5CDD505-2E9C-101B-9397-08002B2CF9AE}" pid="11" name="MSIP_Label_5c34e43d-0b77-4b2c-b224-1b46981ccfdb_Name">
    <vt:lpwstr>AEP Public</vt:lpwstr>
  </property>
  <property fmtid="{D5CDD505-2E9C-101B-9397-08002B2CF9AE}" pid="12" name="MSIP_Label_5c34e43d-0b77-4b2c-b224-1b46981ccfdb_Enabled">
    <vt:lpwstr>true</vt:lpwstr>
  </property>
  <property fmtid="{D5CDD505-2E9C-101B-9397-08002B2CF9AE}" pid="13" name="bjLabelHistoryID">
    <vt:lpwstr>{646B5928-8F0E-4F6E-B076-5F58C8BAAEA7}</vt:lpwstr>
  </property>
  <property fmtid="{D5CDD505-2E9C-101B-9397-08002B2CF9AE}" pid="14" name="bjpmDocIH">
    <vt:lpwstr>o3YjrXYXRlfLBgCaCyhgVM3HRrs8ITz0</vt:lpwstr>
  </property>
</Properties>
</file>