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6"/>
  </p:notesMasterIdLst>
  <p:handoutMasterIdLst>
    <p:handoutMasterId r:id="rId17"/>
  </p:handoutMasterIdLst>
  <p:sldIdLst>
    <p:sldId id="260" r:id="rId6"/>
    <p:sldId id="267" r:id="rId7"/>
    <p:sldId id="275" r:id="rId8"/>
    <p:sldId id="268" r:id="rId9"/>
    <p:sldId id="269" r:id="rId10"/>
    <p:sldId id="270" r:id="rId11"/>
    <p:sldId id="271" r:id="rId12"/>
    <p:sldId id="273" r:id="rId13"/>
    <p:sldId id="272" r:id="rId14"/>
    <p:sldId id="27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516" y="32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5/12/18/282NOGRR-06-Tesla-Comments-121825.docx" TargetMode="External"/><Relationship Id="rId2" Type="http://schemas.openxmlformats.org/officeDocument/2006/relationships/hyperlink" Target="https://www.ercot.com/files/docs/2026/01/30/282NOGRR-08-ERCOT-Comments-013026.docx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5/12/05/282NOGRR-05-AEP-Comments-120525.docx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6/01/20/Status-Update_Evaluation-of-Voltage-Ride-Through-Requirement-Jan-2026-LLWG.pdf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6/02/16/282NOGRR-10-ERCOT-Comments-021626.docx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6/01/30/282NOGRR-08-ERCOT-Comments-013026.docx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NOGRR282 Updates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Patrick Gravois</a:t>
            </a:r>
          </a:p>
          <a:p>
            <a:r>
              <a:rPr lang="en-US" dirty="0">
                <a:solidFill>
                  <a:schemeClr val="tx2"/>
                </a:solidFill>
              </a:rPr>
              <a:t>Principal Operations Engineer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LLWG Meeting</a:t>
            </a:r>
          </a:p>
          <a:p>
            <a:r>
              <a:rPr lang="en-US" dirty="0">
                <a:solidFill>
                  <a:schemeClr val="tx2"/>
                </a:solidFill>
              </a:rPr>
              <a:t>February 19,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D1EAC-9F23-1839-D97A-63176006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NPRR1308 and NOGRR282 Timeline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6BB5B37-BE17-225A-097E-E4A6F6F66F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599" y="859632"/>
            <a:ext cx="9580031" cy="538876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E5F13F-567D-ED35-E1F9-541BC8F96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76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NOGRR282 Updates - 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ERCOT 1/30/2026 comments</a:t>
            </a:r>
          </a:p>
          <a:p>
            <a:r>
              <a:rPr lang="en-US" dirty="0"/>
              <a:t>DWG feedback (includes AEP’s 12/25/2025 comments)</a:t>
            </a:r>
          </a:p>
          <a:p>
            <a:r>
              <a:rPr lang="en-US" dirty="0"/>
              <a:t>Onward Energy 1/23/2026 comments </a:t>
            </a:r>
          </a:p>
          <a:p>
            <a:r>
              <a:rPr lang="en-US" dirty="0"/>
              <a:t>Data Center Coalition 2/9/2026 comments and ERCOT response discussion</a:t>
            </a:r>
          </a:p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71AC7-187D-2ED9-D2CD-220D1CB0A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Comments – 1/30/2026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DED3-D6BE-CB16-5001-7620F2AD2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ERCOT submitted </a:t>
            </a:r>
            <a:r>
              <a:rPr lang="en-US" sz="1800" dirty="0">
                <a:hlinkClick r:id="rId2"/>
              </a:rPr>
              <a:t>comments regarding NOGRR282 on 1/30/2026 </a:t>
            </a:r>
            <a:r>
              <a:rPr lang="en-US" sz="1800" dirty="0"/>
              <a:t>to address the following items:</a:t>
            </a:r>
          </a:p>
          <a:p>
            <a:pPr marL="0" indent="0">
              <a:buNone/>
            </a:pP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Renumber Section 2.14, Voltage Ride-Through Requirements for Large Electronic Loads, to Section 2.15 since Section 2.14 is now used for advanced grid support requirements for inverter-based Energy Storage Resources (ESRs), implemented in NOGRR272, Advanced Grid Support Requirements for Inverter-Based ESRs.</a:t>
            </a:r>
          </a:p>
          <a:p>
            <a:pPr marL="800100" lvl="1" indent="-342900">
              <a:buFont typeface="+mj-lt"/>
              <a:buAutoNum type="arabicPeriod"/>
            </a:pP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Revise frequency and voltage ride-through requirement exemption language in paragraph (1) of Section 2.6.4 and Section 2.15.</a:t>
            </a:r>
          </a:p>
          <a:p>
            <a:pPr marL="800100" lvl="1" indent="-342900">
              <a:buFont typeface="+mj-lt"/>
              <a:buAutoNum type="arabicPeriod"/>
            </a:pP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Respond to </a:t>
            </a:r>
            <a:r>
              <a:rPr lang="en-US" sz="1800" dirty="0">
                <a:hlinkClick r:id="rId3"/>
              </a:rPr>
              <a:t>Tesla comments </a:t>
            </a:r>
            <a:r>
              <a:rPr lang="en-US" sz="1800" dirty="0"/>
              <a:t>submitted on 12/18/2025. Added language to Section 2.15(6) and Section 2.15(3)(e) to explicitly allow LEL to implement load-transfer scheme to meet ride-through requirements.</a:t>
            </a:r>
          </a:p>
          <a:p>
            <a:pPr marL="800100" lvl="1" indent="-342900">
              <a:buFont typeface="+mj-lt"/>
              <a:buAutoNum type="arabicPeriod"/>
            </a:pP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Revise the active power recovery time for post-disturbance Large Electronic Load (LEL) consumption from one second to two seconds.</a:t>
            </a:r>
            <a:endParaRPr lang="en-US" dirty="0"/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11B09-8038-F109-DC4B-EDE74FCBD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107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538C8-467B-54FF-85A9-97DF92EB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Feedback (AEP’s comments)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F0CE4-794D-69C5-CAED-32EEEE238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11658600" cy="5333999"/>
          </a:xfrm>
        </p:spPr>
        <p:txBody>
          <a:bodyPr/>
          <a:lstStyle/>
          <a:p>
            <a:r>
              <a:rPr lang="en-US" sz="2400" dirty="0"/>
              <a:t>DWG discussed NOGRR282 on 2/12/2026</a:t>
            </a:r>
          </a:p>
          <a:p>
            <a:r>
              <a:rPr lang="en-US" sz="2400" dirty="0"/>
              <a:t>Preparing to present feedback to ROS on 3/5/2026</a:t>
            </a:r>
          </a:p>
          <a:p>
            <a:r>
              <a:rPr lang="en-US" sz="2400" dirty="0">
                <a:hlinkClick r:id="rId2"/>
              </a:rPr>
              <a:t>AEP’s 12/5/2025 comments </a:t>
            </a:r>
            <a:r>
              <a:rPr lang="en-US" sz="2400" dirty="0"/>
              <a:t>were addressed (No other comments from TSPs received)</a:t>
            </a:r>
          </a:p>
          <a:p>
            <a:pPr lvl="1"/>
            <a:r>
              <a:rPr lang="en-US" sz="2000" dirty="0"/>
              <a:t>AEP proposed the following frequency ride-through (FRT) curve (below left)</a:t>
            </a:r>
          </a:p>
          <a:p>
            <a:pPr lvl="1"/>
            <a:r>
              <a:rPr lang="en-US" sz="2000" dirty="0"/>
              <a:t>ERCOT and DWG members expressed desire to increase the high-frequency ride-through thresholds as per AEP’s comments; but keep low frequency thresholds as is (below right)</a:t>
            </a:r>
          </a:p>
          <a:p>
            <a:pPr lvl="1"/>
            <a:r>
              <a:rPr lang="en-US" sz="2000" dirty="0"/>
              <a:t>May reassess if technical comments received from LEL developers (none so far)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2147D-A85F-6044-FACF-1D01865F3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7B10E77-9E1C-003D-73C8-D1B0DBBB8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650531"/>
              </p:ext>
            </p:extLst>
          </p:nvPr>
        </p:nvGraphicFramePr>
        <p:xfrm>
          <a:off x="838200" y="4495799"/>
          <a:ext cx="4038600" cy="1676401"/>
        </p:xfrm>
        <a:graphic>
          <a:graphicData uri="http://schemas.openxmlformats.org/drawingml/2006/table">
            <a:tbl>
              <a:tblPr firstRow="1" firstCol="1" bandRow="1"/>
              <a:tblGrid>
                <a:gridCol w="1902960">
                  <a:extLst>
                    <a:ext uri="{9D8B030D-6E8A-4147-A177-3AD203B41FA5}">
                      <a16:colId xmlns:a16="http://schemas.microsoft.com/office/drawing/2014/main" val="4185401303"/>
                    </a:ext>
                  </a:extLst>
                </a:gridCol>
                <a:gridCol w="2135640">
                  <a:extLst>
                    <a:ext uri="{9D8B030D-6E8A-4147-A177-3AD203B41FA5}">
                      <a16:colId xmlns:a16="http://schemas.microsoft.com/office/drawing/2014/main" val="240645922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marL="457200" marR="0" indent="-45720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marR="0" indent="-45720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Frequency (f) in (Hz)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Minimum Ride-Through Time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(seconds)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8655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 &gt; </a:t>
                      </a: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61.8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May ride-through or trip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083106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61.2 &lt; f ≤ </a:t>
                      </a: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61.8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70401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58.8 ≤ f ≤ 61.2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continuous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722418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57.0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58.2 ≤ f &lt; 58.8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57305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 &lt; </a:t>
                      </a: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57.0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May ride-through or trip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27448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8B03187-F40C-4E7C-7902-E63EBED3F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900466"/>
              </p:ext>
            </p:extLst>
          </p:nvPr>
        </p:nvGraphicFramePr>
        <p:xfrm>
          <a:off x="6146800" y="4495800"/>
          <a:ext cx="4038600" cy="1676401"/>
        </p:xfrm>
        <a:graphic>
          <a:graphicData uri="http://schemas.openxmlformats.org/drawingml/2006/table">
            <a:tbl>
              <a:tblPr firstRow="1" firstCol="1" bandRow="1"/>
              <a:tblGrid>
                <a:gridCol w="1902960">
                  <a:extLst>
                    <a:ext uri="{9D8B030D-6E8A-4147-A177-3AD203B41FA5}">
                      <a16:colId xmlns:a16="http://schemas.microsoft.com/office/drawing/2014/main" val="4185401303"/>
                    </a:ext>
                  </a:extLst>
                </a:gridCol>
                <a:gridCol w="2135640">
                  <a:extLst>
                    <a:ext uri="{9D8B030D-6E8A-4147-A177-3AD203B41FA5}">
                      <a16:colId xmlns:a16="http://schemas.microsoft.com/office/drawing/2014/main" val="240645922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marL="457200" marR="0" indent="-45720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marR="0" indent="-45720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Frequency (f) in (Hz)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Minimum Ride-Through Time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(seconds)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8655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 &gt; </a:t>
                      </a: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61.8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May ride-through or trip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083106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61.2 &lt; f ≤ </a:t>
                      </a:r>
                      <a:r>
                        <a:rPr lang="en-US" sz="1200" u="sng" strike="sng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61.8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70401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58.8 ≤ f ≤ 61.2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continuous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722418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kern="1200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57.0</a:t>
                      </a: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≤ f &lt; 58.8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57305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 </a:t>
                      </a:r>
                      <a:r>
                        <a:rPr lang="en-US" sz="1200" u="sng" kern="1200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&lt; 57.0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u="sng" dirty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May ride-through or trip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27448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8226BEE-29B7-8EBF-C0D3-CA9AD4651E7A}"/>
              </a:ext>
            </a:extLst>
          </p:cNvPr>
          <p:cNvSpPr txBox="1"/>
          <p:nvPr/>
        </p:nvSpPr>
        <p:spPr>
          <a:xfrm>
            <a:off x="1473200" y="4123944"/>
            <a:ext cx="340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</a:rPr>
              <a:t>AEP’s Proposed FRT curve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2D42A0-FD60-ECD8-C932-1E42226AE674}"/>
              </a:ext>
            </a:extLst>
          </p:cNvPr>
          <p:cNvSpPr txBox="1"/>
          <p:nvPr/>
        </p:nvSpPr>
        <p:spPr>
          <a:xfrm>
            <a:off x="6763512" y="4123944"/>
            <a:ext cx="340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</a:rPr>
              <a:t>DWG’s Proposed FRT curve</a:t>
            </a:r>
          </a:p>
        </p:txBody>
      </p:sp>
    </p:spTree>
    <p:extLst>
      <p:ext uri="{BB962C8B-B14F-4D97-AF65-F5344CB8AC3E}">
        <p14:creationId xmlns:p14="http://schemas.microsoft.com/office/powerpoint/2010/main" val="335524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0A07F-CC1B-8B62-A172-91FBDC96E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Feedback (AEP’s comments)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3AA5A-6EE8-0B90-A381-60658E1A1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3276599"/>
          </a:xfrm>
        </p:spPr>
        <p:txBody>
          <a:bodyPr/>
          <a:lstStyle/>
          <a:p>
            <a:r>
              <a:rPr lang="en-US" sz="2400" dirty="0"/>
              <a:t>AEP’s comments continued. Proposed adding following language to 2.15(3)(e):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a voltage disturbance causes the voltage at the Service Delivery Point or POIB to exceed the boundaries of the ride-through range as specified in Table A of paragraph (2) above, either exceeding 1.2 per unit voltage or exceeding the minimum ride-through time durations, a UPS-equipped LEL shall return to at least 90% of its pre-disturbance consumption level from the grid within one second of voltage at the Service Delivery Point or POIB returning to the continuous range (0.90 ≤ V ≤ 1.10) unless UPS battery charge has decreased to within TBD percent of the charge necessary to initiate transfer to back up generation.</a:t>
            </a:r>
          </a:p>
          <a:p>
            <a:pPr lvl="1"/>
            <a:r>
              <a:rPr lang="en-US" sz="1800" dirty="0">
                <a:cs typeface="Times New Roman" panose="02020603050405020304" pitchFamily="18" charset="0"/>
              </a:rPr>
              <a:t>ERCOT expressed concern that the proposed language may not be technology neutral</a:t>
            </a:r>
          </a:p>
          <a:p>
            <a:pPr lvl="1"/>
            <a:r>
              <a:rPr lang="en-US" sz="1800" dirty="0">
                <a:cs typeface="Times New Roman" panose="02020603050405020304" pitchFamily="18" charset="0"/>
              </a:rPr>
              <a:t>In response, AEP proposed following revision: </a:t>
            </a:r>
            <a:r>
              <a:rPr lang="en-US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“</a:t>
            </a:r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LEL has not been tripped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transferred to a backup generation source, or transfer to a backup generation source has not already been initiated, to return to at least 90 percent of pre-disturbance grid consumption level within two seconds of voltage conditions beyond those defined in paragraph (3) above at the Service Delivery Point or POIB returning to the continuous range (0.90 ≤ V ≤ 1.10).”</a:t>
            </a:r>
          </a:p>
          <a:p>
            <a:pPr marL="457200" lvl="1" indent="0">
              <a:buNone/>
            </a:pPr>
            <a:endParaRPr lang="en-US" sz="1800" dirty="0">
              <a:cs typeface="Times New Roman" panose="02020603050405020304" pitchFamily="18" charset="0"/>
            </a:endParaRPr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42633-BFDE-83C4-185B-45D52152E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EA5807-2D19-BEF7-4EEC-A3599C244B4B}"/>
              </a:ext>
            </a:extLst>
          </p:cNvPr>
          <p:cNvSpPr txBox="1"/>
          <p:nvPr/>
        </p:nvSpPr>
        <p:spPr>
          <a:xfrm>
            <a:off x="-28486" y="4407163"/>
            <a:ext cx="586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dirty="0">
                <a:solidFill>
                  <a:schemeClr val="tx2"/>
                </a:solidFill>
                <a:cs typeface="Times New Roman" panose="02020603050405020304" pitchFamily="18" charset="0"/>
              </a:rPr>
              <a:t>ERCOT agrees with concept in theory, but is concerned AEP’s revised language could result in LELs decided to trip outside ride-through curve; need language to encourage desired performance </a:t>
            </a:r>
          </a:p>
          <a:p>
            <a:pPr lvl="1"/>
            <a:endParaRPr lang="en-US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 descr="Chart, table, Excel">
            <a:extLst>
              <a:ext uri="{FF2B5EF4-FFF2-40B4-BE49-F238E27FC236}">
                <a16:creationId xmlns:a16="http://schemas.microsoft.com/office/drawing/2014/main" id="{35003BB9-BF11-A4BF-3C87-9A455093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926824"/>
            <a:ext cx="5179429" cy="276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56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526F-E323-DE33-0277-49B1856B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DWG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7E1F0-CFDF-E86C-BFA6-E693C947E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DWG discussed change of post-fault active power recovery time from 1 second to 2 seconds in ERCOT’s 1/30/2026 comments</a:t>
            </a:r>
          </a:p>
          <a:p>
            <a:pPr lvl="1"/>
            <a:r>
              <a:rPr lang="en-US" sz="2000" dirty="0"/>
              <a:t>Reviewed </a:t>
            </a:r>
            <a:r>
              <a:rPr lang="en-US" sz="2000" dirty="0">
                <a:hlinkClick r:id="rId2"/>
              </a:rPr>
              <a:t>ERCOT’s presentation from 1/22/2026 LLWG</a:t>
            </a:r>
            <a:endParaRPr lang="en-US" sz="2000" dirty="0"/>
          </a:p>
          <a:p>
            <a:pPr lvl="1"/>
            <a:r>
              <a:rPr lang="en-US" sz="2000" dirty="0"/>
              <a:t>DWG agrees change is acceptable</a:t>
            </a:r>
          </a:p>
          <a:p>
            <a:r>
              <a:rPr lang="en-US" sz="2400" dirty="0"/>
              <a:t>DWG discussed overcurrent allowance of 125% during voltage sag in 2.15(3)(d)</a:t>
            </a:r>
          </a:p>
          <a:p>
            <a:pPr lvl="1"/>
            <a:r>
              <a:rPr lang="en-US" sz="2000" dirty="0"/>
              <a:t>Some LEL developers have expressed desire to extend to 150% to allow for constant power for voltage sags down to 0.7pu (could improve ability to ride-through)</a:t>
            </a:r>
          </a:p>
          <a:p>
            <a:pPr lvl="1"/>
            <a:r>
              <a:rPr lang="en-US" sz="2000" dirty="0"/>
              <a:t>To be discussed at SPWG on 2/24/2026 to determine if overcurrent due to constant power would trigger protection systems operations</a:t>
            </a:r>
          </a:p>
          <a:p>
            <a:pPr lvl="1"/>
            <a:r>
              <a:rPr lang="en-US" sz="2000" dirty="0"/>
              <a:t>DWG members would like to include a duration limitation in the 2.15(3)(d) language such as “during voltage disturbance/sag” or “no more than 0.5 sec”</a:t>
            </a:r>
          </a:p>
          <a:p>
            <a:r>
              <a:rPr lang="en-US" sz="2200" dirty="0"/>
              <a:t>ERCOT to submit comments addressing DWG feedback closer to March ROS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E7FD6-659F-8F42-B035-94552A788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8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A270D-2B3F-CA0A-1AF1-80A977CE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Onward Energy’s Comments – 1/23/2026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F04F9-3D0E-AA05-A19A-E53B32010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838200"/>
            <a:ext cx="11379200" cy="5410200"/>
          </a:xfrm>
        </p:spPr>
        <p:txBody>
          <a:bodyPr/>
          <a:lstStyle/>
          <a:p>
            <a:r>
              <a:rPr lang="en-US" sz="2000" dirty="0"/>
              <a:t>Onward Energy’s comments expressed concern that NOGRR282 is not clear which requirements apply when an LEL and Generation Resource are connected behind the same POI (co-located), and how ERCOT would determine which NOG requirements apply when an LEL and/or Generation Resource trip during an event</a:t>
            </a:r>
          </a:p>
          <a:p>
            <a:r>
              <a:rPr lang="en-US" sz="2000" dirty="0">
                <a:hlinkClick r:id="rId2"/>
              </a:rPr>
              <a:t>ERCOT responded on 2/16/2026</a:t>
            </a:r>
            <a:endParaRPr lang="en-US" sz="2000" dirty="0"/>
          </a:p>
          <a:p>
            <a:pPr lvl="1"/>
            <a:r>
              <a:rPr lang="en-US" sz="1800" dirty="0"/>
              <a:t>ERCOT will be able to determine if an LEL or Generation Resource/ESR tripped (or reduced consumption/output) during a frequency or voltage disturbance event</a:t>
            </a:r>
          </a:p>
          <a:p>
            <a:pPr lvl="1"/>
            <a:r>
              <a:rPr lang="en-US" sz="1800" dirty="0"/>
              <a:t>Telemetry is required on LELs and Generation Resources/ESRs</a:t>
            </a:r>
          </a:p>
          <a:p>
            <a:pPr lvl="1"/>
            <a:r>
              <a:rPr lang="en-US" sz="1800" dirty="0"/>
              <a:t>ERCOT also has telemetry from POI of co-located facilities</a:t>
            </a:r>
          </a:p>
          <a:p>
            <a:pPr lvl="1"/>
            <a:r>
              <a:rPr lang="en-US" sz="1800" dirty="0"/>
              <a:t>ERCOT may request disturbance monitoring data from TSPs, REs, and QSEs</a:t>
            </a:r>
          </a:p>
          <a:p>
            <a:pPr lvl="1"/>
            <a:r>
              <a:rPr lang="en-US" sz="1800" dirty="0"/>
              <a:t>ERCOT could send out RFIs to aid in its analysis</a:t>
            </a:r>
          </a:p>
          <a:p>
            <a:pPr lvl="1"/>
            <a:r>
              <a:rPr lang="en-US" sz="1800" dirty="0"/>
              <a:t>After initial investigation of the event:</a:t>
            </a:r>
          </a:p>
          <a:p>
            <a:pPr lvl="2"/>
            <a:r>
              <a:rPr lang="en-US" sz="1600" dirty="0"/>
              <a:t>If LEL tripped or reduced consumption following system disturbance, ERCOT would verify if non-exempt LEL complied with NOG sections 2.6.4 and 2.15</a:t>
            </a:r>
          </a:p>
          <a:p>
            <a:pPr lvl="2"/>
            <a:r>
              <a:rPr lang="en-US" sz="1600" dirty="0"/>
              <a:t>If Generation Resource/ESR tripped or reduced output following a system disturbance, ERCOT would verify if GR/ESR complied with NOG sections 2.6.2 and 2.9</a:t>
            </a:r>
          </a:p>
          <a:p>
            <a:pPr lvl="1"/>
            <a:r>
              <a:rPr lang="en-US" sz="1800" dirty="0"/>
              <a:t>Applicability clearly defined in appropriate NOG sections, so no language revisions needed</a:t>
            </a:r>
          </a:p>
          <a:p>
            <a:pPr lvl="1"/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88427-886F-F07E-CB4E-83716ED4A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370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67177-02A7-D3CC-A167-90C8CF3C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Center Coalition Comments – 2/9/2026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63004-05D9-31BF-808A-F8B039220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DCC  2/9/2026 comments</a:t>
            </a:r>
            <a:endParaRPr lang="en-US" dirty="0"/>
          </a:p>
          <a:p>
            <a:r>
              <a:rPr lang="en-US" dirty="0"/>
              <a:t>ERCOT response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B2E2F-647C-14F4-8821-8C2F553DB7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67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F3C6-AD26-F5C2-78DB-726B2FAEA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86182-A373-627C-9162-A8532C8D7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ERCOT is seeking to receive technical comments on NOGRR282 by end of February</a:t>
            </a:r>
          </a:p>
          <a:p>
            <a:r>
              <a:rPr lang="en-US" sz="2400" dirty="0"/>
              <a:t>Will review additional comments at March LLWG (rescheduled to March 13)</a:t>
            </a:r>
          </a:p>
          <a:p>
            <a:r>
              <a:rPr lang="en-US" sz="2400" dirty="0"/>
              <a:t>If DWG and SPWG endorse NOGRR282 as written with ERCOT comments, ROS vote could occur on April 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FA8DA-FBA5-B134-D416-9B9571831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06464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DFBC458AA45B4EBB63CEF8DC9AEE9F" ma:contentTypeVersion="15" ma:contentTypeDescription="Create a new document." ma:contentTypeScope="" ma:versionID="fd3bd9b009ea88eda78b31a311e45ee6">
  <xsd:schema xmlns:xsd="http://www.w3.org/2001/XMLSchema" xmlns:xs="http://www.w3.org/2001/XMLSchema" xmlns:p="http://schemas.microsoft.com/office/2006/metadata/properties" xmlns:ns2="344f560a-88f6-462e-96a6-e44784eab4f1" xmlns:ns3="4a591e47-97d7-4168-9476-f927c155b88a" targetNamespace="http://schemas.microsoft.com/office/2006/metadata/properties" ma:root="true" ma:fieldsID="0d362e9e35a13e206a04cff2e0046ff9" ns2:_="" ns3:_="">
    <xsd:import namespace="344f560a-88f6-462e-96a6-e44784eab4f1"/>
    <xsd:import namespace="4a591e47-97d7-4168-9476-f927c155b88a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3:Audience" minOccurs="0"/>
                <xsd:element ref="ns3:Description0" minOccurs="0"/>
                <xsd:element ref="ns3:Status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560a-88f6-462e-96a6-e44784eab4f1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4" nillable="true" ma:displayName="Information Classification" ma:default="ERCOT Limited" ma:description="ERCOT Information Classification" ma:format="Dropdown" ma:internalName="Information_x0020_Classification" ma:readOnly="false">
      <xsd:simpleType>
        <xsd:union memberTypes="dms:Text">
          <xsd:simpleType>
            <xsd:restriction base="dms:Choice">
              <xsd:enumeration value="Public"/>
              <xsd:enumeration value="ERCOT Limited"/>
              <xsd:enumeration value="ERCOT Confidential"/>
              <xsd:enumeration value="ERCOT Restrict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591e47-97d7-4168-9476-f927c155b88a" elementFormDefault="qualified">
    <xsd:import namespace="http://schemas.microsoft.com/office/2006/documentManagement/types"/>
    <xsd:import namespace="http://schemas.microsoft.com/office/infopath/2007/PartnerControls"/>
    <xsd:element name="Audience" ma:index="5" nillable="true" ma:displayName="Audience" ma:default="Internal" ma:format="Dropdown" ma:internalName="Audience" ma:readOnly="false">
      <xsd:simpleType>
        <xsd:restriction base="dms:Choice">
          <xsd:enumeration value="Internal"/>
          <xsd:enumeration value="Public"/>
        </xsd:restriction>
      </xsd:simpleType>
    </xsd:element>
    <xsd:element name="Description0" ma:index="6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Status" ma:index="7" nillable="true" ma:displayName="Status" ma:default="Official Document" ma:format="Dropdown" ma:internalName="Status" ma:readOnly="false">
      <xsd:simpleType>
        <xsd:restriction base="dms:Choice">
          <xsd:enumeration value="Official Document"/>
          <xsd:enumeration value="Draft"/>
          <xsd:enumeration value="In progress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344f560a-88f6-462e-96a6-e44784eab4f1">ERCOT Limited</Information_x0020_Classification>
    <Status xmlns="4a591e47-97d7-4168-9476-f927c155b88a" xsi:nil="true"/>
    <Description0 xmlns="4a591e47-97d7-4168-9476-f927c155b88a" xsi:nil="true"/>
    <Audience xmlns="4a591e47-97d7-4168-9476-f927c155b88a" xsi:nil="true"/>
  </documentManagement>
</p:properties>
</file>

<file path=customXml/itemProps1.xml><?xml version="1.0" encoding="utf-8"?>
<ds:datastoreItem xmlns:ds="http://schemas.openxmlformats.org/officeDocument/2006/customXml" ds:itemID="{2A42F3A4-816E-4BD6-9638-D27334FDF5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D5D2E1-A580-4BAF-855B-E8F0E86F4C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f560a-88f6-462e-96a6-e44784eab4f1"/>
    <ds:schemaRef ds:uri="4a591e47-97d7-4168-9476-f927c155b8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344f560a-88f6-462e-96a6-e44784eab4f1"/>
    <ds:schemaRef ds:uri="http://schemas.microsoft.com/office/infopath/2007/PartnerControls"/>
    <ds:schemaRef ds:uri="4a591e47-97d7-4168-9476-f927c155b88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</TotalTime>
  <Words>1039</Words>
  <Application>Microsoft Office PowerPoint</Application>
  <PresentationFormat>Widescreen</PresentationFormat>
  <Paragraphs>109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1_Custom Design</vt:lpstr>
      <vt:lpstr>Office Theme</vt:lpstr>
      <vt:lpstr>PowerPoint Presentation</vt:lpstr>
      <vt:lpstr>NOGRR282 Updates - Agenda</vt:lpstr>
      <vt:lpstr>ERCOT Comments – 1/30/2026</vt:lpstr>
      <vt:lpstr>DWG Feedback (AEP’s comments)</vt:lpstr>
      <vt:lpstr>DWG Feedback (AEP’s comments)</vt:lpstr>
      <vt:lpstr>DWG Feedback</vt:lpstr>
      <vt:lpstr>Onward Energy’s Comments – 1/23/2026</vt:lpstr>
      <vt:lpstr>Data Center Coalition Comments – 2/9/2026</vt:lpstr>
      <vt:lpstr>Next Steps</vt:lpstr>
      <vt:lpstr>NPRR1308 and NOGRR282 Timeline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Patrick Gravois</cp:lastModifiedBy>
  <cp:revision>43</cp:revision>
  <cp:lastPrinted>2016-01-21T20:53:15Z</cp:lastPrinted>
  <dcterms:created xsi:type="dcterms:W3CDTF">2016-01-21T15:20:31Z</dcterms:created>
  <dcterms:modified xsi:type="dcterms:W3CDTF">2026-02-18T22:02:10Z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0x01010011DFBC458AA45B4EBB63CEF8DC9AEE9F</vt:lpwstr>
  </property>
  <property fmtid="{D5CDD505-2E9C-101B-9397-08002B2CF9AE}" pid="3" name="Order">
    <vt:r8>2800</vt:r8>
  </property>
  <property fmtid="{D5CDD505-2E9C-101B-9397-08002B2CF9AE}" pid="4" name="_ExtendedDescription">
    <vt:lpwstr/>
  </property>
  <property fmtid="{D5CDD505-2E9C-101B-9397-08002B2CF9AE}" pid="5" name="MSIP_Label_7084cbda-52b8-46fb-a7b7-cb5bd465ed85_Enabled">
    <vt:lpwstr>true</vt:lpwstr>
  </property>
  <property fmtid="{D5CDD505-2E9C-101B-9397-08002B2CF9AE}" pid="6" name="MSIP_Label_7084cbda-52b8-46fb-a7b7-cb5bd465ed85_SetDate">
    <vt:lpwstr>2026-02-17T19:47:36Z</vt:lpwstr>
  </property>
  <property fmtid="{D5CDD505-2E9C-101B-9397-08002B2CF9AE}" pid="7" name="MSIP_Label_7084cbda-52b8-46fb-a7b7-cb5bd465ed85_Method">
    <vt:lpwstr>Standard</vt:lpwstr>
  </property>
  <property fmtid="{D5CDD505-2E9C-101B-9397-08002B2CF9AE}" pid="8" name="MSIP_Label_7084cbda-52b8-46fb-a7b7-cb5bd465ed85_Name">
    <vt:lpwstr>Internal</vt:lpwstr>
  </property>
  <property fmtid="{D5CDD505-2E9C-101B-9397-08002B2CF9AE}" pid="9" name="MSIP_Label_7084cbda-52b8-46fb-a7b7-cb5bd465ed85_SiteId">
    <vt:lpwstr>0afb747d-bff7-4596-a9fc-950ef9e0ec45</vt:lpwstr>
  </property>
  <property fmtid="{D5CDD505-2E9C-101B-9397-08002B2CF9AE}" pid="10" name="MSIP_Label_7084cbda-52b8-46fb-a7b7-cb5bd465ed85_ActionId">
    <vt:lpwstr>699866bc-8aa7-44a0-8149-e64cdd3e7043</vt:lpwstr>
  </property>
  <property fmtid="{D5CDD505-2E9C-101B-9397-08002B2CF9AE}" pid="11" name="MSIP_Label_7084cbda-52b8-46fb-a7b7-cb5bd465ed85_ContentBits">
    <vt:lpwstr>0</vt:lpwstr>
  </property>
  <property fmtid="{D5CDD505-2E9C-101B-9397-08002B2CF9AE}" pid="12" name="MSIP_Label_7084cbda-52b8-46fb-a7b7-cb5bd465ed85_Tag">
    <vt:lpwstr>10, 3, 0, 1</vt:lpwstr>
  </property>
</Properties>
</file>