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5"/>
  </p:sldMasterIdLst>
  <p:notesMasterIdLst>
    <p:notesMasterId r:id="rId10"/>
  </p:notesMasterIdLst>
  <p:sldIdLst>
    <p:sldId id="256" r:id="rId6"/>
    <p:sldId id="268" r:id="rId7"/>
    <p:sldId id="270" r:id="rId8"/>
    <p:sldId id="264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  <p15:guide id="5" orient="horz" pos="2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4472C4"/>
    <a:srgbClr val="FFC000"/>
    <a:srgbClr val="A5A5A5"/>
    <a:srgbClr val="5B9BD5"/>
    <a:srgbClr val="FF6600"/>
    <a:srgbClr val="5D85A9"/>
    <a:srgbClr val="AFCDE3"/>
    <a:srgbClr val="204C81"/>
    <a:srgbClr val="193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FC0BD0-7860-43DB-873A-E454580A7F9E}" v="1" dt="2026-02-10T14:00:05.054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513" autoAdjust="0"/>
  </p:normalViewPr>
  <p:slideViewPr>
    <p:cSldViewPr>
      <p:cViewPr varScale="1">
        <p:scale>
          <a:sx n="106" d="100"/>
          <a:sy n="106" d="100"/>
        </p:scale>
        <p:origin x="1800" y="114"/>
      </p:cViewPr>
      <p:guideLst>
        <p:guide orient="horz" pos="2112"/>
        <p:guide pos="2880"/>
        <p:guide orient="horz" pos="2260"/>
        <p:guide pos="2980"/>
        <p:guide orient="horz" pos="2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5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AD502-18ED-03A2-3118-09C52DA99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AA5D29-BABD-F569-6E94-1E72BC9080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97BD00-E24F-772F-3DBF-7EE0DE293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23BE3-3690-800D-CD76-57C3847694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276" y="0"/>
            <a:ext cx="9168276" cy="68984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4800600" y="4756294"/>
            <a:ext cx="419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667000" y="4724400"/>
            <a:ext cx="617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Subtitle Slide</a:t>
            </a:r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ei.qiu@nerc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49366"/>
            <a:ext cx="8534400" cy="28750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sz="3600" b="1" i="0" kern="0" dirty="0">
                <a:latin typeface="Tahoma" pitchFamily="84" charset="0"/>
              </a:rPr>
              <a:t>NERC EMSWG Update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0" kern="0" dirty="0">
                <a:latin typeface="Tahoma" pitchFamily="8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Wei Qiu, NERC EA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ERCOT TWG Conference Call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February 19,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Work 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95401"/>
            <a:ext cx="830579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i="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807719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0" dirty="0">
                <a:latin typeface="Calibri" panose="020F0502020204030204" pitchFamily="34" charset="0"/>
              </a:rPr>
              <a:t>2026 Monitoring and Situational Awareness Technical Conference - (in person)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i="0" dirty="0">
                <a:latin typeface="Calibri" panose="020F0502020204030204" pitchFamily="34" charset="0"/>
              </a:rPr>
              <a:t>Location: </a:t>
            </a:r>
            <a:r>
              <a:rPr lang="en-US" sz="2800" i="0" dirty="0">
                <a:highlight>
                  <a:srgbClr val="FFFF00"/>
                </a:highlight>
                <a:latin typeface="Calibri" panose="020F0502020204030204" pitchFamily="34" charset="0"/>
              </a:rPr>
              <a:t>TBD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i="0" dirty="0">
                <a:latin typeface="Calibri" panose="020F0502020204030204" pitchFamily="34" charset="0"/>
              </a:rPr>
              <a:t>Date: </a:t>
            </a:r>
            <a:r>
              <a:rPr lang="en-US" sz="2800" i="0" dirty="0">
                <a:highlight>
                  <a:srgbClr val="FFFF00"/>
                </a:highlight>
                <a:latin typeface="Calibri" panose="020F0502020204030204" pitchFamily="34" charset="0"/>
              </a:rPr>
              <a:t>Tue. 10/6 - Wed. 10/7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i="0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0" dirty="0">
                <a:latin typeface="Calibri" panose="020F0502020204030204" pitchFamily="34" charset="0"/>
              </a:rPr>
              <a:t>Risk and Mitigations for Losing EMS Functions Reference Document v5 (biennial) </a:t>
            </a:r>
            <a:r>
              <a:rPr lang="en-US" sz="2800" i="0" dirty="0">
                <a:highlight>
                  <a:srgbClr val="FFFF00"/>
                </a:highlight>
                <a:latin typeface="Calibri" panose="020F0502020204030204" pitchFamily="34" charset="0"/>
              </a:rPr>
              <a:t>2026 Q3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7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F1362-E4C1-0CEF-2C12-80F90A66F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A21C-50DC-08E2-64F8-0E57BFA1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Work Plan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E24214-8915-3E7F-F5F5-49D4A4C74FCD}"/>
              </a:ext>
            </a:extLst>
          </p:cNvPr>
          <p:cNvSpPr/>
          <p:nvPr/>
        </p:nvSpPr>
        <p:spPr>
          <a:xfrm>
            <a:off x="609600" y="1295401"/>
            <a:ext cx="830579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i="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D2968E-B374-FA98-40EE-31A1614D1C43}"/>
              </a:ext>
            </a:extLst>
          </p:cNvPr>
          <p:cNvSpPr/>
          <p:nvPr/>
        </p:nvSpPr>
        <p:spPr>
          <a:xfrm>
            <a:off x="609600" y="1066800"/>
            <a:ext cx="80771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More discussions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AI/ML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Renewable resources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EMS in Cloud Computing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External Modelling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Lessons Learned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EMS best practice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FERC orders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45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105400"/>
            <a:ext cx="3015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Contact Information:</a:t>
            </a:r>
          </a:p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  <a:hlinkClick r:id="rId4"/>
              </a:rPr>
              <a:t>wei.qiu@nerc.net</a:t>
            </a:r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 [Read-Only]" id="{77F4E0FA-4EE5-45E1-8F6E-780D4E2D0A94}" vid="{8261BCB5-2B44-4CD2-9CF8-AAC0526D3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Document_x0020_Name xmlns="a614bff7-06ef-4380-81cc-ebb8f858167d">NERC PowerPoint</Document_x0020_Name>
    <Document_x0020_Category xmlns="a614bff7-06ef-4380-81cc-ebb8f858167d">Template</Document_x0020_Category>
    <Owner xmlns="a614bff7-06ef-4380-81cc-ebb8f858167d">
      <UserInfo>
        <DisplayName>Alex Carlson</DisplayName>
        <AccountId>178</AccountId>
        <AccountType/>
      </UserInfo>
    </Owner>
    <_dlc_DocId xmlns="be72bb46-7b96-43f6-b3d2-cb56bca42853">4MTZNK5M4YKK-1380784637-32</_dlc_DocId>
    <_dlc_DocIdUrl xmlns="be72bb46-7b96-43f6-b3d2-cb56bca42853">
      <Url>http://infohub.internal.nerc.com/_layouts/15/DocIdRedir.aspx?ID=4MTZNK5M4YKK-1380784637-32</Url>
      <Description>4MTZNK5M4YKK-1380784637-32</Description>
    </_dlc_DocIdUrl>
    <Division xmlns="a614bff7-06ef-4380-81cc-ebb8f858167d">NERC</Division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E5512AEAC1B43B12780FC5E966037" ma:contentTypeVersion="7" ma:contentTypeDescription="Create a new document." ma:contentTypeScope="" ma:versionID="1022a0f106dfe9fec8f72cb90fb88bad">
  <xsd:schema xmlns:xsd="http://www.w3.org/2001/XMLSchema" xmlns:xs="http://www.w3.org/2001/XMLSchema" xmlns:p="http://schemas.microsoft.com/office/2006/metadata/properties" xmlns:ns2="a614bff7-06ef-4380-81cc-ebb8f858167d" xmlns:ns3="be72bb46-7b96-43f6-b3d2-cb56bca42853" targetNamespace="http://schemas.microsoft.com/office/2006/metadata/properties" ma:root="true" ma:fieldsID="6db8862c3ca21d0cd5681695741dac0e" ns2:_="" ns3:_="">
    <xsd:import namespace="a614bff7-06ef-4380-81cc-ebb8f858167d"/>
    <xsd:import namespace="be72bb46-7b96-43f6-b3d2-cb56bca42853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Document_x0020_Name" minOccurs="0"/>
                <xsd:element ref="ns2:Owner" minOccurs="0"/>
                <xsd:element ref="ns3:_dlc_DocId" minOccurs="0"/>
                <xsd:element ref="ns3:_dlc_DocIdUrl" minOccurs="0"/>
                <xsd:element ref="ns3:_dlc_DocIdPersistId" minOccurs="0"/>
                <xsd:element ref="ns2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bff7-06ef-4380-81cc-ebb8f858167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ument Category" ma:default="Document" ma:format="Dropdown" ma:internalName="Document_x0020_Category" ma:readOnly="false">
      <xsd:simpleType>
        <xsd:restriction base="dms:Choice">
          <xsd:enumeration value="Document"/>
          <xsd:enumeration value="Logo"/>
          <xsd:enumeration value="Style Guide"/>
          <xsd:enumeration value="Template"/>
          <xsd:enumeration value="Meeting Reminder Statements"/>
          <xsd:enumeration value="E-ISAC"/>
        </xsd:restriction>
      </xsd:simpleType>
    </xsd:element>
    <xsd:element name="Document_x0020_Name" ma:index="5" nillable="true" ma:displayName="Document Name" ma:internalName="Document_x0020_Name" ma:readOnly="false">
      <xsd:simpleType>
        <xsd:restriction base="dms:Text">
          <xsd:maxLength value="100"/>
        </xsd:restriction>
      </xsd:simpleType>
    </xsd:element>
    <xsd:element name="Owner" ma:index="6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4" nillable="true" ma:displayName="Area" ma:format="Dropdown" ma:internalName="Division">
      <xsd:simpleType>
        <xsd:restriction base="dms:Choice">
          <xsd:enumeration value="E-ISAC"/>
          <xsd:enumeration value="NER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bb46-7b96-43f6-b3d2-cb56bca4285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51EF14B-9FC4-4933-9DF9-300B895476B4}">
  <ds:schemaRefs>
    <ds:schemaRef ds:uri="http://schemas.microsoft.com/office/2006/metadata/properties"/>
    <ds:schemaRef ds:uri="a614bff7-06ef-4380-81cc-ebb8f858167d"/>
    <ds:schemaRef ds:uri="http://purl.org/dc/elements/1.1/"/>
    <ds:schemaRef ds:uri="http://purl.org/dc/dcmitype/"/>
    <ds:schemaRef ds:uri="http://schemas.microsoft.com/office/infopath/2007/PartnerControls"/>
    <ds:schemaRef ds:uri="be72bb46-7b96-43f6-b3d2-cb56bca42853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5FED79D-7352-4CA1-96DC-E7A4EF6B6D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DFB9C2-39D7-4F2B-86FE-FB537FDFC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bff7-06ef-4380-81cc-ebb8f858167d"/>
    <ds:schemaRef ds:uri="be72bb46-7b96-43f6-b3d2-cb56bca42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B78F719-1F59-4989-B599-989CDA918138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cac25473-bb91-4a6f-afab-8ab26c3ec881}" enabled="1" method="Standard" siteId="{a2d34bfa-bd5b-4dc3-9a2e-098f9929677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NERC PowerPoint_2019</Template>
  <TotalTime>0</TotalTime>
  <Words>99</Words>
  <Application>Microsoft Office PowerPoint</Application>
  <PresentationFormat>On-screen Show (4:3)</PresentationFormat>
  <Paragraphs>40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Courier New</vt:lpstr>
      <vt:lpstr>Lucida Grande</vt:lpstr>
      <vt:lpstr>Tahoma</vt:lpstr>
      <vt:lpstr>Verdana</vt:lpstr>
      <vt:lpstr>Wingdings</vt:lpstr>
      <vt:lpstr>NERCTheme</vt:lpstr>
      <vt:lpstr>PowerPoint Presentation</vt:lpstr>
      <vt:lpstr>2026 Work Plan</vt:lpstr>
      <vt:lpstr>2026 Work Plan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2019-08-02T17:27:09Z</dcterms:created>
  <dcterms:modified xsi:type="dcterms:W3CDTF">2026-02-10T14:00:31Z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0x010100779E5512AEAC1B43B12780FC5E966037</vt:lpwstr>
  </property>
  <property fmtid="{D5CDD505-2E9C-101B-9397-08002B2CF9AE}" pid="3" name="Order">
    <vt:r8>5800</vt:r8>
  </property>
  <property fmtid="{D5CDD505-2E9C-101B-9397-08002B2CF9AE}" pid="4" name="GS_AddingInProgress">
    <vt:lpwstr>False</vt:lpwstr>
  </property>
  <property fmtid="{D5CDD505-2E9C-101B-9397-08002B2CF9AE}" pid="5" name="_dlc_DocIdItemGuid">
    <vt:lpwstr>e41d0fbf-46d1-4be0-b78b-756f747df7a6</vt:lpwstr>
  </property>
</Properties>
</file>