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5"/>
  </p:notesMasterIdLst>
  <p:handoutMasterIdLst>
    <p:handoutMasterId r:id="rId16"/>
  </p:handoutMasterIdLst>
  <p:sldIdLst>
    <p:sldId id="260" r:id="rId6"/>
    <p:sldId id="269" r:id="rId7"/>
    <p:sldId id="319" r:id="rId8"/>
    <p:sldId id="320" r:id="rId9"/>
    <p:sldId id="589" r:id="rId10"/>
    <p:sldId id="591" r:id="rId11"/>
    <p:sldId id="593" r:id="rId12"/>
    <p:sldId id="592" r:id="rId13"/>
    <p:sldId id="590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6A9CD-3F8F-BF9B-8A6D-DA135D6B72F4}"/>
              </a:ext>
            </a:extLst>
          </p:cNvPr>
          <p:cNvSpPr txBox="1"/>
          <p:nvPr/>
        </p:nvSpPr>
        <p:spPr>
          <a:xfrm>
            <a:off x="3962400" y="2057400"/>
            <a:ext cx="564603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SCR820 – Real-Time Operator Communication System (RTOC)</a:t>
            </a:r>
          </a:p>
          <a:p>
            <a:r>
              <a:rPr lang="en-US" sz="2400" b="1" dirty="0"/>
              <a:t> </a:t>
            </a:r>
          </a:p>
          <a:p>
            <a:r>
              <a:rPr lang="en-US" dirty="0"/>
              <a:t>Preethi Meher &amp; Christelle Seri</a:t>
            </a:r>
          </a:p>
          <a:p>
            <a:endParaRPr lang="en-US" dirty="0"/>
          </a:p>
          <a:p>
            <a:r>
              <a:rPr lang="en-US" dirty="0"/>
              <a:t>Feb 19, 2026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A155F-FCAC-0033-B7C9-7B6460C67A62}"/>
              </a:ext>
            </a:extLst>
          </p:cNvPr>
          <p:cNvSpPr txBox="1"/>
          <p:nvPr/>
        </p:nvSpPr>
        <p:spPr>
          <a:xfrm>
            <a:off x="228600" y="1447800"/>
            <a:ext cx="8686800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/>
            <a:r>
              <a:rPr lang="en-US" sz="2000" b="1" u="sng" dirty="0">
                <a:solidFill>
                  <a:schemeClr val="tx2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  <a:p>
            <a:pPr marL="57150" indent="0" algn="just">
              <a:buNone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Status updates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Project timeline overview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MPIM Access 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Demo 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Primary Contacts</a:t>
            </a: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Status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330B6B-4A24-E782-5A4C-968EB829C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/>
              <a:t>Project updates 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ERCOT internal operator logging feature went live in Dec 2025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Messaging feature deployed and under testing in staging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MIS proxy setup to enable external user access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marL="342900" lvl="1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800" b="1" dirty="0"/>
              <a:t>Development updates </a:t>
            </a: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EMS data interface development is in progress to provide:</a:t>
            </a:r>
          </a:p>
          <a:p>
            <a:pPr lvl="2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200" dirty="0">
                <a:latin typeface="Arial" panose="020B0604020202020204" pitchFamily="34" charset="0"/>
              </a:rPr>
              <a:t>SOL Exceedance data</a:t>
            </a:r>
          </a:p>
          <a:p>
            <a:pPr lvl="2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200" dirty="0">
                <a:latin typeface="Arial" panose="020B0604020202020204" pitchFamily="34" charset="0"/>
              </a:rPr>
              <a:t>EEA related alarms</a:t>
            </a:r>
            <a:br>
              <a:rPr lang="en-US" sz="1200" dirty="0">
                <a:latin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Communication template creation screens under development 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Admin screens for internal use in progress</a:t>
            </a: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9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 – Project Timelines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8DBCA0E-57D9-F8C8-3295-B1CE83AFD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434157"/>
              </p:ext>
            </p:extLst>
          </p:nvPr>
        </p:nvGraphicFramePr>
        <p:xfrm>
          <a:off x="657225" y="2072164"/>
          <a:ext cx="7886700" cy="3042285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58682240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70771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59580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 dirty="0">
                          <a:solidFill>
                            <a:schemeClr val="tx2"/>
                          </a:solidFill>
                          <a:effectLst/>
                        </a:rPr>
                        <a:t>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Milestone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Target Date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4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Planning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Requirements &amp; Design Finalized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Complete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Development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Development &amp; Internal ERCOT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Apr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79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TOs/QSEs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Mar 2026 – Apr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31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Parallel Ops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Dual Operation 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May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29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Full Launch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June 2026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20422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10904DA-8778-209D-5090-07D17D6042CC}"/>
              </a:ext>
            </a:extLst>
          </p:cNvPr>
          <p:cNvSpPr txBox="1"/>
          <p:nvPr/>
        </p:nvSpPr>
        <p:spPr>
          <a:xfrm>
            <a:off x="457200" y="10477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21369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B2AAE-9AFC-F342-9D85-E7ED56B56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28AD-3B25-F67A-84F7-E5BCF740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BDFA5-D2C5-49EF-0ECC-04DE10570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cs typeface="Calibri" panose="020F0502020204030204" pitchFamily="34" charset="0"/>
              </a:rPr>
              <a:t>Access control</a:t>
            </a:r>
            <a:endParaRPr lang="en-US" sz="1400" dirty="0"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Application access will be granted via digital certificates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New roles must be added to the certificate for authorization </a:t>
            </a:r>
            <a:endParaRPr lang="en-US" sz="1200" dirty="0">
              <a:cs typeface="Calibri" panose="020F050202020403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>
                <a:highlight>
                  <a:srgbClr val="FFFF00"/>
                </a:highlight>
                <a:cs typeface="Calibri" panose="020F0502020204030204" pitchFamily="34" charset="0"/>
              </a:rPr>
              <a:t>Operator (RTOC_M_OPERATOR)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b="1" dirty="0" err="1">
                <a:cs typeface="Calibri" panose="020F0502020204030204" pitchFamily="34" charset="0"/>
              </a:rPr>
              <a:t>ReadOnly</a:t>
            </a:r>
            <a:r>
              <a:rPr lang="en-US" sz="1200" b="1" dirty="0">
                <a:cs typeface="Calibri" panose="020F0502020204030204" pitchFamily="34" charset="0"/>
              </a:rPr>
              <a:t> (RTOC_M_VIEW)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Link will be available on mis.ercot.com application library</a:t>
            </a: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08D9C-9569-44D8-006F-9392C31F3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4E6D15-1AC1-B564-95D5-0F08F6BF7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20299"/>
            <a:ext cx="5715000" cy="25757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5C772F-69C4-4EB3-1323-F7F4EEE3F276}"/>
              </a:ext>
            </a:extLst>
          </p:cNvPr>
          <p:cNvSpPr/>
          <p:nvPr/>
        </p:nvSpPr>
        <p:spPr>
          <a:xfrm>
            <a:off x="3886200" y="2057400"/>
            <a:ext cx="35889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Available to request</a:t>
            </a:r>
          </a:p>
        </p:txBody>
      </p:sp>
    </p:spTree>
    <p:extLst>
      <p:ext uri="{BB962C8B-B14F-4D97-AF65-F5344CB8AC3E}">
        <p14:creationId xmlns:p14="http://schemas.microsoft.com/office/powerpoint/2010/main" val="327842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C2704-3E13-05C4-03A5-57F3B040C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08950-1A10-EFF3-27CD-2DB46D3A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Page -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849FB-3539-43F6-0A5C-C09FFD158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US" sz="1600" dirty="0"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1600" dirty="0"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A2916-9539-04BD-580F-00D05753E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2" name="Picture 1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26EC5E4-EC28-82B9-1E27-2FECD5438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371598"/>
            <a:ext cx="8774443" cy="429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91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D114B-8BE1-5F9B-6E94-B5A61E159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020C8-A94C-7D82-5F00-AC4D36A36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What messages will RTOC handle?</a:t>
            </a:r>
            <a:br>
              <a:rPr lang="en-US" sz="1600" b="1" dirty="0"/>
            </a:br>
            <a:endParaRPr lang="en-US" sz="1600" b="1" dirty="0"/>
          </a:p>
          <a:p>
            <a:r>
              <a:rPr lang="en-US" sz="1600" dirty="0"/>
              <a:t>Anything that requires a hotline call today</a:t>
            </a:r>
          </a:p>
          <a:p>
            <a:r>
              <a:rPr lang="en-US" sz="1600" dirty="0"/>
              <a:t>Examples include:</a:t>
            </a:r>
          </a:p>
          <a:p>
            <a:pPr marL="685800" lvl="1"/>
            <a:r>
              <a:rPr lang="en-US" sz="1400" dirty="0"/>
              <a:t>Operational alerts</a:t>
            </a:r>
          </a:p>
          <a:p>
            <a:pPr marL="685800" lvl="1"/>
            <a:r>
              <a:rPr lang="en-US" sz="1400" dirty="0"/>
              <a:t>Outage notifications</a:t>
            </a:r>
          </a:p>
          <a:p>
            <a:pPr marL="685800" lvl="1"/>
            <a:r>
              <a:rPr lang="en-US" sz="1400" dirty="0"/>
              <a:t>System conditions</a:t>
            </a:r>
            <a:endParaRPr lang="en-US" sz="1400" b="1" dirty="0"/>
          </a:p>
          <a:p>
            <a:pPr marL="285750"/>
            <a:r>
              <a:rPr lang="en-US" sz="1600" dirty="0"/>
              <a:t>These same communications will now be delivered through RTOC for centralized access</a:t>
            </a:r>
          </a:p>
          <a:p>
            <a:pPr marL="285750"/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will notifications work?</a:t>
            </a:r>
          </a:p>
          <a:p>
            <a:r>
              <a:rPr lang="en-US" sz="1600" dirty="0"/>
              <a:t>Audible alerts for critical messages when logged in.</a:t>
            </a:r>
          </a:p>
          <a:p>
            <a:r>
              <a:rPr lang="en-US" sz="1600" dirty="0"/>
              <a:t>Visual notifications for operational updates.</a:t>
            </a:r>
          </a:p>
          <a:p>
            <a:r>
              <a:rPr lang="en-US" sz="1600" dirty="0"/>
              <a:t>API integration is under consideration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Will RTOC Handle QSE Relationships?</a:t>
            </a:r>
          </a:p>
          <a:p>
            <a:r>
              <a:rPr lang="en-US" sz="1600" dirty="0"/>
              <a:t>Main QSE will have access to the tool</a:t>
            </a:r>
          </a:p>
          <a:p>
            <a:r>
              <a:rPr lang="en-US" sz="1600" dirty="0"/>
              <a:t>Main QSE should communicate on behalf of sub-QSEs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252BF-93C3-2EF3-A4D2-3B51A594C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00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DC53-1029-753F-B76F-C904A2F4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 Primary 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E54AA-B17A-1D7A-17C6-3935D4F31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We need your help to streamline communication for RTOC Market Testing.</a:t>
            </a:r>
          </a:p>
          <a:p>
            <a:pPr marL="0" indent="0">
              <a:buNone/>
            </a:pPr>
            <a:r>
              <a:rPr lang="en-US" sz="1600" dirty="0"/>
              <a:t>Please share the following details for your organization: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dirty="0"/>
              <a:t>Primary Contact Name</a:t>
            </a:r>
          </a:p>
          <a:p>
            <a:r>
              <a:rPr lang="en-US" sz="1600" b="1" dirty="0"/>
              <a:t>Email Address</a:t>
            </a:r>
          </a:p>
          <a:p>
            <a:r>
              <a:rPr lang="en-US" sz="1600" b="1" dirty="0"/>
              <a:t>Role/Designation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Why?</a:t>
            </a:r>
          </a:p>
          <a:p>
            <a:endParaRPr lang="en-US" sz="1600" dirty="0"/>
          </a:p>
          <a:p>
            <a:r>
              <a:rPr lang="en-US" sz="1600" dirty="0"/>
              <a:t>To provide testing-related communications</a:t>
            </a:r>
          </a:p>
          <a:p>
            <a:r>
              <a:rPr lang="en-US" sz="1600" dirty="0"/>
              <a:t>Share application URL, updates, and instructions promptly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How to Submit:</a:t>
            </a:r>
          </a:p>
          <a:p>
            <a:endParaRPr lang="en-US" sz="1600" dirty="0"/>
          </a:p>
          <a:p>
            <a:r>
              <a:rPr lang="en-US" sz="1600" dirty="0"/>
              <a:t>Email your details to: Preethi.MeherMalla@ercot.com, Sreenivas.Badri@ercot.com</a:t>
            </a:r>
          </a:p>
          <a:p>
            <a:r>
              <a:rPr lang="en-US" sz="1600" dirty="0"/>
              <a:t>Deadline: 3/13/2026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53C01-66A5-62C1-39D6-75A7D2E69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03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9B2D-65D2-1B3C-E923-2A760205E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050FB-6F17-A111-D8BD-49760BBE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SCR820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72C5-8F29-FD5B-DA36-FE7D2EA0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343F-4069-8C22-3B27-155BDCC80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E1171-CD30-651F-D31E-64058395F073}"/>
              </a:ext>
            </a:extLst>
          </p:cNvPr>
          <p:cNvSpPr/>
          <p:nvPr/>
        </p:nvSpPr>
        <p:spPr>
          <a:xfrm>
            <a:off x="2748427" y="2967335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600557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4572</TotalTime>
  <Words>377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SCR820</vt:lpstr>
      <vt:lpstr>Status Updates</vt:lpstr>
      <vt:lpstr>SCR820 – Project Timelines</vt:lpstr>
      <vt:lpstr>Tool Access</vt:lpstr>
      <vt:lpstr>Communication Page - Demo</vt:lpstr>
      <vt:lpstr>Key Highlights</vt:lpstr>
      <vt:lpstr>Provide Primary Contact Information</vt:lpstr>
      <vt:lpstr>SCR820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Meher Malla, Preethi</cp:lastModifiedBy>
  <cp:revision>87</cp:revision>
  <cp:lastPrinted>2016-01-21T20:53:15Z</cp:lastPrinted>
  <dcterms:created xsi:type="dcterms:W3CDTF">2016-01-21T15:20:31Z</dcterms:created>
  <dcterms:modified xsi:type="dcterms:W3CDTF">2026-02-17T23:15:42Z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