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1" r:id="rId6"/>
  </p:sldMasterIdLst>
  <p:notesMasterIdLst>
    <p:notesMasterId r:id="rId10"/>
  </p:notesMasterIdLst>
  <p:handoutMasterIdLst>
    <p:handoutMasterId r:id="rId11"/>
  </p:handoutMasterIdLst>
  <p:sldIdLst>
    <p:sldId id="260" r:id="rId7"/>
    <p:sldId id="257" r:id="rId8"/>
    <p:sldId id="26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2" d="100"/>
          <a:sy n="112" d="100"/>
        </p:scale>
        <p:origin x="1584"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e, Leo" userId="33612393-2e06-43b8-9335-117ff78b9257" providerId="ADAL" clId="{92CF3D9C-42D2-4AF4-9A8E-4B927A236234}"/>
    <pc:docChg chg="modSld">
      <pc:chgData name="Angele, Leo" userId="33612393-2e06-43b8-9335-117ff78b9257" providerId="ADAL" clId="{92CF3D9C-42D2-4AF4-9A8E-4B927A236234}" dt="2026-02-10T17:17:45.266" v="0" actId="6549"/>
      <pc:docMkLst>
        <pc:docMk/>
      </pc:docMkLst>
      <pc:sldChg chg="modSp mod">
        <pc:chgData name="Angele, Leo" userId="33612393-2e06-43b8-9335-117ff78b9257" providerId="ADAL" clId="{92CF3D9C-42D2-4AF4-9A8E-4B927A236234}" dt="2026-02-10T17:17:45.266" v="0" actId="6549"/>
        <pc:sldMkLst>
          <pc:docMk/>
          <pc:sldMk cId="1024058205" sldId="257"/>
        </pc:sldMkLst>
        <pc:spChg chg="mod">
          <ac:chgData name="Angele, Leo" userId="33612393-2e06-43b8-9335-117ff78b9257" providerId="ADAL" clId="{92CF3D9C-42D2-4AF4-9A8E-4B927A236234}" dt="2026-02-10T17:17:45.266" v="0" actId="6549"/>
          <ac:spMkLst>
            <pc:docMk/>
            <pc:sldMk cId="1024058205" sldId="25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2/10/2026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2/10/2026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84346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3472036074"/>
      </p:ext>
    </p:extLst>
  </p:cSld>
  <p:clrMap bg1="lt1" tx1="dk1" bg2="lt2" tx2="dk2" accent1="accent1" accent2="accent2" accent3="accent3" accent4="accent4" accent5="accent5" accent6="accent6" hlink="hlink" folHlink="folHlink"/>
  <p:sldLayoutIdLst>
    <p:sldLayoutId id="2147483662"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31472" y="2413338"/>
            <a:ext cx="6010182" cy="2308324"/>
          </a:xfrm>
          <a:prstGeom prst="rect">
            <a:avLst/>
          </a:prstGeom>
          <a:noFill/>
        </p:spPr>
        <p:txBody>
          <a:bodyPr wrap="square" rtlCol="0">
            <a:spAutoFit/>
          </a:bodyPr>
          <a:lstStyle/>
          <a:p>
            <a:pPr lvl="0">
              <a:defRPr/>
            </a:pPr>
            <a:r>
              <a:rPr lang="en-US" sz="2400" dirty="0"/>
              <a:t>Public Website Cipher Security Hardening</a:t>
            </a:r>
          </a:p>
          <a:p>
            <a:pPr lvl="0">
              <a:defRPr/>
            </a:pPr>
            <a:endPar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endParaRPr>
          </a:p>
          <a:p>
            <a:pPr lvl="0">
              <a:defRPr/>
            </a:pPr>
            <a:r>
              <a:rPr lang="en-US" sz="2400" dirty="0">
                <a:solidFill>
                  <a:prstClr val="black"/>
                </a:solidFill>
                <a:latin typeface="Arial" panose="020B0604020202020204"/>
              </a:rPr>
              <a:t>Leo Angele</a:t>
            </a:r>
          </a:p>
          <a:p>
            <a:pPr lvl="0">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February 19, 2026, TWG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Public Website Cipher Security Hardening</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r>
              <a:rPr lang="en-US" sz="1600" b="1" dirty="0"/>
              <a:t>Objective:</a:t>
            </a:r>
          </a:p>
          <a:p>
            <a:pPr lvl="1"/>
            <a:r>
              <a:rPr lang="en-US" sz="1200" dirty="0"/>
              <a:t>ERCOT is taking the first of many steps to mitigate potential security threats to ERCOT’s public facing websites. This round of changes is specifically addressing security concerns cipher suites supported in TLS1.2 communication.</a:t>
            </a:r>
          </a:p>
          <a:p>
            <a:pPr lvl="1"/>
            <a:r>
              <a:rPr lang="en-US" sz="1200" dirty="0"/>
              <a:t>ERCOT will be restricting cipher suites used to encrypt communication available for the public facing websites (MIS.ERCOT.COM, MISAPI.ERCOT.COM, API.WAN.ERCOT.COM) used by Market Participants (MPs</a:t>
            </a:r>
          </a:p>
          <a:p>
            <a:pPr lvl="2"/>
            <a:r>
              <a:rPr lang="en-US" sz="1200" dirty="0"/>
              <a:t>This affects all Graphical User Interface (GUI) websites as well as all Application Programmatic Interfaces (API’s) connecting to ERCOT for ERCOT’s External Web Services (EWS), including submissions and Get List/Report functionality, Network Management System (NMS), and access to the </a:t>
            </a:r>
            <a:r>
              <a:rPr lang="en-US" sz="1200" dirty="0" err="1"/>
              <a:t>MarkeTrak</a:t>
            </a:r>
            <a:r>
              <a:rPr lang="en-US" sz="1200" dirty="0"/>
              <a:t> API.</a:t>
            </a:r>
          </a:p>
          <a:p>
            <a:endParaRPr lang="en-US" sz="1400" dirty="0"/>
          </a:p>
          <a:p>
            <a:r>
              <a:rPr lang="en-US" sz="1600" b="1" dirty="0"/>
              <a:t>Justification:</a:t>
            </a:r>
          </a:p>
          <a:p>
            <a:pPr lvl="1"/>
            <a:r>
              <a:rPr lang="en-US" sz="1200" dirty="0"/>
              <a:t>Compliance with National Institute of Standards and Technology (NIST) Federal Information Processing Standard (FIPS) 140-3, requires that all algorithms used within a certified module have been tested and validated by NIST's Cryptographic Module Validation Program (CMVP) and specified in their security policy.</a:t>
            </a:r>
          </a:p>
          <a:p>
            <a:pPr lvl="1"/>
            <a:r>
              <a:rPr lang="en-US" sz="1200" dirty="0"/>
              <a:t>ERCOT systems currently support Strong and Weak TLS1.2 ciphers.  This effort only removes those ciphers deemed as Weak according to NIST classification.</a:t>
            </a:r>
          </a:p>
          <a:p>
            <a:pPr lvl="1"/>
            <a:endParaRPr lang="en-US" sz="1200" dirty="0"/>
          </a:p>
          <a:p>
            <a:r>
              <a:rPr lang="en-US" sz="1600" b="1" dirty="0"/>
              <a:t>Communication:</a:t>
            </a:r>
          </a:p>
          <a:p>
            <a:pPr lvl="1"/>
            <a:r>
              <a:rPr lang="en-US" sz="1200"/>
              <a:t>ERCOT </a:t>
            </a:r>
            <a:r>
              <a:rPr lang="en-US" sz="1200" dirty="0"/>
              <a:t>will communicate future changes including (but not limited to) the addition of TLS1.3 for sites not currently supporting TLS 1.3 later in 2026.</a:t>
            </a:r>
          </a:p>
          <a:p>
            <a:pPr lvl="1"/>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58760-B088-74C3-9EA5-9364F9B274AE}"/>
              </a:ext>
            </a:extLst>
          </p:cNvPr>
          <p:cNvSpPr>
            <a:spLocks noGrp="1"/>
          </p:cNvSpPr>
          <p:nvPr>
            <p:ph type="title"/>
          </p:nvPr>
        </p:nvSpPr>
        <p:spPr/>
        <p:txBody>
          <a:bodyPr/>
          <a:lstStyle/>
          <a:p>
            <a:r>
              <a:rPr lang="en-US" dirty="0"/>
              <a:t>Public Website Cipher Security Hardening</a:t>
            </a:r>
          </a:p>
        </p:txBody>
      </p:sp>
      <p:sp>
        <p:nvSpPr>
          <p:cNvPr id="3" name="Content Placeholder 2">
            <a:extLst>
              <a:ext uri="{FF2B5EF4-FFF2-40B4-BE49-F238E27FC236}">
                <a16:creationId xmlns:a16="http://schemas.microsoft.com/office/drawing/2014/main" id="{DB7CFC1F-B1A5-2CEF-CA3C-0065E244C693}"/>
              </a:ext>
            </a:extLst>
          </p:cNvPr>
          <p:cNvSpPr>
            <a:spLocks noGrp="1"/>
          </p:cNvSpPr>
          <p:nvPr>
            <p:ph idx="1"/>
          </p:nvPr>
        </p:nvSpPr>
        <p:spPr/>
        <p:txBody>
          <a:bodyPr/>
          <a:lstStyle/>
          <a:p>
            <a:endParaRPr lang="en-US" sz="1600" b="1" dirty="0"/>
          </a:p>
          <a:p>
            <a:r>
              <a:rPr lang="en-US" sz="1600" b="1" dirty="0"/>
              <a:t>Timeline:</a:t>
            </a:r>
          </a:p>
          <a:p>
            <a:pPr lvl="1"/>
            <a:r>
              <a:rPr lang="en-US" sz="1200" dirty="0"/>
              <a:t>TESTMIS.ERCOT.COM and MIS.ERCOT.COM will be updated in the R3 release window.  As this site is GUI based, browsers will have no issues with the reduced TLS1.2 cipher list.</a:t>
            </a:r>
          </a:p>
          <a:p>
            <a:pPr lvl="1"/>
            <a:r>
              <a:rPr lang="en-US" sz="1200" dirty="0"/>
              <a:t>(MOTE API)  TESTMISAPI.ERCOT.COM and TESTMISAPI.WAN.ERCOT.COM will be updated in the R4 release window. </a:t>
            </a:r>
          </a:p>
          <a:p>
            <a:pPr lvl="1"/>
            <a:r>
              <a:rPr lang="en-US" sz="1200" dirty="0"/>
              <a:t>MISAPI.ERCOT.COM and API.WAN.ERCOT.COM will be updated in the R5 release window. </a:t>
            </a:r>
          </a:p>
          <a:p>
            <a:endParaRPr lang="en-US" sz="1400" dirty="0"/>
          </a:p>
          <a:p>
            <a:r>
              <a:rPr lang="en-US" sz="1600" b="1" dirty="0"/>
              <a:t>Action Required:</a:t>
            </a:r>
          </a:p>
          <a:p>
            <a:pPr lvl="1"/>
            <a:r>
              <a:rPr lang="en-US" sz="1200" dirty="0"/>
              <a:t>MP personnel that administer programmatic access to ERCOT’s production and testing environments will need to ensure that MP systems used in communication with ERCOT External Web Services APIs support the use of strong TLS1.2 ciphers only. </a:t>
            </a:r>
          </a:p>
          <a:p>
            <a:pPr lvl="1"/>
            <a:r>
              <a:rPr lang="en-US" sz="1200" dirty="0"/>
              <a:t>Failure to test configuration changes in MOTE and make the required changes on the MP side prior to the Production change can cause connection errors and will prevent access to ERCOT External Web Services APIs..</a:t>
            </a:r>
          </a:p>
          <a:p>
            <a:pPr lvl="1"/>
            <a:endParaRPr lang="en-US" sz="1200" dirty="0"/>
          </a:p>
        </p:txBody>
      </p:sp>
      <p:sp>
        <p:nvSpPr>
          <p:cNvPr id="4" name="Slide Number Placeholder 3">
            <a:extLst>
              <a:ext uri="{FF2B5EF4-FFF2-40B4-BE49-F238E27FC236}">
                <a16:creationId xmlns:a16="http://schemas.microsoft.com/office/drawing/2014/main" id="{E73E9B61-A86A-5E73-54FF-0E9160EE134D}"/>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904379330"/>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www.w3.org/XML/1998/namespace"/>
    <ds:schemaRef ds:uri="http://purl.org/dc/terms/"/>
    <ds:schemaRef ds:uri="http://purl.org/dc/dcmitype/"/>
    <ds:schemaRef ds:uri="c34af464-7aa1-4edd-9be4-83dffc1cb926"/>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6203</TotalTime>
  <Words>429</Words>
  <Application>Microsoft Office PowerPoint</Application>
  <PresentationFormat>On-screen Show (4:3)</PresentationFormat>
  <Paragraphs>30</Paragraphs>
  <Slides>3</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vt:i4>
      </vt:variant>
    </vt:vector>
  </HeadingPairs>
  <TitlesOfParts>
    <vt:vector size="8" baseType="lpstr">
      <vt:lpstr>Arial</vt:lpstr>
      <vt:lpstr>Calibri</vt:lpstr>
      <vt:lpstr>1_Custom Design</vt:lpstr>
      <vt:lpstr>Office Theme</vt:lpstr>
      <vt:lpstr>2_Custom Design</vt:lpstr>
      <vt:lpstr>PowerPoint Presentation</vt:lpstr>
      <vt:lpstr>Public Website Cipher Security Hardening</vt:lpstr>
      <vt:lpstr>Public Website Cipher Security Hardening</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Angele, Leo</cp:lastModifiedBy>
  <cp:revision>29</cp:revision>
  <cp:lastPrinted>2016-01-21T20:53:15Z</cp:lastPrinted>
  <dcterms:created xsi:type="dcterms:W3CDTF">2016-01-21T15:20:31Z</dcterms:created>
  <dcterms:modified xsi:type="dcterms:W3CDTF">2026-02-10T17:17:55Z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2025-08-25T23:01:35Z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a4520633-a96b-4d0d-8cd6-a6b9adfcce92</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