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281" r:id="rId7"/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09403F-9A92-4509-8DA0-064EBB74DA4B}" v="3" dt="2026-02-18T16:44:02.339"/>
    <p1510:client id="{D89DA44F-D0CC-4A4A-BCE7-77D458B74F77}" v="2" dt="2026-02-18T16:28:51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delSld modSld">
      <pc:chgData name="Badri, Sreenivas" userId="0b43dccd-042e-4be0-871d-afa1d90d6a2e" providerId="ADAL" clId="{467F39DD-4CFE-45E1-AA25-A1A8C9F836D1}" dt="2026-02-18T16:49:28.990" v="223" actId="47"/>
      <pc:docMkLst>
        <pc:docMk/>
      </pc:docMkLst>
      <pc:sldChg chg="modSp mod">
        <pc:chgData name="Badri, Sreenivas" userId="0b43dccd-042e-4be0-871d-afa1d90d6a2e" providerId="ADAL" clId="{467F39DD-4CFE-45E1-AA25-A1A8C9F836D1}" dt="2026-02-18T16:43:42.151" v="168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2-18T16:43:42.151" v="168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6-02-18T16:48:56.474" v="222" actId="20577"/>
        <pc:sldMkLst>
          <pc:docMk/>
          <pc:sldMk cId="4039836626" sldId="281"/>
        </pc:sldMkLst>
        <pc:spChg chg="mod">
          <ac:chgData name="Badri, Sreenivas" userId="0b43dccd-042e-4be0-871d-afa1d90d6a2e" providerId="ADAL" clId="{467F39DD-4CFE-45E1-AA25-A1A8C9F836D1}" dt="2026-02-18T16:43:55.044" v="169"/>
          <ac:spMkLst>
            <pc:docMk/>
            <pc:sldMk cId="4039836626" sldId="281"/>
            <ac:spMk id="2" creationId="{500E73D0-07CE-45CE-7F02-091229A4612D}"/>
          </ac:spMkLst>
        </pc:spChg>
        <pc:spChg chg="mod">
          <ac:chgData name="Badri, Sreenivas" userId="0b43dccd-042e-4be0-871d-afa1d90d6a2e" providerId="ADAL" clId="{467F39DD-4CFE-45E1-AA25-A1A8C9F836D1}" dt="2026-02-18T16:48:56.474" v="222" actId="20577"/>
          <ac:spMkLst>
            <pc:docMk/>
            <pc:sldMk cId="4039836626" sldId="281"/>
            <ac:spMk id="3" creationId="{947CAD9C-256F-36B2-7F81-88F713A2AC20}"/>
          </ac:spMkLst>
        </pc:spChg>
      </pc:sldChg>
      <pc:sldChg chg="modSp del mod">
        <pc:chgData name="Badri, Sreenivas" userId="0b43dccd-042e-4be0-871d-afa1d90d6a2e" providerId="ADAL" clId="{467F39DD-4CFE-45E1-AA25-A1A8C9F836D1}" dt="2026-02-18T16:49:28.990" v="223" actId="47"/>
        <pc:sldMkLst>
          <pc:docMk/>
          <pc:sldMk cId="1328026788" sldId="285"/>
        </pc:sldMkLst>
        <pc:spChg chg="mod">
          <ac:chgData name="Badri, Sreenivas" userId="0b43dccd-042e-4be0-871d-afa1d90d6a2e" providerId="ADAL" clId="{467F39DD-4CFE-45E1-AA25-A1A8C9F836D1}" dt="2026-02-18T16:42:53.896" v="167" actId="20577"/>
          <ac:spMkLst>
            <pc:docMk/>
            <pc:sldMk cId="1328026788" sldId="285"/>
            <ac:spMk id="3" creationId="{199BB66F-1201-9667-A345-1082869CDFE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Katherine.Li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Outage Scheduler (OS) Enhancements Project – MOTE Testing</a:t>
            </a:r>
          </a:p>
          <a:p>
            <a:endParaRPr lang="en-US" sz="2000" dirty="0"/>
          </a:p>
          <a:p>
            <a:r>
              <a:rPr lang="en-US" sz="2000" dirty="0"/>
              <a:t>Katherine Li</a:t>
            </a:r>
          </a:p>
          <a:p>
            <a:endParaRPr lang="en-US" sz="2000" dirty="0"/>
          </a:p>
          <a:p>
            <a:r>
              <a:rPr lang="en-US" sz="2000" dirty="0"/>
              <a:t>February 19,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019A-8EDE-0569-A3BD-AD496B379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73D0-07CE-45CE-7F02-091229A4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Outage Scheduler (OS) Enhancements Project – MOTE Testing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AD9C-256F-36B2-7F81-88F713A2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i="1" dirty="0"/>
              <a:t>OS Enhancement introduces following changes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i="1" dirty="0"/>
              <a:t>Provide new warning messages when proposed resource planned outage(s)  exceeding MSRPOC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0-HSL are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Overlapping resource outages with same LSL and/or HSL are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For M2 outages, entering a Planned Start less than 1 day before the start is not allowed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For M3 outages, entering a Planned Start less than 3 days before the start is not allowed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 (</a:t>
            </a:r>
            <a:r>
              <a:rPr lang="en-US" sz="1200" dirty="0" err="1"/>
              <a:t>NofW</a:t>
            </a:r>
            <a:r>
              <a:rPr lang="en-US" sz="1200" dirty="0"/>
              <a:t>) of (“Other” or “Unknown”), it is required that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/>
              <a:t>either change the </a:t>
            </a:r>
            <a:r>
              <a:rPr lang="en-US" sz="1200" dirty="0" err="1"/>
              <a:t>NofW</a:t>
            </a:r>
            <a:r>
              <a:rPr lang="en-US" sz="1200" dirty="0"/>
              <a:t>, If applicable, or a note must be added to the Supporting Notes section before the outage can be COMPLETED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/>
              <a:t>If an Outage has a Nature of Work(</a:t>
            </a:r>
            <a:r>
              <a:rPr lang="en-US" sz="1200" dirty="0" err="1"/>
              <a:t>NofW</a:t>
            </a:r>
            <a:r>
              <a:rPr lang="en-US" sz="1200" dirty="0"/>
              <a:t>) that is not (“Other” or “Unknown”), it may only be changed to a different </a:t>
            </a:r>
            <a:r>
              <a:rPr lang="en-US" sz="1200" dirty="0" err="1"/>
              <a:t>NofW</a:t>
            </a:r>
            <a:r>
              <a:rPr lang="en-US" sz="1200" dirty="0"/>
              <a:t> that is not (“Other” or “Unknown”)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/>
              <a:t>The only time we expect a </a:t>
            </a:r>
            <a:r>
              <a:rPr lang="en-US" sz="1200" dirty="0" err="1"/>
              <a:t>NofW</a:t>
            </a:r>
            <a:r>
              <a:rPr lang="en-US" sz="1200" dirty="0"/>
              <a:t> of (“Other” or “Unknown”) is when an outage is created. </a:t>
            </a:r>
            <a:endParaRPr lang="en-US" sz="1200" b="1" dirty="0"/>
          </a:p>
          <a:p>
            <a:pPr marL="0" indent="0">
              <a:buNone/>
            </a:pPr>
            <a:endParaRPr lang="en-US" sz="1600" b="1" dirty="0"/>
          </a:p>
          <a:p>
            <a:r>
              <a:rPr lang="en-US" sz="1600" dirty="0"/>
              <a:t>These changes are available in MOTE for Market Participants testing from the week of February 2, 2026.</a:t>
            </a:r>
          </a:p>
          <a:p>
            <a:endParaRPr lang="en-US" sz="1600" dirty="0"/>
          </a:p>
          <a:p>
            <a:r>
              <a:rPr lang="en-US" sz="1600" dirty="0"/>
              <a:t>There are no XSD changes. </a:t>
            </a:r>
          </a:p>
          <a:p>
            <a:endParaRPr lang="en-US" sz="1600" dirty="0"/>
          </a:p>
          <a:p>
            <a:r>
              <a:rPr lang="en-US" sz="1600" dirty="0"/>
              <a:t>OS Enhancement Project is planned for Go-Live in March (R3) release on </a:t>
            </a:r>
            <a:r>
              <a:rPr lang="en-US" sz="1600" u="sng" dirty="0"/>
              <a:t>03/26/2026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52024-766B-77BC-9051-3473B30FD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3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sz="2000" dirty="0"/>
              <a:t>    You can reach following contacts for any questions and feedback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Katherine Li at </a:t>
            </a:r>
            <a:r>
              <a:rPr lang="en-US" sz="2000" dirty="0">
                <a:hlinkClick r:id="rId2"/>
              </a:rPr>
              <a:t>Katherine.Li@ercot.com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            or </a:t>
            </a:r>
          </a:p>
          <a:p>
            <a:pPr marL="0" indent="0">
              <a:buNone/>
            </a:pPr>
            <a:r>
              <a:rPr lang="en-US" sz="2000" dirty="0"/>
              <a:t>       Sreenivas at </a:t>
            </a:r>
            <a:r>
              <a:rPr lang="en-US" sz="2000" dirty="0">
                <a:hlinkClick r:id="rId3"/>
              </a:rPr>
              <a:t>Sreenivas.Badri@ercot.com</a:t>
            </a:r>
            <a:r>
              <a:rPr lang="en-US" sz="2000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4911</TotalTime>
  <Words>291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1_Custom Design</vt:lpstr>
      <vt:lpstr>Office Theme</vt:lpstr>
      <vt:lpstr>PowerPoint Presentation</vt:lpstr>
      <vt:lpstr>Outage Scheduler (OS) Enhancements Project – MOTE Testing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90</cp:revision>
  <cp:lastPrinted>2016-01-21T20:53:15Z</cp:lastPrinted>
  <dcterms:created xsi:type="dcterms:W3CDTF">2016-01-21T15:20:31Z</dcterms:created>
  <dcterms:modified xsi:type="dcterms:W3CDTF">2026-02-18T16:49:38Z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