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3.xml" ContentType="application/vnd.openxmlformats-officedocument.theme+xml"/>
  <Override PartName="/ppt/theme/theme4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3" r:id="rId4"/>
    <p:sldMasterId id="2147483663" r:id="rId5"/>
  </p:sldMasterIdLst>
  <p:notesMasterIdLst>
    <p:notesMasterId r:id="rId9"/>
  </p:notesMasterIdLst>
  <p:handoutMasterIdLst>
    <p:handoutMasterId r:id="rId10"/>
  </p:handoutMasterIdLst>
  <p:sldIdLst>
    <p:sldId id="542" r:id="rId6"/>
    <p:sldId id="566" r:id="rId7"/>
    <p:sldId id="567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ED60BC-6DC8-9208-15EC-10DB2B0CE731}" name="Mereness, Matt" initials="MM" userId="S::matt.mereness@ercot.com::6db1126a-164e-4475-8d86-5dde160acd3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D07C"/>
    <a:srgbClr val="0076C6"/>
    <a:srgbClr val="00AEC7"/>
    <a:srgbClr val="E6EBF0"/>
    <a:srgbClr val="093C61"/>
    <a:srgbClr val="98C3FA"/>
    <a:srgbClr val="70CDD9"/>
    <a:srgbClr val="8DC3E5"/>
    <a:srgbClr val="A9E5EA"/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5" d="100"/>
          <a:sy n="85" d="100"/>
        </p:scale>
        <p:origin x="2274" y="3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202"/>
    </p:cViewPr>
  </p:sorterViewPr>
  <p:notesViewPr>
    <p:cSldViewPr showGuides="1">
      <p:cViewPr varScale="1">
        <p:scale>
          <a:sx n="61" d="100"/>
          <a:sy n="61" d="100"/>
        </p:scale>
        <p:origin x="2285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8/10/relationships/authors" Target="author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76971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761512" y="548640"/>
        <a:ext cx="76971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72983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1160373" y="2194560"/>
        <a:ext cx="72983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76971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761512" y="3840480"/>
        <a:ext cx="76971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51E1165-2D5E-A8BA-AD01-59C2367A0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2209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068C6B-C94E-547A-7102-71442E874B5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3124200"/>
            <a:ext cx="85344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 descr="xdgdfgdfg">
            <a:extLst>
              <a:ext uri="{FF2B5EF4-FFF2-40B4-BE49-F238E27FC236}">
                <a16:creationId xmlns:a16="http://schemas.microsoft.com/office/drawing/2014/main" id="{11BF4596-49BD-5DCB-711C-47030A443E0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04800" y="1058219"/>
            <a:ext cx="8534400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2FC120C-B1CB-16E5-B00E-55E88FB1592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04800" y="3524730"/>
            <a:ext cx="8534400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857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4102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914400"/>
            <a:ext cx="29718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EC87C22B-ECB6-24C9-CA51-802C0CC5A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902CBC-1565-53AF-76EE-5EA87EAAE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1" y="1066800"/>
            <a:ext cx="8534400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1" y="3574374"/>
            <a:ext cx="8534400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F8B1A1-8352-B98E-3C78-48C46BD8F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40D7F8C-7E87-E617-9858-400C5F8AC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762000"/>
            <a:ext cx="3886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6FD2C47-F578-2F9E-22DF-DA95B857A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ED327A-7496-0E17-F5C8-2E5C3BB96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005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2004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2199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000284" y="1237099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019800" y="1922899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0B85CC8-6F83-6404-ACAA-F1FA4529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AE8A331-9F84-084C-7267-CFE65AA77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304800" y="7620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A8C3691-EDE4-B07C-F114-E50224479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7B83F30-EC1D-F71C-95D7-1B5BC9FD2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0951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99284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636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9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41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1D9533-CB1D-41E2-A7CA-83FDF6B75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1D418E-9C88-65C3-7644-3BFD9E325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4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F378818-BDFE-F884-8C6C-4CCC2735F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1FCBFE-0DE4-6F22-6E66-AE772DD05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45B7A48-1656-2C3F-0296-FBEF4281A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866302B-9158-11F4-3B77-9F86EAAEC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6858FE-C979-8B8E-03D2-C3C16DE57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82599C-5AEF-12A9-5E15-1FCCC1DE3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0" y="762000"/>
            <a:ext cx="8534400" cy="2080570"/>
          </a:xfrm>
          <a:prstGeom prst="rect">
            <a:avLst/>
          </a:prstGeom>
          <a:noFill/>
          <a:ln w="15875" cap="rnd" cmpd="sng">
            <a:noFill/>
            <a:miter lim="800000"/>
          </a:ln>
          <a:effectLst/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56E5B54-4089-96A7-2D9D-9DE3B556DE6C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0" y="4283179"/>
            <a:ext cx="8534400" cy="17235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C41BB5-1EEC-FCDB-01DA-7245FD308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DE784D3-CB7A-BC89-24C2-BFB1A76006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65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5758650-6057-27BA-3042-74E6ED3D2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F3A14D9-11BE-48EC-BFD4-7B66ECAF9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DD23C-49EE-C657-D737-13CB53F52F7D}"/>
              </a:ext>
            </a:extLst>
          </p:cNvPr>
          <p:cNvSpPr txBox="1"/>
          <p:nvPr userDrawn="1"/>
        </p:nvSpPr>
        <p:spPr>
          <a:xfrm>
            <a:off x="5638800" y="914400"/>
            <a:ext cx="3124200" cy="12926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AE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rtlCol="0">
            <a:spAutoFit/>
          </a:bodyPr>
          <a:lstStyle/>
          <a:p>
            <a:pPr lvl="0"/>
            <a:r>
              <a:rPr lang="en-US" sz="1600" dirty="0">
                <a:solidFill>
                  <a:schemeClr val="tx1"/>
                </a:solidFill>
              </a:rPr>
              <a:t>Click to edit Master text styles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Second level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Third level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257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FB953F4-81A3-8A2B-DF43-0A159C2AA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00FF52-E6F1-3C2A-4808-5A12AA395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45720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0584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8A006D7-B111-59A0-C107-A76290263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5D1E40-D3DE-D4F4-AD78-7AD3CD8F1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508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14" y="2876281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8534402" y="6324604"/>
            <a:ext cx="533399" cy="5333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9019630" y="6324600"/>
            <a:ext cx="124369" cy="533396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3246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324604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96000"/>
            <a:ext cx="1181868" cy="457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58BBB7-4F61-67AB-A4FB-BF4DCCE49743}"/>
              </a:ext>
            </a:extLst>
          </p:cNvPr>
          <p:cNvSpPr txBox="1"/>
          <p:nvPr userDrawn="1"/>
        </p:nvSpPr>
        <p:spPr>
          <a:xfrm>
            <a:off x="54675" y="6324600"/>
            <a:ext cx="2840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000" b="0" baseline="0" dirty="0">
              <a:solidFill>
                <a:schemeClr val="tx1"/>
              </a:solidFill>
            </a:endParaRPr>
          </a:p>
          <a:p>
            <a:pPr algn="l"/>
            <a:r>
              <a:rPr lang="en-US" sz="1000" b="0" baseline="0" dirty="0">
                <a:solidFill>
                  <a:schemeClr val="tx1"/>
                </a:solidFill>
              </a:rPr>
              <a:t>Public</a:t>
            </a:r>
            <a:endParaRPr lang="en-US" sz="10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38" r:id="rId4"/>
    <p:sldLayoutId id="2147483739" r:id="rId5"/>
    <p:sldLayoutId id="2147483719" r:id="rId6"/>
    <p:sldLayoutId id="2147483713" r:id="rId7"/>
    <p:sldLayoutId id="2147483714" r:id="rId8"/>
    <p:sldLayoutId id="2147483716" r:id="rId9"/>
    <p:sldLayoutId id="2147483740" r:id="rId10"/>
    <p:sldLayoutId id="2147483717" r:id="rId11"/>
    <p:sldLayoutId id="2147483720" r:id="rId12"/>
    <p:sldLayoutId id="2147483666" r:id="rId13"/>
    <p:sldLayoutId id="2147483737" r:id="rId14"/>
    <p:sldLayoutId id="2147483721" r:id="rId15"/>
    <p:sldLayoutId id="2147483755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B380C9-83F4-13B7-773B-9880F0F13E5F}"/>
              </a:ext>
            </a:extLst>
          </p:cNvPr>
          <p:cNvSpPr txBox="1"/>
          <p:nvPr/>
        </p:nvSpPr>
        <p:spPr>
          <a:xfrm>
            <a:off x="3810000" y="1674673"/>
            <a:ext cx="4953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</a:rPr>
              <a:t>Large Load Curtailment Manager (LLCM)</a:t>
            </a:r>
            <a:endParaRPr lang="en-US" dirty="0">
              <a:solidFill>
                <a:schemeClr val="tx2"/>
              </a:solidFill>
            </a:endParaRPr>
          </a:p>
          <a:p>
            <a:endParaRPr lang="en-US" i="1" dirty="0"/>
          </a:p>
          <a:p>
            <a:r>
              <a:rPr lang="en-US" i="1" dirty="0">
                <a:solidFill>
                  <a:schemeClr val="tx2"/>
                </a:solidFill>
              </a:rPr>
              <a:t>Sruthi Hariharan</a:t>
            </a:r>
          </a:p>
          <a:p>
            <a:endParaRPr lang="en-US" i="1" dirty="0">
              <a:solidFill>
                <a:schemeClr val="tx2"/>
              </a:solidFill>
            </a:endParaRPr>
          </a:p>
          <a:p>
            <a:r>
              <a:rPr lang="en-US" i="1" dirty="0">
                <a:solidFill>
                  <a:schemeClr val="tx2"/>
                </a:solidFill>
              </a:rPr>
              <a:t>February 19, 2026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676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08D1C-385C-A0F8-F902-CA7C1E951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Large Load Curtailment Manager (LLCM) -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0E739-BCE2-7A0B-E584-7635C499CE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814634"/>
            <a:ext cx="8534400" cy="5509966"/>
          </a:xfrm>
        </p:spPr>
        <p:txBody>
          <a:bodyPr/>
          <a:lstStyle/>
          <a:p>
            <a:pPr marL="0" indent="0">
              <a:buNone/>
            </a:pPr>
            <a:r>
              <a:rPr lang="en-US" sz="1400" b="1" u="sng" dirty="0"/>
              <a:t>Background</a:t>
            </a:r>
          </a:p>
          <a:p>
            <a:pPr marL="0" indent="0">
              <a:buNone/>
            </a:pPr>
            <a:r>
              <a:rPr lang="en-US" sz="1400" dirty="0"/>
              <a:t>Recently a few separate efforts have brought to fore policies (ex. SB6), operating limits and/or protocols (ex. NPRR1238) that require ERCOT to have the ability to instruct curtailment or interruption of certain Large Loads. In parallel to these market policy development efforts, ERCOT is </a:t>
            </a:r>
            <a:r>
              <a:rPr lang="en-US" sz="1400" u="sng" dirty="0"/>
              <a:t>preparing</a:t>
            </a:r>
            <a:r>
              <a:rPr lang="en-US" sz="1400" dirty="0"/>
              <a:t> to build a Control Room facing tool named, Large Load Curtailment Manager that will provide ERCOT Operators a single tool to identify conditions when curtailment is needed and instruct the responsible entities to take actions. A tool like this this will ensure operational efficiency and reliability, reduce the risk of human error, and enhance the overall stability of the power grid.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400" b="1" u="sng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b="1" u="sng" dirty="0"/>
              <a:t>Timeline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/>
              <a:t>Aiming to deliver a Minimum viable product by Summer 2026, with full scope implementation later in 2026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400" b="1" u="sng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b="1" u="sng" dirty="0"/>
              <a:t>Potential impacts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1200" dirty="0"/>
              <a:t>An XML instruction which includes information like deployment start time, deployment end time and deployed MW. (</a:t>
            </a:r>
            <a:r>
              <a:rPr lang="en-US" sz="1200" i="1" dirty="0"/>
              <a:t>EIP External Interfaces Specifications </a:t>
            </a:r>
            <a:r>
              <a:rPr lang="en-US" sz="1200" dirty="0"/>
              <a:t>document will be impacted, XSD should not be impacted)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1200" dirty="0"/>
              <a:t>ICCP/Telemetry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1200" dirty="0"/>
              <a:t>SCED pricing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1200" dirty="0"/>
              <a:t>Potential report/market notification changes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CB6F94-B186-BC2B-65F6-7DFAB875B0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770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BCEA5-1DF6-B868-C9BF-5B08835F3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Large Load Curtailment Manager (LLCM) – Summer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31548-0D62-0F5A-F83A-6CE6F75B1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814634"/>
            <a:ext cx="8686800" cy="5105400"/>
          </a:xfrm>
        </p:spPr>
        <p:txBody>
          <a:bodyPr/>
          <a:lstStyle/>
          <a:p>
            <a:pPr marL="0" indent="0">
              <a:buNone/>
            </a:pPr>
            <a:r>
              <a:rPr lang="en-US" sz="1600" b="1" u="sng" dirty="0"/>
              <a:t>Planned scope for minimum viable product (tentative Prod 2026-R6 release):</a:t>
            </a:r>
          </a:p>
          <a:p>
            <a:pPr marL="744538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400" dirty="0"/>
              <a:t>CIM model changes including telemetry modeling for Large Loads</a:t>
            </a:r>
          </a:p>
          <a:p>
            <a:pPr marL="744538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400" dirty="0"/>
              <a:t>Event detection to identify when a Large Load curtailment under SB6 may be initiated</a:t>
            </a:r>
          </a:p>
          <a:p>
            <a:pPr marL="744538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400" dirty="0"/>
              <a:t>Large Load Curtailment Manager tool that can instruct selected (SB6 related) Large Load via an XML instruction which includes information like deployment start time, deployment end time and deployed MW. (</a:t>
            </a:r>
            <a:r>
              <a:rPr lang="en-US" sz="1400" i="1" dirty="0"/>
              <a:t>EIP External Interfaces Specifications </a:t>
            </a:r>
            <a:r>
              <a:rPr lang="en-US" sz="1400" dirty="0"/>
              <a:t>document will be impacted, XSD should not be impacted)</a:t>
            </a:r>
          </a:p>
          <a:p>
            <a:pPr marL="744538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400" dirty="0"/>
              <a:t>Accounting of (SB6) Large Load that is instructed to curtail in SCED reliability deployment price adder.</a:t>
            </a:r>
          </a:p>
          <a:p>
            <a:pPr marL="57150" indent="0">
              <a:buNone/>
            </a:pPr>
            <a:r>
              <a:rPr lang="en-US" sz="1600" b="1" u="sng" dirty="0"/>
              <a:t>Next Steps:</a:t>
            </a:r>
          </a:p>
          <a:p>
            <a:pPr marL="519113">
              <a:lnSpc>
                <a:spcPct val="150000"/>
              </a:lnSpc>
              <a:spcAft>
                <a:spcPts val="120"/>
              </a:spcAft>
            </a:pPr>
            <a:r>
              <a:rPr lang="en-US" sz="1400" dirty="0"/>
              <a:t>ERCOT to provide regular status updates to TWG on this tool development effort.</a:t>
            </a:r>
          </a:p>
          <a:p>
            <a:pPr marL="519113">
              <a:lnSpc>
                <a:spcPct val="150000"/>
              </a:lnSpc>
              <a:spcAft>
                <a:spcPts val="120"/>
              </a:spcAft>
            </a:pPr>
            <a:r>
              <a:rPr lang="en-US" sz="1400" dirty="0"/>
              <a:t>ERCOT to develop and file Market Rules that codify the curtailment actions that ERCOT may undertake in context of SB6 in parallel to this effort.</a:t>
            </a:r>
          </a:p>
          <a:p>
            <a:pPr marL="744538" indent="-457200">
              <a:buFont typeface="+mj-lt"/>
              <a:buAutoNum type="arabicPeriod"/>
            </a:pPr>
            <a:endParaRPr lang="en-US" sz="1600" dirty="0"/>
          </a:p>
          <a:p>
            <a:pPr marL="287338" indent="0">
              <a:buNone/>
            </a:pPr>
            <a:endParaRPr lang="en-US" sz="1600" dirty="0"/>
          </a:p>
          <a:p>
            <a:pPr marL="744538" indent="-457200">
              <a:buFont typeface="+mj-lt"/>
              <a:buAutoNum type="arabicPeriod"/>
            </a:pPr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DAFEE4-8151-D3E4-0606-9B3B6447EC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921865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Custom 1">
      <a:dk1>
        <a:srgbClr val="2D3338"/>
      </a:dk1>
      <a:lt1>
        <a:srgbClr val="FFFFFF"/>
      </a:lt1>
      <a:dk2>
        <a:srgbClr val="2D3338"/>
      </a:dk2>
      <a:lt2>
        <a:srgbClr val="E6EBF0"/>
      </a:lt2>
      <a:accent1>
        <a:srgbClr val="00AEC7"/>
      </a:accent1>
      <a:accent2>
        <a:srgbClr val="7C858C"/>
      </a:accent2>
      <a:accent3>
        <a:srgbClr val="2BA565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0999AAC16EAB41985F08B9B30BD6F8" ma:contentTypeVersion="4" ma:contentTypeDescription="Create a new document." ma:contentTypeScope="" ma:versionID="e17db7c92bbe4a954239b0aad63199c1">
  <xsd:schema xmlns:xsd="http://www.w3.org/2001/XMLSchema" xmlns:xs="http://www.w3.org/2001/XMLSchema" xmlns:p="http://schemas.microsoft.com/office/2006/metadata/properties" xmlns:ns2="8d5ee879-813f-4fb9-b7c2-a59846c21aeb" targetNamespace="http://schemas.microsoft.com/office/2006/metadata/properties" ma:root="true" ma:fieldsID="dbeeea33673683b355d19f3b50507d1a" ns2:_="">
    <xsd:import namespace="8d5ee879-813f-4fb9-b7c2-a59846c21aeb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Year" minOccurs="0"/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ee879-813f-4fb9-b7c2-a59846c21aeb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Internal "/>
          <xsd:enumeration value="Confidential"/>
          <xsd:enumeration value="Public"/>
        </xsd:restriction>
      </xsd:simpleType>
    </xsd:element>
    <xsd:element name="Year" ma:index="9" nillable="true" ma:displayName="Year" ma:format="Dropdown" ma:internalName="Year">
      <xsd:simpleType>
        <xsd:restriction base="dms:Choice">
          <xsd:enumeration value="2022"/>
          <xsd:enumeration value="2023"/>
          <xsd:enumeration value="2024"/>
          <xsd:enumeration value="202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8d5ee879-813f-4fb9-b7c2-a59846c21aeb" xsi:nil="true"/>
    <Audience xmlns="8d5ee879-813f-4fb9-b7c2-a59846c21aeb">Public</Audience>
  </documentManagement>
</p:properties>
</file>

<file path=customXml/itemProps1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BCE88CD-E9E0-4BB6-AD83-C594282F53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5ee879-813f-4fb9-b7c2-a59846c21a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A526C54-2038-4DDB-9077-84C80FF069E0}">
  <ds:schemaRefs>
    <ds:schemaRef ds:uri="http://www.w3.org/XML/1998/namespace"/>
    <ds:schemaRef ds:uri="http://purl.org/dc/elements/1.1/"/>
    <ds:schemaRef ds:uri="http://purl.org/dc/terms/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8d5ee879-813f-4fb9-b7c2-a59846c21ae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24184</TotalTime>
  <Words>369</Words>
  <Application>Microsoft Office PowerPoint</Application>
  <PresentationFormat>On-screen Show (4:3)</PresentationFormat>
  <Paragraphs>30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Courier New</vt:lpstr>
      <vt:lpstr>Cover Slide</vt:lpstr>
      <vt:lpstr>Horizontal Theme</vt:lpstr>
      <vt:lpstr>PowerPoint Presentation</vt:lpstr>
      <vt:lpstr>Large Load Curtailment Manager (LLCM) - Overview</vt:lpstr>
      <vt:lpstr>Large Load Curtailment Manager (LLCM) – Summer 2026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Hariharan, Sruthi</cp:lastModifiedBy>
  <cp:revision>661</cp:revision>
  <cp:lastPrinted>2017-10-10T21:31:05Z</cp:lastPrinted>
  <dcterms:created xsi:type="dcterms:W3CDTF">2016-01-21T15:20:31Z</dcterms:created>
  <dcterms:modified xsi:type="dcterms:W3CDTF">2026-02-18T20:56:41Z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0x0101006D0999AAC16EAB41985F08B9B30BD6F8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ActionId">
    <vt:lpwstr>c62e7908-7660-43a6-b1c8-5c5c95dc1f11</vt:lpwstr>
  </property>
  <property fmtid="{D5CDD505-2E9C-101B-9397-08002B2CF9AE}" pid="5" name="MSIP_Label_7084cbda-52b8-46fb-a7b7-cb5bd465ed85_SetDate">
    <vt:lpwstr>2023-05-09T20:19:39Z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ContentBits">
    <vt:lpwstr>0</vt:lpwstr>
  </property>
  <property fmtid="{D5CDD505-2E9C-101B-9397-08002B2CF9AE}" pid="8" name="MSIP_Label_7084cbda-52b8-46fb-a7b7-cb5bd465ed85_SiteId">
    <vt:lpwstr>0afb747d-bff7-4596-a9fc-950ef9e0ec45</vt:lpwstr>
  </property>
  <property fmtid="{D5CDD505-2E9C-101B-9397-08002B2CF9AE}" pid="9" name="MSIP_Label_7084cbda-52b8-46fb-a7b7-cb5bd465ed85_Method">
    <vt:lpwstr>Standard</vt:lpwstr>
  </property>
</Properties>
</file>