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81" r:id="rId7"/>
    <p:sldId id="285" r:id="rId8"/>
    <p:sldId id="280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9DA44F-D0CC-4A4A-BCE7-77D458B74F77}" v="2" dt="2026-02-18T16:28:51.4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12" d="100"/>
          <a:sy n="112" d="100"/>
        </p:scale>
        <p:origin x="1584" y="32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undo custSel modSld">
      <pc:chgData name="Badri, Sreenivas" userId="0b43dccd-042e-4be0-871d-afa1d90d6a2e" providerId="ADAL" clId="{467F39DD-4CFE-45E1-AA25-A1A8C9F836D1}" dt="2026-02-18T16:29:02.827" v="164" actId="20577"/>
      <pc:docMkLst>
        <pc:docMk/>
      </pc:docMkLst>
      <pc:sldChg chg="modSp mod">
        <pc:chgData name="Badri, Sreenivas" userId="0b43dccd-042e-4be0-871d-afa1d90d6a2e" providerId="ADAL" clId="{467F39DD-4CFE-45E1-AA25-A1A8C9F836D1}" dt="2026-02-18T16:12:56.025" v="18" actId="255"/>
        <pc:sldMkLst>
          <pc:docMk/>
          <pc:sldMk cId="730603795" sldId="260"/>
        </pc:sldMkLst>
        <pc:spChg chg="mod">
          <ac:chgData name="Badri, Sreenivas" userId="0b43dccd-042e-4be0-871d-afa1d90d6a2e" providerId="ADAL" clId="{467F39DD-4CFE-45E1-AA25-A1A8C9F836D1}" dt="2026-02-18T16:12:56.025" v="18" actId="255"/>
          <ac:spMkLst>
            <pc:docMk/>
            <pc:sldMk cId="730603795" sldId="260"/>
            <ac:spMk id="7" creationId="{00000000-0000-0000-0000-000000000000}"/>
          </ac:spMkLst>
        </pc:spChg>
      </pc:sldChg>
      <pc:sldChg chg="modSp mod">
        <pc:chgData name="Badri, Sreenivas" userId="0b43dccd-042e-4be0-871d-afa1d90d6a2e" providerId="ADAL" clId="{467F39DD-4CFE-45E1-AA25-A1A8C9F836D1}" dt="2026-02-18T16:29:02.827" v="164" actId="20577"/>
        <pc:sldMkLst>
          <pc:docMk/>
          <pc:sldMk cId="1328026788" sldId="285"/>
        </pc:sldMkLst>
        <pc:spChg chg="mod">
          <ac:chgData name="Badri, Sreenivas" userId="0b43dccd-042e-4be0-871d-afa1d90d6a2e" providerId="ADAL" clId="{467F39DD-4CFE-45E1-AA25-A1A8C9F836D1}" dt="2026-02-18T16:29:02.827" v="164" actId="20577"/>
          <ac:spMkLst>
            <pc:docMk/>
            <pc:sldMk cId="1328026788" sldId="285"/>
            <ac:spMk id="3" creationId="{199BB66F-1201-9667-A345-1082869CDFE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Sreenivas.Badri@ercot.com" TargetMode="External"/><Relationship Id="rId2" Type="http://schemas.openxmlformats.org/officeDocument/2006/relationships/hyperlink" Target="mailto:Katherine.Li@ercot.com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2105561"/>
            <a:ext cx="5410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2026 February &amp; March (R2 &amp; R3 ) Releases – Market Submissions Changes</a:t>
            </a:r>
          </a:p>
          <a:p>
            <a:endParaRPr lang="en-US" sz="2000" dirty="0"/>
          </a:p>
          <a:p>
            <a:r>
              <a:rPr lang="en-US" sz="2000" dirty="0"/>
              <a:t>Katherine Li</a:t>
            </a:r>
          </a:p>
          <a:p>
            <a:endParaRPr lang="en-US" sz="2000" dirty="0"/>
          </a:p>
          <a:p>
            <a:r>
              <a:rPr lang="en-US" sz="2000" dirty="0"/>
              <a:t>February 19,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9F019A-8EDE-0569-A3BD-AD496B379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E73D0-07CE-45CE-7F02-091229A46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/>
              <a:t>2026 January (R1) Release – Market Submissions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CAD9C-256F-36B2-7F81-88F713A2A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2026 January Release were developed into Production </a:t>
            </a:r>
            <a:r>
              <a:rPr lang="en-US" sz="1800" b="1" u="sng" dirty="0"/>
              <a:t>on 01/29/2026</a:t>
            </a:r>
            <a:r>
              <a:rPr lang="en-US" sz="1800" dirty="0"/>
              <a:t>, it includes following market submissions changes.</a:t>
            </a:r>
          </a:p>
          <a:p>
            <a:endParaRPr lang="en-US" sz="2000" dirty="0"/>
          </a:p>
          <a:p>
            <a:r>
              <a:rPr lang="en-US" sz="1800" i="1" dirty="0"/>
              <a:t>MMS should validate the RTM energy bid based the VOLL active based on the corresponding hour  </a:t>
            </a:r>
          </a:p>
          <a:p>
            <a:r>
              <a:rPr lang="en-US" sz="1800" i="1" dirty="0"/>
              <a:t>NSPIN self-arrangement doesn't allow null NSPNM values if other NSPNM hours aren't null</a:t>
            </a:r>
            <a:endParaRPr lang="en-US" sz="1400" dirty="0"/>
          </a:p>
          <a:p>
            <a:r>
              <a:rPr lang="en-US" sz="1800" i="1" dirty="0"/>
              <a:t>Clean up AS message relates submissions (AS offer, AS trade, AS self-schedule, AS Only offer, AS obligation)</a:t>
            </a:r>
          </a:p>
          <a:p>
            <a:r>
              <a:rPr lang="en-US" sz="1800" i="1" dirty="0"/>
              <a:t>AS Offer submission via MMS UI will allow adding more Qty blocks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152024-766B-77BC-9051-3473B30FDF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836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33461-4AAB-F73C-B814-9CBD943AA1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1FAD6-987B-7FD8-E81B-9487650AF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/>
              <a:t>2026 February (R2) Release – Market Submissions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BB66F-1201-9667-A345-1082869CD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2026 February Release will be deployed into Production </a:t>
            </a:r>
            <a:r>
              <a:rPr lang="en-US" sz="1800" b="1" u="sng" dirty="0"/>
              <a:t>on 02/26/2026</a:t>
            </a:r>
            <a:r>
              <a:rPr lang="en-US" sz="1800" dirty="0"/>
              <a:t>, it includes following market submission change.</a:t>
            </a:r>
          </a:p>
          <a:p>
            <a:endParaRPr lang="en-US" sz="2000" dirty="0"/>
          </a:p>
          <a:p>
            <a:r>
              <a:rPr lang="en-US" sz="1800" dirty="0"/>
              <a:t>MMS UI Generator Parameter submission will allow non-ESR resources to submit/update generator parameters with ‘Max SOC’, ‘Min SOC’ and ‘Round Trip Efficiency’ being null/blank.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Currently MMS UI checks these fields, ‘0’are expected, and null/blank are not allowed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With the change in February release, non-ESR resources’ updates can leave thee fields null/blank.</a:t>
            </a:r>
          </a:p>
          <a:p>
            <a:pPr lvl="1"/>
            <a:endParaRPr lang="en-US" sz="1800" dirty="0"/>
          </a:p>
          <a:p>
            <a:pPr lvl="1">
              <a:buFont typeface="Courier New" panose="02070309020205020404" pitchFamily="49" charset="0"/>
              <a:buChar char="o"/>
            </a:pPr>
            <a:endParaRPr lang="en-US" sz="1400" dirty="0"/>
          </a:p>
          <a:p>
            <a:r>
              <a:rPr lang="en-US" sz="1600" b="1" dirty="0"/>
              <a:t>These changes are available in MOTE for Market Participants testing from the week of February 16.</a:t>
            </a:r>
          </a:p>
          <a:p>
            <a:endParaRPr lang="en-US" sz="1600" b="1" dirty="0"/>
          </a:p>
          <a:p>
            <a:r>
              <a:rPr lang="en-US" sz="1600" b="1" dirty="0"/>
              <a:t>March (R3) release does not have any Market Submissions changes planned that impact Market Participants.</a:t>
            </a:r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676688-ED55-C4AE-1037-B07945CA77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026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5685F-1180-4531-A811-679650ADF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5348D-3465-46B4-89D9-D0499BC1F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</a:t>
            </a:r>
          </a:p>
          <a:p>
            <a:pPr marL="0" indent="0">
              <a:buNone/>
            </a:pPr>
            <a:r>
              <a:rPr lang="en-US" sz="2000" dirty="0"/>
              <a:t>    You can reach following contacts for any questions and feedback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Katherine Li at </a:t>
            </a:r>
            <a:r>
              <a:rPr lang="en-US" sz="2000" dirty="0">
                <a:hlinkClick r:id="rId2"/>
              </a:rPr>
              <a:t>Katherine.Li@ercot.com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000" dirty="0"/>
              <a:t>            or </a:t>
            </a:r>
          </a:p>
          <a:p>
            <a:pPr marL="0" indent="0">
              <a:buNone/>
            </a:pPr>
            <a:r>
              <a:rPr lang="en-US" sz="2000" dirty="0"/>
              <a:t>       Sreenivas at </a:t>
            </a:r>
            <a:r>
              <a:rPr lang="en-US" sz="2000" dirty="0">
                <a:hlinkClick r:id="rId3"/>
              </a:rPr>
              <a:t>Sreenivas.Badri@ercot.com</a:t>
            </a:r>
            <a:r>
              <a:rPr lang="en-US" sz="2000" dirty="0"/>
              <a:t>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A37C10-9C43-4D1E-A853-17126AC6B9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50061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c34af464-7aa1-4edd-9be4-83dffc1cb926"/>
  </ds:schemaRefs>
</ds:datastoreItem>
</file>

<file path=customXml/itemProps2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4905</TotalTime>
  <Words>286</Words>
  <Application>Microsoft Office PowerPoint</Application>
  <PresentationFormat>On-screen Show (4:3)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Courier New</vt:lpstr>
      <vt:lpstr>1_Custom Design</vt:lpstr>
      <vt:lpstr>Office Theme</vt:lpstr>
      <vt:lpstr>PowerPoint Presentation</vt:lpstr>
      <vt:lpstr>2026 January (R1) Release – Market Submissions Changes</vt:lpstr>
      <vt:lpstr>2026 February (R2) Release – Market Submissions Changes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90</cp:revision>
  <cp:lastPrinted>2016-01-21T20:53:15Z</cp:lastPrinted>
  <dcterms:created xsi:type="dcterms:W3CDTF">2016-01-21T15:20:31Z</dcterms:created>
  <dcterms:modified xsi:type="dcterms:W3CDTF">2026-02-18T16:29:10Z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2024-02-20T13:03:33Z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6e019d9d-d939-4c70-8667-61352cf99a06</vt:lpwstr>
  </property>
  <property fmtid="{D5CDD505-2E9C-101B-9397-08002B2CF9AE}" pid="9" name="MSIP_Label_7084cbda-52b8-46fb-a7b7-cb5bd465ed85_ContentBits">
    <vt:lpwstr>0</vt:lpwstr>
  </property>
</Properties>
</file>