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14"/>
  </p:notesMasterIdLst>
  <p:sldIdLst>
    <p:sldId id="2543" r:id="rId5"/>
    <p:sldId id="2603" r:id="rId6"/>
    <p:sldId id="2605" r:id="rId7"/>
    <p:sldId id="2607" r:id="rId8"/>
    <p:sldId id="2598" r:id="rId9"/>
    <p:sldId id="2599" r:id="rId10"/>
    <p:sldId id="2608" r:id="rId11"/>
    <p:sldId id="2609" r:id="rId12"/>
    <p:sldId id="2602" r:id="rId13"/>
  </p:sldIdLst>
  <p:sldSz cx="9144000" cy="6858000" type="screen4x3"/>
  <p:notesSz cx="7010400" cy="9236075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42939-248F-1B5A-CFC3-E38486D8440D}" name="Michael Nevitt" initials="MN" userId="S::mnevitt@chollapetro.com::ff966897-cee6-4f24-b23f-c630be7d8e08" providerId="AD"/>
  <p188:author id="{0857D54A-0EBB-8371-8F07-6020B806718D}" name="Ryan McColl" initials="RM" userId="S::r.mccoll@chollapetro.com::dc820376-e528-4947-bba0-8556e69a4d51" providerId="AD"/>
  <p188:author id="{74B2216D-311D-5275-60D8-E15F790B84A6}" name="Clayton Greer" initials="" userId="S::clayton@chollapetro.com::bfba630e-8fb1-4668-8a48-c57135996d48" providerId="AD"/>
  <p188:author id="{D44F436E-54A8-5B14-1093-DAA34EA1885E}" name="Gideon Powell" initials="GP" userId="S::Gideon@chollapetro.com::c4ed1665-10a0-4ee1-9fcc-e1aa8e0259b3" providerId="AD"/>
  <p188:author id="{47FD13C4-FBEC-5DF7-C004-1B9B8ACD04EC}" name="Brad Cuddy" initials="BC" userId="S::brad@chollapetro.com::e228fc52-bdcc-482a-b179-54a259223a5a" providerId="AD"/>
  <p188:author id="{389D35CD-E09A-5A09-D84C-27BC37A117CC}" name="Gideon" initials="G" userId="S::g@chollapetro.com::8e8ff6b2-5927-4de3-a445-004ca62378d6" providerId="AD"/>
  <p188:author id="{3D2106D7-3ED7-2518-A9D9-D504ED4B11B3}" name="Mitch Myers" initials="MM" userId="S::Mitch@chollapetro.com::47d95097-19ce-478b-a769-2c1de22831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3F6783"/>
    <a:srgbClr val="FBE400"/>
    <a:srgbClr val="A24981"/>
    <a:srgbClr val="F6EFFB"/>
    <a:srgbClr val="FFC1C1"/>
    <a:srgbClr val="FFABAB"/>
    <a:srgbClr val="760D4D"/>
    <a:srgbClr val="ECC9C6"/>
    <a:srgbClr val="DD9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99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10</c:v>
                </c:pt>
                <c:pt idx="1">
                  <c:v>12</c:v>
                </c:pt>
                <c:pt idx="2">
                  <c:v>16</c:v>
                </c:pt>
                <c:pt idx="3">
                  <c:v>24</c:v>
                </c:pt>
                <c:pt idx="4">
                  <c:v>40</c:v>
                </c:pt>
                <c:pt idx="5">
                  <c:v>72</c:v>
                </c:pt>
                <c:pt idx="6">
                  <c:v>136</c:v>
                </c:pt>
                <c:pt idx="7">
                  <c:v>264</c:v>
                </c:pt>
                <c:pt idx="8">
                  <c:v>520</c:v>
                </c:pt>
                <c:pt idx="9">
                  <c:v>1032</c:v>
                </c:pt>
                <c:pt idx="10">
                  <c:v>2056</c:v>
                </c:pt>
                <c:pt idx="11">
                  <c:v>4104</c:v>
                </c:pt>
                <c:pt idx="12">
                  <c:v>8200</c:v>
                </c:pt>
                <c:pt idx="13">
                  <c:v>16392</c:v>
                </c:pt>
                <c:pt idx="14">
                  <c:v>32776</c:v>
                </c:pt>
                <c:pt idx="15">
                  <c:v>65544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33-4B12-90DC-151C25002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319791"/>
        <c:axId val="468289167"/>
      </c:scatterChart>
      <c:valAx>
        <c:axId val="16343197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GW's</a:t>
                </a:r>
                <a:r>
                  <a:rPr lang="en-US" baseline="0"/>
                  <a:t> Studied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68289167"/>
        <c:crosses val="autoZero"/>
        <c:crossBetween val="midCat"/>
      </c:valAx>
      <c:valAx>
        <c:axId val="4682891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634319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FA656C24-8179-45C4-A6DD-21751292D0C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6"/>
            <a:ext cx="5608320" cy="3636705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4B4CB5BE-F151-47FA-A89A-0910C70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061">
              <a:defRPr/>
            </a:pPr>
            <a:fld id="{02C185AB-83AB-41FA-BB25-77F57583F9B3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46606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47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2531332A-EC86-B236-53E9-FE5EDBF3CCE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95D-B194-49AC-BAC9-653FC4D6D945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3DF99-283C-700D-B588-FAE42BB5A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6284" t="31585" r="19036" b="159"/>
          <a:stretch/>
        </p:blipFill>
        <p:spPr>
          <a:xfrm>
            <a:off x="0" y="0"/>
            <a:ext cx="9151621" cy="71399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13AB4-4FFA-D3C8-565B-BD17DB86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3475"/>
            <a:ext cx="7772400" cy="84427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15C2CE-6B36-90FC-5405-033A48ABA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935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B82014-8CB9-6CDF-494F-0926723AED53}"/>
              </a:ext>
            </a:extLst>
          </p:cNvPr>
          <p:cNvCxnSpPr>
            <a:cxnSpLocks/>
          </p:cNvCxnSpPr>
          <p:nvPr userDrawn="1"/>
        </p:nvCxnSpPr>
        <p:spPr>
          <a:xfrm>
            <a:off x="1960282" y="3429000"/>
            <a:ext cx="551628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D657F-EE3A-E75C-80F2-FF47C2D13A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43863" y="5114568"/>
            <a:ext cx="2658155" cy="905514"/>
            <a:chOff x="2332448" y="4838156"/>
            <a:chExt cx="4280984" cy="14583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BC346-6962-D44F-F8CD-BD4651B22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r="67149"/>
            <a:stretch/>
          </p:blipFill>
          <p:spPr>
            <a:xfrm>
              <a:off x="2332448" y="4838156"/>
              <a:ext cx="1401352" cy="14583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BB327B-15CF-9CF6-6F1B-0C5B26F67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l="32494" b="35171"/>
            <a:stretch/>
          </p:blipFill>
          <p:spPr>
            <a:xfrm>
              <a:off x="3733800" y="4838156"/>
              <a:ext cx="2879632" cy="945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41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87FC1632-7692-3910-6016-86929B5A162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91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9208"/>
            <a:ext cx="7886700" cy="4707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800-DEB8-4E6A-8DCE-FFCE4D891C54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B6C71B-94C8-EAAE-EDBC-A89E97E7F11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D53D04E2-E0F7-1CFE-F36E-C01E8A3EA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1088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8629-681B-4E67-BF45-D16BF7862292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8652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E61C77-7EA5-184F-0A4E-4AC886CD08A4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0C503B40-28B1-A724-6154-B68177BB6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915D0783-E319-4972-80A0-7BC767D86C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9DA-9EEE-4F55-8140-D3CE2EB59E83}" type="datetime1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28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C569F3D8-2C0D-D30B-BBAB-C66AE4750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2A26952B-20D0-41F0-AEF0-B150CBA752B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A2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6C4E-F041-4150-9A6F-F0D784299875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C94D6C-0DE6-8C5A-A85D-E7D7EB7EBDA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59E1007E-8657-4148-33C8-7399D6422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9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2CAD-19A3-4C3E-BD90-C28CC6237142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65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B3A2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9D2157-3A44-3AB0-18DE-5372E531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209998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/>
              <a:t>Pre-Batch Trial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B2FAC2-3F6C-55AC-6018-BE9347CA5F9C}"/>
              </a:ext>
            </a:extLst>
          </p:cNvPr>
          <p:cNvSpPr txBox="1">
            <a:spLocks/>
          </p:cNvSpPr>
          <p:nvPr/>
        </p:nvSpPr>
        <p:spPr>
          <a:xfrm>
            <a:off x="685800" y="3054537"/>
            <a:ext cx="7772400" cy="166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B3A2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 Load Working Group 2/19/26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Clayton Greer, Chief Strategy Officer</a:t>
            </a:r>
          </a:p>
        </p:txBody>
      </p:sp>
    </p:spTree>
    <p:extLst>
      <p:ext uri="{BB962C8B-B14F-4D97-AF65-F5344CB8AC3E}">
        <p14:creationId xmlns:p14="http://schemas.microsoft.com/office/powerpoint/2010/main" val="33758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07D5-DCD4-1BCB-2C4F-9F413033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Pre-Batch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008B-BFF4-140F-9E1F-8C920028F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57745"/>
            <a:ext cx="7755591" cy="4843314"/>
          </a:xfrm>
        </p:spPr>
        <p:txBody>
          <a:bodyPr>
            <a:noAutofit/>
          </a:bodyPr>
          <a:lstStyle/>
          <a:p>
            <a:r>
              <a:rPr lang="en-US" sz="1600" b="1" dirty="0"/>
              <a:t>A Pre-Batch Trial is a Testing and Level-setting Exercise</a:t>
            </a:r>
          </a:p>
          <a:p>
            <a:pPr lvl="1"/>
            <a:r>
              <a:rPr lang="en-US" sz="1600" dirty="0"/>
              <a:t>Tests model onboarding processes</a:t>
            </a:r>
          </a:p>
          <a:p>
            <a:pPr lvl="2"/>
            <a:r>
              <a:rPr lang="en-US" sz="1200" dirty="0"/>
              <a:t>Setting the base model</a:t>
            </a:r>
          </a:p>
          <a:p>
            <a:pPr lvl="1"/>
            <a:r>
              <a:rPr lang="en-US" sz="1600" dirty="0"/>
              <a:t>Test the </a:t>
            </a:r>
            <a:r>
              <a:rPr lang="en-US" sz="1600" dirty="0" err="1"/>
              <a:t>GridAstra</a:t>
            </a:r>
            <a:r>
              <a:rPr lang="en-US" sz="1600" dirty="0"/>
              <a:t> Software:</a:t>
            </a:r>
          </a:p>
          <a:p>
            <a:pPr lvl="2"/>
            <a:r>
              <a:rPr lang="en-US" sz="1200" dirty="0"/>
              <a:t>Accuracy</a:t>
            </a:r>
          </a:p>
          <a:p>
            <a:pPr lvl="2"/>
            <a:r>
              <a:rPr lang="en-US" sz="1200" dirty="0"/>
              <a:t>Functionality</a:t>
            </a:r>
          </a:p>
          <a:p>
            <a:pPr lvl="2"/>
            <a:r>
              <a:rPr lang="en-US" sz="1200" dirty="0"/>
              <a:t>Time to completion</a:t>
            </a:r>
          </a:p>
          <a:p>
            <a:pPr lvl="2"/>
            <a:r>
              <a:rPr lang="en-US" sz="1200" dirty="0"/>
              <a:t>Performance under stress</a:t>
            </a:r>
          </a:p>
          <a:p>
            <a:pPr lvl="1"/>
            <a:r>
              <a:rPr lang="en-US" sz="1600" dirty="0"/>
              <a:t>Test post processing</a:t>
            </a:r>
          </a:p>
          <a:p>
            <a:pPr lvl="2"/>
            <a:r>
              <a:rPr lang="en-US" sz="1200" dirty="0"/>
              <a:t>What upgrades were recommended</a:t>
            </a:r>
          </a:p>
          <a:p>
            <a:pPr lvl="2"/>
            <a:r>
              <a:rPr lang="en-US" sz="1200" dirty="0"/>
              <a:t>TSP interaction – construction costs, timing, etc.</a:t>
            </a:r>
          </a:p>
          <a:p>
            <a:pPr lvl="2"/>
            <a:r>
              <a:rPr lang="en-US" sz="1200" dirty="0"/>
              <a:t>Post process review – mini RPG or new process?</a:t>
            </a:r>
          </a:p>
          <a:p>
            <a:pPr lvl="2"/>
            <a:r>
              <a:rPr lang="en-US" sz="1200" dirty="0"/>
              <a:t>Development of revised transmission, load and contingency files based on results</a:t>
            </a:r>
          </a:p>
          <a:p>
            <a:pPr lvl="2"/>
            <a:r>
              <a:rPr lang="en-US" sz="1200" dirty="0"/>
              <a:t>Test post processing scenarios of load participation (50% of load fails to commit for instance)</a:t>
            </a:r>
          </a:p>
          <a:p>
            <a:pPr lvl="1"/>
            <a:r>
              <a:rPr lang="en-US" sz="1600" dirty="0"/>
              <a:t>Determine if a “pre-processing” step makes sense</a:t>
            </a:r>
          </a:p>
          <a:p>
            <a:pPr lvl="2"/>
            <a:r>
              <a:rPr lang="en-US" sz="1200" dirty="0"/>
              <a:t>Upgrades that are preferred (double circuit construction with only one circuit)</a:t>
            </a:r>
          </a:p>
          <a:p>
            <a:pPr lvl="2"/>
            <a:r>
              <a:rPr lang="en-US" sz="1200" dirty="0"/>
              <a:t>Upgrades that are off limits (upgrading lines that can’t be taken out of service)</a:t>
            </a:r>
          </a:p>
          <a:p>
            <a:r>
              <a:rPr lang="en-US" sz="1600" b="1" dirty="0"/>
              <a:t>Provides optionality</a:t>
            </a:r>
          </a:p>
          <a:p>
            <a:pPr lvl="1"/>
            <a:r>
              <a:rPr lang="en-US" sz="1600" dirty="0"/>
              <a:t>Satisfactory results could provide opportunities for action</a:t>
            </a:r>
            <a:br>
              <a:rPr lang="en-US" sz="800" dirty="0"/>
            </a:br>
            <a:endParaRPr lang="en-US" sz="800" dirty="0"/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CF0A3-E042-F7A9-3468-76F0549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1CC57-1A17-37E6-6EE6-D8FFCC82F5ED}"/>
              </a:ext>
            </a:extLst>
          </p:cNvPr>
          <p:cNvSpPr txBox="1"/>
          <p:nvPr/>
        </p:nvSpPr>
        <p:spPr>
          <a:xfrm>
            <a:off x="2286000" y="647525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Pre-batch trial: because “trust me, it’ll converge” is not a test plan.</a:t>
            </a:r>
          </a:p>
        </p:txBody>
      </p:sp>
    </p:spTree>
    <p:extLst>
      <p:ext uri="{BB962C8B-B14F-4D97-AF65-F5344CB8AC3E}">
        <p14:creationId xmlns:p14="http://schemas.microsoft.com/office/powerpoint/2010/main" val="133513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6638-7E35-9E51-BA23-69977DF3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Flow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8154-7A65-7730-0507-693E35260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0216"/>
            <a:ext cx="7840899" cy="3642586"/>
          </a:xfrm>
        </p:spPr>
        <p:txBody>
          <a:bodyPr>
            <a:normAutofit/>
          </a:bodyPr>
          <a:lstStyle/>
          <a:p>
            <a:r>
              <a:rPr lang="en-US" sz="1800" dirty="0"/>
              <a:t>Three legs of the Modeling Stool</a:t>
            </a:r>
          </a:p>
          <a:p>
            <a:pPr lvl="1"/>
            <a:r>
              <a:rPr lang="en-US" sz="1400" dirty="0"/>
              <a:t>Generation – Moving the electrons</a:t>
            </a:r>
            <a:endParaRPr lang="en-US" sz="1200" dirty="0"/>
          </a:p>
          <a:p>
            <a:pPr lvl="1"/>
            <a:r>
              <a:rPr lang="en-US" sz="1400" dirty="0"/>
              <a:t>Load – Using the electrons</a:t>
            </a:r>
          </a:p>
          <a:p>
            <a:pPr lvl="1"/>
            <a:r>
              <a:rPr lang="en-US" sz="1400" dirty="0"/>
              <a:t>Transmission – Connecting the two</a:t>
            </a:r>
          </a:p>
          <a:p>
            <a:r>
              <a:rPr lang="en-US" sz="1800" dirty="0"/>
              <a:t>Optimal Study Results</a:t>
            </a:r>
          </a:p>
          <a:p>
            <a:pPr lvl="1"/>
            <a:r>
              <a:rPr lang="en-US" sz="1400" dirty="0"/>
              <a:t>Study results steadily move from “Reality Based” to “Assumptions Driven” based on size</a:t>
            </a:r>
          </a:p>
          <a:p>
            <a:pPr lvl="2"/>
            <a:r>
              <a:rPr lang="en-US" sz="1200" dirty="0"/>
              <a:t>Load level is based on actual projects (real after security posted)</a:t>
            </a:r>
          </a:p>
          <a:p>
            <a:pPr lvl="2"/>
            <a:r>
              <a:rPr lang="en-US" sz="1200" dirty="0"/>
              <a:t>Transmission is what we are solving for</a:t>
            </a:r>
          </a:p>
          <a:p>
            <a:pPr lvl="2"/>
            <a:r>
              <a:rPr lang="en-US" sz="1200" dirty="0"/>
              <a:t>Generation is the variable</a:t>
            </a:r>
          </a:p>
          <a:p>
            <a:pPr lvl="1"/>
            <a:r>
              <a:rPr lang="en-US" sz="1400" dirty="0"/>
              <a:t>To the extent generation locations are accurately predicted, the transmission solution is accurate</a:t>
            </a:r>
          </a:p>
          <a:p>
            <a:pPr lvl="1"/>
            <a:r>
              <a:rPr lang="en-US" sz="1400" dirty="0"/>
              <a:t>Inaccuracies are likely corrected in future studies</a:t>
            </a:r>
          </a:p>
          <a:p>
            <a:pPr lvl="2"/>
            <a:r>
              <a:rPr lang="en-US" sz="1200" dirty="0"/>
              <a:t>Unloaded lines will quickly become used by other loads under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BEF58-BAFA-703C-2C62-FF55BA8B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42FC40-DCBA-31ED-50AB-456132E4B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29816"/>
              </p:ext>
            </p:extLst>
          </p:nvPr>
        </p:nvGraphicFramePr>
        <p:xfrm>
          <a:off x="2456739" y="4746534"/>
          <a:ext cx="3390110" cy="171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BAA38B-7128-5726-B833-0EF89F44D0E5}"/>
              </a:ext>
            </a:extLst>
          </p:cNvPr>
          <p:cNvSpPr txBox="1"/>
          <p:nvPr/>
        </p:nvSpPr>
        <p:spPr>
          <a:xfrm>
            <a:off x="1980567" y="5960674"/>
            <a:ext cx="8745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Reality Based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CBCBA-1326-393D-5DB9-0A3EF2A6009D}"/>
              </a:ext>
            </a:extLst>
          </p:cNvPr>
          <p:cNvSpPr txBox="1"/>
          <p:nvPr/>
        </p:nvSpPr>
        <p:spPr>
          <a:xfrm>
            <a:off x="1656165" y="4847386"/>
            <a:ext cx="1124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Assumptions Driven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0084D-B0E4-CBF6-BF52-4A78AF35DC3B}"/>
              </a:ext>
            </a:extLst>
          </p:cNvPr>
          <p:cNvSpPr txBox="1"/>
          <p:nvPr/>
        </p:nvSpPr>
        <p:spPr>
          <a:xfrm>
            <a:off x="2342913" y="647525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The good news: the model is deterministic. The bad news: our inputs are not.</a:t>
            </a:r>
          </a:p>
        </p:txBody>
      </p:sp>
    </p:spTree>
    <p:extLst>
      <p:ext uri="{BB962C8B-B14F-4D97-AF65-F5344CB8AC3E}">
        <p14:creationId xmlns:p14="http://schemas.microsoft.com/office/powerpoint/2010/main" val="380112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5E2D-2E59-F855-1A14-0FF2B146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6686-8C62-3FE6-6420-965CE1EC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the Initial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4ED9-14AD-F8AC-CAFF-F2F04C9DC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3383" y="1418665"/>
            <a:ext cx="3374222" cy="2610766"/>
          </a:xfrm>
        </p:spPr>
        <p:txBody>
          <a:bodyPr>
            <a:noAutofit/>
          </a:bodyPr>
          <a:lstStyle/>
          <a:p>
            <a:r>
              <a:rPr lang="en-US" sz="1800" dirty="0"/>
              <a:t>Generation Includes:</a:t>
            </a:r>
          </a:p>
          <a:p>
            <a:pPr lvl="1"/>
            <a:r>
              <a:rPr lang="en-US" sz="1400" dirty="0"/>
              <a:t>All standard Planning steps</a:t>
            </a:r>
          </a:p>
          <a:p>
            <a:pPr lvl="2"/>
            <a:r>
              <a:rPr lang="en-US" sz="1000" dirty="0"/>
              <a:t>No reserves needed</a:t>
            </a:r>
          </a:p>
          <a:p>
            <a:pPr lvl="2"/>
            <a:r>
              <a:rPr lang="en-US" sz="1000" dirty="0"/>
              <a:t>Increase NOIE gen</a:t>
            </a:r>
          </a:p>
          <a:p>
            <a:pPr lvl="2"/>
            <a:r>
              <a:rPr lang="en-US" sz="1000" dirty="0"/>
              <a:t>DC Ties</a:t>
            </a:r>
          </a:p>
          <a:p>
            <a:pPr lvl="2"/>
            <a:r>
              <a:rPr lang="en-US" sz="1000" dirty="0"/>
              <a:t>Etc.</a:t>
            </a:r>
          </a:p>
          <a:p>
            <a:pPr lvl="1"/>
            <a:r>
              <a:rPr lang="en-US" sz="1400" dirty="0"/>
              <a:t>New generation assumptions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B8C53-1A58-FC25-D21F-39EE20CD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5CA0D0-B6FA-A182-FF02-383282C4C173}"/>
              </a:ext>
            </a:extLst>
          </p:cNvPr>
          <p:cNvSpPr txBox="1">
            <a:spLocks/>
          </p:cNvSpPr>
          <p:nvPr/>
        </p:nvSpPr>
        <p:spPr>
          <a:xfrm>
            <a:off x="776622" y="1418666"/>
            <a:ext cx="3374222" cy="151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Transmission Includes:</a:t>
            </a:r>
          </a:p>
          <a:p>
            <a:pPr lvl="1"/>
            <a:r>
              <a:rPr lang="en-US" sz="1400" dirty="0"/>
              <a:t>RTP Upgrades</a:t>
            </a:r>
          </a:p>
          <a:p>
            <a:pPr lvl="1"/>
            <a:r>
              <a:rPr lang="en-US" sz="1400" dirty="0"/>
              <a:t>RPG Upgrades</a:t>
            </a:r>
          </a:p>
          <a:p>
            <a:pPr lvl="1"/>
            <a:r>
              <a:rPr lang="en-US" sz="1400" dirty="0"/>
              <a:t>Other?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39DBD4-F016-C3C6-E532-84AF8A2C7BBB}"/>
              </a:ext>
            </a:extLst>
          </p:cNvPr>
          <p:cNvSpPr txBox="1">
            <a:spLocks/>
          </p:cNvSpPr>
          <p:nvPr/>
        </p:nvSpPr>
        <p:spPr>
          <a:xfrm>
            <a:off x="2706733" y="3319606"/>
            <a:ext cx="3374222" cy="2610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SB6 Compliant Load Steps:</a:t>
            </a:r>
          </a:p>
          <a:p>
            <a:pPr lvl="1"/>
            <a:r>
              <a:rPr lang="en-US" sz="1400" dirty="0"/>
              <a:t>Create Reasonable Cut Points</a:t>
            </a:r>
          </a:p>
          <a:p>
            <a:pPr lvl="2"/>
            <a:r>
              <a:rPr lang="en-US" sz="1000" dirty="0"/>
              <a:t>Approved to Energize</a:t>
            </a:r>
          </a:p>
          <a:p>
            <a:pPr lvl="2"/>
            <a:r>
              <a:rPr lang="en-US" sz="1000" dirty="0"/>
              <a:t>Approved Steady State</a:t>
            </a:r>
          </a:p>
          <a:p>
            <a:pPr lvl="2"/>
            <a:r>
              <a:rPr lang="en-US" sz="1000" dirty="0"/>
              <a:t>Sites in Progress</a:t>
            </a:r>
          </a:p>
          <a:p>
            <a:pPr lvl="2"/>
            <a:r>
              <a:rPr lang="en-US" sz="1000" dirty="0"/>
              <a:t>RTP/RPG sites</a:t>
            </a:r>
          </a:p>
          <a:p>
            <a:pPr lvl="2"/>
            <a:r>
              <a:rPr lang="en-US" sz="1000" dirty="0"/>
              <a:t>Additional sites in progress</a:t>
            </a:r>
          </a:p>
          <a:p>
            <a:pPr lvl="1"/>
            <a:r>
              <a:rPr lang="en-US" sz="1400" dirty="0"/>
              <a:t>Theoretically could solve entire queue</a:t>
            </a:r>
          </a:p>
          <a:p>
            <a:pPr marL="457200" lvl="1" indent="0">
              <a:buNone/>
            </a:pPr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4DCF7-463B-BAC4-5ED0-165F09D4412B}"/>
              </a:ext>
            </a:extLst>
          </p:cNvPr>
          <p:cNvSpPr txBox="1"/>
          <p:nvPr/>
        </p:nvSpPr>
        <p:spPr>
          <a:xfrm>
            <a:off x="1844925" y="6396335"/>
            <a:ext cx="54541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The base model is the part where we all agree on a shared fiction before we argue about details</a:t>
            </a:r>
          </a:p>
        </p:txBody>
      </p:sp>
    </p:spTree>
    <p:extLst>
      <p:ext uri="{BB962C8B-B14F-4D97-AF65-F5344CB8AC3E}">
        <p14:creationId xmlns:p14="http://schemas.microsoft.com/office/powerpoint/2010/main" val="1814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C587-9A03-7C04-4D1F-1E2EB88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Run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5D4D9-53D7-097E-0806-12204C14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5691E-4F05-8EDA-7A4E-3A87CDECAE75}"/>
              </a:ext>
            </a:extLst>
          </p:cNvPr>
          <p:cNvSpPr txBox="1">
            <a:spLocks/>
          </p:cNvSpPr>
          <p:nvPr/>
        </p:nvSpPr>
        <p:spPr>
          <a:xfrm>
            <a:off x="628650" y="1201196"/>
            <a:ext cx="8229600" cy="477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Step 1 – Establish model(s) and load sets for study</a:t>
            </a:r>
          </a:p>
          <a:p>
            <a:pPr lvl="1"/>
            <a:r>
              <a:rPr lang="en-US" sz="1000" dirty="0"/>
              <a:t>Determine which model sets will be used for study</a:t>
            </a:r>
          </a:p>
          <a:p>
            <a:pPr lvl="2"/>
            <a:r>
              <a:rPr lang="en-US" sz="1000" dirty="0"/>
              <a:t>Examine possible additional cases useful for study</a:t>
            </a:r>
          </a:p>
          <a:p>
            <a:pPr lvl="1"/>
            <a:r>
              <a:rPr lang="en-US" sz="1000" dirty="0"/>
              <a:t>Track timing of model creation and note possible improvements for steady state</a:t>
            </a:r>
          </a:p>
          <a:p>
            <a:pPr lvl="1"/>
            <a:r>
              <a:rPr lang="en-US" sz="1000" dirty="0"/>
              <a:t>Determine load sets that could provide useful data points on the solution</a:t>
            </a:r>
          </a:p>
          <a:p>
            <a:pPr lvl="2"/>
            <a:r>
              <a:rPr lang="en-US" sz="1000" dirty="0"/>
              <a:t>Obvious ones – </a:t>
            </a:r>
            <a:r>
              <a:rPr lang="en-US" sz="1000" dirty="0" err="1"/>
              <a:t>Appd</a:t>
            </a:r>
            <a:r>
              <a:rPr lang="en-US" sz="1000" dirty="0"/>
              <a:t> to Energize, </a:t>
            </a:r>
            <a:r>
              <a:rPr lang="en-US" sz="1000" dirty="0" err="1"/>
              <a:t>Appd</a:t>
            </a:r>
            <a:r>
              <a:rPr lang="en-US" sz="1000" dirty="0"/>
              <a:t> Steady State</a:t>
            </a:r>
          </a:p>
          <a:p>
            <a:pPr lvl="2"/>
            <a:r>
              <a:rPr lang="en-US" sz="1000" dirty="0"/>
              <a:t>Additional cuts – By age, by ease of install, by region, by TSP…</a:t>
            </a:r>
          </a:p>
          <a:p>
            <a:pPr lvl="2"/>
            <a:r>
              <a:rPr lang="en-US" sz="1000" dirty="0"/>
              <a:t>Try to get to a full study of all load in queue</a:t>
            </a:r>
          </a:p>
          <a:p>
            <a:r>
              <a:rPr lang="en-US" sz="1400" dirty="0"/>
              <a:t>Step 2 – Run model </a:t>
            </a:r>
          </a:p>
          <a:p>
            <a:pPr lvl="1"/>
            <a:r>
              <a:rPr lang="en-US" sz="1000" dirty="0"/>
              <a:t>Idea is a functionality test</a:t>
            </a:r>
          </a:p>
          <a:p>
            <a:pPr lvl="2"/>
            <a:r>
              <a:rPr lang="en-US" sz="1000" dirty="0"/>
              <a:t>Time to solve</a:t>
            </a:r>
          </a:p>
          <a:p>
            <a:pPr lvl="2"/>
            <a:r>
              <a:rPr lang="en-US" sz="1000" dirty="0"/>
              <a:t>Quality of solve</a:t>
            </a:r>
          </a:p>
          <a:p>
            <a:pPr lvl="2"/>
            <a:r>
              <a:rPr lang="en-US" sz="1000" dirty="0"/>
              <a:t>When does it break</a:t>
            </a:r>
            <a:r>
              <a:rPr lang="en-US" sz="600" dirty="0"/>
              <a:t> </a:t>
            </a:r>
          </a:p>
          <a:p>
            <a:pPr lvl="1"/>
            <a:r>
              <a:rPr lang="en-US" sz="1000" dirty="0"/>
              <a:t>Also run scenarios</a:t>
            </a:r>
          </a:p>
          <a:p>
            <a:pPr lvl="2"/>
            <a:r>
              <a:rPr lang="en-US" sz="1000" dirty="0"/>
              <a:t>Different %’s of dropouts from the Batch</a:t>
            </a:r>
          </a:p>
          <a:p>
            <a:pPr lvl="2"/>
            <a:r>
              <a:rPr lang="en-US" sz="1000" dirty="0"/>
              <a:t>Different methods of restudy</a:t>
            </a:r>
          </a:p>
          <a:p>
            <a:r>
              <a:rPr lang="en-US" sz="1400" dirty="0"/>
              <a:t>Step 3 – Post Processing Process</a:t>
            </a:r>
          </a:p>
          <a:p>
            <a:pPr lvl="1"/>
            <a:r>
              <a:rPr lang="en-US" sz="1000" dirty="0"/>
              <a:t>Communicate results to TSPs</a:t>
            </a:r>
          </a:p>
          <a:p>
            <a:pPr lvl="1"/>
            <a:r>
              <a:rPr lang="en-US" sz="1000" dirty="0"/>
              <a:t>TSPs provide data on schedule timing and costs</a:t>
            </a:r>
          </a:p>
          <a:p>
            <a:pPr lvl="1"/>
            <a:r>
              <a:rPr lang="en-US" sz="1000" dirty="0"/>
              <a:t>ERCOT cross references this scheduling to capacity releases</a:t>
            </a:r>
          </a:p>
          <a:p>
            <a:pPr lvl="1"/>
            <a:r>
              <a:rPr lang="en-US" sz="1000" dirty="0"/>
              <a:t>ERCOT cross references costs to interconnections</a:t>
            </a:r>
          </a:p>
          <a:p>
            <a:pPr lvl="1"/>
            <a:r>
              <a:rPr lang="en-US" sz="1000" dirty="0"/>
              <a:t>ERCOT builds reports and issues samples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A462D-E781-DDB3-9381-760654FF5F53}"/>
              </a:ext>
            </a:extLst>
          </p:cNvPr>
          <p:cNvSpPr txBox="1"/>
          <p:nvPr/>
        </p:nvSpPr>
        <p:spPr>
          <a:xfrm>
            <a:off x="2153203" y="6275327"/>
            <a:ext cx="48375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/>
              <a:t>“A study is the art of turning uncertainty into the most </a:t>
            </a:r>
            <a:r>
              <a:rPr lang="en-US" sz="1000" i="1"/>
              <a:t>precisely wrong</a:t>
            </a:r>
            <a:r>
              <a:rPr lang="en-US" sz="1000"/>
              <a:t> answer possible… so we can all argue about the third decimal place with confidence.”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3027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CF75-5044-382C-E04B-2805FC8D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Evaluation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AC36-4D23-122C-3D18-D20418FA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8357"/>
            <a:ext cx="7567332" cy="4808606"/>
          </a:xfrm>
        </p:spPr>
        <p:txBody>
          <a:bodyPr>
            <a:normAutofit/>
          </a:bodyPr>
          <a:lstStyle/>
          <a:p>
            <a:r>
              <a:rPr lang="en-US" sz="1800" dirty="0"/>
              <a:t>There will be a general “Lessons Learned”</a:t>
            </a:r>
          </a:p>
          <a:p>
            <a:pPr lvl="1"/>
            <a:r>
              <a:rPr lang="en-US" sz="1400" dirty="0"/>
              <a:t>What went well/what can be improved</a:t>
            </a:r>
          </a:p>
          <a:p>
            <a:pPr lvl="1"/>
            <a:r>
              <a:rPr lang="en-US" sz="1400" dirty="0"/>
              <a:t>Did the model perform in an acceptable timeline</a:t>
            </a:r>
          </a:p>
          <a:p>
            <a:pPr lvl="1"/>
            <a:r>
              <a:rPr lang="en-US" sz="1400" dirty="0"/>
              <a:t>Were the results accurate/consistent</a:t>
            </a:r>
          </a:p>
          <a:p>
            <a:pPr lvl="1"/>
            <a:r>
              <a:rPr lang="en-US" sz="1400" dirty="0"/>
              <a:t>Did the post processing phase point to a need for preprocessing</a:t>
            </a:r>
          </a:p>
          <a:p>
            <a:pPr lvl="2"/>
            <a:r>
              <a:rPr lang="en-US" sz="1000" dirty="0"/>
              <a:t>Prevent “No-Go” projects for even being considered</a:t>
            </a:r>
          </a:p>
          <a:p>
            <a:pPr lvl="2"/>
            <a:r>
              <a:rPr lang="en-US" sz="1000" dirty="0"/>
              <a:t>Encourage “easy” project options</a:t>
            </a:r>
          </a:p>
          <a:p>
            <a:pPr lvl="1"/>
            <a:r>
              <a:rPr lang="en-US" sz="1400" dirty="0"/>
              <a:t>Was the interaction with the TSPs effective/consistent</a:t>
            </a:r>
          </a:p>
          <a:p>
            <a:pPr lvl="1"/>
            <a:r>
              <a:rPr lang="en-US" sz="1400" dirty="0"/>
              <a:t>Does 6 months appear “right-sized”</a:t>
            </a:r>
          </a:p>
          <a:p>
            <a:r>
              <a:rPr lang="en-US" sz="1800" dirty="0"/>
              <a:t>There will be a discovery phase before results matter</a:t>
            </a:r>
          </a:p>
          <a:p>
            <a:pPr lvl="1"/>
            <a:r>
              <a:rPr lang="en-US" sz="1400" dirty="0"/>
              <a:t>Should uncover a number of items not previously recognized</a:t>
            </a:r>
          </a:p>
          <a:p>
            <a:r>
              <a:rPr lang="en-US" sz="1800" dirty="0"/>
              <a:t>There will also be an opportunity to make the results “matter”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BE86-E04A-73AF-E3BB-0CF0ABEE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26182-552F-861D-A782-A3C341846C49}"/>
              </a:ext>
            </a:extLst>
          </p:cNvPr>
          <p:cNvSpPr txBox="1"/>
          <p:nvPr/>
        </p:nvSpPr>
        <p:spPr>
          <a:xfrm>
            <a:off x="1884764" y="6299595"/>
            <a:ext cx="5374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“Lessons Learned”—the industry’s polite way of saying “we found new ways to suffer.”</a:t>
            </a:r>
          </a:p>
        </p:txBody>
      </p:sp>
    </p:spTree>
    <p:extLst>
      <p:ext uri="{BB962C8B-B14F-4D97-AF65-F5344CB8AC3E}">
        <p14:creationId xmlns:p14="http://schemas.microsoft.com/office/powerpoint/2010/main" val="46895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D7D2-B123-16FC-36F4-09D0C10C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8238-0E67-BB02-5C97-A4F9B11C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to Use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6C2D-41D1-C8BF-8DF0-5D911801B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0216"/>
            <a:ext cx="7840899" cy="4626226"/>
          </a:xfrm>
        </p:spPr>
        <p:txBody>
          <a:bodyPr>
            <a:normAutofit/>
          </a:bodyPr>
          <a:lstStyle/>
          <a:p>
            <a:r>
              <a:rPr lang="en-US" sz="1800" dirty="0"/>
              <a:t>There is no prohibition on an engineer studying anything they feel is needed</a:t>
            </a:r>
          </a:p>
          <a:p>
            <a:pPr lvl="1"/>
            <a:r>
              <a:rPr lang="en-US" sz="1400" dirty="0"/>
              <a:t>Nothing in Protocols, Rule or Law can prevent that</a:t>
            </a:r>
          </a:p>
          <a:p>
            <a:pPr lvl="1"/>
            <a:r>
              <a:rPr lang="en-US" sz="1400" dirty="0"/>
              <a:t>What is done with the results is another story</a:t>
            </a:r>
          </a:p>
          <a:p>
            <a:r>
              <a:rPr lang="en-US" sz="1800" dirty="0"/>
              <a:t>Upon study conclusion</a:t>
            </a:r>
          </a:p>
          <a:p>
            <a:pPr lvl="1"/>
            <a:r>
              <a:rPr lang="en-US" sz="1400" dirty="0"/>
              <a:t>A post study of the results could determine an optimum effective level</a:t>
            </a:r>
          </a:p>
          <a:p>
            <a:pPr lvl="2"/>
            <a:r>
              <a:rPr lang="en-US" sz="1000" dirty="0"/>
              <a:t>For instance, the “Approved to Energize” level could be selected and projects commenced if needed to serve that load</a:t>
            </a:r>
          </a:p>
          <a:p>
            <a:pPr lvl="2"/>
            <a:r>
              <a:rPr lang="en-US" sz="1000" dirty="0"/>
              <a:t>A “no projects needed” level could be set and those associated loads approved to energize</a:t>
            </a:r>
          </a:p>
          <a:p>
            <a:pPr lvl="2"/>
            <a:r>
              <a:rPr lang="en-US" sz="1000" dirty="0"/>
              <a:t>Or any other level that appears logical</a:t>
            </a:r>
          </a:p>
          <a:p>
            <a:pPr lvl="1"/>
            <a:r>
              <a:rPr lang="en-US" sz="1400" dirty="0"/>
              <a:t>The PUC can weigh in on the level to provide clarity on ultimate project approvals</a:t>
            </a:r>
          </a:p>
          <a:p>
            <a:pPr lvl="1"/>
            <a:r>
              <a:rPr lang="en-US" sz="1400" dirty="0"/>
              <a:t>An RPG-like review can be performed if needed if the timeline can be very short</a:t>
            </a:r>
          </a:p>
          <a:p>
            <a:pPr lvl="1"/>
            <a:r>
              <a:rPr lang="en-US" sz="1400" dirty="0"/>
              <a:t>Everything processed normally from there</a:t>
            </a:r>
          </a:p>
          <a:p>
            <a:r>
              <a:rPr lang="en-US" sz="1800" dirty="0"/>
              <a:t>Would save time</a:t>
            </a:r>
          </a:p>
          <a:p>
            <a:pPr lvl="1"/>
            <a:r>
              <a:rPr lang="en-US" sz="1400" dirty="0"/>
              <a:t>Recovers the Protocol writing period by keeping the process moving forward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24EDB-E104-CE9B-DA89-17248BBA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46AE0-8DD4-5B9E-9925-3FB3AF144E0A}"/>
              </a:ext>
            </a:extLst>
          </p:cNvPr>
          <p:cNvSpPr txBox="1"/>
          <p:nvPr/>
        </p:nvSpPr>
        <p:spPr>
          <a:xfrm>
            <a:off x="2286000" y="620703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“We can either use these results now, or we can recreate them later under deadline pressure… and I’m trying to reduce everyone’s caffeine dependence.”</a:t>
            </a:r>
          </a:p>
        </p:txBody>
      </p:sp>
    </p:spTree>
    <p:extLst>
      <p:ext uri="{BB962C8B-B14F-4D97-AF65-F5344CB8AC3E}">
        <p14:creationId xmlns:p14="http://schemas.microsoft.com/office/powerpoint/2010/main" val="391031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E7FA-8A60-1FF5-1338-6975D215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1C4DC-4E96-C18E-5173-211255CA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E8DFBC7-EDAC-266B-6816-071B8C32A7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80709" y="1118185"/>
            <a:ext cx="8560092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ERCOT publishes a detailed Pre‑Batch Trial test plan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S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cope,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cases,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M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etrics,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A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cceptance criteria,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D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ecision gates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inputs and change control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B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ase cases/versions,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RTP/RPG upgrades,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 assumptions,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Load blocks for study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Joint ERCOT/TSP workflow definition for preprocessing: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E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xactly what gets changed/blocked/supported, by whom, in what format, and when.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Joint ERCOT/TSP workflow definition for post‑processing: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U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pgrades mapping/</a:t>
            </a:r>
            <a:r>
              <a:rPr kumimoji="0" lang="en-US" altLang="en-US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sceduling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dirty="0">
                <a:latin typeface="Arial" panose="020B0604020202020204" pitchFamily="34" charset="0"/>
              </a:rPr>
              <a:t>C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osts,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 release dates, and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 report outputs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Quantify time required for post‑processing and agree on target turnaround/SLA-style expectations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Confirm tooling and automation approach (</a:t>
            </a:r>
            <a:r>
              <a:rPr kumimoji="0" lang="en-US" altLang="en-US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GridAstra</a:t>
            </a: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configuration, scripts/templates, file naming, audit trail, repeatability)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end‑to‑end pilot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Document lessons learned and finalize the plan for future batches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66BA0-DA98-5154-72F5-C6B974D03705}"/>
              </a:ext>
            </a:extLst>
          </p:cNvPr>
          <p:cNvSpPr txBox="1"/>
          <p:nvPr/>
        </p:nvSpPr>
        <p:spPr>
          <a:xfrm>
            <a:off x="1971530" y="6369764"/>
            <a:ext cx="53784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“Let’s do a pilot run first—because discovering a missing step at scale is called ‘an agenda item.’”</a:t>
            </a:r>
          </a:p>
        </p:txBody>
      </p:sp>
    </p:spTree>
    <p:extLst>
      <p:ext uri="{BB962C8B-B14F-4D97-AF65-F5344CB8AC3E}">
        <p14:creationId xmlns:p14="http://schemas.microsoft.com/office/powerpoint/2010/main" val="255580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047-34C8-F853-7D11-0B3DB0BE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F0AA4-B0BF-4FD4-1246-C42CE191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9</a:t>
            </a:fld>
            <a:endParaRPr lang="en-US"/>
          </a:p>
        </p:txBody>
      </p:sp>
      <p:sp>
        <p:nvSpPr>
          <p:cNvPr id="4" name="AutoShape 2" descr="blob:null/ff0250fb-3ab0-477c-a345-e2624687603d">
            <a:extLst>
              <a:ext uri="{FF2B5EF4-FFF2-40B4-BE49-F238E27FC236}">
                <a16:creationId xmlns:a16="http://schemas.microsoft.com/office/drawing/2014/main" id="{7021B9B1-3CB3-F8DF-5D39-D9A762CC1A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831216-3DE2-F712-EC5D-20D61A09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99" y="1252896"/>
            <a:ext cx="6685551" cy="50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9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c6cfe7-d596-4862-a523-0539a06b7b6d" xsi:nil="true"/>
    <SharedWithUsers xmlns="c8c6cfe7-d596-4862-a523-0539a06b7b6d">
      <UserInfo>
        <DisplayName>Mitch Myers</DisplayName>
        <AccountId>14</AccountId>
        <AccountType/>
      </UserInfo>
      <UserInfo>
        <DisplayName>Clayton Greer</DisplayName>
        <AccountId>15</AccountId>
        <AccountType/>
      </UserInfo>
      <UserInfo>
        <DisplayName>Gideon</DisplayName>
        <AccountId>36</AccountId>
        <AccountType/>
      </UserInfo>
      <UserInfo>
        <DisplayName>Ryan McColl</DisplayName>
        <AccountId>22</AccountId>
        <AccountType/>
      </UserInfo>
      <UserInfo>
        <DisplayName>Michael Nevitt</DisplayName>
        <AccountId>101</AccountId>
        <AccountType/>
      </UserInfo>
    </SharedWithUsers>
    <lcf76f155ced4ddcb4097134ff3c332f xmlns="2c5d987a-b473-4800-ad2a-83285a57d0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742A082CFAC46AD441AE991AE7E1C" ma:contentTypeVersion="17" ma:contentTypeDescription="Create a new document." ma:contentTypeScope="" ma:versionID="c0a45947832305f06809f40e07332999">
  <xsd:schema xmlns:xsd="http://www.w3.org/2001/XMLSchema" xmlns:xs="http://www.w3.org/2001/XMLSchema" xmlns:p="http://schemas.microsoft.com/office/2006/metadata/properties" xmlns:ns2="2c5d987a-b473-4800-ad2a-83285a57d074" xmlns:ns3="c8c6cfe7-d596-4862-a523-0539a06b7b6d" targetNamespace="http://schemas.microsoft.com/office/2006/metadata/properties" ma:root="true" ma:fieldsID="7755e289e6aec2318a2ab014bd1c73a9" ns2:_="" ns3:_="">
    <xsd:import namespace="2c5d987a-b473-4800-ad2a-83285a57d074"/>
    <xsd:import namespace="c8c6cfe7-d596-4862-a523-0539a06b7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d987a-b473-4800-ad2a-83285a57d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f0b586-b945-4443-b474-dbd680adc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6cfe7-d596-4862-a523-0539a06b7b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709410-a9b3-47ab-96a1-873a545db739}" ma:internalName="TaxCatchAll" ma:showField="CatchAllData" ma:web="c8c6cfe7-d596-4862-a523-0539a06b7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48CD2-3CEC-4296-BE63-A784C1139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E4E654-B8D8-4F9B-B1CC-54BD31BA9209}">
  <ds:schemaRefs>
    <ds:schemaRef ds:uri="2c5d987a-b473-4800-ad2a-83285a57d074"/>
    <ds:schemaRef ds:uri="c8c6cfe7-d596-4862-a523-0539a06b7b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86C66F-C132-4691-8F93-45B7AFEE8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d987a-b473-4800-ad2a-83285a57d074"/>
    <ds:schemaRef ds:uri="c8c6cfe7-d596-4862-a523-0539a06b7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1062</Words>
  <Application>Microsoft Office PowerPoint</Application>
  <PresentationFormat>On-screen Show (4:3)</PresentationFormat>
  <Paragraphs>158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5_Office Theme</vt:lpstr>
      <vt:lpstr>Pre-Batch Trial</vt:lpstr>
      <vt:lpstr>What is a Pre-Batch Trial</vt:lpstr>
      <vt:lpstr>Load Flow Fundamentals</vt:lpstr>
      <vt:lpstr>Establishing the Initial Model</vt:lpstr>
      <vt:lpstr>Trial Run</vt:lpstr>
      <vt:lpstr>Evaluation Steps</vt:lpstr>
      <vt:lpstr>Opportunity to Use Results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McColl</dc:creator>
  <cp:lastModifiedBy>Clayton Greer</cp:lastModifiedBy>
  <cp:revision>47</cp:revision>
  <cp:lastPrinted>2024-01-11T17:37:59Z</cp:lastPrinted>
  <dcterms:created xsi:type="dcterms:W3CDTF">2019-08-15T00:22:57Z</dcterms:created>
  <dcterms:modified xsi:type="dcterms:W3CDTF">2026-02-17T17:33:47Z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0x010100395742A082CFAC46AD441AE991AE7E1C</vt:lpwstr>
  </property>
  <property fmtid="{D5CDD505-2E9C-101B-9397-08002B2CF9AE}" pid="3" name="MediaServiceImageTags">
    <vt:lpwstr/>
  </property>
</Properties>
</file>