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2"/>
  </p:notesMasterIdLst>
  <p:handoutMasterIdLst>
    <p:handoutMasterId r:id="rId13"/>
  </p:handoutMasterIdLst>
  <p:sldIdLst>
    <p:sldId id="260" r:id="rId7"/>
    <p:sldId id="300" r:id="rId8"/>
    <p:sldId id="302" r:id="rId9"/>
    <p:sldId id="301" r:id="rId10"/>
    <p:sldId id="264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nojosa, Jose Luis" initials="HJL" lastIdx="1" clrIdx="0">
    <p:extLst>
      <p:ext uri="{19B8F6BF-5375-455C-9EA6-DF929625EA0E}">
        <p15:presenceInfo xmlns:p15="http://schemas.microsoft.com/office/powerpoint/2012/main" userId="S-1-5-21-639947351-343809578-3807592339-379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78614" autoAdjust="0"/>
  </p:normalViewPr>
  <p:slideViewPr>
    <p:cSldViewPr showGuides="1">
      <p:cViewPr varScale="1">
        <p:scale>
          <a:sx n="79" d="100"/>
          <a:sy n="79" d="100"/>
        </p:scale>
        <p:origin x="2142" y="29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-432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combine cycle partially tripped while carrying ~702 MW</a:t>
            </a:r>
          </a:p>
          <a:p>
            <a:endParaRPr lang="en-US" baseline="0" dirty="0"/>
          </a:p>
          <a:p>
            <a:r>
              <a:rPr lang="en-US" baseline="0" dirty="0"/>
              <a:t>Starting Frequency: 59.981 Hz</a:t>
            </a:r>
          </a:p>
          <a:p>
            <a:r>
              <a:rPr lang="en-US" baseline="0" dirty="0"/>
              <a:t>Minimum Frequency: 59.955 Hz</a:t>
            </a:r>
          </a:p>
          <a:p>
            <a:r>
              <a:rPr lang="en-US" baseline="0" dirty="0"/>
              <a:t>A-C Time : 5 seconds</a:t>
            </a:r>
          </a:p>
          <a:p>
            <a:r>
              <a:rPr lang="en-US" baseline="0" dirty="0"/>
              <a:t>Recovery Time(back to deadband): 5 minutes 33 seconds</a:t>
            </a:r>
          </a:p>
          <a:p>
            <a:r>
              <a:rPr lang="en-US" baseline="0" dirty="0"/>
              <a:t>ECRS Released: 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Trip Reason: </a:t>
            </a:r>
            <a:r>
              <a:rPr lang="en-US" b="0" i="0" dirty="0">
                <a:solidFill>
                  <a:srgbClr val="5B6770"/>
                </a:solidFill>
                <a:effectLst/>
                <a:latin typeface="Trade Gothic Pro Light"/>
              </a:rPr>
              <a:t> Unknown at this time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Contextual Information: A total of 380 MW of regulation Up was deployed during the event.</a:t>
            </a:r>
          </a:p>
          <a:p>
            <a:endParaRPr lang="en-US" baseline="0" dirty="0"/>
          </a:p>
          <a:p>
            <a:r>
              <a:rPr lang="en-US" baseline="0" dirty="0"/>
              <a:t>Reason for no selection:  Partial trip and C point is 59.955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49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A37AF6-D1CD-5260-0C94-52BBC6E45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C726C6-DC91-072D-C932-C55AC96223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E09C34-8E63-665E-DC8E-9E5F25A63E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combine cycle partially tripped while carrying ~291 MW</a:t>
            </a:r>
          </a:p>
          <a:p>
            <a:endParaRPr lang="en-US" baseline="0" dirty="0"/>
          </a:p>
          <a:p>
            <a:r>
              <a:rPr lang="en-US" baseline="0" dirty="0"/>
              <a:t>Starting Frequency: 60.000 Hz</a:t>
            </a:r>
          </a:p>
          <a:p>
            <a:r>
              <a:rPr lang="en-US" baseline="0" dirty="0"/>
              <a:t>Minimum Frequency: 59.973 Hz</a:t>
            </a:r>
          </a:p>
          <a:p>
            <a:r>
              <a:rPr lang="en-US" baseline="0" dirty="0"/>
              <a:t>A-C Time : 5 seconds</a:t>
            </a:r>
          </a:p>
          <a:p>
            <a:r>
              <a:rPr lang="en-US" baseline="0" dirty="0"/>
              <a:t>Recovery Time(back to deadband): 1 </a:t>
            </a:r>
            <a:r>
              <a:rPr lang="en-US" baseline="0"/>
              <a:t>minutes 53 </a:t>
            </a:r>
            <a:r>
              <a:rPr lang="en-US" baseline="0" dirty="0"/>
              <a:t>seconds</a:t>
            </a:r>
          </a:p>
          <a:p>
            <a:r>
              <a:rPr lang="en-US" baseline="0" dirty="0"/>
              <a:t>ECRS Released: 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Trip Reason: </a:t>
            </a:r>
            <a:r>
              <a:rPr lang="en-US" b="0" i="0" dirty="0">
                <a:solidFill>
                  <a:srgbClr val="5B6770"/>
                </a:solidFill>
                <a:effectLst/>
                <a:latin typeface="Trade Gothic Pro Light"/>
              </a:rPr>
              <a:t> Unknown at this time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Contextual Information: A total of 380 MW of regulation Up was deployed during the event.</a:t>
            </a:r>
          </a:p>
          <a:p>
            <a:endParaRPr lang="en-US" baseline="0" dirty="0"/>
          </a:p>
          <a:p>
            <a:r>
              <a:rPr lang="en-US" baseline="0" dirty="0"/>
              <a:t>Reason for no selection:  Partial trip and C point is 59.955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F4E2A8-FB50-73C5-DB7E-0FD009F314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027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DF512-63C7-98FF-0C40-CD4E889DC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230E37-DFAA-1B05-0036-5F972999A0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1C6654-4D2D-C968-96EC-34D7817189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unit experienced runback while carrying ~445 MW and tripped offline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Starting Frequency: 59.997 Hz</a:t>
            </a:r>
          </a:p>
          <a:p>
            <a:r>
              <a:rPr lang="en-US" baseline="0" dirty="0"/>
              <a:t>Minimum Frequency: 59.968 Hz</a:t>
            </a:r>
          </a:p>
          <a:p>
            <a:r>
              <a:rPr lang="en-US" baseline="0" dirty="0"/>
              <a:t>A-C Time : 3 seconds</a:t>
            </a:r>
          </a:p>
          <a:p>
            <a:r>
              <a:rPr lang="en-US" baseline="0" dirty="0"/>
              <a:t>Recovery Time(back to deadband): 3 minutes 35 seconds</a:t>
            </a:r>
          </a:p>
          <a:p>
            <a:r>
              <a:rPr lang="en-US" baseline="0" dirty="0"/>
              <a:t>ECRS Released: 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Trip Reason: </a:t>
            </a:r>
            <a:r>
              <a:rPr lang="en-US" b="0" i="0" dirty="0">
                <a:solidFill>
                  <a:srgbClr val="5B6770"/>
                </a:solidFill>
                <a:effectLst/>
                <a:latin typeface="Trade Gothic Pro Light"/>
              </a:rPr>
              <a:t> Air preheater issues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r>
              <a:rPr lang="en-US" baseline="0" dirty="0"/>
              <a:t>Contextual Information: A total of 160 MW of regulation Up and a manual offset of 400 MW was deployed during the event.</a:t>
            </a:r>
          </a:p>
          <a:p>
            <a:endParaRPr lang="en-US" baseline="0" dirty="0"/>
          </a:p>
          <a:p>
            <a:r>
              <a:rPr lang="en-US" baseline="0" dirty="0"/>
              <a:t>Reason for no selection:  C point is 59.968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568196-36B0-0F6A-FAB6-24F56BCE27C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14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181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5B6770"/>
                </a:solidFill>
              </a:rPr>
              <a:t>ERCOT Frequency Events</a:t>
            </a:r>
          </a:p>
          <a:p>
            <a:r>
              <a:rPr lang="en-US" b="1" dirty="0">
                <a:solidFill>
                  <a:srgbClr val="5B6770"/>
                </a:solidFill>
              </a:rPr>
              <a:t>January 2026</a:t>
            </a:r>
          </a:p>
          <a:p>
            <a:endParaRPr lang="en-US" dirty="0">
              <a:solidFill>
                <a:srgbClr val="5B6770"/>
              </a:solidFill>
            </a:endParaRPr>
          </a:p>
          <a:p>
            <a:r>
              <a:rPr lang="en-US" dirty="0">
                <a:solidFill>
                  <a:srgbClr val="5B6770"/>
                </a:solidFill>
              </a:rPr>
              <a:t>ERCOT</a:t>
            </a:r>
          </a:p>
          <a:p>
            <a:r>
              <a:rPr lang="en-US" dirty="0">
                <a:solidFill>
                  <a:srgbClr val="5B6770"/>
                </a:solidFill>
              </a:rPr>
              <a:t>Operations Planning</a:t>
            </a:r>
          </a:p>
          <a:p>
            <a:endParaRPr lang="en-US" dirty="0">
              <a:solidFill>
                <a:srgbClr val="5B6770"/>
              </a:solidFill>
            </a:endParaRPr>
          </a:p>
          <a:p>
            <a:r>
              <a:rPr lang="en-US" dirty="0">
                <a:solidFill>
                  <a:srgbClr val="5B6770"/>
                </a:solidFill>
              </a:rPr>
              <a:t>PDCWG | Feb 18,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1/21/2026 7:06:20 (Non-FME)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E285CA-C1A0-BEB6-413D-11DC9A83AF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000" y="1574959"/>
            <a:ext cx="8229600" cy="3708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751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E9B4D-CC80-A96E-1A08-AF1DDAB66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24EA8-33B4-2F35-F762-AED119E27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1/23/2026 16:20:42 (Non-FME)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94EC19-8D24-9E3E-4E92-08F597913F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B26184-619A-E277-3080-CAF7F6A82D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000" y="1676400"/>
            <a:ext cx="82296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811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EDF2AD-27EF-F905-F47A-7FF2718B9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E53DA-4780-8F27-0855-1790AF0F8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1/25/2026 20:37:12 (Non-FME)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0EBA68-91AF-AFDE-5777-2ED1C47D9E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4FECFA-BDA8-F7F7-53F5-BA1F7E71E9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000" y="1590404"/>
            <a:ext cx="8229600" cy="3841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886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77766965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43587</TotalTime>
  <Words>279</Words>
  <Application>Microsoft Office PowerPoint</Application>
  <PresentationFormat>On-screen Show (4:3)</PresentationFormat>
  <Paragraphs>54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Trade Gothic Pro Light</vt:lpstr>
      <vt:lpstr>1_Custom Design</vt:lpstr>
      <vt:lpstr>Office Theme</vt:lpstr>
      <vt:lpstr>Custom Design</vt:lpstr>
      <vt:lpstr>PowerPoint Presentation</vt:lpstr>
      <vt:lpstr>1/21/2026 7:06:20 (Non-FME) </vt:lpstr>
      <vt:lpstr>1/23/2026 16:20:42 (Non-FME) </vt:lpstr>
      <vt:lpstr>1/25/2026 20:37:12 (Non-FME) 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Lara, Marissa</cp:lastModifiedBy>
  <cp:revision>771</cp:revision>
  <cp:lastPrinted>2016-01-21T20:53:15Z</cp:lastPrinted>
  <dcterms:created xsi:type="dcterms:W3CDTF">2016-01-21T15:20:31Z</dcterms:created>
  <dcterms:modified xsi:type="dcterms:W3CDTF">2026-02-16T19:39:07Z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2024-03-18T21:24:07Z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4127d4af-8dd8-4877-a4f5-cbcc996acc3f</vt:lpwstr>
  </property>
  <property fmtid="{D5CDD505-2E9C-101B-9397-08002B2CF9AE}" pid="9" name="MSIP_Label_7084cbda-52b8-46fb-a7b7-cb5bd465ed85_ContentBits">
    <vt:lpwstr>0</vt:lpwstr>
  </property>
</Properties>
</file>