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  <p:sldMasterId id="2147483665" r:id="rId7"/>
  </p:sldMasterIdLst>
  <p:notesMasterIdLst>
    <p:notesMasterId r:id="rId20"/>
  </p:notesMasterIdLst>
  <p:handoutMasterIdLst>
    <p:handoutMasterId r:id="rId21"/>
  </p:handoutMasterIdLst>
  <p:sldIdLst>
    <p:sldId id="260" r:id="rId8"/>
    <p:sldId id="2688" r:id="rId9"/>
    <p:sldId id="2711" r:id="rId10"/>
    <p:sldId id="2710" r:id="rId11"/>
    <p:sldId id="2759" r:id="rId12"/>
    <p:sldId id="2701" r:id="rId13"/>
    <p:sldId id="2756" r:id="rId14"/>
    <p:sldId id="2758" r:id="rId15"/>
    <p:sldId id="2760" r:id="rId16"/>
    <p:sldId id="2761" r:id="rId17"/>
    <p:sldId id="2757" r:id="rId18"/>
    <p:sldId id="2699" r:id="rId1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3204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93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30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30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182880" rIns="274320" bIns="18288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51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56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8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2514600"/>
          </a:xfrm>
          <a:prstGeom prst="rect">
            <a:avLst/>
          </a:prstGeom>
        </p:spPr>
        <p:txBody>
          <a:bodyPr lIns="274320" tIns="274320" rIns="274320" bIns="36576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3429000"/>
            <a:ext cx="113792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44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40386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800600"/>
            <a:ext cx="11379200" cy="1295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19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124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53684"/>
            <a:ext cx="11379200" cy="2042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4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650E65A-77F2-BD31-7884-036E0E1C76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38601"/>
            <a:ext cx="11120581" cy="205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07E5F9A-4C8E-B655-9F97-B41B055E27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219202"/>
            <a:ext cx="11074400" cy="2042317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69631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36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0BA04B7-EE99-D736-11AC-D183C0DF7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213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5A8A3F-3706-273B-1AFB-760A102730E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2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9BC0-04FA-F2B5-5399-0E40A64D35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838200"/>
            <a:ext cx="4470400" cy="541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31515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06401" y="1066801"/>
            <a:ext cx="11379200" cy="20436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06401" y="3574375"/>
            <a:ext cx="11379200" cy="1982081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8855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762001"/>
            <a:ext cx="51816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094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2EE9DFC8-B2E5-E793-2150-51738100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78E2229-F384-0D03-A606-DDA1EF9C1598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22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A025B271-82B7-1F6E-F1D4-5CDE1CA26D69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03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91968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543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230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685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324600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299284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86803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96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10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80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8.xml"/><Relationship Id="rId21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image" Target="../media/image4.svg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theme" Target="../theme/theme4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F737C3E-B8C6-3479-C42C-1589CDA47C5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666" y="2837923"/>
            <a:ext cx="3558291" cy="14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73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926080" y="6477005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27BBE96-0B6E-DC6F-634C-1066027ADE9F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316238" y="6296044"/>
            <a:ext cx="1248477" cy="51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43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819400"/>
            <a:ext cx="56460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NDSWG Meeting</a:t>
            </a:r>
          </a:p>
          <a:p>
            <a:r>
              <a:rPr lang="en-US" sz="4000" dirty="0">
                <a:solidFill>
                  <a:schemeClr val="tx2"/>
                </a:solidFill>
              </a:rPr>
              <a:t>February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A5B84-56F6-011B-8209-7C1604DB5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D6A2E-ECF0-5B11-A135-D4F38A4F4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cleanup – temporary switch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5D87E0-4D45-AB88-0464-56A0932281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292C0F-AF9C-8465-6EA8-7741F20FD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Goal: Keep the model accurate and aligned with field operations</a:t>
            </a:r>
          </a:p>
          <a:p>
            <a:r>
              <a:rPr lang="en-US" sz="2400" dirty="0"/>
              <a:t>Objective: Remove retired equipment and temporary modeling to maintain model integrity</a:t>
            </a:r>
          </a:p>
          <a:p>
            <a:r>
              <a:rPr lang="en-US" sz="2400" dirty="0"/>
              <a:t>Process: 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/>
              <a:t>ERCOT generated a list of equipment using the outage scheduler data (retirement or past planned dates)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/>
              <a:t>Verified against the model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dirty="0"/>
              <a:t>Bulk verification requests sent to TSP’s; Periodic clean up emails planned Items flagged on the attachment sent to the TSP’s requesting for their feedback: Comments, Manuals to be cleaned up, Obsolete lines, NOMCR numbers if clean up already submitted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104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5F6D8-80FB-21F3-62DA-714B91BFF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FA5F2-4D57-AF2B-0530-FB6EC2D09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Topics: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D7CC4-F5B2-34CB-20F0-6E1CE76CB6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566D5E0-BA3F-1CA6-CC91-E42792B95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UDG Workshop – </a:t>
            </a:r>
            <a:r>
              <a:rPr lang="en-US" dirty="0">
                <a:solidFill>
                  <a:srgbClr val="FF0000"/>
                </a:solidFill>
              </a:rPr>
              <a:t>April 30, 2026</a:t>
            </a:r>
          </a:p>
          <a:p>
            <a:r>
              <a:rPr lang="en-US" dirty="0"/>
              <a:t>CIM16 Training – </a:t>
            </a:r>
            <a:r>
              <a:rPr lang="en-US" dirty="0">
                <a:solidFill>
                  <a:srgbClr val="FF0000"/>
                </a:solidFill>
              </a:rPr>
              <a:t>Q4 2026</a:t>
            </a:r>
          </a:p>
          <a:p>
            <a:r>
              <a:rPr lang="en-US" dirty="0"/>
              <a:t>Double Circuit Contingency Review</a:t>
            </a:r>
          </a:p>
          <a:p>
            <a:pPr lvl="1"/>
            <a:r>
              <a:rPr lang="en-US" dirty="0"/>
              <a:t>Kickoff email will be sent by beginning of March</a:t>
            </a:r>
          </a:p>
          <a:p>
            <a:r>
              <a:rPr lang="en-US" dirty="0"/>
              <a:t>Manual Contingency Review</a:t>
            </a:r>
          </a:p>
          <a:p>
            <a:pPr lvl="1"/>
            <a:r>
              <a:rPr lang="en-US" dirty="0"/>
              <a:t>Kickoff email will be sent by beginning of May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2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0FFB2-8862-56ED-12E3-B0328D9A6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1F69E-85F2-B068-B423-99EDA742F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EE2CC-9730-95E1-158B-03DA5F42F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0" y="2667000"/>
            <a:ext cx="4622800" cy="83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/>
              <a:t>Open Discussion…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F6D98B-B28C-9790-8B74-E88D72255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0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EE9C3-5E28-C818-7B82-FD0FEA75A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Antitrust Admonition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E2AC3B1-356E-3C8F-4FC8-A42D698DBE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8868" y="762000"/>
            <a:ext cx="10314263" cy="54102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C2FCC-FEA1-BB84-8930-B24DF6BDF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6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9B209-875F-1C79-2D5D-9F91F1096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DD85B-5407-576F-DC14-A852892BF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9A8D3-4204-C613-570B-7A46B378C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 fontScale="92500" lnSpcReduction="20000"/>
          </a:bodyPr>
          <a:lstStyle/>
          <a:p>
            <a:r>
              <a:rPr lang="en-US" sz="4000" dirty="0"/>
              <a:t>NPRR 1317 – Creation of Non-Settled Generator(NSG) and Clarification of the Types, Usage, and Registration of Distributed Generation</a:t>
            </a:r>
          </a:p>
          <a:p>
            <a:r>
              <a:rPr lang="en-US" sz="4000" dirty="0"/>
              <a:t>End Use Industry Classification Review</a:t>
            </a:r>
          </a:p>
          <a:p>
            <a:r>
              <a:rPr lang="en-US" sz="4000" dirty="0"/>
              <a:t>Model cleanup – temporary switch</a:t>
            </a:r>
            <a:endParaRPr lang="en-US" sz="3800" dirty="0"/>
          </a:p>
          <a:p>
            <a:r>
              <a:rPr lang="en-US" sz="4000" dirty="0"/>
              <a:t>Other Topics:</a:t>
            </a:r>
            <a:endParaRPr lang="en-US" sz="3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UDG Workshop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CIM 16 Training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Double Circuit Contingency Review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Manual Contingency Review</a:t>
            </a:r>
            <a:endParaRPr lang="en-US" sz="4000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78CD1-16BB-BA56-E657-E5CD05A6F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70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D4AF3-A90B-57BB-78E3-6FA720627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AA833-1BF9-3173-4A4B-1D2796BC1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Use Industry Classification 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3A573-1B4D-3334-2090-AAEC5C9E28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8903F4-38EE-1810-3499-CDB99419F5AF}"/>
              </a:ext>
            </a:extLst>
          </p:cNvPr>
          <p:cNvSpPr txBox="1"/>
          <p:nvPr/>
        </p:nvSpPr>
        <p:spPr>
          <a:xfrm>
            <a:off x="1066800" y="1905000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Nodal Protocols 3.10.7.2(15)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28D718B1-EEDD-3EAB-C22F-E8CB90275A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7859" y="1131294"/>
            <a:ext cx="6911885" cy="475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801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8B1EF-54B2-1352-6FAF-C3B0B605F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ext, letter&#10;&#10;AI-generated content may be incorrect.">
            <a:extLst>
              <a:ext uri="{FF2B5EF4-FFF2-40B4-BE49-F238E27FC236}">
                <a16:creationId xmlns:a16="http://schemas.microsoft.com/office/drawing/2014/main" id="{DA71487E-1A94-B2A5-F445-5D30B43007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7634" y="1280316"/>
            <a:ext cx="7550320" cy="398972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9374C7-3F18-4B03-E4D3-2BD786606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Use Industry Classification 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574B63-55A5-AE1B-B78D-2EA4A44712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2E5C64-A3AE-E466-2452-0DC125053AE7}"/>
              </a:ext>
            </a:extLst>
          </p:cNvPr>
          <p:cNvSpPr txBox="1"/>
          <p:nvPr/>
        </p:nvSpPr>
        <p:spPr>
          <a:xfrm>
            <a:off x="1066800" y="1905000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Nodal Protocols 3.10.7.2(17)</a:t>
            </a:r>
          </a:p>
        </p:txBody>
      </p:sp>
    </p:spTree>
    <p:extLst>
      <p:ext uri="{BB962C8B-B14F-4D97-AF65-F5344CB8AC3E}">
        <p14:creationId xmlns:p14="http://schemas.microsoft.com/office/powerpoint/2010/main" val="1166779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3EE91-4DC2-DFAE-6DE2-9D4ADC2F8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AFDCB-7B85-BEE2-EC1C-5EBA205F0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Use Industry Classification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A8C7D-81A5-C96A-F4D4-AC45D12B9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sz="4000" dirty="0">
                <a:solidFill>
                  <a:schemeClr val="accent2"/>
                </a:solidFill>
              </a:rPr>
              <a:t>Load End-Use Classification Categories</a:t>
            </a:r>
          </a:p>
          <a:p>
            <a:pPr lvl="2"/>
            <a:r>
              <a:rPr lang="en-US" dirty="0"/>
              <a:t>Cryptocurrency Mining</a:t>
            </a:r>
          </a:p>
          <a:p>
            <a:pPr lvl="2"/>
            <a:r>
              <a:rPr lang="en-US" dirty="0"/>
              <a:t>Data Centers (non-crypto)</a:t>
            </a:r>
          </a:p>
          <a:p>
            <a:pPr lvl="2"/>
            <a:r>
              <a:rPr lang="en-US" dirty="0"/>
              <a:t>Government and Medical</a:t>
            </a:r>
          </a:p>
          <a:p>
            <a:pPr lvl="2"/>
            <a:r>
              <a:rPr lang="en-US" dirty="0"/>
              <a:t>Hydrogen and </a:t>
            </a:r>
            <a:r>
              <a:rPr lang="en-US" dirty="0" err="1"/>
              <a:t>Electrofuel</a:t>
            </a:r>
            <a:r>
              <a:rPr lang="en-US" dirty="0"/>
              <a:t> Production</a:t>
            </a:r>
          </a:p>
          <a:p>
            <a:pPr lvl="2"/>
            <a:r>
              <a:rPr lang="en-US" dirty="0"/>
              <a:t>Oil and Chemical Refining</a:t>
            </a:r>
          </a:p>
          <a:p>
            <a:pPr lvl="2"/>
            <a:r>
              <a:rPr lang="en-US" dirty="0"/>
              <a:t>Oil and Gas Production, Processing, and Transmission</a:t>
            </a:r>
          </a:p>
          <a:p>
            <a:pPr lvl="2"/>
            <a:r>
              <a:rPr lang="en-US" dirty="0"/>
              <a:t>Steel and Aluminum Manufacturing</a:t>
            </a:r>
          </a:p>
          <a:p>
            <a:pPr lvl="2"/>
            <a:r>
              <a:rPr lang="en-US" dirty="0"/>
              <a:t>Transportation</a:t>
            </a:r>
          </a:p>
          <a:p>
            <a:pPr lvl="2"/>
            <a:r>
              <a:rPr lang="en-US" dirty="0"/>
              <a:t>Other Industrial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r>
              <a:rPr lang="en-US" dirty="0">
                <a:solidFill>
                  <a:srgbClr val="FF0000"/>
                </a:solidFill>
              </a:rPr>
              <a:t>Note: Residential is not added for this 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4C7238-4619-A670-FC5E-E6058E20C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54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CAD9D-C171-F51D-80D9-1891714BA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00E00-3F88-C870-4657-941FC8195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Use Industry Classification Review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B97A92-69C8-B096-8DB9-5211BD95C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7879DE-D6D3-46BD-0414-3FCB8B1EB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Market Notice and NDSWG email went out on February 12, 2026</a:t>
            </a:r>
          </a:p>
          <a:p>
            <a:r>
              <a:rPr lang="en-US" dirty="0"/>
              <a:t>For TSPs, Load Points that have achieved a peak demand of 25 MW or greater on or after January 1, 2025 shall be modeled on or before April 1 of the next calendar year</a:t>
            </a:r>
          </a:p>
          <a:p>
            <a:r>
              <a:rPr lang="en-US" dirty="0"/>
              <a:t>For Resource Entities associated with PUN or co-located Large Loads, an operational co-located Load that achieved a peak demand of 25 MW of greater on or after January 1, 2025 shall be updated in Registration data within three months from the date peak Demand reaches 25 MW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889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C657A-9D32-AB3A-7AD0-08068FA0F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70E6A-D0C4-C88B-9F63-26E9D46F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Use Industry Classification Review - TSP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5E0A5-7FF5-4E51-3DF1-2EE65C1892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6568D6-FECA-0F1F-3810-1CEA58234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Spreadsheet is posted in NMMS Postings</a:t>
            </a:r>
          </a:p>
          <a:p>
            <a:pPr lvl="1"/>
            <a:r>
              <a:rPr lang="en-US" dirty="0"/>
              <a:t>TSPs to submit an ICR in NMMS on or before April 1 2026 with a Production Load Date of April 22 2026</a:t>
            </a:r>
          </a:p>
          <a:p>
            <a:pPr lvl="1"/>
            <a:r>
              <a:rPr lang="en-US" dirty="0"/>
              <a:t>Please include “Review of end-use industry classification for Load </a:t>
            </a:r>
            <a:r>
              <a:rPr lang="en-US" dirty="0" err="1"/>
              <a:t>Points_TSP</a:t>
            </a:r>
            <a:r>
              <a:rPr lang="en-US" dirty="0"/>
              <a:t> Name” on the description</a:t>
            </a:r>
          </a:p>
          <a:p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606EDFAE-D055-99EC-11AC-0CECCC6D94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3516711"/>
            <a:ext cx="11658600" cy="172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902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0E8A5-FB50-298A-08FF-4283A871F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1FD0C-A7C2-7567-85D7-E3934FB88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Use Industry Classification Review - 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1CB52-CDD7-4149-6B3C-65E06F8BA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D426B-9EA0-2494-7997-F6DBDE572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Private Use Networks or Co-located loads is available on ERCOT MIS ECEII Requested information folder for review</a:t>
            </a:r>
          </a:p>
          <a:p>
            <a:pPr lvl="1"/>
            <a:r>
              <a:rPr lang="en-US" dirty="0"/>
              <a:t>RE will submit a standard RSCR in RIOO RS with a description of “Review of end-use industry classification for Load Points”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27933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c34af464-7aa1-4edd-9be4-83dffc1cb92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3704</TotalTime>
  <Words>481</Words>
  <Application>Microsoft Office PowerPoint</Application>
  <PresentationFormat>Widescreen</PresentationFormat>
  <Paragraphs>70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1_Custom Design</vt:lpstr>
      <vt:lpstr>Office Theme</vt:lpstr>
      <vt:lpstr>2_Custom Design</vt:lpstr>
      <vt:lpstr>Horizontal Theme</vt:lpstr>
      <vt:lpstr>PowerPoint Presentation</vt:lpstr>
      <vt:lpstr>Antitrust Admonition</vt:lpstr>
      <vt:lpstr>Topics</vt:lpstr>
      <vt:lpstr>End Use Industry Classification Review</vt:lpstr>
      <vt:lpstr>End Use Industry Classification Review</vt:lpstr>
      <vt:lpstr>End Use Industry Classification Review</vt:lpstr>
      <vt:lpstr>End Use Industry Classification Review</vt:lpstr>
      <vt:lpstr>End Use Industry Classification Review - TSP</vt:lpstr>
      <vt:lpstr>End Use Industry Classification Review - RE</vt:lpstr>
      <vt:lpstr>Model cleanup – temporary switch</vt:lpstr>
      <vt:lpstr>Other Topics:</vt:lpstr>
      <vt:lpstr>Other Topics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Rochie Guiyab</cp:lastModifiedBy>
  <cp:revision>19</cp:revision>
  <cp:lastPrinted>2016-01-21T20:53:15Z</cp:lastPrinted>
  <dcterms:created xsi:type="dcterms:W3CDTF">2016-01-21T15:20:31Z</dcterms:created>
  <dcterms:modified xsi:type="dcterms:W3CDTF">2026-02-16T23:00:51Z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2024-04-15T18:06:42Z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e51fc623-24ea-4f11-b528-23f2c0609a93</vt:lpwstr>
  </property>
  <property fmtid="{D5CDD505-2E9C-101B-9397-08002B2CF9AE}" pid="9" name="MSIP_Label_7084cbda-52b8-46fb-a7b7-cb5bd465ed85_ContentBits">
    <vt:lpwstr>0</vt:lpwstr>
  </property>
</Properties>
</file>