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2"/>
  </p:notesMasterIdLst>
  <p:handoutMasterIdLst>
    <p:handoutMasterId r:id="rId13"/>
  </p:handoutMasterIdLst>
  <p:sldIdLst>
    <p:sldId id="260" r:id="rId6"/>
    <p:sldId id="281" r:id="rId7"/>
    <p:sldId id="279" r:id="rId8"/>
    <p:sldId id="331" r:id="rId9"/>
    <p:sldId id="332" r:id="rId10"/>
    <p:sldId id="28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1" autoAdjust="0"/>
    <p:restoredTop sz="94609" autoAdjust="0"/>
  </p:normalViewPr>
  <p:slideViewPr>
    <p:cSldViewPr showGuides="1">
      <p:cViewPr varScale="1">
        <p:scale>
          <a:sx n="96" d="100"/>
          <a:sy n="96" d="100"/>
        </p:scale>
        <p:origin x="2034" y="31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83" d="100"/>
          <a:sy n="83" d="100"/>
        </p:scale>
        <p:origin x="389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2/16/2026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2/16/2026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781547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3003976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2833638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895294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2248038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PUBLIC – 7/23/25 MWG.</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a:t>
            </a:r>
            <a:r>
              <a:rPr lang="en-US" dirty="0" err="1"/>
              <a:t>hre</a:t>
            </a:r>
            <a:r>
              <a:rPr lang="en-US" dirty="0"/>
              <a:t>.</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1774125" cy="246221"/>
          </a:xfrm>
          <a:prstGeom prst="rect">
            <a:avLst/>
          </a:prstGeom>
          <a:noFill/>
        </p:spPr>
        <p:txBody>
          <a:bodyPr wrap="square" rtlCol="0">
            <a:spAutoFit/>
          </a:bodyPr>
          <a:lstStyle/>
          <a:p>
            <a:pPr algn="l"/>
            <a:r>
              <a:rPr lang="en-US" sz="1000" b="1" baseline="0" dirty="0">
                <a:solidFill>
                  <a:schemeClr val="tx2"/>
                </a:solidFill>
              </a:rPr>
              <a:t>PUBLIC – 2/19/26 MWG</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ercot.com/about/governance/index.html"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calendar/02192026-MWG-Meeting-_-Webex"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819400"/>
            <a:ext cx="5257800" cy="1231106"/>
          </a:xfrm>
          <a:prstGeom prst="rect">
            <a:avLst/>
          </a:prstGeom>
          <a:noFill/>
        </p:spPr>
        <p:txBody>
          <a:bodyPr wrap="square" rtlCol="0">
            <a:spAutoFit/>
          </a:bodyPr>
          <a:lstStyle/>
          <a:p>
            <a:r>
              <a:rPr lang="en-US" sz="2000" b="1" dirty="0">
                <a:solidFill>
                  <a:schemeClr val="tx2"/>
                </a:solidFill>
                <a:latin typeface="TradeGothic LT" panose="020B0506030503020504" pitchFamily="34" charset="0"/>
                <a:ea typeface="TradeGothic LT" panose="020B0506030503020504" pitchFamily="34" charset="0"/>
              </a:rPr>
              <a:t>Metering Working Group</a:t>
            </a:r>
          </a:p>
          <a:p>
            <a:endParaRPr lang="en-US" dirty="0">
              <a:solidFill>
                <a:schemeClr val="tx2"/>
              </a:solidFill>
            </a:endParaRPr>
          </a:p>
          <a:p>
            <a:endParaRPr lang="en-US" dirty="0">
              <a:solidFill>
                <a:schemeClr val="tx2"/>
              </a:solidFill>
            </a:endParaRPr>
          </a:p>
          <a:p>
            <a:r>
              <a:rPr lang="en-US" dirty="0" err="1">
                <a:solidFill>
                  <a:schemeClr val="tx2"/>
                </a:solidFill>
                <a:latin typeface="TradeGothic LT" panose="020B0506030503020504" pitchFamily="34" charset="0"/>
                <a:ea typeface="TradeGothic LT" panose="020B0506030503020504" pitchFamily="34" charset="0"/>
              </a:rPr>
              <a:t>Feburary</a:t>
            </a:r>
            <a:r>
              <a:rPr lang="en-US" dirty="0">
                <a:solidFill>
                  <a:schemeClr val="tx2"/>
                </a:solidFill>
                <a:latin typeface="TradeGothic LT" panose="020B0506030503020504" pitchFamily="34" charset="0"/>
                <a:ea typeface="TradeGothic LT" panose="020B0506030503020504" pitchFamily="34" charset="0"/>
              </a:rPr>
              <a:t> 19, 2026</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a:solidFill>
                  <a:schemeClr val="accent1"/>
                </a:solidFill>
                <a:latin typeface="TradeGothic LT" panose="020B0506030503020504" pitchFamily="34" charset="0"/>
                <a:ea typeface="TradeGothic LT" panose="020B0506030503020504" pitchFamily="34" charset="0"/>
              </a:rPr>
              <a:t>Anti-Trust Admonition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3" name="TextBox 2"/>
          <p:cNvSpPr txBox="1"/>
          <p:nvPr/>
        </p:nvSpPr>
        <p:spPr>
          <a:xfrm>
            <a:off x="381000" y="762000"/>
            <a:ext cx="8458200" cy="5078313"/>
          </a:xfrm>
          <a:prstGeom prst="rect">
            <a:avLst/>
          </a:prstGeom>
          <a:noFill/>
        </p:spPr>
        <p:txBody>
          <a:bodyPr wrap="square" rtlCol="0">
            <a:spAutoFit/>
          </a:bodyPr>
          <a:lstStyle/>
          <a:p>
            <a:pPr marL="0" lvl="1"/>
            <a:r>
              <a:rPr lang="en-US" altLang="en-US" sz="2000" b="1" u="sng" kern="0" dirty="0">
                <a:solidFill>
                  <a:srgbClr val="000000"/>
                </a:solidFill>
                <a:latin typeface="TradeGothic LT" panose="020B0506030503020504" pitchFamily="34" charset="0"/>
                <a:ea typeface="TradeGothic LT" panose="020B0506030503020504" pitchFamily="34" charset="0"/>
              </a:rPr>
              <a:t>Antitrust Admonition</a:t>
            </a:r>
            <a:endParaRPr lang="en-US" sz="2000" kern="0" dirty="0">
              <a:solidFill>
                <a:srgbClr val="000000"/>
              </a:solidFill>
              <a:latin typeface="TradeGothic LT" panose="020B0506030503020504" pitchFamily="34" charset="0"/>
              <a:ea typeface="TradeGothic LT" panose="020B0506030503020504" pitchFamily="34" charset="0"/>
            </a:endParaRPr>
          </a:p>
          <a:p>
            <a:pPr marL="0" lvl="1"/>
            <a:r>
              <a:rPr lang="en-US" sz="2000" kern="0" dirty="0">
                <a:solidFill>
                  <a:srgbClr val="000000"/>
                </a:solidFill>
                <a:latin typeface="TradeGothic LT" panose="020B0506030503020504" pitchFamily="34" charset="0"/>
                <a:ea typeface="TradeGothic LT" panose="020B0506030503020504" pitchFamily="34" charset="0"/>
              </a:rPr>
              <a:t>To avoid raising concerns about antitrust liability, participants in ERCOT activities should refrain from proposing any action or measure that would exceed ERCOT’s authority under federal or state law. For additional information, stakeholders should consult the </a:t>
            </a:r>
            <a:r>
              <a:rPr lang="en-US" sz="2000" i="1" kern="0" dirty="0">
                <a:solidFill>
                  <a:srgbClr val="000000"/>
                </a:solidFill>
                <a:latin typeface="TradeGothic LT" panose="020B0506030503020504" pitchFamily="34" charset="0"/>
                <a:ea typeface="TradeGothic LT" panose="020B0506030503020504" pitchFamily="34" charset="0"/>
              </a:rPr>
              <a:t>Statement of Position on Antitrust Issues for Members of ERCOT Committees, Subcommittees, and Working Groups</a:t>
            </a:r>
            <a:r>
              <a:rPr lang="en-US" sz="2000" kern="0" dirty="0">
                <a:solidFill>
                  <a:srgbClr val="000000"/>
                </a:solidFill>
                <a:latin typeface="TradeGothic LT" panose="020B0506030503020504" pitchFamily="34" charset="0"/>
                <a:ea typeface="TradeGothic LT" panose="020B0506030503020504" pitchFamily="34" charset="0"/>
              </a:rPr>
              <a:t>, which is posted on the ERCOT website. </a:t>
            </a:r>
            <a:br>
              <a:rPr lang="en-US" sz="2000" kern="0" dirty="0">
                <a:solidFill>
                  <a:srgbClr val="000000"/>
                </a:solidFill>
                <a:latin typeface="TradeGothic LT" panose="020B0506030503020504" pitchFamily="34" charset="0"/>
                <a:ea typeface="TradeGothic LT" panose="020B0506030503020504" pitchFamily="34" charset="0"/>
              </a:rPr>
            </a:br>
            <a:r>
              <a:rPr lang="en-US" sz="2000" kern="0" dirty="0">
                <a:solidFill>
                  <a:srgbClr val="000000"/>
                </a:solidFill>
                <a:latin typeface="TradeGothic LT" panose="020B0506030503020504" pitchFamily="34" charset="0"/>
                <a:ea typeface="TradeGothic LT" panose="020B0506030503020504" pitchFamily="34" charset="0"/>
                <a:hlinkClick r:id="rId3"/>
              </a:rPr>
              <a:t>http://www.ercot.com/about/governance/index.html</a:t>
            </a:r>
            <a:endParaRPr lang="en-US" sz="2000" kern="0" dirty="0">
              <a:solidFill>
                <a:srgbClr val="000000"/>
              </a:solidFill>
              <a:latin typeface="TradeGothic LT" panose="020B0506030503020504" pitchFamily="34" charset="0"/>
              <a:ea typeface="TradeGothic LT" panose="020B0506030503020504" pitchFamily="34" charset="0"/>
            </a:endParaRPr>
          </a:p>
          <a:p>
            <a:pPr marL="0" lvl="1"/>
            <a:endParaRPr lang="en-US" sz="2000" kern="0" dirty="0">
              <a:solidFill>
                <a:srgbClr val="000000"/>
              </a:solidFill>
              <a:latin typeface="TradeGothic LT" panose="020B0506030503020504" pitchFamily="34" charset="0"/>
              <a:ea typeface="TradeGothic LT" panose="020B0506030503020504" pitchFamily="34" charset="0"/>
            </a:endParaRPr>
          </a:p>
          <a:p>
            <a:pPr marL="0" lvl="1"/>
            <a:endParaRPr lang="en-US" sz="2000" kern="0" dirty="0">
              <a:solidFill>
                <a:srgbClr val="000000"/>
              </a:solidFill>
              <a:latin typeface="TradeGothic LT" panose="020B0506030503020504" pitchFamily="34" charset="0"/>
              <a:ea typeface="TradeGothic LT" panose="020B0506030503020504" pitchFamily="34" charset="0"/>
            </a:endParaRPr>
          </a:p>
          <a:p>
            <a:pPr marL="0" lvl="1"/>
            <a:endParaRPr lang="en-US" sz="2000" kern="0" dirty="0">
              <a:solidFill>
                <a:srgbClr val="000000"/>
              </a:solidFill>
              <a:latin typeface="TradeGothic LT" panose="020B0506030503020504" pitchFamily="34" charset="0"/>
              <a:ea typeface="TradeGothic LT" panose="020B0506030503020504" pitchFamily="34" charset="0"/>
            </a:endParaRPr>
          </a:p>
          <a:p>
            <a:pPr lvl="0">
              <a:defRPr/>
            </a:pPr>
            <a:r>
              <a:rPr lang="en-US" altLang="en-US" sz="2400" b="1" u="sng" kern="0" dirty="0">
                <a:solidFill>
                  <a:srgbClr val="000000"/>
                </a:solidFill>
                <a:latin typeface="TradeGothic LT" panose="020B0506030503020504" pitchFamily="34" charset="0"/>
                <a:ea typeface="TradeGothic LT" panose="020B0506030503020504" pitchFamily="34" charset="0"/>
              </a:rPr>
              <a:t>Disclaimer</a:t>
            </a:r>
          </a:p>
          <a:p>
            <a:pPr lvl="0">
              <a:lnSpc>
                <a:spcPct val="80000"/>
              </a:lnSpc>
              <a:defRPr/>
            </a:pPr>
            <a:r>
              <a:rPr lang="en-US" altLang="en-US" sz="2000" kern="0" dirty="0">
                <a:solidFill>
                  <a:srgbClr val="000000"/>
                </a:solidFill>
                <a:latin typeface="TradeGothic LT" panose="020B0506030503020504" pitchFamily="34" charset="0"/>
                <a:ea typeface="TradeGothic LT" panose="020B0506030503020504" pitchFamily="34" charset="0"/>
              </a:rPr>
              <a:t>All presentations and materials submitted by Market Participants or any other Entity to ERCOT staff for this meeting are received and posted with the acknowledgement that the information will be considered public in accordance with the ERCOT Websites Content Management Operating Procedure.</a:t>
            </a:r>
            <a:endParaRPr lang="en-US" sz="2000" dirty="0">
              <a:latin typeface="TradeGothic LT" panose="020B0506030503020504" pitchFamily="34" charset="0"/>
              <a:ea typeface="TradeGothic LT" panose="020B0506030503020504" pitchFamily="34" charset="0"/>
            </a:endParaRPr>
          </a:p>
        </p:txBody>
      </p:sp>
    </p:spTree>
    <p:extLst>
      <p:ext uri="{BB962C8B-B14F-4D97-AF65-F5344CB8AC3E}">
        <p14:creationId xmlns:p14="http://schemas.microsoft.com/office/powerpoint/2010/main" val="1597254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a:solidFill>
                  <a:schemeClr val="accent1"/>
                </a:solidFill>
                <a:latin typeface="TradeGothic LT" panose="020B0506030503020504" pitchFamily="34" charset="0"/>
                <a:ea typeface="TradeGothic LT" panose="020B0506030503020504" pitchFamily="34" charset="0"/>
              </a:rPr>
              <a:t>Meeting Notes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3" name="Rectangle 2">
            <a:extLst>
              <a:ext uri="{FF2B5EF4-FFF2-40B4-BE49-F238E27FC236}">
                <a16:creationId xmlns:a16="http://schemas.microsoft.com/office/drawing/2014/main" id="{F270C4B4-208C-CB37-B799-D47385D43FBE}"/>
              </a:ext>
            </a:extLst>
          </p:cNvPr>
          <p:cNvSpPr/>
          <p:nvPr/>
        </p:nvSpPr>
        <p:spPr>
          <a:xfrm>
            <a:off x="381000" y="758687"/>
            <a:ext cx="8305800" cy="1077218"/>
          </a:xfrm>
          <a:prstGeom prst="rect">
            <a:avLst/>
          </a:prstGeom>
        </p:spPr>
        <p:txBody>
          <a:bodyPr wrap="square">
            <a:spAutoFit/>
          </a:bodyPr>
          <a:lstStyle/>
          <a:p>
            <a:pPr marL="285750" lvl="1" indent="-285750">
              <a:buFont typeface="Arial" panose="020B0604020202020204" pitchFamily="34" charset="0"/>
              <a:buChar char="•"/>
            </a:pPr>
            <a:endParaRPr lang="en-US" altLang="en-US" sz="2400" kern="0" dirty="0">
              <a:solidFill>
                <a:srgbClr val="000000"/>
              </a:solidFill>
              <a:latin typeface="TradeGothic LT" panose="020B0506030503020504" pitchFamily="34" charset="0"/>
              <a:ea typeface="TradeGothic LT" panose="020B0506030503020504" pitchFamily="34" charset="0"/>
            </a:endParaRPr>
          </a:p>
          <a:p>
            <a:pPr marL="0" lvl="1"/>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r>
              <a:rPr lang="en-US" sz="2000" dirty="0">
                <a:latin typeface="TradeGothic LT" panose="020B0506030503020504" pitchFamily="34" charset="0"/>
                <a:ea typeface="TradeGothic LT" panose="020B0506030503020504" pitchFamily="34" charset="0"/>
              </a:rPr>
              <a:t>Previous MWG notes not applicable to this MWG agenda.  </a:t>
            </a:r>
          </a:p>
        </p:txBody>
      </p:sp>
    </p:spTree>
    <p:extLst>
      <p:ext uri="{BB962C8B-B14F-4D97-AF65-F5344CB8AC3E}">
        <p14:creationId xmlns:p14="http://schemas.microsoft.com/office/powerpoint/2010/main" val="1015055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latin typeface="TradeGothic LT" panose="020B0506030503020504" pitchFamily="34" charset="0"/>
                <a:ea typeface="TradeGothic LT" panose="020B0506030503020504" pitchFamily="34" charset="0"/>
              </a:rPr>
              <a:t>NPRR1188</a:t>
            </a:r>
            <a:endParaRPr lang="en-US" b="1" dirty="0">
              <a:solidFill>
                <a:schemeClr val="accent1"/>
              </a:solidFill>
              <a:latin typeface="TradeGothic LT" panose="020B0506030503020504" pitchFamily="34" charset="0"/>
              <a:ea typeface="TradeGothic LT" panose="020B0506030503020504" pitchFamily="34" charset="0"/>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3" name="Rectangle 2"/>
          <p:cNvSpPr/>
          <p:nvPr/>
        </p:nvSpPr>
        <p:spPr>
          <a:xfrm>
            <a:off x="381000" y="762000"/>
            <a:ext cx="8305800" cy="3785652"/>
          </a:xfrm>
          <a:prstGeom prst="rect">
            <a:avLst/>
          </a:prstGeom>
        </p:spPr>
        <p:txBody>
          <a:bodyPr wrap="square">
            <a:spAutoFit/>
          </a:bodyPr>
          <a:lstStyle/>
          <a:p>
            <a:pPr marL="0" lvl="1"/>
            <a:br>
              <a:rPr lang="en-US" altLang="en-US" sz="2400" kern="0" dirty="0">
                <a:solidFill>
                  <a:srgbClr val="000000"/>
                </a:solidFill>
                <a:latin typeface="TradeGothic LT" panose="020B0506030503020504" pitchFamily="34" charset="0"/>
                <a:ea typeface="TradeGothic LT" panose="020B0506030503020504" pitchFamily="34" charset="0"/>
              </a:rPr>
            </a:br>
            <a:endParaRPr lang="en-US" altLang="en-US" sz="24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r>
              <a:rPr lang="en-US" altLang="en-US" sz="2400" kern="0" dirty="0">
                <a:solidFill>
                  <a:srgbClr val="000000"/>
                </a:solidFill>
                <a:latin typeface="TradeGothic LT" panose="020B0506030503020504" pitchFamily="34" charset="0"/>
                <a:ea typeface="TradeGothic LT" panose="020B0506030503020504" pitchFamily="34" charset="0"/>
              </a:rPr>
              <a:t>Notice of impacts due to NPRR1188.</a:t>
            </a:r>
          </a:p>
          <a:p>
            <a:pPr marL="285750" lvl="1" indent="-285750">
              <a:buFont typeface="Arial" panose="020B0604020202020204" pitchFamily="34" charset="0"/>
              <a:buChar char="•"/>
            </a:pPr>
            <a:endParaRPr lang="en-US" altLang="en-US" sz="24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r>
              <a:rPr lang="en-US" altLang="en-US" sz="2400" kern="0" dirty="0">
                <a:solidFill>
                  <a:srgbClr val="000000"/>
                </a:solidFill>
                <a:latin typeface="TradeGothic LT" panose="020B0506030503020504" pitchFamily="34" charset="0"/>
                <a:ea typeface="TradeGothic LT" panose="020B0506030503020504" pitchFamily="34" charset="0"/>
              </a:rPr>
              <a:t>Q/A</a:t>
            </a:r>
          </a:p>
          <a:p>
            <a:pPr marL="285750" lvl="1" indent="-285750">
              <a:buFont typeface="Arial" panose="020B0604020202020204" pitchFamily="34" charset="0"/>
              <a:buChar char="•"/>
            </a:pPr>
            <a:endParaRPr lang="en-US" alt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0" lvl="1"/>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dirty="0">
              <a:latin typeface="TradeGothic LT" panose="020B0506030503020504" pitchFamily="34" charset="0"/>
              <a:ea typeface="TradeGothic LT" panose="020B0506030503020504" pitchFamily="34" charset="0"/>
            </a:endParaRPr>
          </a:p>
        </p:txBody>
      </p:sp>
    </p:spTree>
    <p:extLst>
      <p:ext uri="{BB962C8B-B14F-4D97-AF65-F5344CB8AC3E}">
        <p14:creationId xmlns:p14="http://schemas.microsoft.com/office/powerpoint/2010/main" val="1845377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a:solidFill>
                  <a:schemeClr val="accent1"/>
                </a:solidFill>
                <a:latin typeface="TradeGothic LT" panose="020B0506030503020504" pitchFamily="34" charset="0"/>
                <a:ea typeface="TradeGothic LT" panose="020B0506030503020504" pitchFamily="34" charset="0"/>
              </a:rPr>
              <a:t>New or Other Business Items</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3" name="Rectangle 2"/>
          <p:cNvSpPr/>
          <p:nvPr/>
        </p:nvSpPr>
        <p:spPr>
          <a:xfrm>
            <a:off x="381000" y="914400"/>
            <a:ext cx="8305800" cy="1938992"/>
          </a:xfrm>
          <a:prstGeom prst="rect">
            <a:avLst/>
          </a:prstGeom>
        </p:spPr>
        <p:txBody>
          <a:bodyPr wrap="square">
            <a:spAutoFit/>
          </a:bodyPr>
          <a:lstStyle/>
          <a:p>
            <a:pPr marL="285750" lvl="1" indent="-285750">
              <a:buFont typeface="Arial" panose="020B0604020202020204" pitchFamily="34" charset="0"/>
              <a:buChar char="•"/>
            </a:pPr>
            <a:r>
              <a:rPr lang="en-US" altLang="en-US" sz="2000" kern="0" dirty="0">
                <a:solidFill>
                  <a:srgbClr val="000000"/>
                </a:solidFill>
                <a:latin typeface="TradeGothic LT" panose="020B0506030503020504" pitchFamily="34" charset="0"/>
                <a:ea typeface="TradeGothic LT" panose="020B0506030503020504" pitchFamily="34" charset="0"/>
              </a:rPr>
              <a:t>Request for any new or other business items</a:t>
            </a: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0" lvl="1"/>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endParaRPr lang="en-US" sz="2000" dirty="0">
              <a:latin typeface="TradeGothic LT" panose="020B0506030503020504" pitchFamily="34" charset="0"/>
              <a:ea typeface="TradeGothic LT" panose="020B0506030503020504" pitchFamily="34" charset="0"/>
            </a:endParaRPr>
          </a:p>
        </p:txBody>
      </p:sp>
    </p:spTree>
    <p:extLst>
      <p:ext uri="{BB962C8B-B14F-4D97-AF65-F5344CB8AC3E}">
        <p14:creationId xmlns:p14="http://schemas.microsoft.com/office/powerpoint/2010/main" val="4279999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a:solidFill>
                  <a:schemeClr val="accent1"/>
                </a:solidFill>
                <a:latin typeface="TradeGothic LT" panose="020B0506030503020504" pitchFamily="34" charset="0"/>
                <a:ea typeface="TradeGothic LT" panose="020B0506030503020504" pitchFamily="34" charset="0"/>
              </a:rPr>
              <a:t>Meeting Summary and Closing Remarks</a:t>
            </a: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
        <p:nvSpPr>
          <p:cNvPr id="3" name="Rectangle 2"/>
          <p:cNvSpPr/>
          <p:nvPr/>
        </p:nvSpPr>
        <p:spPr>
          <a:xfrm>
            <a:off x="381000" y="914400"/>
            <a:ext cx="8001000" cy="1938992"/>
          </a:xfrm>
          <a:prstGeom prst="rect">
            <a:avLst/>
          </a:prstGeom>
        </p:spPr>
        <p:txBody>
          <a:bodyPr wrap="square">
            <a:spAutoFit/>
          </a:bodyPr>
          <a:lstStyle/>
          <a:p>
            <a:pPr marL="285750" lvl="1" indent="-285750">
              <a:buFont typeface="Arial" panose="020B0604020202020204" pitchFamily="34" charset="0"/>
              <a:buChar char="•"/>
            </a:pPr>
            <a:r>
              <a:rPr lang="en-US" altLang="en-US" sz="2000" kern="0" dirty="0">
                <a:solidFill>
                  <a:srgbClr val="000000"/>
                </a:solidFill>
                <a:latin typeface="TradeGothic LT" panose="020B0506030503020504" pitchFamily="34" charset="0"/>
                <a:ea typeface="TradeGothic LT" panose="020B0506030503020504" pitchFamily="34" charset="0"/>
              </a:rPr>
              <a:t>Thank you for your attendance and participation.</a:t>
            </a:r>
          </a:p>
          <a:p>
            <a:pPr marL="285750" lvl="1" indent="-285750">
              <a:buFont typeface="Arial" panose="020B0604020202020204" pitchFamily="34" charset="0"/>
              <a:buChar char="•"/>
            </a:pPr>
            <a:endParaRPr lang="en-US" sz="2000" kern="0" dirty="0">
              <a:solidFill>
                <a:srgbClr val="000000"/>
              </a:solidFill>
              <a:latin typeface="TradeGothic LT" panose="020B0506030503020504" pitchFamily="34" charset="0"/>
              <a:ea typeface="TradeGothic LT" panose="020B0506030503020504" pitchFamily="34" charset="0"/>
            </a:endParaRPr>
          </a:p>
          <a:p>
            <a:pPr marL="285750" lvl="1" indent="-285750">
              <a:buFont typeface="Arial" panose="020B0604020202020204" pitchFamily="34" charset="0"/>
              <a:buChar char="•"/>
            </a:pPr>
            <a:r>
              <a:rPr lang="en-US" sz="2000" kern="0" dirty="0">
                <a:solidFill>
                  <a:srgbClr val="000000"/>
                </a:solidFill>
                <a:latin typeface="TradeGothic LT" panose="020B0506030503020504" pitchFamily="34" charset="0"/>
                <a:ea typeface="TradeGothic LT" panose="020B0506030503020504" pitchFamily="34" charset="0"/>
              </a:rPr>
              <a:t>Notes from this meeting will be posted on the ERCOT website under the key documents for this meeting.</a:t>
            </a:r>
          </a:p>
          <a:p>
            <a:pPr marL="742950" lvl="2" indent="-285750">
              <a:buFont typeface="Arial" panose="020B0604020202020204" pitchFamily="34" charset="0"/>
              <a:buChar char="•"/>
            </a:pPr>
            <a:r>
              <a:rPr lang="en-US" sz="2000" dirty="0">
                <a:hlinkClick r:id="rId3"/>
              </a:rPr>
              <a:t>https://www.ercot.com/calendar/02192026-MWG-Meeting-_-Webex</a:t>
            </a:r>
            <a:endParaRPr lang="en-US" sz="2000" dirty="0"/>
          </a:p>
        </p:txBody>
      </p:sp>
    </p:spTree>
    <p:extLst>
      <p:ext uri="{BB962C8B-B14F-4D97-AF65-F5344CB8AC3E}">
        <p14:creationId xmlns:p14="http://schemas.microsoft.com/office/powerpoint/2010/main" val="2036713606"/>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c34af464-7aa1-4edd-9be4-83dffc1cb926"/>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73B813C5-B896-4665-8CDA-23C23DD459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12956</TotalTime>
  <Words>228</Words>
  <Application>Microsoft Office PowerPoint</Application>
  <PresentationFormat>On-screen Show (4:3)</PresentationFormat>
  <Paragraphs>45</Paragraphs>
  <Slides>6</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TradeGothic LT</vt:lpstr>
      <vt:lpstr>1_Custom Design</vt:lpstr>
      <vt:lpstr>Office Theme</vt:lpstr>
      <vt:lpstr>PowerPoint Presentation</vt:lpstr>
      <vt:lpstr>Anti-Trust Admonition</vt:lpstr>
      <vt:lpstr>Meeting Notes</vt:lpstr>
      <vt:lpstr>NPRR1188</vt:lpstr>
      <vt:lpstr>New or Other Business Items</vt:lpstr>
      <vt:lpstr>Meeting Summary and Closing Remarks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Ellis, Ryan</cp:lastModifiedBy>
  <cp:revision>360</cp:revision>
  <cp:lastPrinted>2016-01-21T20:53:15Z</cp:lastPrinted>
  <dcterms:created xsi:type="dcterms:W3CDTF">2016-01-21T15:20:31Z</dcterms:created>
  <dcterms:modified xsi:type="dcterms:W3CDTF">2026-02-16T13:34:17Z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y fmtid="{D5CDD505-2E9C-101B-9397-08002B2CF9AE}" pid="3" name="MSIP_Label_7084cbda-52b8-46fb-a7b7-cb5bd465ed85_Enabled">
    <vt:lpwstr>true</vt:lpwstr>
  </property>
  <property fmtid="{D5CDD505-2E9C-101B-9397-08002B2CF9AE}" pid="4" name="MSIP_Label_7084cbda-52b8-46fb-a7b7-cb5bd465ed85_SetDate">
    <vt:lpwstr>2023-10-19T12:53:30Z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9cb86894-6c01-44dd-96c7-ac59748ed38e</vt:lpwstr>
  </property>
  <property fmtid="{D5CDD505-2E9C-101B-9397-08002B2CF9AE}" pid="9" name="MSIP_Label_7084cbda-52b8-46fb-a7b7-cb5bd465ed85_ContentBits">
    <vt:lpwstr>0</vt:lpwstr>
  </property>
</Properties>
</file>