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 id="2147483826" r:id="rId3"/>
  </p:sldMasterIdLst>
  <p:notesMasterIdLst>
    <p:notesMasterId r:id="rId17"/>
  </p:notesMasterIdLst>
  <p:sldIdLst>
    <p:sldId id="259" r:id="rId4"/>
    <p:sldId id="2147473595" r:id="rId5"/>
    <p:sldId id="2147473604" r:id="rId6"/>
    <p:sldId id="2147473605" r:id="rId7"/>
    <p:sldId id="2147473606" r:id="rId8"/>
    <p:sldId id="2147473607" r:id="rId9"/>
    <p:sldId id="2147473608" r:id="rId10"/>
    <p:sldId id="2147470037" r:id="rId11"/>
    <p:sldId id="2147474401" r:id="rId12"/>
    <p:sldId id="2147473610" r:id="rId13"/>
    <p:sldId id="2147473611" r:id="rId14"/>
    <p:sldId id="214747360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F2ECF-50C7-499E-941C-B103396C150E}" v="46" dt="2026-02-16T14:47:19.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5" autoAdjust="0"/>
    <p:restoredTop sz="93333" autoAdjust="0"/>
  </p:normalViewPr>
  <p:slideViewPr>
    <p:cSldViewPr snapToGrid="0" snapToObjects="1">
      <p:cViewPr varScale="1">
        <p:scale>
          <a:sx n="137" d="100"/>
          <a:sy n="137" d="100"/>
        </p:scale>
        <p:origin x="200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BAADA0B4-DEC2-4367-A8DE-575E7143922C}"/>
    <pc:docChg chg="undo redo custSel addSld delSld modSld sldOrd">
      <pc:chgData name="Julia Matevosyan" userId="35275da4e72cfe02" providerId="LiveId" clId="{BAADA0B4-DEC2-4367-A8DE-575E7143922C}" dt="2026-02-16T14:47:29.100" v="2232" actId="13926"/>
      <pc:docMkLst>
        <pc:docMk/>
      </pc:docMkLst>
      <pc:sldChg chg="modSp mod">
        <pc:chgData name="Julia Matevosyan" userId="35275da4e72cfe02" providerId="LiveId" clId="{BAADA0B4-DEC2-4367-A8DE-575E7143922C}" dt="2026-02-13T21:03:00.191" v="5" actId="20577"/>
        <pc:sldMkLst>
          <pc:docMk/>
          <pc:sldMk cId="1090285184" sldId="259"/>
        </pc:sldMkLst>
        <pc:spChg chg="mod">
          <ac:chgData name="Julia Matevosyan" userId="35275da4e72cfe02" providerId="LiveId" clId="{BAADA0B4-DEC2-4367-A8DE-575E7143922C}" dt="2026-02-13T21:03:00.191" v="5" actId="20577"/>
          <ac:spMkLst>
            <pc:docMk/>
            <pc:sldMk cId="1090285184" sldId="259"/>
            <ac:spMk id="4" creationId="{C0409F88-523A-4B84-ACFF-C7E2DC74CF3D}"/>
          </ac:spMkLst>
        </pc:spChg>
      </pc:sldChg>
      <pc:sldChg chg="add">
        <pc:chgData name="Julia Matevosyan" userId="35275da4e72cfe02" providerId="LiveId" clId="{BAADA0B4-DEC2-4367-A8DE-575E7143922C}" dt="2026-02-14T16:20:19.091" v="2084"/>
        <pc:sldMkLst>
          <pc:docMk/>
          <pc:sldMk cId="385247796" sldId="2147470037"/>
        </pc:sldMkLst>
      </pc:sldChg>
      <pc:sldChg chg="addSp delSp modSp mod ord">
        <pc:chgData name="Julia Matevosyan" userId="35275da4e72cfe02" providerId="LiveId" clId="{BAADA0B4-DEC2-4367-A8DE-575E7143922C}" dt="2026-02-13T21:24:23.517" v="25" actId="113"/>
        <pc:sldMkLst>
          <pc:docMk/>
          <pc:sldMk cId="4268159191" sldId="2147473595"/>
        </pc:sldMkLst>
        <pc:spChg chg="mod">
          <ac:chgData name="Julia Matevosyan" userId="35275da4e72cfe02" providerId="LiveId" clId="{BAADA0B4-DEC2-4367-A8DE-575E7143922C}" dt="2026-02-13T21:24:23.517" v="25" actId="113"/>
          <ac:spMkLst>
            <pc:docMk/>
            <pc:sldMk cId="4268159191" sldId="2147473595"/>
            <ac:spMk id="7" creationId="{7718BCD2-9D61-CF2B-BE49-6D8E74B87689}"/>
          </ac:spMkLst>
        </pc:spChg>
        <pc:picChg chg="add mod">
          <ac:chgData name="Julia Matevosyan" userId="35275da4e72cfe02" providerId="LiveId" clId="{BAADA0B4-DEC2-4367-A8DE-575E7143922C}" dt="2026-02-13T21:24:05.366" v="23" actId="1076"/>
          <ac:picMkLst>
            <pc:docMk/>
            <pc:sldMk cId="4268159191" sldId="2147473595"/>
            <ac:picMk id="3" creationId="{9B07900D-F46B-3B4E-68A4-9A33B4BE6A31}"/>
          </ac:picMkLst>
        </pc:picChg>
      </pc:sldChg>
      <pc:sldChg chg="modSp mod">
        <pc:chgData name="Julia Matevosyan" userId="35275da4e72cfe02" providerId="LiveId" clId="{BAADA0B4-DEC2-4367-A8DE-575E7143922C}" dt="2026-02-16T14:47:29.100" v="2232" actId="13926"/>
        <pc:sldMkLst>
          <pc:docMk/>
          <pc:sldMk cId="3194140427" sldId="2147473601"/>
        </pc:sldMkLst>
        <pc:spChg chg="mod">
          <ac:chgData name="Julia Matevosyan" userId="35275da4e72cfe02" providerId="LiveId" clId="{BAADA0B4-DEC2-4367-A8DE-575E7143922C}" dt="2026-02-16T14:47:29.100" v="2232" actId="13926"/>
          <ac:spMkLst>
            <pc:docMk/>
            <pc:sldMk cId="3194140427" sldId="2147473601"/>
            <ac:spMk id="2" creationId="{77CC71E9-BCC9-3349-25A7-637934F0AD03}"/>
          </ac:spMkLst>
        </pc:spChg>
        <pc:graphicFrameChg chg="mod modGraphic">
          <ac:chgData name="Julia Matevosyan" userId="35275da4e72cfe02" providerId="LiveId" clId="{BAADA0B4-DEC2-4367-A8DE-575E7143922C}" dt="2026-02-16T14:46:47.665" v="2230" actId="207"/>
          <ac:graphicFrameMkLst>
            <pc:docMk/>
            <pc:sldMk cId="3194140427" sldId="2147473601"/>
            <ac:graphicFrameMk id="7" creationId="{DD54636F-3CE8-C7B3-B8EB-B099AA6D69E8}"/>
          </ac:graphicFrameMkLst>
        </pc:graphicFrameChg>
        <pc:graphicFrameChg chg="mod">
          <ac:chgData name="Julia Matevosyan" userId="35275da4e72cfe02" providerId="LiveId" clId="{BAADA0B4-DEC2-4367-A8DE-575E7143922C}" dt="2026-02-16T14:47:01.453" v="2231"/>
          <ac:graphicFrameMkLst>
            <pc:docMk/>
            <pc:sldMk cId="3194140427" sldId="2147473601"/>
            <ac:graphicFrameMk id="9" creationId="{92EE8D78-84F0-EEAC-49B4-CD5456BDBBD5}"/>
          </ac:graphicFrameMkLst>
        </pc:graphicFrameChg>
      </pc:sldChg>
      <pc:sldChg chg="addSp modSp new mod">
        <pc:chgData name="Julia Matevosyan" userId="35275da4e72cfe02" providerId="LiveId" clId="{BAADA0B4-DEC2-4367-A8DE-575E7143922C}" dt="2026-02-13T22:09:37.809" v="466"/>
        <pc:sldMkLst>
          <pc:docMk/>
          <pc:sldMk cId="3561096268" sldId="2147473604"/>
        </pc:sldMkLst>
        <pc:spChg chg="mod">
          <ac:chgData name="Julia Matevosyan" userId="35275da4e72cfe02" providerId="LiveId" clId="{BAADA0B4-DEC2-4367-A8DE-575E7143922C}" dt="2026-02-13T21:25:35.874" v="54" actId="255"/>
          <ac:spMkLst>
            <pc:docMk/>
            <pc:sldMk cId="3561096268" sldId="2147473604"/>
            <ac:spMk id="2" creationId="{39EA88FC-150F-0A9D-5773-4EAC5BFF56CD}"/>
          </ac:spMkLst>
        </pc:spChg>
        <pc:spChg chg="mod">
          <ac:chgData name="Julia Matevosyan" userId="35275da4e72cfe02" providerId="LiveId" clId="{BAADA0B4-DEC2-4367-A8DE-575E7143922C}" dt="2026-02-13T21:47:31.825" v="282" actId="113"/>
          <ac:spMkLst>
            <pc:docMk/>
            <pc:sldMk cId="3561096268" sldId="2147473604"/>
            <ac:spMk id="3" creationId="{6CAE8C60-4407-DBF1-72B0-ADDEBCD82825}"/>
          </ac:spMkLst>
        </pc:spChg>
        <pc:picChg chg="add mod">
          <ac:chgData name="Julia Matevosyan" userId="35275da4e72cfe02" providerId="LiveId" clId="{BAADA0B4-DEC2-4367-A8DE-575E7143922C}" dt="2026-02-13T22:09:37.809" v="466"/>
          <ac:picMkLst>
            <pc:docMk/>
            <pc:sldMk cId="3561096268" sldId="2147473604"/>
            <ac:picMk id="4" creationId="{57BC85A5-904D-5C5E-FEFB-EF7B85588984}"/>
          </ac:picMkLst>
        </pc:picChg>
      </pc:sldChg>
      <pc:sldChg chg="addSp modSp add mod">
        <pc:chgData name="Julia Matevosyan" userId="35275da4e72cfe02" providerId="LiveId" clId="{BAADA0B4-DEC2-4367-A8DE-575E7143922C}" dt="2026-02-13T22:09:44.526" v="468" actId="1076"/>
        <pc:sldMkLst>
          <pc:docMk/>
          <pc:sldMk cId="3374368400" sldId="2147473605"/>
        </pc:sldMkLst>
        <pc:spChg chg="mod">
          <ac:chgData name="Julia Matevosyan" userId="35275da4e72cfe02" providerId="LiveId" clId="{BAADA0B4-DEC2-4367-A8DE-575E7143922C}" dt="2026-02-13T21:44:22.684" v="265" actId="207"/>
          <ac:spMkLst>
            <pc:docMk/>
            <pc:sldMk cId="3374368400" sldId="2147473605"/>
            <ac:spMk id="3" creationId="{73EA7B1F-A7DE-2DCB-8442-FD21BDABFEAD}"/>
          </ac:spMkLst>
        </pc:spChg>
        <pc:picChg chg="add mod">
          <ac:chgData name="Julia Matevosyan" userId="35275da4e72cfe02" providerId="LiveId" clId="{BAADA0B4-DEC2-4367-A8DE-575E7143922C}" dt="2026-02-13T22:09:44.526" v="468" actId="1076"/>
          <ac:picMkLst>
            <pc:docMk/>
            <pc:sldMk cId="3374368400" sldId="2147473605"/>
            <ac:picMk id="5" creationId="{65F88F81-96E2-5858-E6E9-64CE9DE235E7}"/>
          </ac:picMkLst>
        </pc:picChg>
      </pc:sldChg>
      <pc:sldChg chg="addSp modSp new mod">
        <pc:chgData name="Julia Matevosyan" userId="35275da4e72cfe02" providerId="LiveId" clId="{BAADA0B4-DEC2-4367-A8DE-575E7143922C}" dt="2026-02-13T22:37:05.059" v="1102" actId="20577"/>
        <pc:sldMkLst>
          <pc:docMk/>
          <pc:sldMk cId="3131933307" sldId="2147473606"/>
        </pc:sldMkLst>
        <pc:spChg chg="mod">
          <ac:chgData name="Julia Matevosyan" userId="35275da4e72cfe02" providerId="LiveId" clId="{BAADA0B4-DEC2-4367-A8DE-575E7143922C}" dt="2026-02-13T22:37:05.059" v="1102" actId="20577"/>
          <ac:spMkLst>
            <pc:docMk/>
            <pc:sldMk cId="3131933307" sldId="2147473606"/>
            <ac:spMk id="2" creationId="{0E0A5385-4421-18C5-F7FF-7895E517D1FB}"/>
          </ac:spMkLst>
        </pc:spChg>
        <pc:spChg chg="mod">
          <ac:chgData name="Julia Matevosyan" userId="35275da4e72cfe02" providerId="LiveId" clId="{BAADA0B4-DEC2-4367-A8DE-575E7143922C}" dt="2026-02-13T22:22:03.923" v="870" actId="255"/>
          <ac:spMkLst>
            <pc:docMk/>
            <pc:sldMk cId="3131933307" sldId="2147473606"/>
            <ac:spMk id="3" creationId="{1FDD7A5B-F7A0-8A1F-40C4-1A4497E541E3}"/>
          </ac:spMkLst>
        </pc:spChg>
        <pc:spChg chg="add mod">
          <ac:chgData name="Julia Matevosyan" userId="35275da4e72cfe02" providerId="LiveId" clId="{BAADA0B4-DEC2-4367-A8DE-575E7143922C}" dt="2026-02-13T22:22:27.339" v="871" actId="948"/>
          <ac:spMkLst>
            <pc:docMk/>
            <pc:sldMk cId="3131933307" sldId="2147473606"/>
            <ac:spMk id="5" creationId="{1C539993-20D5-6F4D-7F84-AE88D6436987}"/>
          </ac:spMkLst>
        </pc:spChg>
        <pc:picChg chg="add mod">
          <ac:chgData name="Julia Matevosyan" userId="35275da4e72cfe02" providerId="LiveId" clId="{BAADA0B4-DEC2-4367-A8DE-575E7143922C}" dt="2026-02-13T22:10:00.680" v="470" actId="1076"/>
          <ac:picMkLst>
            <pc:docMk/>
            <pc:sldMk cId="3131933307" sldId="2147473606"/>
            <ac:picMk id="4" creationId="{164932B8-8508-5AD5-6F35-A81BF3B01ABE}"/>
          </ac:picMkLst>
        </pc:picChg>
      </pc:sldChg>
      <pc:sldChg chg="addSp modSp new mod ord">
        <pc:chgData name="Julia Matevosyan" userId="35275da4e72cfe02" providerId="LiveId" clId="{BAADA0B4-DEC2-4367-A8DE-575E7143922C}" dt="2026-02-13T22:37:14.033" v="1112" actId="20577"/>
        <pc:sldMkLst>
          <pc:docMk/>
          <pc:sldMk cId="2697387484" sldId="2147473607"/>
        </pc:sldMkLst>
        <pc:spChg chg="mod">
          <ac:chgData name="Julia Matevosyan" userId="35275da4e72cfe02" providerId="LiveId" clId="{BAADA0B4-DEC2-4367-A8DE-575E7143922C}" dt="2026-02-13T22:37:14.033" v="1112" actId="20577"/>
          <ac:spMkLst>
            <pc:docMk/>
            <pc:sldMk cId="2697387484" sldId="2147473607"/>
            <ac:spMk id="2" creationId="{BCAE6985-6521-AA92-7646-8E47C1AADB79}"/>
          </ac:spMkLst>
        </pc:spChg>
        <pc:spChg chg="mod">
          <ac:chgData name="Julia Matevosyan" userId="35275da4e72cfe02" providerId="LiveId" clId="{BAADA0B4-DEC2-4367-A8DE-575E7143922C}" dt="2026-02-13T22:31:30.490" v="1072" actId="20577"/>
          <ac:spMkLst>
            <pc:docMk/>
            <pc:sldMk cId="2697387484" sldId="2147473607"/>
            <ac:spMk id="3" creationId="{9C8352BE-4BFF-DF2B-BB5F-7533926C0E62}"/>
          </ac:spMkLst>
        </pc:spChg>
        <pc:picChg chg="add mod">
          <ac:chgData name="Julia Matevosyan" userId="35275da4e72cfe02" providerId="LiveId" clId="{BAADA0B4-DEC2-4367-A8DE-575E7143922C}" dt="2026-02-13T22:10:10.229" v="471"/>
          <ac:picMkLst>
            <pc:docMk/>
            <pc:sldMk cId="2697387484" sldId="2147473607"/>
            <ac:picMk id="4" creationId="{2EA3AD71-C068-90F7-6C0A-5B01063E2958}"/>
          </ac:picMkLst>
        </pc:picChg>
        <pc:picChg chg="add mod modCrop">
          <ac:chgData name="Julia Matevosyan" userId="35275da4e72cfe02" providerId="LiveId" clId="{BAADA0B4-DEC2-4367-A8DE-575E7143922C}" dt="2026-02-13T22:33:19.727" v="1081"/>
          <ac:picMkLst>
            <pc:docMk/>
            <pc:sldMk cId="2697387484" sldId="2147473607"/>
            <ac:picMk id="6" creationId="{D8B9C596-199E-B2B5-C593-29EF6FC9BEB9}"/>
          </ac:picMkLst>
        </pc:picChg>
        <pc:picChg chg="add mod">
          <ac:chgData name="Julia Matevosyan" userId="35275da4e72cfe02" providerId="LiveId" clId="{BAADA0B4-DEC2-4367-A8DE-575E7143922C}" dt="2026-02-13T22:33:45.292" v="1082"/>
          <ac:picMkLst>
            <pc:docMk/>
            <pc:sldMk cId="2697387484" sldId="2147473607"/>
            <ac:picMk id="8" creationId="{323CC666-C7BA-FFDF-D0F2-DF49B2D3A727}"/>
          </ac:picMkLst>
        </pc:picChg>
      </pc:sldChg>
      <pc:sldChg chg="modSp new mod">
        <pc:chgData name="Julia Matevosyan" userId="35275da4e72cfe02" providerId="LiveId" clId="{BAADA0B4-DEC2-4367-A8DE-575E7143922C}" dt="2026-02-13T22:38:05.403" v="1148" actId="20577"/>
        <pc:sldMkLst>
          <pc:docMk/>
          <pc:sldMk cId="438700509" sldId="2147473608"/>
        </pc:sldMkLst>
        <pc:spChg chg="mod">
          <ac:chgData name="Julia Matevosyan" userId="35275da4e72cfe02" providerId="LiveId" clId="{BAADA0B4-DEC2-4367-A8DE-575E7143922C}" dt="2026-02-13T22:38:05.403" v="1148" actId="20577"/>
          <ac:spMkLst>
            <pc:docMk/>
            <pc:sldMk cId="438700509" sldId="2147473608"/>
            <ac:spMk id="2" creationId="{5C0AD860-23EF-FCE1-92A2-3284DC762939}"/>
          </ac:spMkLst>
        </pc:spChg>
      </pc:sldChg>
      <pc:sldChg chg="addSp modSp new mod">
        <pc:chgData name="Julia Matevosyan" userId="35275da4e72cfe02" providerId="LiveId" clId="{BAADA0B4-DEC2-4367-A8DE-575E7143922C}" dt="2026-02-13T23:31:40.021" v="1966" actId="20577"/>
        <pc:sldMkLst>
          <pc:docMk/>
          <pc:sldMk cId="4188268135" sldId="2147473610"/>
        </pc:sldMkLst>
        <pc:spChg chg="mod">
          <ac:chgData name="Julia Matevosyan" userId="35275da4e72cfe02" providerId="LiveId" clId="{BAADA0B4-DEC2-4367-A8DE-575E7143922C}" dt="2026-02-13T23:30:11.265" v="1876" actId="20577"/>
          <ac:spMkLst>
            <pc:docMk/>
            <pc:sldMk cId="4188268135" sldId="2147473610"/>
            <ac:spMk id="2" creationId="{689B1927-FC84-6F4D-C42F-6DDF48E13BD2}"/>
          </ac:spMkLst>
        </pc:spChg>
        <pc:spChg chg="mod">
          <ac:chgData name="Julia Matevosyan" userId="35275da4e72cfe02" providerId="LiveId" clId="{BAADA0B4-DEC2-4367-A8DE-575E7143922C}" dt="2026-02-13T23:31:40.021" v="1966" actId="20577"/>
          <ac:spMkLst>
            <pc:docMk/>
            <pc:sldMk cId="4188268135" sldId="2147473610"/>
            <ac:spMk id="3" creationId="{51B97292-DC16-AFEA-DFE1-0A86A675014E}"/>
          </ac:spMkLst>
        </pc:spChg>
        <pc:picChg chg="add mod">
          <ac:chgData name="Julia Matevosyan" userId="35275da4e72cfe02" providerId="LiveId" clId="{BAADA0B4-DEC2-4367-A8DE-575E7143922C}" dt="2026-02-13T23:30:54.830" v="1953" actId="1076"/>
          <ac:picMkLst>
            <pc:docMk/>
            <pc:sldMk cId="4188268135" sldId="2147473610"/>
            <ac:picMk id="5" creationId="{2B7ADB3D-3971-D67A-25B3-A7212E8C8CCF}"/>
          </ac:picMkLst>
        </pc:picChg>
      </pc:sldChg>
      <pc:sldChg chg="addSp modSp new mod">
        <pc:chgData name="Julia Matevosyan" userId="35275da4e72cfe02" providerId="LiveId" clId="{BAADA0B4-DEC2-4367-A8DE-575E7143922C}" dt="2026-02-13T23:54:34.051" v="2083" actId="14100"/>
        <pc:sldMkLst>
          <pc:docMk/>
          <pc:sldMk cId="2362643840" sldId="2147473611"/>
        </pc:sldMkLst>
        <pc:spChg chg="mod">
          <ac:chgData name="Julia Matevosyan" userId="35275da4e72cfe02" providerId="LiveId" clId="{BAADA0B4-DEC2-4367-A8DE-575E7143922C}" dt="2026-02-13T23:53:35.950" v="2078" actId="20577"/>
          <ac:spMkLst>
            <pc:docMk/>
            <pc:sldMk cId="2362643840" sldId="2147473611"/>
            <ac:spMk id="2" creationId="{B8C83F93-9EEF-EFA0-4ADF-2DAFD28CBB01}"/>
          </ac:spMkLst>
        </pc:spChg>
        <pc:spChg chg="mod">
          <ac:chgData name="Julia Matevosyan" userId="35275da4e72cfe02" providerId="LiveId" clId="{BAADA0B4-DEC2-4367-A8DE-575E7143922C}" dt="2026-02-13T23:54:34.051" v="2083" actId="14100"/>
          <ac:spMkLst>
            <pc:docMk/>
            <pc:sldMk cId="2362643840" sldId="2147473611"/>
            <ac:spMk id="3" creationId="{DD758DC8-9898-16C8-1AF1-8A8A9DF88055}"/>
          </ac:spMkLst>
        </pc:spChg>
        <pc:picChg chg="add mod">
          <ac:chgData name="Julia Matevosyan" userId="35275da4e72cfe02" providerId="LiveId" clId="{BAADA0B4-DEC2-4367-A8DE-575E7143922C}" dt="2026-02-13T23:52:31.554" v="2012" actId="1076"/>
          <ac:picMkLst>
            <pc:docMk/>
            <pc:sldMk cId="2362643840" sldId="2147473611"/>
            <ac:picMk id="5" creationId="{17FB0880-EEEA-18E3-9CBD-82F8CE98C570}"/>
          </ac:picMkLst>
        </pc:picChg>
      </pc:sldChg>
      <pc:sldChg chg="addSp modSp add mod">
        <pc:chgData name="Julia Matevosyan" userId="35275da4e72cfe02" providerId="LiveId" clId="{BAADA0B4-DEC2-4367-A8DE-575E7143922C}" dt="2026-02-14T16:22:30.404" v="2109" actId="1038"/>
        <pc:sldMkLst>
          <pc:docMk/>
          <pc:sldMk cId="1908649176" sldId="2147474401"/>
        </pc:sldMkLst>
        <pc:spChg chg="add mod">
          <ac:chgData name="Julia Matevosyan" userId="35275da4e72cfe02" providerId="LiveId" clId="{BAADA0B4-DEC2-4367-A8DE-575E7143922C}" dt="2026-02-14T16:21:15.731" v="2095" actId="1076"/>
          <ac:spMkLst>
            <pc:docMk/>
            <pc:sldMk cId="1908649176" sldId="2147474401"/>
            <ac:spMk id="3" creationId="{326F3AE9-38AF-E086-9D8A-4BD21053CDDA}"/>
          </ac:spMkLst>
        </pc:spChg>
        <pc:spChg chg="mod">
          <ac:chgData name="Julia Matevosyan" userId="35275da4e72cfe02" providerId="LiveId" clId="{BAADA0B4-DEC2-4367-A8DE-575E7143922C}" dt="2026-02-14T16:21:43.634" v="2098" actId="113"/>
          <ac:spMkLst>
            <pc:docMk/>
            <pc:sldMk cId="1908649176" sldId="2147474401"/>
            <ac:spMk id="4" creationId="{9DAE3925-938B-0021-7AC6-D0EE51914AAC}"/>
          </ac:spMkLst>
        </pc:spChg>
        <pc:spChg chg="add mod">
          <ac:chgData name="Julia Matevosyan" userId="35275da4e72cfe02" providerId="LiveId" clId="{BAADA0B4-DEC2-4367-A8DE-575E7143922C}" dt="2026-02-14T16:22:30.404" v="2109" actId="1038"/>
          <ac:spMkLst>
            <pc:docMk/>
            <pc:sldMk cId="1908649176" sldId="2147474401"/>
            <ac:spMk id="6" creationId="{B701D65C-E97B-F75A-4D57-1F47C197D8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2/15/2026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12</a:t>
            </a:fld>
            <a:endParaRPr lang="en-US" dirty="0"/>
          </a:p>
        </p:txBody>
      </p:sp>
    </p:spTree>
    <p:extLst>
      <p:ext uri="{BB962C8B-B14F-4D97-AF65-F5344CB8AC3E}">
        <p14:creationId xmlns:p14="http://schemas.microsoft.com/office/powerpoint/2010/main" val="253987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5063-BA5C-4EA6-1E59-9A8869211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ED73E8-DF9E-65EF-AB07-0CC423B88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B882F-0A8D-FCEC-675C-790662E5FD44}"/>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B69FC8FF-7218-E145-0FD9-4BA2584CC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3A0F8-3FB9-6AE1-A307-160D06CF7015}"/>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11499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A58D-85B0-1FBF-D519-A82019A05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4D249-D063-9581-2FE5-CDAF13BB14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41848-65FE-3627-0432-CBF71487F1D0}"/>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63B71502-83B8-8858-F167-BAF8FAAE0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98BB3-9A25-AA86-A0D6-1BC09301947F}"/>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496100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EB61-B663-25A3-F132-1EA0BFC94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6C929C-B45C-EFF9-362A-0F675414E4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BB26C5-BD74-39C1-B68B-B9F918C670CB}"/>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2BB76609-9009-E733-8C98-E7BBB3FC6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13B5-EBCE-ACA8-9C59-0532044E8FA3}"/>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1791632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7CAF-DA10-A02D-A9E6-D40BD52B0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A7C64-A9A4-35D0-D6F2-B46C1BFE13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42DC40-8BFF-B771-68DB-D592DA3F3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D40B6E-8A17-2DB4-2649-0C5101005703}"/>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6" name="Footer Placeholder 5">
            <a:extLst>
              <a:ext uri="{FF2B5EF4-FFF2-40B4-BE49-F238E27FC236}">
                <a16:creationId xmlns:a16="http://schemas.microsoft.com/office/drawing/2014/main" id="{AAF81D52-8685-ABEB-A4DB-D92AEE171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C161F-63CE-CF1D-D9C4-6E21298EDE5A}"/>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3703561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BC5C-8F6A-BBC3-296F-906C3C08F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80982B-345C-ACD0-2947-B7ABA636D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E6485-E6E9-E23A-DA64-399E86A47C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22330-2FE0-12DB-C85E-08146CBC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4A052-361B-03EB-7F9B-6A9B74543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08883-812C-6F6F-F341-2687E3547499}"/>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8" name="Footer Placeholder 7">
            <a:extLst>
              <a:ext uri="{FF2B5EF4-FFF2-40B4-BE49-F238E27FC236}">
                <a16:creationId xmlns:a16="http://schemas.microsoft.com/office/drawing/2014/main" id="{27877964-A8B9-2AC7-EB95-D7D1FB07B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3558E-3C29-0848-57AD-77DFB61EB8CE}"/>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1815246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4012-75D7-80BA-A9C0-E74BE8070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7AE4C-DA86-C430-2694-D83D8FCF8CC4}"/>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4" name="Footer Placeholder 3">
            <a:extLst>
              <a:ext uri="{FF2B5EF4-FFF2-40B4-BE49-F238E27FC236}">
                <a16:creationId xmlns:a16="http://schemas.microsoft.com/office/drawing/2014/main" id="{520E13FB-482B-11E2-23F5-1E2AA31D0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B73FB-0CBD-2262-3ADA-0C5FADF664A3}"/>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466404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8D2FD-DEC1-40BD-0998-57B94D4048E2}"/>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3" name="Footer Placeholder 2">
            <a:extLst>
              <a:ext uri="{FF2B5EF4-FFF2-40B4-BE49-F238E27FC236}">
                <a16:creationId xmlns:a16="http://schemas.microsoft.com/office/drawing/2014/main" id="{70D191A1-C55F-B88D-64CE-791E2DF76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6D4B5-3D6D-C4CC-A03B-95CEF4B5391D}"/>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29443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498D-B08E-834F-7D09-4F8290C99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3DF64-AF94-F267-7659-57313B9CD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B9B788-5E86-0FE6-6E7A-4550C4C39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1E031-B64B-BF99-3B19-F2F28EB68374}"/>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6" name="Footer Placeholder 5">
            <a:extLst>
              <a:ext uri="{FF2B5EF4-FFF2-40B4-BE49-F238E27FC236}">
                <a16:creationId xmlns:a16="http://schemas.microsoft.com/office/drawing/2014/main" id="{6332D2AE-9F0F-0730-F737-0A1964137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EB4FE-E291-ECAF-2445-D982BAF4CE2F}"/>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3226178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5AB7-75A5-8ADD-A313-CFB3BB83F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52C360-79E3-F1C7-B013-88BB49CE2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BD45EE-5C8D-CD22-546D-1A4BCFBD8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7E947-D8E2-2B8C-25C0-9997B28A2D5A}"/>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6" name="Footer Placeholder 5">
            <a:extLst>
              <a:ext uri="{FF2B5EF4-FFF2-40B4-BE49-F238E27FC236}">
                <a16:creationId xmlns:a16="http://schemas.microsoft.com/office/drawing/2014/main" id="{C5C5A2D5-05AE-674B-0426-9F3FDCE68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8018C-8AC0-B1F3-1D09-BC746595D095}"/>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4028721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03D6-7547-C1FE-2637-9568EB2219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C8D7E9-D09E-01C0-0F58-49CA09C9B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D1344-86A1-AF00-63DF-59A32A62E955}"/>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DF529391-EB8D-A5B2-2E6B-F32467809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234A0-F41A-D912-5102-2054B8D29E93}"/>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2603560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2ECA3-71A8-1E20-FDE3-C04498571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AC025-2FD5-2405-1506-051963FEE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B6F12-71F2-A21D-7F4A-2AE2B7DE9954}"/>
              </a:ext>
            </a:extLst>
          </p:cNvPr>
          <p:cNvSpPr>
            <a:spLocks noGrp="1"/>
          </p:cNvSpPr>
          <p:nvPr>
            <p:ph type="dt" sz="half" idx="10"/>
          </p:nvPr>
        </p:nvSpPr>
        <p:spPr/>
        <p:txBody>
          <a:body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505AFA3F-47A3-0A5E-2EA7-E847B7C4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A16EA-DB4F-0A90-9520-8F34E9089EBC}"/>
              </a:ext>
            </a:extLst>
          </p:cNvPr>
          <p:cNvSpPr>
            <a:spLocks noGrp="1"/>
          </p:cNvSpPr>
          <p:nvPr>
            <p:ph type="sldNum" sz="quarter" idx="12"/>
          </p:nvPr>
        </p:nvSpPr>
        <p:spPr/>
        <p:txBody>
          <a:bodyPr/>
          <a:lstStyle/>
          <a:p>
            <a:fld id="{02D9E02C-AEC4-4DA8-B450-FF79F6FF50AC}" type="slidenum">
              <a:rPr lang="en-US" smtClean="0"/>
              <a:t>‹#›</a:t>
            </a:fld>
            <a:endParaRPr lang="en-US"/>
          </a:p>
        </p:txBody>
      </p:sp>
    </p:spTree>
    <p:extLst>
      <p:ext uri="{BB962C8B-B14F-4D97-AF65-F5344CB8AC3E}">
        <p14:creationId xmlns:p14="http://schemas.microsoft.com/office/powerpoint/2010/main" val="314886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dirty="0"/>
          </a:p>
        </p:txBody>
      </p:sp>
    </p:spTree>
    <p:extLst>
      <p:ext uri="{BB962C8B-B14F-4D97-AF65-F5344CB8AC3E}">
        <p14:creationId xmlns:p14="http://schemas.microsoft.com/office/powerpoint/2010/main" val="2858020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0" y="0"/>
            <a:ext cx="12192000" cy="56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63996"/>
              </a:buClr>
              <a:buSzPts val="3200"/>
              <a:buFont typeface="Montserrat"/>
              <a:buNone/>
              <a:defRPr sz="3200" b="1">
                <a:solidFill>
                  <a:srgbClr val="163996"/>
                </a:solidFill>
                <a:effectLst/>
                <a:latin typeface="Calibri" panose="020F0502020204030204" pitchFamily="34" charset="0"/>
                <a:ea typeface="Calibri" panose="020F0502020204030204" pitchFamily="34" charset="0"/>
                <a:cs typeface="Calibri" panose="020F0502020204030204" pitchFamily="34" charset="0"/>
                <a:sym typeface="Montserrat"/>
              </a:defRPr>
            </a:lvl1pPr>
            <a:lvl2pPr lvl="1"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2pPr>
            <a:lvl3pPr lvl="2"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3pPr>
            <a:lvl4pPr lvl="3"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4pPr>
            <a:lvl5pPr lvl="4"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5pPr>
            <a:lvl6pPr lvl="5"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6pPr>
            <a:lvl7pPr lvl="6"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7pPr>
            <a:lvl8pPr lvl="7"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8pPr>
            <a:lvl9pPr lvl="8" algn="l">
              <a:lnSpc>
                <a:spcPct val="100000"/>
              </a:lnSpc>
              <a:spcBef>
                <a:spcPts val="0"/>
              </a:spcBef>
              <a:spcAft>
                <a:spcPts val="0"/>
              </a:spcAft>
              <a:buClr>
                <a:srgbClr val="163996"/>
              </a:buClr>
              <a:buSzPts val="3200"/>
              <a:buFont typeface="Montserrat"/>
              <a:buNone/>
              <a:defRPr sz="3200" b="1">
                <a:solidFill>
                  <a:srgbClr val="163996"/>
                </a:solidFill>
                <a:latin typeface="Montserrat"/>
                <a:ea typeface="Montserrat"/>
                <a:cs typeface="Montserrat"/>
                <a:sym typeface="Montserrat"/>
              </a:defRPr>
            </a:lvl9pPr>
          </a:lstStyle>
          <a:p>
            <a:endParaRPr dirty="0"/>
          </a:p>
        </p:txBody>
      </p:sp>
      <p:sp>
        <p:nvSpPr>
          <p:cNvPr id="3" name="Google Shape;31;p10">
            <a:extLst>
              <a:ext uri="{FF2B5EF4-FFF2-40B4-BE49-F238E27FC236}">
                <a16:creationId xmlns:a16="http://schemas.microsoft.com/office/drawing/2014/main" id="{1B5E29A6-F7E2-4C7A-8AAC-64D42287019C}"/>
              </a:ext>
            </a:extLst>
          </p:cNvPr>
          <p:cNvSpPr txBox="1">
            <a:spLocks noGrp="1"/>
          </p:cNvSpPr>
          <p:nvPr>
            <p:ph type="body" idx="1" hasCustomPrompt="1"/>
          </p:nvPr>
        </p:nvSpPr>
        <p:spPr>
          <a:xfrm>
            <a:off x="0" y="582128"/>
            <a:ext cx="5181600"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rgbClr val="163996"/>
              </a:buClr>
              <a:buSzPct val="100000"/>
              <a:buFont typeface="Wingdings" panose="05000000000000000000" pitchFamily="2" charset="2"/>
              <a:buChar char="§"/>
              <a:defRPr>
                <a:latin typeface="Calibri" panose="020F0502020204030204" pitchFamily="34" charset="0"/>
                <a:cs typeface="Calibri" panose="020F0502020204030204" pitchFamily="34" charset="0"/>
              </a:defRPr>
            </a:lvl1pPr>
            <a:lvl2pPr marL="914377" lvl="1" indent="-342891" algn="l">
              <a:lnSpc>
                <a:spcPct val="90000"/>
              </a:lnSpc>
              <a:spcBef>
                <a:spcPts val="500"/>
              </a:spcBef>
              <a:spcAft>
                <a:spcPts val="0"/>
              </a:spcAft>
              <a:buClr>
                <a:srgbClr val="163996"/>
              </a:buClr>
              <a:buSzPct val="100000"/>
              <a:buFont typeface="Arial" panose="020B0604020202020204" pitchFamily="34" charset="0"/>
              <a:buChar char="•"/>
              <a:defRPr>
                <a:latin typeface="Calibri" panose="020F0502020204030204" pitchFamily="34" charset="0"/>
                <a:cs typeface="Calibri" panose="020F0502020204030204" pitchFamily="34" charset="0"/>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r>
              <a:rPr lang="en-US" dirty="0"/>
              <a:t>Sample text</a:t>
            </a:r>
          </a:p>
          <a:p>
            <a:pPr lvl="1"/>
            <a:r>
              <a:rPr lang="en-US" dirty="0"/>
              <a:t>Sample text</a:t>
            </a:r>
          </a:p>
        </p:txBody>
      </p:sp>
      <p:sp>
        <p:nvSpPr>
          <p:cNvPr id="5" name="Google Shape;259;gdd67d9e732_0_0">
            <a:extLst>
              <a:ext uri="{FF2B5EF4-FFF2-40B4-BE49-F238E27FC236}">
                <a16:creationId xmlns:a16="http://schemas.microsoft.com/office/drawing/2014/main" id="{250E899F-AF52-48DC-8CF7-6B36EC66D99C}"/>
              </a:ext>
            </a:extLst>
          </p:cNvPr>
          <p:cNvSpPr/>
          <p:nvPr userDrawn="1"/>
        </p:nvSpPr>
        <p:spPr>
          <a:xfrm>
            <a:off x="-2459" y="6518875"/>
            <a:ext cx="12192000" cy="340500"/>
          </a:xfrm>
          <a:prstGeom prst="rect">
            <a:avLst/>
          </a:prstGeom>
          <a:solidFill>
            <a:srgbClr val="1639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258;gdd67d9e732_0_0">
            <a:extLst>
              <a:ext uri="{FF2B5EF4-FFF2-40B4-BE49-F238E27FC236}">
                <a16:creationId xmlns:a16="http://schemas.microsoft.com/office/drawing/2014/main" id="{C9CA1708-03F9-4770-B626-24003F5A85A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460" y="6518968"/>
            <a:ext cx="708627" cy="340651"/>
          </a:xfrm>
          <a:prstGeom prst="rect">
            <a:avLst/>
          </a:prstGeom>
          <a:noFill/>
          <a:ln>
            <a:noFill/>
          </a:ln>
        </p:spPr>
      </p:pic>
      <p:sp>
        <p:nvSpPr>
          <p:cNvPr id="6" name="Google Shape;28;p9">
            <a:extLst>
              <a:ext uri="{FF2B5EF4-FFF2-40B4-BE49-F238E27FC236}">
                <a16:creationId xmlns:a16="http://schemas.microsoft.com/office/drawing/2014/main" id="{FDE58BDD-0A0B-4BBB-BE6B-CB3AC36BDD25}"/>
              </a:ext>
            </a:extLst>
          </p:cNvPr>
          <p:cNvSpPr txBox="1">
            <a:spLocks noGrp="1"/>
          </p:cNvSpPr>
          <p:nvPr>
            <p:ph type="sldNum" idx="12"/>
          </p:nvPr>
        </p:nvSpPr>
        <p:spPr>
          <a:xfrm>
            <a:off x="9446341" y="6517349"/>
            <a:ext cx="2743200" cy="34065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00" b="1" i="0" u="none" strike="noStrike" cap="none">
                <a:solidFill>
                  <a:schemeClr val="bg1"/>
                </a:solidFill>
                <a:latin typeface="Montserrat" panose="020B0604020202020204" charset="0"/>
                <a:ea typeface="Montserrat" panose="020B060402020202020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7537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29AF1-4D0F-AAA3-B3B4-28474EB65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DDA7F-1001-81F3-365B-F654184D7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097DB-F37A-396C-57B7-45B160945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48EA43-E462-4816-BB53-2984DBD6AA79}" type="datetimeFigureOut">
              <a:rPr lang="en-US" smtClean="0"/>
              <a:t>2/15/2026</a:t>
            </a:fld>
            <a:endParaRPr lang="en-US"/>
          </a:p>
        </p:txBody>
      </p:sp>
      <p:sp>
        <p:nvSpPr>
          <p:cNvPr id="5" name="Footer Placeholder 4">
            <a:extLst>
              <a:ext uri="{FF2B5EF4-FFF2-40B4-BE49-F238E27FC236}">
                <a16:creationId xmlns:a16="http://schemas.microsoft.com/office/drawing/2014/main" id="{46400C66-CE96-E08F-21B9-6EC841C33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3AF890-B4E1-FBC8-0387-7E6B53EA3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D9E02C-AEC4-4DA8-B450-FF79F6FF50AC}" type="slidenum">
              <a:rPr lang="en-US" smtClean="0"/>
              <a:t>‹#›</a:t>
            </a:fld>
            <a:endParaRPr lang="en-US"/>
          </a:p>
        </p:txBody>
      </p:sp>
    </p:spTree>
    <p:extLst>
      <p:ext uri="{BB962C8B-B14F-4D97-AF65-F5344CB8AC3E}">
        <p14:creationId xmlns:p14="http://schemas.microsoft.com/office/powerpoint/2010/main" val="276100594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sig.energy/event/2026-spring-technical-workshop/"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sig.energy/event/2026-spring-om-users-group-meeting/"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proofpoint.com/v2/url?u=https-3A__t.e2ma.net_click_0eckgj_wrf4ivw_kykfwhb&amp;d=DwMFaQ&amp;c=euGZstcaTDllvimEN8b7jXrwqOf-v5A_CdpgnVfiiMM&amp;r=n_QeU-f8rcKUTJkr4s5C7JktKNC6ObOCUq3LSFf7gd0&amp;m=vF2nXeJmkz5kyBpG2OHa8lmTiXngv_qkFS2hnLkJkuDF6rUyOd_N0iqTNUsTr8b3&amp;s=Y8c9cJCTVfIRdpAYtpplTr_ZDYI4QNuLJL_AvnBHrcM&amp;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esig.energy/event/esig-electromagnetic-transient-training/" TargetMode="External"/><Relationship Id="rId5" Type="http://schemas.openxmlformats.org/officeDocument/2006/relationships/hyperlink" Target="https://www.esig.energy/event/esig-interconnection-studies-short-course/" TargetMode="External"/><Relationship Id="rId4" Type="http://schemas.openxmlformats.org/officeDocument/2006/relationships/hyperlink" Target="https://urldefense.proofpoint.com/v2/url?u=https-3A__t.e2ma.net_click_0eckgj_wrf4ivw_gjmfwhb&amp;d=DwMFaQ&amp;c=euGZstcaTDllvimEN8b7jXrwqOf-v5A_CdpgnVfiiMM&amp;r=n_QeU-f8rcKUTJkr4s5C7JktKNC6ObOCUq3LSFf7gd0&amp;m=vF2nXeJmkz5kyBpG2OHa8lmTiXngv_qkFS2hnLkJkuDF6rUyOd_N0iqTNUsTr8b3&amp;s=xovGTaGMr2OnyTOp5VOvdWwjH1csiLmZOd144-qbrg8&amp;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uvig.webex.com/webappng/sites/uvig/webinar/webinarSeries/register/e7bbd9f31b9847a4937e086f1605e0aa" TargetMode="External"/><Relationship Id="rId2" Type="http://schemas.openxmlformats.org/officeDocument/2006/relationships/hyperlink" Target="https://www.esig.energy/event/2026-spring-technical-workshop-copy/" TargetMode="Externa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hyperlink" Target="https://www.esig.energy/i2x-first-foru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hyperlink" Target="https://www.esig.energy/event/doe-i2x-grid-forming-inverter-workshop/" TargetMode="External"/><Relationship Id="rId1" Type="http://schemas.openxmlformats.org/officeDocument/2006/relationships/slideLayout" Target="../slideLayouts/slideLayout16.xml"/><Relationship Id="rId6" Type="http://schemas.openxmlformats.org/officeDocument/2006/relationships/hyperlink" Target="https://members.esig.energy/site_event_detail.cfm?pk_association_event=35543" TargetMode="External"/><Relationship Id="rId5" Type="http://schemas.openxmlformats.org/officeDocument/2006/relationships/image" Target="../media/image10.png"/><Relationship Id="rId4" Type="http://schemas.openxmlformats.org/officeDocument/2006/relationships/hyperlink" Target="https://esig-energy.zoom.us/meeting/register/xZ9i827KTImD4q6QAVjNwQ#/registr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unificonsortium.org/resources/#toc_Specifications_v3"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eeexplore.ieee.org/document/11261433" TargetMode="External"/><Relationship Id="rId1" Type="http://schemas.openxmlformats.org/officeDocument/2006/relationships/slideLayout" Target="../slideLayouts/slideLayout34.xml"/><Relationship Id="rId4" Type="http://schemas.openxmlformats.org/officeDocument/2006/relationships/hyperlink" Target="https://www.ercot.com/calendar/12192025-IBRWG-Meeting-_-Web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IBRWG: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02/16/2026</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1927-FC84-6F4D-C42F-6DDF48E13BD2}"/>
              </a:ext>
            </a:extLst>
          </p:cNvPr>
          <p:cNvSpPr>
            <a:spLocks noGrp="1"/>
          </p:cNvSpPr>
          <p:nvPr>
            <p:ph type="title"/>
          </p:nvPr>
        </p:nvSpPr>
        <p:spPr/>
        <p:txBody>
          <a:bodyPr/>
          <a:lstStyle/>
          <a:p>
            <a:r>
              <a:rPr lang="en-US" dirty="0"/>
              <a:t>ESIG Spring Technical Workshop</a:t>
            </a:r>
          </a:p>
        </p:txBody>
      </p:sp>
      <p:sp>
        <p:nvSpPr>
          <p:cNvPr id="3" name="Content Placeholder 2">
            <a:extLst>
              <a:ext uri="{FF2B5EF4-FFF2-40B4-BE49-F238E27FC236}">
                <a16:creationId xmlns:a16="http://schemas.microsoft.com/office/drawing/2014/main" id="{51B97292-DC16-AFEA-DFE1-0A86A675014E}"/>
              </a:ext>
            </a:extLst>
          </p:cNvPr>
          <p:cNvSpPr>
            <a:spLocks noGrp="1"/>
          </p:cNvSpPr>
          <p:nvPr>
            <p:ph sz="quarter" idx="10"/>
          </p:nvPr>
        </p:nvSpPr>
        <p:spPr/>
        <p:txBody>
          <a:bodyPr/>
          <a:lstStyle/>
          <a:p>
            <a:pPr marL="0" indent="0">
              <a:lnSpc>
                <a:spcPct val="108000"/>
              </a:lnSpc>
              <a:spcBef>
                <a:spcPts val="300"/>
              </a:spcBef>
              <a:spcAft>
                <a:spcPts val="300"/>
              </a:spcAft>
              <a:buNone/>
            </a:pPr>
            <a:r>
              <a:rPr lang="en-US" b="1" u="sng" dirty="0">
                <a:solidFill>
                  <a:schemeClr val="tx1"/>
                </a:solidFill>
                <a:latin typeface="Arial" panose="020B0604020202020204" pitchFamily="34" charset="0"/>
                <a:cs typeface="Arial" panose="020B0604020202020204" pitchFamily="34" charset="0"/>
              </a:rPr>
              <a:t>Sessions relevant to ERCOT IBRWG: </a:t>
            </a:r>
          </a:p>
          <a:p>
            <a:pPr marL="174625" indent="-174625">
              <a:lnSpc>
                <a:spcPct val="108000"/>
              </a:lnSpc>
              <a:spcBef>
                <a:spcPts val="300"/>
              </a:spcBef>
              <a:spcAft>
                <a:spcPts val="300"/>
              </a:spcAft>
              <a:buSzPct val="100000"/>
            </a:pPr>
            <a:r>
              <a:rPr lang="en-US" b="1" dirty="0">
                <a:solidFill>
                  <a:schemeClr val="tx1"/>
                </a:solidFill>
                <a:latin typeface="Arial" panose="020B0604020202020204" pitchFamily="34" charset="0"/>
                <a:cs typeface="Arial" panose="020B0604020202020204" pitchFamily="34" charset="0"/>
              </a:rPr>
              <a:t>IBR Dominated Systems </a:t>
            </a:r>
            <a:r>
              <a:rPr lang="en-US" dirty="0">
                <a:solidFill>
                  <a:schemeClr val="tx1"/>
                </a:solidFill>
                <a:latin typeface="Arial" panose="020B0604020202020204" pitchFamily="34" charset="0"/>
                <a:cs typeface="Arial" panose="020B0604020202020204" pitchFamily="34" charset="0"/>
              </a:rPr>
              <a:t>(Siemens, Fluence, AES, Tesla, AZZO)</a:t>
            </a:r>
          </a:p>
          <a:p>
            <a:pPr marL="174625" indent="-174625">
              <a:lnSpc>
                <a:spcPct val="108000"/>
              </a:lnSpc>
              <a:spcBef>
                <a:spcPts val="300"/>
              </a:spcBef>
              <a:spcAft>
                <a:spcPts val="300"/>
              </a:spcAft>
              <a:buSzPct val="100000"/>
            </a:pPr>
            <a:r>
              <a:rPr lang="en-US" b="1" dirty="0">
                <a:solidFill>
                  <a:schemeClr val="tx1"/>
                </a:solidFill>
                <a:latin typeface="Arial" panose="020B0604020202020204" pitchFamily="34" charset="0"/>
                <a:cs typeface="Arial" panose="020B0604020202020204" pitchFamily="34" charset="0"/>
              </a:rPr>
              <a:t>EMT Modeling and Studies </a:t>
            </a:r>
            <a:r>
              <a:rPr lang="en-US" dirty="0">
                <a:solidFill>
                  <a:schemeClr val="tx1"/>
                </a:solidFill>
                <a:latin typeface="Arial" panose="020B0604020202020204" pitchFamily="34" charset="0"/>
                <a:cs typeface="Arial" panose="020B0604020202020204" pitchFamily="34" charset="0"/>
              </a:rPr>
              <a:t>(ESIG, </a:t>
            </a:r>
            <a:r>
              <a:rPr lang="en-US" dirty="0" err="1">
                <a:solidFill>
                  <a:schemeClr val="tx1"/>
                </a:solidFill>
                <a:latin typeface="Arial" panose="020B0604020202020204" pitchFamily="34" charset="0"/>
                <a:cs typeface="Arial" panose="020B0604020202020204" pitchFamily="34" charset="0"/>
              </a:rPr>
              <a:t>EnerNex</a:t>
            </a:r>
            <a:r>
              <a:rPr lang="en-US" dirty="0">
                <a:solidFill>
                  <a:schemeClr val="tx1"/>
                </a:solidFill>
                <a:latin typeface="Arial" panose="020B0604020202020204" pitchFamily="34" charset="0"/>
                <a:cs typeface="Arial" panose="020B0604020202020204" pitchFamily="34" charset="0"/>
              </a:rPr>
              <a:t>, NYPA, NERC, EMTP)</a:t>
            </a:r>
          </a:p>
          <a:p>
            <a:pPr marL="174625" indent="-174625">
              <a:lnSpc>
                <a:spcPct val="108000"/>
              </a:lnSpc>
              <a:spcBef>
                <a:spcPts val="300"/>
              </a:spcBef>
              <a:spcAft>
                <a:spcPts val="300"/>
              </a:spcAft>
              <a:buSzPct val="100000"/>
            </a:pPr>
            <a:r>
              <a:rPr lang="en-US" b="1" dirty="0">
                <a:solidFill>
                  <a:schemeClr val="tx1"/>
                </a:solidFill>
                <a:latin typeface="Arial" panose="020B0604020202020204" pitchFamily="34" charset="0"/>
                <a:cs typeface="Arial" panose="020B0604020202020204" pitchFamily="34" charset="0"/>
              </a:rPr>
              <a:t>System Strength Metrics and Impedance Scanning Methods </a:t>
            </a:r>
            <a:r>
              <a:rPr lang="en-US" dirty="0">
                <a:solidFill>
                  <a:schemeClr val="tx1"/>
                </a:solidFill>
                <a:latin typeface="Arial" panose="020B0604020202020204" pitchFamily="34" charset="0"/>
                <a:cs typeface="Arial" panose="020B0604020202020204" pitchFamily="34" charset="0"/>
              </a:rPr>
              <a:t>(Monash University, Telos Energy, Electranix, MISO, RMS Energy)</a:t>
            </a:r>
          </a:p>
          <a:p>
            <a:pPr marL="174625" indent="-174625">
              <a:lnSpc>
                <a:spcPct val="108000"/>
              </a:lnSpc>
              <a:spcBef>
                <a:spcPts val="300"/>
              </a:spcBef>
              <a:spcAft>
                <a:spcPts val="300"/>
              </a:spcAft>
              <a:buSzPct val="100000"/>
            </a:pPr>
            <a:r>
              <a:rPr lang="en-US" b="1" dirty="0">
                <a:solidFill>
                  <a:schemeClr val="tx1"/>
                </a:solidFill>
                <a:latin typeface="Arial" panose="020B0604020202020204" pitchFamily="34" charset="0"/>
                <a:cs typeface="Arial" panose="020B0604020202020204" pitchFamily="34" charset="0"/>
              </a:rPr>
              <a:t>Oscillation Detection and Analysis </a:t>
            </a:r>
            <a:r>
              <a:rPr lang="en-US" dirty="0">
                <a:solidFill>
                  <a:schemeClr val="tx1"/>
                </a:solidFill>
                <a:latin typeface="Arial" panose="020B0604020202020204" pitchFamily="34" charset="0"/>
                <a:cs typeface="Arial" panose="020B0604020202020204" pitchFamily="34" charset="0"/>
              </a:rPr>
              <a:t>(Tesla, Imperial College, MISO/</a:t>
            </a:r>
            <a:r>
              <a:rPr lang="en-US" dirty="0" err="1">
                <a:solidFill>
                  <a:schemeClr val="tx1"/>
                </a:solidFill>
                <a:latin typeface="Arial" panose="020B0604020202020204" pitchFamily="34" charset="0"/>
                <a:cs typeface="Arial" panose="020B0604020202020204" pitchFamily="34" charset="0"/>
              </a:rPr>
              <a:t>PowerTech</a:t>
            </a:r>
            <a:r>
              <a:rPr lang="en-US" dirty="0">
                <a:solidFill>
                  <a:schemeClr val="tx1"/>
                </a:solidFill>
                <a:latin typeface="Arial" panose="020B0604020202020204" pitchFamily="34" charset="0"/>
                <a:cs typeface="Arial" panose="020B0604020202020204" pitchFamily="34" charset="0"/>
              </a:rPr>
              <a:t>, Reactive Technologies, NLR)</a:t>
            </a:r>
          </a:p>
        </p:txBody>
      </p:sp>
      <p:pic>
        <p:nvPicPr>
          <p:cNvPr id="5" name="Picture 4">
            <a:hlinkClick r:id="rId2"/>
            <a:extLst>
              <a:ext uri="{FF2B5EF4-FFF2-40B4-BE49-F238E27FC236}">
                <a16:creationId xmlns:a16="http://schemas.microsoft.com/office/drawing/2014/main" id="{2B7ADB3D-3971-D67A-25B3-A7212E8C8CCF}"/>
              </a:ext>
            </a:extLst>
          </p:cNvPr>
          <p:cNvPicPr>
            <a:picLocks noChangeAspect="1"/>
          </p:cNvPicPr>
          <p:nvPr/>
        </p:nvPicPr>
        <p:blipFill>
          <a:blip r:embed="rId3"/>
          <a:stretch>
            <a:fillRect/>
          </a:stretch>
        </p:blipFill>
        <p:spPr>
          <a:xfrm>
            <a:off x="857015" y="4344875"/>
            <a:ext cx="5676407" cy="1946197"/>
          </a:xfrm>
          <a:prstGeom prst="rect">
            <a:avLst/>
          </a:prstGeom>
        </p:spPr>
      </p:pic>
    </p:spTree>
    <p:extLst>
      <p:ext uri="{BB962C8B-B14F-4D97-AF65-F5344CB8AC3E}">
        <p14:creationId xmlns:p14="http://schemas.microsoft.com/office/powerpoint/2010/main" val="418826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3F93-9EEF-EFA0-4ADF-2DAFD28CBB01}"/>
              </a:ext>
            </a:extLst>
          </p:cNvPr>
          <p:cNvSpPr>
            <a:spLocks noGrp="1"/>
          </p:cNvSpPr>
          <p:nvPr>
            <p:ph type="title"/>
          </p:nvPr>
        </p:nvSpPr>
        <p:spPr/>
        <p:txBody>
          <a:bodyPr/>
          <a:lstStyle/>
          <a:p>
            <a:r>
              <a:rPr lang="en-US" dirty="0"/>
              <a:t>ESIG O&amp;M UG Meeting – New IBR Developer Track</a:t>
            </a:r>
          </a:p>
        </p:txBody>
      </p:sp>
      <p:sp>
        <p:nvSpPr>
          <p:cNvPr id="3" name="Content Placeholder 2">
            <a:extLst>
              <a:ext uri="{FF2B5EF4-FFF2-40B4-BE49-F238E27FC236}">
                <a16:creationId xmlns:a16="http://schemas.microsoft.com/office/drawing/2014/main" id="{DD758DC8-9898-16C8-1AF1-8A8A9DF88055}"/>
              </a:ext>
            </a:extLst>
          </p:cNvPr>
          <p:cNvSpPr>
            <a:spLocks noGrp="1"/>
          </p:cNvSpPr>
          <p:nvPr>
            <p:ph sz="quarter" idx="10"/>
          </p:nvPr>
        </p:nvSpPr>
        <p:spPr>
          <a:xfrm>
            <a:off x="364131" y="1751086"/>
            <a:ext cx="4633658" cy="4435283"/>
          </a:xfrm>
        </p:spPr>
        <p:txBody>
          <a:bodyPr/>
          <a:lstStyle/>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Introduction to Developer Track</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1: IBR Unit Model Validation</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2: IBR Plant Design Evaluation</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Developer Track Tech Talk: IBR Plant Model Verification at Commissioning</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3: Model Verification and Commissioning Testing</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4: IBR Plant Modeling Throughout the Interconnection Process</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5: NERC and Other Standards/Requirements</a:t>
            </a:r>
          </a:p>
          <a:p>
            <a:pPr marL="174625" indent="-174625">
              <a:lnSpc>
                <a:spcPct val="108000"/>
              </a:lnSpc>
              <a:spcBef>
                <a:spcPts val="300"/>
              </a:spcBef>
              <a:spcAft>
                <a:spcPts val="300"/>
              </a:spcAft>
              <a:buSzPct val="100000"/>
            </a:pPr>
            <a:r>
              <a:rPr lang="en-US" sz="1700" dirty="0">
                <a:solidFill>
                  <a:schemeClr val="tx1"/>
                </a:solidFill>
                <a:latin typeface="Arial" panose="020B0604020202020204" pitchFamily="34" charset="0"/>
                <a:cs typeface="Arial" panose="020B0604020202020204" pitchFamily="34" charset="0"/>
              </a:rPr>
              <a:t>Roundtable 6: Post-Commissioning</a:t>
            </a:r>
          </a:p>
        </p:txBody>
      </p:sp>
      <p:pic>
        <p:nvPicPr>
          <p:cNvPr id="5" name="Picture 4">
            <a:hlinkClick r:id="rId2"/>
            <a:extLst>
              <a:ext uri="{FF2B5EF4-FFF2-40B4-BE49-F238E27FC236}">
                <a16:creationId xmlns:a16="http://schemas.microsoft.com/office/drawing/2014/main" id="{17FB0880-EEEA-18E3-9CBD-82F8CE98C570}"/>
              </a:ext>
            </a:extLst>
          </p:cNvPr>
          <p:cNvPicPr>
            <a:picLocks noChangeAspect="1"/>
          </p:cNvPicPr>
          <p:nvPr/>
        </p:nvPicPr>
        <p:blipFill>
          <a:blip r:embed="rId3"/>
          <a:stretch>
            <a:fillRect/>
          </a:stretch>
        </p:blipFill>
        <p:spPr>
          <a:xfrm>
            <a:off x="4907047" y="1542965"/>
            <a:ext cx="7159310" cy="4581038"/>
          </a:xfrm>
          <a:prstGeom prst="rect">
            <a:avLst/>
          </a:prstGeom>
        </p:spPr>
      </p:pic>
    </p:spTree>
    <p:extLst>
      <p:ext uri="{BB962C8B-B14F-4D97-AF65-F5344CB8AC3E}">
        <p14:creationId xmlns:p14="http://schemas.microsoft.com/office/powerpoint/2010/main" val="23626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71E9-BCC9-3349-25A7-637934F0AD03}"/>
              </a:ext>
            </a:extLst>
          </p:cNvPr>
          <p:cNvSpPr>
            <a:spLocks noGrp="1"/>
          </p:cNvSpPr>
          <p:nvPr>
            <p:ph type="title"/>
          </p:nvPr>
        </p:nvSpPr>
        <p:spPr/>
        <p:txBody>
          <a:bodyPr/>
          <a:lstStyle/>
          <a:p>
            <a:r>
              <a:rPr lang="en-US" dirty="0"/>
              <a:t>Two ESIG Trainings – Nov and Dec 2025 </a:t>
            </a:r>
          </a:p>
        </p:txBody>
      </p:sp>
      <p:graphicFrame>
        <p:nvGraphicFramePr>
          <p:cNvPr id="5" name="Table 4">
            <a:extLst>
              <a:ext uri="{FF2B5EF4-FFF2-40B4-BE49-F238E27FC236}">
                <a16:creationId xmlns:a16="http://schemas.microsoft.com/office/drawing/2014/main" id="{E11E823D-F007-EA12-5A5D-546A54CD0C71}"/>
              </a:ext>
            </a:extLst>
          </p:cNvPr>
          <p:cNvGraphicFramePr>
            <a:graphicFrameLocks noGrp="1"/>
          </p:cNvGraphicFramePr>
          <p:nvPr>
            <p:extLst>
              <p:ext uri="{D42A27DB-BD31-4B8C-83A1-F6EECF244321}">
                <p14:modId xmlns:p14="http://schemas.microsoft.com/office/powerpoint/2010/main" val="3208958841"/>
              </p:ext>
            </p:extLst>
          </p:nvPr>
        </p:nvGraphicFramePr>
        <p:xfrm>
          <a:off x="840658" y="1788789"/>
          <a:ext cx="4331110" cy="3992577"/>
        </p:xfrm>
        <a:graphic>
          <a:graphicData uri="http://schemas.openxmlformats.org/drawingml/2006/table">
            <a:tbl>
              <a:tblPr firstRow="1" firstCol="1" bandRow="1"/>
              <a:tblGrid>
                <a:gridCol w="4331110">
                  <a:extLst>
                    <a:ext uri="{9D8B030D-6E8A-4147-A177-3AD203B41FA5}">
                      <a16:colId xmlns:a16="http://schemas.microsoft.com/office/drawing/2014/main" val="569394465"/>
                    </a:ext>
                  </a:extLst>
                </a:gridCol>
              </a:tblGrid>
              <a:tr h="3992577">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Interconnection Studies Short Course</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November 17-19,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3"/>
                        </a:rPr>
                        <a:t>Manatee Lagoon</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 6000 N Flagler Dr, West Palm Beach, FL 33407 </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best practices for performing the study work necessary to interconnect inverter-based resources to the bulk power system reliably. Training participants will learn practical methods and best practices that can be leveraged into enhanced study practices across the industry. These training modules will focus on the expected day-to-day needs of engineers performing interconnection studies, model quality tests, or inverter-based resource model and simulation work as well as managing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3980211049"/>
                  </a:ext>
                </a:extLst>
              </a:tr>
            </a:tbl>
          </a:graphicData>
        </a:graphic>
      </p:graphicFrame>
      <p:graphicFrame>
        <p:nvGraphicFramePr>
          <p:cNvPr id="6" name="Table 5">
            <a:extLst>
              <a:ext uri="{FF2B5EF4-FFF2-40B4-BE49-F238E27FC236}">
                <a16:creationId xmlns:a16="http://schemas.microsoft.com/office/drawing/2014/main" id="{8F4A7F82-5364-C363-8AE7-9D857B720F5F}"/>
              </a:ext>
            </a:extLst>
          </p:cNvPr>
          <p:cNvGraphicFramePr>
            <a:graphicFrameLocks noGrp="1"/>
          </p:cNvGraphicFramePr>
          <p:nvPr>
            <p:extLst>
              <p:ext uri="{D42A27DB-BD31-4B8C-83A1-F6EECF244321}">
                <p14:modId xmlns:p14="http://schemas.microsoft.com/office/powerpoint/2010/main" val="2582504232"/>
              </p:ext>
            </p:extLst>
          </p:nvPr>
        </p:nvGraphicFramePr>
        <p:xfrm>
          <a:off x="6636775" y="1807772"/>
          <a:ext cx="5090650" cy="2965895"/>
        </p:xfrm>
        <a:graphic>
          <a:graphicData uri="http://schemas.openxmlformats.org/drawingml/2006/table">
            <a:tbl>
              <a:tblPr firstRow="1" firstCol="1" bandRow="1"/>
              <a:tblGrid>
                <a:gridCol w="5090650">
                  <a:extLst>
                    <a:ext uri="{9D8B030D-6E8A-4147-A177-3AD203B41FA5}">
                      <a16:colId xmlns:a16="http://schemas.microsoft.com/office/drawing/2014/main" val="3782615275"/>
                    </a:ext>
                  </a:extLst>
                </a:gridCol>
              </a:tblGrid>
              <a:tr h="0">
                <a:tc>
                  <a:txBody>
                    <a:bodyPr/>
                    <a:lstStyle/>
                    <a:p>
                      <a:pPr marL="0" marR="0" algn="ctr">
                        <a:lnSpc>
                          <a:spcPct val="109000"/>
                        </a:lnSpc>
                        <a:buNone/>
                      </a:pPr>
                      <a:r>
                        <a:rPr lang="en-US" sz="1500" b="1" dirty="0">
                          <a:solidFill>
                            <a:srgbClr val="2C5CFF"/>
                          </a:solidFill>
                          <a:effectLst/>
                          <a:latin typeface="Arial" panose="020B0604020202020204" pitchFamily="34" charset="0"/>
                          <a:ea typeface="Calibri" panose="020F0502020204030204" pitchFamily="34" charset="0"/>
                          <a:cs typeface="Aptos" panose="020B0004020202020204" pitchFamily="34" charset="0"/>
                        </a:rPr>
                        <a:t>ESIG Electromagnetic Transient Training</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WHEN: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December 16 - 19, 2025</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WHERE: </a:t>
                      </a:r>
                      <a:r>
                        <a:rPr lang="en-US" sz="1200" u="sng" dirty="0">
                          <a:solidFill>
                            <a:srgbClr val="2C5CFF"/>
                          </a:solidFill>
                          <a:effectLst/>
                          <a:latin typeface="Arial" panose="020B0604020202020204" pitchFamily="34" charset="0"/>
                          <a:ea typeface="Calibri" panose="020F0502020204030204" pitchFamily="34" charset="0"/>
                          <a:cs typeface="Aptos" panose="020B0004020202020204" pitchFamily="34" charset="0"/>
                          <a:hlinkClick r:id="rId4"/>
                        </a:rPr>
                        <a:t>Texas RE's</a:t>
                      </a:r>
                      <a:r>
                        <a:rPr lang="en-US" sz="1200" u="sng" dirty="0">
                          <a:solidFill>
                            <a:srgbClr val="333333"/>
                          </a:solidFill>
                          <a:effectLst/>
                          <a:latin typeface="Arial" panose="020B0604020202020204" pitchFamily="34" charset="0"/>
                          <a:ea typeface="Calibri" panose="020F0502020204030204" pitchFamily="34" charset="0"/>
                          <a:cs typeface="Aptos" panose="020B0004020202020204" pitchFamily="34" charset="0"/>
                          <a:hlinkClick r:id="rId4"/>
                        </a:rPr>
                        <a:t> </a:t>
                      </a: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Rio Grande Room, Austin, Texas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b="1" dirty="0">
                          <a:solidFill>
                            <a:srgbClr val="333333"/>
                          </a:solidFill>
                          <a:effectLst/>
                          <a:latin typeface="Arial" panose="020B0604020202020204" pitchFamily="34" charset="0"/>
                          <a:ea typeface="Calibri" panose="020F0502020204030204" pitchFamily="34" charset="0"/>
                          <a:cs typeface="Aptos" panose="020B0004020202020204" pitchFamily="34" charset="0"/>
                        </a:rPr>
                        <a:t>MORE DETAILS:</a:t>
                      </a:r>
                      <a:endParaRPr lang="en-US" sz="1200" dirty="0">
                        <a:effectLst/>
                        <a:latin typeface="Aptos" panose="020B0004020202020204" pitchFamily="34" charset="0"/>
                        <a:ea typeface="Calibri" panose="020F0502020204030204" pitchFamily="34" charset="0"/>
                        <a:cs typeface="Aptos" panose="020B0004020202020204" pitchFamily="34" charset="0"/>
                      </a:endParaRPr>
                    </a:p>
                    <a:p>
                      <a:pPr marL="0" marR="0">
                        <a:lnSpc>
                          <a:spcPct val="109000"/>
                        </a:lnSpc>
                        <a:spcBef>
                          <a:spcPts val="600"/>
                        </a:spcBef>
                        <a:spcAft>
                          <a:spcPts val="600"/>
                        </a:spcAft>
                        <a:buNone/>
                      </a:pPr>
                      <a:r>
                        <a:rPr lang="en-US" sz="1200" dirty="0">
                          <a:solidFill>
                            <a:srgbClr val="333333"/>
                          </a:solidFill>
                          <a:effectLst/>
                          <a:latin typeface="Arial" panose="020B0604020202020204" pitchFamily="34" charset="0"/>
                          <a:ea typeface="Calibri" panose="020F0502020204030204" pitchFamily="34" charset="0"/>
                          <a:cs typeface="Aptos" panose="020B0004020202020204" pitchFamily="34" charset="0"/>
                        </a:rPr>
                        <a:t>This 3-day in-person training is intended to enhance the knowledge and ability of the current workforce through coursework focused on performing EMT simulations in the current interconnection and planning paradigm. Training participants will learn practical methods and best practices that can be leveraged into enhanced study practices across the industry. These training modules will focus on the expected day-to-day needs of engineers performing EMT analysis as well as managing EMT study practices within their organization.</a:t>
                      </a:r>
                      <a:endParaRPr lang="en-US" sz="1200" dirty="0">
                        <a:effectLst/>
                        <a:latin typeface="Aptos" panose="020B0004020202020204" pitchFamily="34" charset="0"/>
                        <a:ea typeface="Calibri" panose="020F0502020204030204" pitchFamily="34" charset="0"/>
                        <a:cs typeface="Aptos" panose="020B000402020202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1831590024"/>
                  </a:ext>
                </a:extLst>
              </a:tr>
            </a:tbl>
          </a:graphicData>
        </a:graphic>
      </p:graphicFrame>
      <p:graphicFrame>
        <p:nvGraphicFramePr>
          <p:cNvPr id="7" name="Table 6">
            <a:extLst>
              <a:ext uri="{FF2B5EF4-FFF2-40B4-BE49-F238E27FC236}">
                <a16:creationId xmlns:a16="http://schemas.microsoft.com/office/drawing/2014/main" id="{DD54636F-3CE8-C7B3-B8EB-B099AA6D69E8}"/>
              </a:ext>
            </a:extLst>
          </p:cNvPr>
          <p:cNvGraphicFramePr>
            <a:graphicFrameLocks noGrp="1"/>
          </p:cNvGraphicFramePr>
          <p:nvPr>
            <p:extLst>
              <p:ext uri="{D42A27DB-BD31-4B8C-83A1-F6EECF244321}">
                <p14:modId xmlns:p14="http://schemas.microsoft.com/office/powerpoint/2010/main" val="2511558075"/>
              </p:ext>
            </p:extLst>
          </p:nvPr>
        </p:nvGraphicFramePr>
        <p:xfrm>
          <a:off x="762000" y="5653173"/>
          <a:ext cx="4488426" cy="563516"/>
        </p:xfrm>
        <a:graphic>
          <a:graphicData uri="http://schemas.openxmlformats.org/drawingml/2006/table">
            <a:tbl>
              <a:tblPr firstRow="1" firstCol="1" bandRow="1"/>
              <a:tblGrid>
                <a:gridCol w="4488426">
                  <a:extLst>
                    <a:ext uri="{9D8B030D-6E8A-4147-A177-3AD203B41FA5}">
                      <a16:colId xmlns:a16="http://schemas.microsoft.com/office/drawing/2014/main" val="1804691527"/>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SLIDES AND RECORDINGS ARE POSTED HERE</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3485043425"/>
                  </a:ext>
                </a:extLst>
              </a:tr>
            </a:tbl>
          </a:graphicData>
        </a:graphic>
      </p:graphicFrame>
      <p:graphicFrame>
        <p:nvGraphicFramePr>
          <p:cNvPr id="9" name="Table 8">
            <a:extLst>
              <a:ext uri="{FF2B5EF4-FFF2-40B4-BE49-F238E27FC236}">
                <a16:creationId xmlns:a16="http://schemas.microsoft.com/office/drawing/2014/main" id="{92EE8D78-84F0-EEAC-49B4-CD5456BDBBD5}"/>
              </a:ext>
            </a:extLst>
          </p:cNvPr>
          <p:cNvGraphicFramePr>
            <a:graphicFrameLocks noGrp="1"/>
          </p:cNvGraphicFramePr>
          <p:nvPr>
            <p:extLst>
              <p:ext uri="{D42A27DB-BD31-4B8C-83A1-F6EECF244321}">
                <p14:modId xmlns:p14="http://schemas.microsoft.com/office/powerpoint/2010/main" val="1090124945"/>
              </p:ext>
            </p:extLst>
          </p:nvPr>
        </p:nvGraphicFramePr>
        <p:xfrm>
          <a:off x="6803926" y="5681319"/>
          <a:ext cx="4717025" cy="563516"/>
        </p:xfrm>
        <a:graphic>
          <a:graphicData uri="http://schemas.openxmlformats.org/drawingml/2006/table">
            <a:tbl>
              <a:tblPr firstRow="1" firstCol="1" bandRow="1"/>
              <a:tblGrid>
                <a:gridCol w="4717025">
                  <a:extLst>
                    <a:ext uri="{9D8B030D-6E8A-4147-A177-3AD203B41FA5}">
                      <a16:colId xmlns:a16="http://schemas.microsoft.com/office/drawing/2014/main" val="103226493"/>
                    </a:ext>
                  </a:extLst>
                </a:gridCol>
              </a:tblGrid>
              <a:tr h="563516">
                <a:tc>
                  <a:txBody>
                    <a:bodyPr/>
                    <a:lstStyle/>
                    <a:p>
                      <a:pPr marL="0" marR="0" algn="ctr">
                        <a:buNone/>
                      </a:pPr>
                      <a:r>
                        <a:rPr lang="en-US" sz="1200" b="1" u="sng" dirty="0">
                          <a:solidFill>
                            <a:schemeClr val="bg1"/>
                          </a:solidFill>
                          <a:effectLst/>
                          <a:latin typeface="Arial" panose="020B0604020202020204" pitchFamily="34" charset="0"/>
                          <a:ea typeface="Calibri" panose="020F050202020403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SLIDES AND RECORDINGS ARE POSTED HERE</a:t>
                      </a:r>
                      <a:endParaRPr lang="en-US"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txBody>
                  <a:tcPr marL="182880" marR="182880" marT="91440" marB="91440" anchor="ctr">
                    <a:lnL>
                      <a:noFill/>
                    </a:lnL>
                    <a:lnR>
                      <a:noFill/>
                    </a:lnR>
                    <a:lnT>
                      <a:noFill/>
                    </a:lnT>
                    <a:lnB>
                      <a:noFill/>
                    </a:lnB>
                    <a:solidFill>
                      <a:srgbClr val="2C5CFF"/>
                    </a:solidFill>
                  </a:tcPr>
                </a:tc>
                <a:extLst>
                  <a:ext uri="{0D108BD9-81ED-4DB2-BD59-A6C34878D82A}">
                    <a16:rowId xmlns:a16="http://schemas.microsoft.com/office/drawing/2014/main" val="124106694"/>
                  </a:ext>
                </a:extLst>
              </a:tr>
            </a:tbl>
          </a:graphicData>
        </a:graphic>
      </p:graphicFrame>
      <p:sp>
        <p:nvSpPr>
          <p:cNvPr id="10" name="TextBox 9">
            <a:extLst>
              <a:ext uri="{FF2B5EF4-FFF2-40B4-BE49-F238E27FC236}">
                <a16:creationId xmlns:a16="http://schemas.microsoft.com/office/drawing/2014/main" id="{D03273E9-C45C-1D8F-45CE-A8CB8BE77449}"/>
              </a:ext>
            </a:extLst>
          </p:cNvPr>
          <p:cNvSpPr txBox="1"/>
          <p:nvPr/>
        </p:nvSpPr>
        <p:spPr>
          <a:xfrm>
            <a:off x="530943" y="6334121"/>
            <a:ext cx="11405418" cy="369332"/>
          </a:xfrm>
          <a:prstGeom prst="rect">
            <a:avLst/>
          </a:prstGeom>
          <a:solidFill>
            <a:schemeClr val="bg1"/>
          </a:solidFill>
        </p:spPr>
        <p:txBody>
          <a:bodyPr wrap="square" rtlCol="0">
            <a:spAutoFit/>
          </a:bodyPr>
          <a:lstStyle/>
          <a:p>
            <a:pPr algn="ctr"/>
            <a:r>
              <a:rPr lang="en-US" dirty="0">
                <a:latin typeface="Arial" panose="020B0604020202020204" pitchFamily="34" charset="0"/>
                <a:cs typeface="Arial" panose="020B0604020202020204" pitchFamily="34" charset="0"/>
              </a:rPr>
              <a:t>Thanks to NextEra and </a:t>
            </a:r>
            <a:r>
              <a:rPr lang="en-US">
                <a:latin typeface="Arial" panose="020B0604020202020204" pitchFamily="34" charset="0"/>
                <a:cs typeface="Arial" panose="020B0604020202020204" pitchFamily="34" charset="0"/>
              </a:rPr>
              <a:t>Texas Reliability Entity </a:t>
            </a:r>
            <a:r>
              <a:rPr lang="en-US" dirty="0">
                <a:latin typeface="Arial" panose="020B0604020202020204" pitchFamily="34" charset="0"/>
                <a:cs typeface="Arial" panose="020B0604020202020204" pitchFamily="34" charset="0"/>
              </a:rPr>
              <a:t>for hosting at their facilities! </a:t>
            </a:r>
          </a:p>
        </p:txBody>
      </p:sp>
    </p:spTree>
    <p:extLst>
      <p:ext uri="{BB962C8B-B14F-4D97-AF65-F5344CB8AC3E}">
        <p14:creationId xmlns:p14="http://schemas.microsoft.com/office/powerpoint/2010/main" val="319414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a:xfrm>
            <a:off x="6970667" y="5020088"/>
            <a:ext cx="3985582" cy="329120"/>
          </a:xfrm>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31CC-1CE4-F5E1-851A-1461F557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CBE06-14BA-F856-B8A4-D79EDDE95AD5}"/>
              </a:ext>
            </a:extLst>
          </p:cNvPr>
          <p:cNvSpPr>
            <a:spLocks noGrp="1"/>
          </p:cNvSpPr>
          <p:nvPr>
            <p:ph type="title"/>
          </p:nvPr>
        </p:nvSpPr>
        <p:spPr/>
        <p:txBody>
          <a:bodyPr/>
          <a:lstStyle/>
          <a:p>
            <a:r>
              <a:rPr lang="en-US" dirty="0"/>
              <a:t>DOE Forum for the Implementation of Reliability Standards for Transmission (i2X FIRST) – Season 2</a:t>
            </a:r>
          </a:p>
        </p:txBody>
      </p:sp>
      <p:sp>
        <p:nvSpPr>
          <p:cNvPr id="7" name="Content Placeholder 6">
            <a:extLst>
              <a:ext uri="{FF2B5EF4-FFF2-40B4-BE49-F238E27FC236}">
                <a16:creationId xmlns:a16="http://schemas.microsoft.com/office/drawing/2014/main" id="{7718BCD2-9D61-CF2B-BE49-6D8E74B87689}"/>
              </a:ext>
            </a:extLst>
          </p:cNvPr>
          <p:cNvSpPr>
            <a:spLocks noGrp="1"/>
          </p:cNvSpPr>
          <p:nvPr>
            <p:ph sz="quarter" idx="10"/>
          </p:nvPr>
        </p:nvSpPr>
        <p:spPr/>
        <p:txBody>
          <a:bodyPr/>
          <a:lstStyle/>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lang="en-US" sz="1600" dirty="0">
                <a:solidFill>
                  <a:schemeClr val="tx1"/>
                </a:solidFill>
                <a:latin typeface="Arial" panose="020B0604020202020204" pitchFamily="34" charset="0"/>
                <a:cs typeface="Arial" panose="020B0604020202020204" pitchFamily="34" charset="0"/>
              </a:rPr>
              <a:t>May 27, 2025, 11 a.m. - 1 p.m. ET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Season 2 Kick-Off</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June 24, 2025, 11 a.m.- 1 p.m. ET – NERC Milestone 3 Standards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July 22, 2025, 11 a.m.- 1 p.m. ET – IBR Plant Design Evaluation with Applicable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August 26, 2025, 11 a.m.- 1 p.m. ET – IBR Plant Design Evaluation with Applicable Requirements II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lang="en-US" sz="1600" dirty="0">
                <a:solidFill>
                  <a:schemeClr val="tx1"/>
                </a:solidFill>
                <a:latin typeface="Arial" panose="020B0604020202020204" pitchFamily="34" charset="0"/>
                <a:cs typeface="Arial" panose="020B0604020202020204" pitchFamily="34" charset="0"/>
              </a:rPr>
              <a:t>September 23, 2025, 11 a.m.- 1 p.m. ET – IBR Plant Modeling Requirements and Best Practices</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October 21, 2025, 11 a.m.- 1 p.m. ET – Challenges with IEEE2800-2022, Planned Revisions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November 25, 2025, 11 a.m.- 1 p.m. ET – Change of Management during IBR Plant Interconnection Process and Commissioning, How to Maintain Conformity</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December 16, 2025, 11 a.m.- 1 p.m. ET – IBR Plant Commissioning Best Practices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January 27, 2026, 11 a.m.- 1 p.m. ET –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NERC PRC-029 Implementation, Experience, and Recommended Practices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February 24, 2026, 11 a.m. - 1 p.m. ET –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IBR Standards – How to Make Sense of it All?</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March 16, 2026, hybrid event during</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2"/>
              </a:rPr>
              <a:t>ESIG Spring Workshop</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Grid Forming IBR Specifications, Testing Requirements, Lessons Learned  </a:t>
            </a:r>
          </a:p>
          <a:p>
            <a:pPr marL="0" marR="0" lvl="0" indent="0" algn="l" defTabSz="609493" rtl="0" eaLnBrk="1" fontAlgn="auto" latinLnBrk="0" hangingPunct="1">
              <a:lnSpc>
                <a:spcPct val="100000"/>
              </a:lnSpc>
              <a:spcBef>
                <a:spcPts val="60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Sign up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all future i2X FIRST Season 2 Meetings</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3"/>
              </a:rPr>
              <a:t>here</a:t>
            </a:r>
            <a:endPar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endParaRPr>
          </a:p>
          <a:p>
            <a:pPr marL="0" marR="0" lvl="0" indent="0" algn="l" defTabSz="609493" rtl="0" eaLnBrk="1" fontAlgn="auto" latinLnBrk="0" hangingPunct="1">
              <a:lnSpc>
                <a:spcPct val="110000"/>
              </a:lnSpc>
              <a:spcBef>
                <a:spcPts val="8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Follow</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ESIG i2X FIRST website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4"/>
              </a:rPr>
              <a:t>https://www.esig.energy/i2x-first-forum/</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meeting materials &amp; recordings and for future meeting details &amp; agendas</a:t>
            </a: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B07900D-F46B-3B4E-68A4-9A33B4BE6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621" y="1498807"/>
            <a:ext cx="3844176" cy="8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15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88FC-150F-0A9D-5773-4EAC5BFF56CD}"/>
              </a:ext>
            </a:extLst>
          </p:cNvPr>
          <p:cNvSpPr>
            <a:spLocks noGrp="1"/>
          </p:cNvSpPr>
          <p:nvPr>
            <p:ph type="title"/>
          </p:nvPr>
        </p:nvSpPr>
        <p:spPr/>
        <p:txBody>
          <a:bodyPr/>
          <a:lstStyle/>
          <a:p>
            <a:r>
              <a:rPr lang="en-US" sz="3000" dirty="0"/>
              <a:t>DOE i2x FIRST - NERC PRC-029 Implementation, Experience, and Recommended Practices (1/27/26)</a:t>
            </a:r>
          </a:p>
        </p:txBody>
      </p:sp>
      <p:sp>
        <p:nvSpPr>
          <p:cNvPr id="3" name="Content Placeholder 2">
            <a:extLst>
              <a:ext uri="{FF2B5EF4-FFF2-40B4-BE49-F238E27FC236}">
                <a16:creationId xmlns:a16="http://schemas.microsoft.com/office/drawing/2014/main" id="{6CAE8C60-4407-DBF1-72B0-ADDEBCD82825}"/>
              </a:ext>
            </a:extLst>
          </p:cNvPr>
          <p:cNvSpPr>
            <a:spLocks noGrp="1"/>
          </p:cNvSpPr>
          <p:nvPr>
            <p:ph sz="quarter" idx="10"/>
          </p:nvPr>
        </p:nvSpPr>
        <p:spPr/>
        <p:txBody>
          <a:bodyPr/>
          <a:lstStyle/>
          <a:p>
            <a:pPr marL="0" indent="0">
              <a:lnSpc>
                <a:spcPct val="108000"/>
              </a:lnSpc>
              <a:spcBef>
                <a:spcPts val="300"/>
              </a:spcBef>
              <a:spcAft>
                <a:spcPts val="300"/>
              </a:spcAft>
              <a:buNone/>
            </a:pPr>
            <a:r>
              <a:rPr lang="en-US" sz="1700" dirty="0">
                <a:solidFill>
                  <a:schemeClr val="tx1"/>
                </a:solidFill>
                <a:latin typeface="Arial" panose="020B0604020202020204" pitchFamily="34" charset="0"/>
                <a:cs typeface="Arial" panose="020B0604020202020204" pitchFamily="34" charset="0"/>
              </a:rPr>
              <a:t>280 attendees, the most attended i2x FIRST meetings </a:t>
            </a:r>
          </a:p>
          <a:p>
            <a:pPr marL="0" indent="0">
              <a:lnSpc>
                <a:spcPct val="108000"/>
              </a:lnSpc>
              <a:spcBef>
                <a:spcPts val="300"/>
              </a:spcBef>
              <a:spcAft>
                <a:spcPts val="300"/>
              </a:spcAft>
              <a:buNone/>
            </a:pPr>
            <a:r>
              <a:rPr lang="en-US" sz="1700" b="1" u="sng" dirty="0">
                <a:solidFill>
                  <a:schemeClr val="tx1"/>
                </a:solidFill>
                <a:latin typeface="Arial" panose="020B0604020202020204" pitchFamily="34" charset="0"/>
                <a:cs typeface="Arial" panose="020B0604020202020204" pitchFamily="34" charset="0"/>
              </a:rPr>
              <a:t>Agenda</a:t>
            </a:r>
          </a:p>
          <a:p>
            <a:pPr marL="171450" indent="-171450">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Meeting Introduction:  </a:t>
            </a:r>
            <a:r>
              <a:rPr lang="en-US" sz="1700" dirty="0">
                <a:solidFill>
                  <a:schemeClr val="tx1"/>
                </a:solidFill>
                <a:latin typeface="Arial" panose="020B0604020202020204" pitchFamily="34" charset="0"/>
                <a:cs typeface="Arial" panose="020B0604020202020204" pitchFamily="34" charset="0"/>
              </a:rPr>
              <a:t>Julia Matevosyan, ESIG</a:t>
            </a:r>
          </a:p>
          <a:p>
            <a:pPr marL="171450" indent="-171450">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Recap of NERC PRC-029-1 and FERC Order 909: </a:t>
            </a:r>
            <a:r>
              <a:rPr lang="en-US" sz="1700" dirty="0">
                <a:solidFill>
                  <a:schemeClr val="tx1"/>
                </a:solidFill>
                <a:latin typeface="Arial" panose="020B0604020202020204" pitchFamily="34" charset="0"/>
                <a:cs typeface="Arial" panose="020B0604020202020204" pitchFamily="34" charset="0"/>
              </a:rPr>
              <a:t>JP Skeath, NERC</a:t>
            </a:r>
          </a:p>
          <a:p>
            <a:pPr marL="171450" indent="-171450">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OEM Perspective and Recommended Practices: </a:t>
            </a:r>
            <a:r>
              <a:rPr lang="en-US" sz="1700" dirty="0">
                <a:solidFill>
                  <a:schemeClr val="tx1"/>
                </a:solidFill>
                <a:latin typeface="Arial" panose="020B0604020202020204" pitchFamily="34" charset="0"/>
                <a:cs typeface="Arial" panose="020B0604020202020204" pitchFamily="34" charset="0"/>
              </a:rPr>
              <a:t>Yaw A. Akpaloo, Lucas Sales, GE Vernova</a:t>
            </a:r>
          </a:p>
          <a:p>
            <a:pPr marL="171450" indent="-171450">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Recommended Practices for IBR Plant Ride-Through Evaluations: </a:t>
            </a:r>
            <a:r>
              <a:rPr lang="en-US" sz="1700" dirty="0">
                <a:solidFill>
                  <a:schemeClr val="tx1"/>
                </a:solidFill>
                <a:latin typeface="Arial" panose="020B0604020202020204" pitchFamily="34" charset="0"/>
                <a:cs typeface="Arial" panose="020B0604020202020204" pitchFamily="34" charset="0"/>
              </a:rPr>
              <a:t>Amin Banaie, Elevate Energy Consulting</a:t>
            </a:r>
          </a:p>
          <a:p>
            <a:pPr marL="171450" indent="-171450">
              <a:lnSpc>
                <a:spcPct val="108000"/>
              </a:lnSpc>
              <a:spcBef>
                <a:spcPts val="300"/>
              </a:spcBef>
              <a:spcAft>
                <a:spcPts val="300"/>
              </a:spcAft>
              <a:buSzPct val="100000"/>
            </a:pPr>
            <a:r>
              <a:rPr lang="en-US" sz="1700" b="1" dirty="0">
                <a:solidFill>
                  <a:schemeClr val="tx1"/>
                </a:solidFill>
                <a:latin typeface="Arial" panose="020B0604020202020204" pitchFamily="34" charset="0"/>
                <a:cs typeface="Arial" panose="020B0604020202020204" pitchFamily="34" charset="0"/>
              </a:rPr>
              <a:t>Q&amp;A and Structured Discussion</a:t>
            </a:r>
            <a:r>
              <a:rPr lang="en-US" sz="1700" dirty="0">
                <a:solidFill>
                  <a:schemeClr val="tx1"/>
                </a:solidFill>
                <a:latin typeface="Arial" panose="020B0604020202020204" pitchFamily="34" charset="0"/>
                <a:cs typeface="Arial" panose="020B0604020202020204" pitchFamily="34" charset="0"/>
              </a:rPr>
              <a:t>, led by Julia Matevosyan, ESIG</a:t>
            </a:r>
          </a:p>
          <a:p>
            <a:pPr lvl="1">
              <a:lnSpc>
                <a:spcPct val="108000"/>
              </a:lnSpc>
              <a:spcBef>
                <a:spcPts val="300"/>
              </a:spcBef>
              <a:spcAft>
                <a:spcPts val="300"/>
              </a:spcAft>
              <a:buSzPct val="10000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What is the best practice to identify legacy/inflight IBR plant’s limitations to comply with NERC PRC-029?</a:t>
            </a:r>
          </a:p>
          <a:p>
            <a:pPr lvl="1">
              <a:lnSpc>
                <a:spcPct val="108000"/>
              </a:lnSpc>
              <a:spcBef>
                <a:spcPts val="300"/>
              </a:spcBef>
              <a:spcAft>
                <a:spcPts val="300"/>
              </a:spcAft>
              <a:buSzPct val="10000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What are the best practices to streamline the assessment of legacy/inflight plants’ capability to comply with PRC-029?</a:t>
            </a:r>
          </a:p>
          <a:p>
            <a:pPr lvl="1">
              <a:lnSpc>
                <a:spcPct val="108000"/>
              </a:lnSpc>
              <a:spcBef>
                <a:spcPts val="300"/>
              </a:spcBef>
              <a:spcAft>
                <a:spcPts val="300"/>
              </a:spcAft>
              <a:buSzPct val="10000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Based on what method could NERC and RCs assess potential BPS reliability risks to inform decisions about limits to exemptions?</a:t>
            </a:r>
          </a:p>
          <a:p>
            <a:endParaRPr lang="en-US" dirty="0"/>
          </a:p>
        </p:txBody>
      </p:sp>
      <p:pic>
        <p:nvPicPr>
          <p:cNvPr id="4" name="Picture 3">
            <a:extLst>
              <a:ext uri="{FF2B5EF4-FFF2-40B4-BE49-F238E27FC236}">
                <a16:creationId xmlns:a16="http://schemas.microsoft.com/office/drawing/2014/main" id="{57BC85A5-904D-5C5E-FEFB-EF7B85588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621" y="1498807"/>
            <a:ext cx="3844176" cy="8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09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4EAB-1E80-3BC8-9B6C-2C2813768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6FEC0-B7A5-4690-6F71-FFE99D3DA0DD}"/>
              </a:ext>
            </a:extLst>
          </p:cNvPr>
          <p:cNvSpPr>
            <a:spLocks noGrp="1"/>
          </p:cNvSpPr>
          <p:nvPr>
            <p:ph type="title"/>
          </p:nvPr>
        </p:nvSpPr>
        <p:spPr/>
        <p:txBody>
          <a:bodyPr/>
          <a:lstStyle/>
          <a:p>
            <a:r>
              <a:rPr lang="en-US" sz="3000" dirty="0"/>
              <a:t>DOE i2x FIRST - NERC PRC-029 Implementation, Experience, and Recommended Practices (1/27/26)</a:t>
            </a:r>
          </a:p>
        </p:txBody>
      </p:sp>
      <p:sp>
        <p:nvSpPr>
          <p:cNvPr id="3" name="Content Placeholder 2">
            <a:extLst>
              <a:ext uri="{FF2B5EF4-FFF2-40B4-BE49-F238E27FC236}">
                <a16:creationId xmlns:a16="http://schemas.microsoft.com/office/drawing/2014/main" id="{73EA7B1F-A7DE-2DCB-8442-FD21BDABFEAD}"/>
              </a:ext>
            </a:extLst>
          </p:cNvPr>
          <p:cNvSpPr>
            <a:spLocks noGrp="1"/>
          </p:cNvSpPr>
          <p:nvPr>
            <p:ph sz="quarter" idx="10"/>
          </p:nvPr>
        </p:nvSpPr>
        <p:spPr/>
        <p:txBody>
          <a:bodyPr/>
          <a:lstStyle/>
          <a:p>
            <a:pPr marL="0" indent="0">
              <a:buNone/>
            </a:pPr>
            <a:r>
              <a:rPr lang="en-US" sz="1700" b="1" u="sng" dirty="0">
                <a:solidFill>
                  <a:schemeClr val="tx1"/>
                </a:solidFill>
                <a:latin typeface="Arial" panose="020B0604020202020204" pitchFamily="34" charset="0"/>
                <a:cs typeface="Arial" panose="020B0604020202020204" pitchFamily="34" charset="0"/>
              </a:rPr>
              <a:t>Key Takeaways</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Shift to Performance-Based Ride-Through: </a:t>
            </a:r>
            <a:r>
              <a:rPr lang="en-US" sz="1700" dirty="0">
                <a:solidFill>
                  <a:schemeClr val="tx1"/>
                </a:solidFill>
                <a:latin typeface="Arial" panose="020B0604020202020204" pitchFamily="34" charset="0"/>
                <a:cs typeface="Arial" panose="020B0604020202020204" pitchFamily="34" charset="0"/>
              </a:rPr>
              <a:t>PRC-029-1 moves from relay settings to performance-based IBR ride-through requirements; October 2026 deadlines make early assessments essential.</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Evolving Rules &amp; Exemptions: </a:t>
            </a:r>
            <a:r>
              <a:rPr lang="en-US" sz="1700" dirty="0">
                <a:solidFill>
                  <a:schemeClr val="tx1"/>
                </a:solidFill>
                <a:latin typeface="Arial" panose="020B0604020202020204" pitchFamily="34" charset="0"/>
                <a:cs typeface="Arial" panose="020B0604020202020204" pitchFamily="34" charset="0"/>
              </a:rPr>
              <a:t>Ongoing FERC-driven updates leave open questions on legacy assets, HVDC/choppers, exemptions, and documentation timing.</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OEM- and Fleet-Specific Compliance Paths: </a:t>
            </a:r>
            <a:r>
              <a:rPr lang="en-US" sz="1700" dirty="0">
                <a:solidFill>
                  <a:schemeClr val="tx1"/>
                </a:solidFill>
                <a:latin typeface="Arial" panose="020B0604020202020204" pitchFamily="34" charset="0"/>
                <a:cs typeface="Arial" panose="020B0604020202020204" pitchFamily="34" charset="0"/>
              </a:rPr>
              <a:t>Solutions vary by technology and vintage; software upgrades may help some legacy assets, while hardware limits must be assessed with OEMs.</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As-Left Data Matters Most: </a:t>
            </a:r>
            <a:r>
              <a:rPr lang="en-US" sz="1700" dirty="0">
                <a:solidFill>
                  <a:schemeClr val="tx1"/>
                </a:solidFill>
                <a:latin typeface="Arial" panose="020B0604020202020204" pitchFamily="34" charset="0"/>
                <a:cs typeface="Arial" panose="020B0604020202020204" pitchFamily="34" charset="0"/>
              </a:rPr>
              <a:t>Credible evaluations depend on verified site configurations, hidden protections, and OEM logic—often more critical than running extensive simulations</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Model Fidelity Over Model Type: </a:t>
            </a:r>
            <a:r>
              <a:rPr lang="en-US" sz="1700" dirty="0">
                <a:solidFill>
                  <a:schemeClr val="tx1"/>
                </a:solidFill>
                <a:latin typeface="Arial" panose="020B0604020202020204" pitchFamily="34" charset="0"/>
                <a:cs typeface="Arial" panose="020B0604020202020204" pitchFamily="34" charset="0"/>
              </a:rPr>
              <a:t>PRC-029-1 requires the best available model; EMT adds insight, but phasor models are often sufficient when limits are understood.</a:t>
            </a:r>
          </a:p>
          <a:p>
            <a:pPr marL="171450" indent="-171450">
              <a:lnSpc>
                <a:spcPct val="108000"/>
              </a:lnSpc>
              <a:spcBef>
                <a:spcPts val="600"/>
              </a:spcBef>
              <a:spcAft>
                <a:spcPts val="600"/>
              </a:spcAft>
              <a:buSzPct val="100000"/>
            </a:pPr>
            <a:r>
              <a:rPr lang="en-US" sz="1700" b="1" dirty="0">
                <a:solidFill>
                  <a:schemeClr val="tx1"/>
                </a:solidFill>
                <a:latin typeface="Arial" panose="020B0604020202020204" pitchFamily="34" charset="0"/>
                <a:cs typeface="Arial" panose="020B0604020202020204" pitchFamily="34" charset="0"/>
              </a:rPr>
              <a:t>Early Coordination &amp; Scalable Processes: </a:t>
            </a:r>
            <a:r>
              <a:rPr lang="en-US" sz="1700" dirty="0">
                <a:solidFill>
                  <a:schemeClr val="tx1"/>
                </a:solidFill>
                <a:latin typeface="Arial" panose="020B0604020202020204" pitchFamily="34" charset="0"/>
                <a:cs typeface="Arial" panose="020B0604020202020204" pitchFamily="34" charset="0"/>
              </a:rPr>
              <a:t>Proactive owner-OEM-consultant alignment and repeatable methods are key to achieving compliance at scale.</a:t>
            </a:r>
            <a:endParaRPr lang="en-US" sz="1700" dirty="0">
              <a:solidFill>
                <a:schemeClr val="tx1"/>
              </a:solidFill>
            </a:endParaRPr>
          </a:p>
        </p:txBody>
      </p:sp>
      <p:pic>
        <p:nvPicPr>
          <p:cNvPr id="5" name="Picture 4">
            <a:extLst>
              <a:ext uri="{FF2B5EF4-FFF2-40B4-BE49-F238E27FC236}">
                <a16:creationId xmlns:a16="http://schemas.microsoft.com/office/drawing/2014/main" id="{65F88F81-96E2-5858-E6E9-64CE9DE23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824" y="1275442"/>
            <a:ext cx="3844176" cy="8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6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5385-4421-18C5-F7FF-7895E517D1FB}"/>
              </a:ext>
            </a:extLst>
          </p:cNvPr>
          <p:cNvSpPr>
            <a:spLocks noGrp="1"/>
          </p:cNvSpPr>
          <p:nvPr>
            <p:ph type="title"/>
          </p:nvPr>
        </p:nvSpPr>
        <p:spPr/>
        <p:txBody>
          <a:bodyPr/>
          <a:lstStyle/>
          <a:p>
            <a:r>
              <a:rPr lang="en-US" dirty="0"/>
              <a:t>DOE i2x FIRST– IBR Standards – How to Make Sense of it All? (2/24/26) </a:t>
            </a:r>
          </a:p>
        </p:txBody>
      </p:sp>
      <p:sp>
        <p:nvSpPr>
          <p:cNvPr id="3" name="Content Placeholder 2">
            <a:extLst>
              <a:ext uri="{FF2B5EF4-FFF2-40B4-BE49-F238E27FC236}">
                <a16:creationId xmlns:a16="http://schemas.microsoft.com/office/drawing/2014/main" id="{1FDD7A5B-F7A0-8A1F-40C4-1A4497E541E3}"/>
              </a:ext>
            </a:extLst>
          </p:cNvPr>
          <p:cNvSpPr>
            <a:spLocks noGrp="1"/>
          </p:cNvSpPr>
          <p:nvPr>
            <p:ph sz="quarter" idx="10"/>
          </p:nvPr>
        </p:nvSpPr>
        <p:spPr/>
        <p:txBody>
          <a:bodyPr/>
          <a:lstStyle/>
          <a:p>
            <a:pPr marL="0" marR="0" lvl="0" indent="0" algn="l" defTabSz="914400" rtl="0" eaLnBrk="1" fontAlgn="auto" latinLnBrk="0" hangingPunct="1">
              <a:lnSpc>
                <a:spcPct val="108000"/>
              </a:lnSpc>
              <a:spcBef>
                <a:spcPts val="300"/>
              </a:spcBef>
              <a:spcAft>
                <a:spcPts val="300"/>
              </a:spcAft>
              <a:buClr>
                <a:srgbClr val="F15934"/>
              </a:buClr>
              <a:buSzPct val="60000"/>
              <a:buFont typeface="Wingdings" pitchFamily="2" charset="2"/>
              <a:buNone/>
              <a:tabLst/>
              <a:defRPr/>
            </a:pPr>
            <a:r>
              <a:rPr kumimoji="0" lang="en-US"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Agenda</a:t>
            </a:r>
          </a:p>
          <a:p>
            <a:pPr marL="171450" marR="0" lvl="0" indent="-171450" algn="l" defTabSz="914400" rtl="0" eaLnBrk="1" fontAlgn="auto" latinLnBrk="0" hangingPunct="1">
              <a:lnSpc>
                <a:spcPct val="108000"/>
              </a:lnSpc>
              <a:spcBef>
                <a:spcPts val="300"/>
              </a:spcBef>
              <a:spcAft>
                <a:spcPts val="300"/>
              </a:spcAft>
              <a:buClr>
                <a:srgbClr val="F15934"/>
              </a:buClr>
              <a:buSzPct val="100000"/>
              <a:buFont typeface="Wingdings" pitchFamily="2" charset="2"/>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Meeting Introduction: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Julia Matevosyan, ESIG</a:t>
            </a:r>
          </a:p>
          <a:p>
            <a:pPr marL="171450" marR="0" lvl="0" indent="-171450" algn="l" defTabSz="914400" rtl="0" eaLnBrk="1" fontAlgn="auto" latinLnBrk="0" hangingPunct="1">
              <a:lnSpc>
                <a:spcPct val="108000"/>
              </a:lnSpc>
              <a:spcBef>
                <a:spcPts val="300"/>
              </a:spcBef>
              <a:spcAft>
                <a:spcPts val="300"/>
              </a:spcAft>
              <a:buClr>
                <a:srgbClr val="F15934"/>
              </a:buClr>
              <a:buSzPct val="100000"/>
              <a:buFont typeface="Wingdings" pitchFamily="2" charset="2"/>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IBR Standards - How to Make Sense of it All?: </a:t>
            </a:r>
            <a:r>
              <a:rPr kumimoji="0" lang="en-US"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Jens Boemer, EPRI</a:t>
            </a:r>
          </a:p>
          <a:p>
            <a:pPr marL="171450" marR="0" lvl="0" indent="-171450" algn="l" defTabSz="914400" rtl="0" eaLnBrk="1" fontAlgn="auto" latinLnBrk="0" hangingPunct="1">
              <a:lnSpc>
                <a:spcPct val="108000"/>
              </a:lnSpc>
              <a:spcBef>
                <a:spcPts val="300"/>
              </a:spcBef>
              <a:spcAft>
                <a:spcPts val="300"/>
              </a:spcAft>
              <a:buClr>
                <a:srgbClr val="F15934"/>
              </a:buClr>
              <a:buSzPct val="100000"/>
              <a:buFont typeface="Wingdings" pitchFamily="2" charset="2"/>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Utility Perspective: Operational Readiness for Inverter-Based Resources: </a:t>
            </a:r>
            <a:r>
              <a:rPr kumimoji="0" lang="en-US"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Scott Anderson, SRP</a:t>
            </a:r>
          </a:p>
          <a:p>
            <a:pPr marL="171450" marR="0" lvl="0" indent="-171450" algn="l" defTabSz="914400" rtl="0" eaLnBrk="1" fontAlgn="auto" latinLnBrk="0" hangingPunct="1">
              <a:lnSpc>
                <a:spcPct val="108000"/>
              </a:lnSpc>
              <a:spcBef>
                <a:spcPts val="300"/>
              </a:spcBef>
              <a:spcAft>
                <a:spcPts val="300"/>
              </a:spcAft>
              <a:buClr>
                <a:srgbClr val="F15934"/>
              </a:buClr>
              <a:buSzPct val="100000"/>
              <a:buFont typeface="Wingdings" pitchFamily="2" charset="2"/>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Raising the Bar Through the IBR Lifecycle: </a:t>
            </a:r>
            <a:r>
              <a:rPr kumimoji="0" lang="en-US"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Ryan Quint, Elevate Energy Consulting</a:t>
            </a:r>
          </a:p>
          <a:p>
            <a:endParaRPr lang="en-US" dirty="0"/>
          </a:p>
        </p:txBody>
      </p:sp>
      <p:pic>
        <p:nvPicPr>
          <p:cNvPr id="4" name="Picture 3">
            <a:extLst>
              <a:ext uri="{FF2B5EF4-FFF2-40B4-BE49-F238E27FC236}">
                <a16:creationId xmlns:a16="http://schemas.microsoft.com/office/drawing/2014/main" id="{164932B8-8508-5AD5-6F35-A81BF3B0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263" y="1498807"/>
            <a:ext cx="3844176" cy="8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539993-20D5-6F4D-7F84-AE88D6436987}"/>
              </a:ext>
            </a:extLst>
          </p:cNvPr>
          <p:cNvSpPr txBox="1"/>
          <p:nvPr/>
        </p:nvSpPr>
        <p:spPr>
          <a:xfrm>
            <a:off x="558411" y="4010772"/>
            <a:ext cx="9981619" cy="2129365"/>
          </a:xfrm>
          <a:prstGeom prst="rect">
            <a:avLst/>
          </a:prstGeom>
          <a:noFill/>
        </p:spPr>
        <p:txBody>
          <a:bodyPr wrap="square" rtlCol="0">
            <a:spAutoFit/>
          </a:bodyPr>
          <a:lstStyle/>
          <a:p>
            <a:pPr marL="174625">
              <a:lnSpc>
                <a:spcPct val="108000"/>
              </a:lnSpc>
              <a:spcBef>
                <a:spcPts val="600"/>
              </a:spcBef>
              <a:spcAft>
                <a:spcPts val="600"/>
              </a:spcAft>
            </a:pPr>
            <a:r>
              <a:rPr lang="en-US" b="1" u="sng" dirty="0">
                <a:solidFill>
                  <a:srgbClr val="F25A35"/>
                </a:solidFill>
                <a:latin typeface="Arial" panose="020B0604020202020204" pitchFamily="34" charset="0"/>
                <a:cs typeface="Arial" panose="020B0604020202020204" pitchFamily="34" charset="0"/>
              </a:rPr>
              <a:t>Coming up next: </a:t>
            </a:r>
          </a:p>
          <a:p>
            <a:pPr marL="341313" indent="-166688">
              <a:lnSpc>
                <a:spcPct val="108000"/>
              </a:lnSpc>
              <a:spcBef>
                <a:spcPts val="300"/>
              </a:spcBef>
              <a:spcAft>
                <a:spcPts val="300"/>
              </a:spcAft>
              <a:buClr>
                <a:srgbClr val="F25A35"/>
              </a:buClr>
              <a:buFont typeface="Wingdings" panose="05000000000000000000" pitchFamily="2" charset="2"/>
              <a:buChar char="§"/>
            </a:pPr>
            <a:r>
              <a:rPr lang="en-US" sz="1700" b="1" dirty="0">
                <a:solidFill>
                  <a:srgbClr val="000000"/>
                </a:solidFill>
                <a:latin typeface="Arial" panose="020B0604020202020204" pitchFamily="34" charset="0"/>
                <a:cs typeface="Arial" panose="020B0604020202020204" pitchFamily="34" charset="0"/>
              </a:rPr>
              <a:t>Grid-Forming Inverter Workshop (hybrid)</a:t>
            </a:r>
          </a:p>
          <a:p>
            <a:pPr marL="341313" indent="-166688">
              <a:lnSpc>
                <a:spcPct val="108000"/>
              </a:lnSpc>
              <a:spcBef>
                <a:spcPts val="300"/>
              </a:spcBef>
              <a:spcAft>
                <a:spcPts val="300"/>
              </a:spcAft>
              <a:buClr>
                <a:srgbClr val="F25A35"/>
              </a:buClr>
              <a:buFont typeface="Wingdings" panose="05000000000000000000" pitchFamily="2" charset="2"/>
              <a:buChar char="§"/>
            </a:pPr>
            <a:r>
              <a:rPr lang="en-US" sz="1700" b="1" dirty="0">
                <a:solidFill>
                  <a:srgbClr val="000000"/>
                </a:solidFill>
                <a:latin typeface="Arial" panose="020B0604020202020204" pitchFamily="34" charset="0"/>
                <a:cs typeface="Arial" panose="020B0604020202020204" pitchFamily="34" charset="0"/>
              </a:rPr>
              <a:t>i2x FIRST Season 3 </a:t>
            </a:r>
            <a:r>
              <a:rPr lang="en-US" sz="1700" dirty="0">
                <a:solidFill>
                  <a:srgbClr val="000000"/>
                </a:solidFill>
                <a:latin typeface="Arial" panose="020B0604020202020204" pitchFamily="34" charset="0"/>
                <a:cs typeface="Arial" panose="020B0604020202020204" pitchFamily="34" charset="0"/>
              </a:rPr>
              <a:t>(IEEE2800.2 adoption, NERC Milestone 4 FERC Order 901, PRC-029 implementation, new IEEE2800 series efforts, etc.)</a:t>
            </a:r>
          </a:p>
          <a:p>
            <a:pPr marL="341313" indent="-166688">
              <a:lnSpc>
                <a:spcPct val="108000"/>
              </a:lnSpc>
              <a:spcBef>
                <a:spcPts val="300"/>
              </a:spcBef>
              <a:spcAft>
                <a:spcPts val="300"/>
              </a:spcAft>
              <a:buClr>
                <a:srgbClr val="F25A35"/>
              </a:buClr>
              <a:buFont typeface="Wingdings" panose="05000000000000000000" pitchFamily="2" charset="2"/>
              <a:buChar char="§"/>
            </a:pPr>
            <a:r>
              <a:rPr lang="en-US" sz="1700" b="1" dirty="0">
                <a:solidFill>
                  <a:srgbClr val="000000"/>
                </a:solidFill>
                <a:latin typeface="Arial" panose="020B0604020202020204" pitchFamily="34" charset="0"/>
                <a:cs typeface="Arial" panose="020B0604020202020204" pitchFamily="34" charset="0"/>
              </a:rPr>
              <a:t>Generation Interconnection Studies Forum</a:t>
            </a:r>
          </a:p>
          <a:p>
            <a:pPr marL="341313" indent="-166688">
              <a:lnSpc>
                <a:spcPct val="108000"/>
              </a:lnSpc>
              <a:spcBef>
                <a:spcPts val="300"/>
              </a:spcBef>
              <a:spcAft>
                <a:spcPts val="300"/>
              </a:spcAft>
              <a:buClr>
                <a:srgbClr val="F25A35"/>
              </a:buClr>
              <a:buFont typeface="Wingdings" panose="05000000000000000000" pitchFamily="2" charset="2"/>
              <a:buChar char="§"/>
            </a:pPr>
            <a:r>
              <a:rPr lang="en-US" sz="1700" b="1" dirty="0">
                <a:solidFill>
                  <a:srgbClr val="000000"/>
                </a:solidFill>
                <a:latin typeface="Arial" panose="020B0604020202020204" pitchFamily="34" charset="0"/>
                <a:cs typeface="Arial" panose="020B0604020202020204" pitchFamily="34" charset="0"/>
              </a:rPr>
              <a:t>Technical Assistance Hours </a:t>
            </a:r>
          </a:p>
        </p:txBody>
      </p:sp>
    </p:spTree>
    <p:extLst>
      <p:ext uri="{BB962C8B-B14F-4D97-AF65-F5344CB8AC3E}">
        <p14:creationId xmlns:p14="http://schemas.microsoft.com/office/powerpoint/2010/main" val="313193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6985-6521-AA92-7646-8E47C1AADB79}"/>
              </a:ext>
            </a:extLst>
          </p:cNvPr>
          <p:cNvSpPr>
            <a:spLocks noGrp="1"/>
          </p:cNvSpPr>
          <p:nvPr>
            <p:ph type="title"/>
          </p:nvPr>
        </p:nvSpPr>
        <p:spPr/>
        <p:txBody>
          <a:bodyPr/>
          <a:lstStyle/>
          <a:p>
            <a:r>
              <a:rPr lang="en-US" dirty="0"/>
              <a:t>DOE i2x FIRST –Grid-Forming Inverter Workshop (3/16/26)</a:t>
            </a:r>
          </a:p>
        </p:txBody>
      </p:sp>
      <p:sp>
        <p:nvSpPr>
          <p:cNvPr id="3" name="Content Placeholder 2">
            <a:extLst>
              <a:ext uri="{FF2B5EF4-FFF2-40B4-BE49-F238E27FC236}">
                <a16:creationId xmlns:a16="http://schemas.microsoft.com/office/drawing/2014/main" id="{9C8352BE-4BFF-DF2B-BB5F-7533926C0E62}"/>
              </a:ext>
            </a:extLst>
          </p:cNvPr>
          <p:cNvSpPr>
            <a:spLocks noGrp="1"/>
          </p:cNvSpPr>
          <p:nvPr>
            <p:ph sz="quarter" idx="10"/>
          </p:nvPr>
        </p:nvSpPr>
        <p:spPr/>
        <p:txBody>
          <a:bodyPr/>
          <a:lstStyle/>
          <a:p>
            <a:pPr marL="174625" indent="-174625">
              <a:lnSpc>
                <a:spcPct val="108000"/>
              </a:lnSpc>
              <a:buSzPct val="100000"/>
            </a:pPr>
            <a:r>
              <a:rPr lang="en-US" sz="1700" dirty="0">
                <a:solidFill>
                  <a:schemeClr val="tx1"/>
                </a:solidFill>
                <a:latin typeface="Arial" panose="020B0604020202020204" pitchFamily="34" charset="0"/>
                <a:cs typeface="Arial" panose="020B0604020202020204" pitchFamily="34" charset="0"/>
              </a:rPr>
              <a:t>Hybrid: In-person and Virtual, Tucson, AZ, March 16th </a:t>
            </a:r>
          </a:p>
          <a:p>
            <a:pPr marL="0" indent="0">
              <a:lnSpc>
                <a:spcPct val="108000"/>
              </a:lnSpc>
              <a:buNone/>
            </a:pPr>
            <a:r>
              <a:rPr lang="en-US" sz="1700" b="1" u="sng" dirty="0">
                <a:solidFill>
                  <a:schemeClr val="tx1"/>
                </a:solidFill>
                <a:latin typeface="Arial" panose="020B0604020202020204" pitchFamily="34" charset="0"/>
                <a:cs typeface="Arial" panose="020B0604020202020204" pitchFamily="34" charset="0"/>
                <a:hlinkClick r:id="rId2"/>
              </a:rPr>
              <a:t>Agenda</a:t>
            </a:r>
            <a:endParaRPr lang="en-US" sz="1700" b="1" u="sng" dirty="0">
              <a:solidFill>
                <a:schemeClr val="tx1"/>
              </a:solidFill>
              <a:latin typeface="Arial" panose="020B0604020202020204" pitchFamily="34" charset="0"/>
              <a:cs typeface="Arial" panose="020B0604020202020204" pitchFamily="34" charset="0"/>
            </a:endParaRPr>
          </a:p>
          <a:p>
            <a:pPr marL="174625" indent="-174625">
              <a:lnSpc>
                <a:spcPct val="108000"/>
              </a:lnSpc>
              <a:buSzPct val="100000"/>
            </a:pPr>
            <a:r>
              <a:rPr lang="en-US" sz="1700" b="1" dirty="0">
                <a:solidFill>
                  <a:schemeClr val="tx1"/>
                </a:solidFill>
                <a:latin typeface="Arial" panose="020B0604020202020204" pitchFamily="34" charset="0"/>
                <a:cs typeface="Arial" panose="020B0604020202020204" pitchFamily="34" charset="0"/>
              </a:rPr>
              <a:t>Educational tutorial</a:t>
            </a:r>
            <a:r>
              <a:rPr lang="en-US" sz="1700" dirty="0">
                <a:solidFill>
                  <a:schemeClr val="tx1"/>
                </a:solidFill>
                <a:latin typeface="Arial" panose="020B0604020202020204" pitchFamily="34" charset="0"/>
                <a:cs typeface="Arial" panose="020B0604020202020204" pitchFamily="34" charset="0"/>
              </a:rPr>
              <a:t> </a:t>
            </a:r>
            <a:r>
              <a:rPr lang="en-US" sz="1700" b="1" dirty="0">
                <a:solidFill>
                  <a:schemeClr val="tx1"/>
                </a:solidFill>
                <a:latin typeface="Arial" panose="020B0604020202020204" pitchFamily="34" charset="0"/>
                <a:cs typeface="Arial" panose="020B0604020202020204" pitchFamily="34" charset="0"/>
              </a:rPr>
              <a:t>covering GFM fundamentals</a:t>
            </a:r>
            <a:r>
              <a:rPr lang="en-US" sz="1700" dirty="0">
                <a:solidFill>
                  <a:schemeClr val="tx1"/>
                </a:solidFill>
                <a:latin typeface="Arial" panose="020B0604020202020204" pitchFamily="34" charset="0"/>
                <a:cs typeface="Arial" panose="020B0604020202020204" pitchFamily="34" charset="0"/>
              </a:rPr>
              <a:t>, including how GFM controls differ from grid-following (GFL) approaches, what capabilities they offer, and where current limitations remain. </a:t>
            </a:r>
          </a:p>
          <a:p>
            <a:pPr marL="174625" indent="-174625">
              <a:lnSpc>
                <a:spcPct val="108000"/>
              </a:lnSpc>
              <a:buSzPct val="100000"/>
            </a:pPr>
            <a:r>
              <a:rPr lang="en-US" sz="1700" b="1" dirty="0">
                <a:solidFill>
                  <a:schemeClr val="tx1"/>
                </a:solidFill>
                <a:latin typeface="Arial" panose="020B0604020202020204" pitchFamily="34" charset="0"/>
                <a:cs typeface="Arial" panose="020B0604020202020204" pitchFamily="34" charset="0"/>
              </a:rPr>
              <a:t>Panel Discussion: Why and where grid-forming is being required</a:t>
            </a:r>
            <a:r>
              <a:rPr lang="en-US" sz="1700" dirty="0">
                <a:solidFill>
                  <a:schemeClr val="tx1"/>
                </a:solidFill>
                <a:latin typeface="Arial" panose="020B0604020202020204" pitchFamily="34" charset="0"/>
                <a:cs typeface="Arial" panose="020B0604020202020204" pitchFamily="34" charset="0"/>
              </a:rPr>
              <a:t> by some ISOs and utilities, and why others have taken more cautious approaches (MISO, ISO-NE, SPP, SRP)</a:t>
            </a:r>
          </a:p>
          <a:p>
            <a:pPr marL="174625" indent="-174625">
              <a:lnSpc>
                <a:spcPct val="108000"/>
              </a:lnSpc>
              <a:buSzPct val="100000"/>
            </a:pPr>
            <a:r>
              <a:rPr lang="en-US" sz="1700" b="1" dirty="0">
                <a:solidFill>
                  <a:schemeClr val="tx1"/>
                </a:solidFill>
                <a:latin typeface="Arial" panose="020B0604020202020204" pitchFamily="34" charset="0"/>
                <a:cs typeface="Arial" panose="020B0604020202020204" pitchFamily="34" charset="0"/>
              </a:rPr>
              <a:t>Emerging grid-forming requirements and standards</a:t>
            </a:r>
            <a:r>
              <a:rPr lang="en-US" sz="1700" dirty="0">
                <a:solidFill>
                  <a:schemeClr val="tx1"/>
                </a:solidFill>
                <a:latin typeface="Arial" panose="020B0604020202020204" pitchFamily="34" charset="0"/>
                <a:cs typeface="Arial" panose="020B0604020202020204" pitchFamily="34" charset="0"/>
              </a:rPr>
              <a:t>, including regional implementations and ongoing joint IEEE/IEC efforts (UNIFI, VDE FNN Germany, and Electranix covering HECO/AEMO/MISO/ERCOT)</a:t>
            </a:r>
          </a:p>
          <a:p>
            <a:pPr marL="174625" indent="-174625">
              <a:lnSpc>
                <a:spcPct val="108000"/>
              </a:lnSpc>
              <a:buSzPct val="100000"/>
            </a:pPr>
            <a:r>
              <a:rPr lang="en-US" sz="1700" b="1" dirty="0">
                <a:solidFill>
                  <a:schemeClr val="tx1"/>
                </a:solidFill>
                <a:latin typeface="Arial" panose="020B0604020202020204" pitchFamily="34" charset="0"/>
                <a:cs typeface="Arial" panose="020B0604020202020204" pitchFamily="34" charset="0"/>
              </a:rPr>
              <a:t>Real-world project experience</a:t>
            </a:r>
            <a:r>
              <a:rPr lang="en-US" sz="1700" dirty="0">
                <a:solidFill>
                  <a:schemeClr val="tx1"/>
                </a:solidFill>
                <a:latin typeface="Arial" panose="020B0604020202020204" pitchFamily="34" charset="0"/>
                <a:cs typeface="Arial" panose="020B0604020202020204" pitchFamily="34" charset="0"/>
              </a:rPr>
              <a:t> from utilities, developers, OEMs, and planners implementing grid-forming inverters in the field (HECO, AEMO, Tesla, Fluence, </a:t>
            </a:r>
            <a:r>
              <a:rPr lang="en-US" sz="1700" dirty="0" err="1">
                <a:solidFill>
                  <a:schemeClr val="tx1"/>
                </a:solidFill>
                <a:latin typeface="Arial" panose="020B0604020202020204" pitchFamily="34" charset="0"/>
                <a:cs typeface="Arial" panose="020B0604020202020204" pitchFamily="34" charset="0"/>
              </a:rPr>
              <a:t>Zenobe</a:t>
            </a:r>
            <a:r>
              <a:rPr lang="en-US" sz="1700" dirty="0">
                <a:solidFill>
                  <a:schemeClr val="tx1"/>
                </a:solidFill>
                <a:latin typeface="Arial" panose="020B0604020202020204" pitchFamily="34" charset="0"/>
                <a:cs typeface="Arial" panose="020B0604020202020204" pitchFamily="34" charset="0"/>
              </a:rPr>
              <a:t>)</a:t>
            </a:r>
          </a:p>
          <a:p>
            <a:pPr marL="0" indent="0">
              <a:lnSpc>
                <a:spcPct val="108000"/>
              </a:lnSpc>
              <a:buNone/>
            </a:pPr>
            <a:r>
              <a:rPr lang="en-US" sz="1700" dirty="0">
                <a:solidFill>
                  <a:schemeClr val="tx1"/>
                </a:solidFill>
                <a:latin typeface="Arial" panose="020B0604020202020204" pitchFamily="34" charset="0"/>
                <a:cs typeface="Arial" panose="020B0604020202020204" pitchFamily="34" charset="0"/>
              </a:rPr>
              <a:t>The workshop is intended for participants seeking a </a:t>
            </a:r>
            <a:r>
              <a:rPr lang="en-US" sz="1700" b="1" dirty="0">
                <a:solidFill>
                  <a:schemeClr val="tx1"/>
                </a:solidFill>
                <a:latin typeface="Arial" panose="020B0604020202020204" pitchFamily="34" charset="0"/>
                <a:cs typeface="Arial" panose="020B0604020202020204" pitchFamily="34" charset="0"/>
              </a:rPr>
              <a:t>practical, systems-oriented view of grid-forming inverters</a:t>
            </a:r>
            <a:r>
              <a:rPr lang="en-US" sz="1700" dirty="0">
                <a:solidFill>
                  <a:schemeClr val="tx1"/>
                </a:solidFill>
                <a:latin typeface="Arial" panose="020B0604020202020204" pitchFamily="34" charset="0"/>
                <a:cs typeface="Arial" panose="020B0604020202020204" pitchFamily="34" charset="0"/>
              </a:rPr>
              <a:t>, grounded in current experience and forward-looking collaboration.</a:t>
            </a:r>
          </a:p>
          <a:p>
            <a:endParaRPr lang="en-US" dirty="0"/>
          </a:p>
        </p:txBody>
      </p:sp>
      <p:pic>
        <p:nvPicPr>
          <p:cNvPr id="4" name="Picture 3">
            <a:extLst>
              <a:ext uri="{FF2B5EF4-FFF2-40B4-BE49-F238E27FC236}">
                <a16:creationId xmlns:a16="http://schemas.microsoft.com/office/drawing/2014/main" id="{2EA3AD71-C068-90F7-6C0A-5B01063E2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621" y="1498807"/>
            <a:ext cx="3844176" cy="84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4"/>
            <a:extLst>
              <a:ext uri="{FF2B5EF4-FFF2-40B4-BE49-F238E27FC236}">
                <a16:creationId xmlns:a16="http://schemas.microsoft.com/office/drawing/2014/main" id="{D8B9C596-199E-B2B5-C593-29EF6FC9BEB9}"/>
              </a:ext>
            </a:extLst>
          </p:cNvPr>
          <p:cNvPicPr>
            <a:picLocks noChangeAspect="1"/>
          </p:cNvPicPr>
          <p:nvPr/>
        </p:nvPicPr>
        <p:blipFill>
          <a:blip r:embed="rId5"/>
          <a:srcRect l="7477" t="11364" r="3156" b="12212"/>
          <a:stretch>
            <a:fillRect/>
          </a:stretch>
        </p:blipFill>
        <p:spPr>
          <a:xfrm>
            <a:off x="762000" y="6072733"/>
            <a:ext cx="1660114" cy="677075"/>
          </a:xfrm>
          <a:prstGeom prst="rect">
            <a:avLst/>
          </a:prstGeom>
        </p:spPr>
      </p:pic>
      <p:pic>
        <p:nvPicPr>
          <p:cNvPr id="8" name="Picture 7">
            <a:hlinkClick r:id="rId6"/>
            <a:extLst>
              <a:ext uri="{FF2B5EF4-FFF2-40B4-BE49-F238E27FC236}">
                <a16:creationId xmlns:a16="http://schemas.microsoft.com/office/drawing/2014/main" id="{323CC666-C7BA-FFDF-D0F2-DF49B2D3A727}"/>
              </a:ext>
            </a:extLst>
          </p:cNvPr>
          <p:cNvPicPr>
            <a:picLocks noChangeAspect="1"/>
          </p:cNvPicPr>
          <p:nvPr/>
        </p:nvPicPr>
        <p:blipFill>
          <a:blip r:embed="rId7"/>
          <a:stretch>
            <a:fillRect/>
          </a:stretch>
        </p:blipFill>
        <p:spPr>
          <a:xfrm>
            <a:off x="2757229" y="6016281"/>
            <a:ext cx="1609950" cy="733527"/>
          </a:xfrm>
          <a:prstGeom prst="rect">
            <a:avLst/>
          </a:prstGeom>
        </p:spPr>
      </p:pic>
    </p:spTree>
    <p:extLst>
      <p:ext uri="{BB962C8B-B14F-4D97-AF65-F5344CB8AC3E}">
        <p14:creationId xmlns:p14="http://schemas.microsoft.com/office/powerpoint/2010/main" val="269738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D860-23EF-FCE1-92A2-3284DC762939}"/>
              </a:ext>
            </a:extLst>
          </p:cNvPr>
          <p:cNvSpPr>
            <a:spLocks noGrp="1"/>
          </p:cNvSpPr>
          <p:nvPr>
            <p:ph type="title"/>
          </p:nvPr>
        </p:nvSpPr>
        <p:spPr/>
        <p:txBody>
          <a:bodyPr/>
          <a:lstStyle/>
          <a:p>
            <a:r>
              <a:rPr lang="en-US" dirty="0"/>
              <a:t>UNIFI, V.3</a:t>
            </a:r>
          </a:p>
        </p:txBody>
      </p:sp>
      <p:sp>
        <p:nvSpPr>
          <p:cNvPr id="3" name="Content Placeholder 2">
            <a:extLst>
              <a:ext uri="{FF2B5EF4-FFF2-40B4-BE49-F238E27FC236}">
                <a16:creationId xmlns:a16="http://schemas.microsoft.com/office/drawing/2014/main" id="{3A981000-64BC-74F1-F8B1-12B538F6A296}"/>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43870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4A28-F128-6FF6-8B78-0C88C95BC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86E08-DBB5-091F-5DDF-8F092DE13BDD}"/>
              </a:ext>
            </a:extLst>
          </p:cNvPr>
          <p:cNvSpPr>
            <a:spLocks noGrp="1"/>
          </p:cNvSpPr>
          <p:nvPr>
            <p:ph type="title"/>
          </p:nvPr>
        </p:nvSpPr>
        <p:spPr>
          <a:xfrm>
            <a:off x="0" y="220616"/>
            <a:ext cx="12192000" cy="565800"/>
          </a:xfrm>
        </p:spPr>
        <p:txBody>
          <a:bodyPr>
            <a:normAutofit fontScale="90000"/>
          </a:bodyPr>
          <a:lstStyle/>
          <a:p>
            <a:r>
              <a:rPr lang="en-US" dirty="0"/>
              <a:t>UNIFI Specifications for Grid-forming Inverter-based Resources – Version 3</a:t>
            </a:r>
          </a:p>
        </p:txBody>
      </p:sp>
      <p:sp>
        <p:nvSpPr>
          <p:cNvPr id="4" name="Slide Number Placeholder 3">
            <a:extLst>
              <a:ext uri="{FF2B5EF4-FFF2-40B4-BE49-F238E27FC236}">
                <a16:creationId xmlns:a16="http://schemas.microsoft.com/office/drawing/2014/main" id="{B34B6A5B-76B2-78A4-EEA4-2329E3AFA48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1" i="0" u="none" strike="noStrike" kern="1200" cap="none" spc="0" normalizeH="0" baseline="0" noProof="0" smtClean="0">
                <a:ln>
                  <a:noFill/>
                </a:ln>
                <a:solidFill>
                  <a:prstClr val="white"/>
                </a:solidFill>
                <a:effectLst/>
                <a:uLnTx/>
                <a:uFillTx/>
                <a:latin typeface="Montserrat" panose="020B0604020202020204"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en-US" sz="1400" b="1" i="0" u="none" strike="noStrike" kern="1200" cap="none" spc="0" normalizeH="0" baseline="0" noProof="0" dirty="0">
              <a:ln>
                <a:noFill/>
              </a:ln>
              <a:solidFill>
                <a:prstClr val="white"/>
              </a:solidFill>
              <a:effectLst/>
              <a:uLnTx/>
              <a:uFillTx/>
              <a:latin typeface="Montserrat" panose="020B0604020202020204" charset="0"/>
              <a:cs typeface="Calibri"/>
              <a:sym typeface="Calibri"/>
            </a:endParaRPr>
          </a:p>
        </p:txBody>
      </p:sp>
      <p:sp>
        <p:nvSpPr>
          <p:cNvPr id="6" name="Text Placeholder 5">
            <a:extLst>
              <a:ext uri="{FF2B5EF4-FFF2-40B4-BE49-F238E27FC236}">
                <a16:creationId xmlns:a16="http://schemas.microsoft.com/office/drawing/2014/main" id="{93422803-5FA6-4791-BC4A-AB7DA8732912}"/>
              </a:ext>
            </a:extLst>
          </p:cNvPr>
          <p:cNvSpPr>
            <a:spLocks noGrp="1"/>
          </p:cNvSpPr>
          <p:nvPr>
            <p:ph type="body" idx="1"/>
          </p:nvPr>
        </p:nvSpPr>
        <p:spPr>
          <a:xfrm>
            <a:off x="628951" y="957941"/>
            <a:ext cx="11560589" cy="5225144"/>
          </a:xfrm>
        </p:spPr>
        <p:txBody>
          <a:bodyPr>
            <a:normAutofit fontScale="92500"/>
          </a:bodyPr>
          <a:lstStyle/>
          <a:p>
            <a:r>
              <a:rPr lang="en-US" dirty="0"/>
              <a:t>Published Jan 30, 2026: </a:t>
            </a:r>
            <a:r>
              <a:rPr lang="en-US" dirty="0">
                <a:hlinkClick r:id="rId2"/>
              </a:rPr>
              <a:t>https://unificonsortium.org/resources/#toc_Specifications_v3</a:t>
            </a:r>
            <a:r>
              <a:rPr lang="en-US" dirty="0"/>
              <a:t> </a:t>
            </a:r>
          </a:p>
          <a:p>
            <a:r>
              <a:rPr lang="en-US" dirty="0"/>
              <a:t>UNIFI specs team: researchers, IBR OEMs, system operators, plant operators</a:t>
            </a:r>
          </a:p>
          <a:p>
            <a:r>
              <a:rPr lang="en-US" dirty="0"/>
              <a:t>Content overview: </a:t>
            </a:r>
          </a:p>
          <a:p>
            <a:pPr lvl="1"/>
            <a:r>
              <a:rPr lang="en-US" b="1" dirty="0"/>
              <a:t>Defines four tiers of GFM capability</a:t>
            </a:r>
          </a:p>
          <a:p>
            <a:pPr lvl="1"/>
            <a:r>
              <a:rPr lang="en-US" b="1" dirty="0"/>
              <a:t>GFM requirements </a:t>
            </a:r>
            <a:r>
              <a:rPr lang="en-US" dirty="0"/>
              <a:t>(qualitative)</a:t>
            </a:r>
          </a:p>
          <a:p>
            <a:pPr lvl="2"/>
            <a:r>
              <a:rPr lang="en-US" dirty="0"/>
              <a:t>Under normal operating conditions</a:t>
            </a:r>
          </a:p>
          <a:p>
            <a:pPr lvl="2"/>
            <a:r>
              <a:rPr lang="en-US" dirty="0"/>
              <a:t>Outside normal operating conditions</a:t>
            </a:r>
          </a:p>
          <a:p>
            <a:pPr lvl="1"/>
            <a:r>
              <a:rPr lang="en-US" dirty="0"/>
              <a:t>Modeling requirements (refers to IEEE 2800.2)</a:t>
            </a:r>
          </a:p>
          <a:p>
            <a:pPr lvl="1"/>
            <a:r>
              <a:rPr lang="en-US" b="1" dirty="0"/>
              <a:t>Time-domain tests </a:t>
            </a:r>
            <a:r>
              <a:rPr lang="en-US" dirty="0"/>
              <a:t>with quantitative criteria (similar to ERCOT, AEMO, </a:t>
            </a:r>
            <a:r>
              <a:rPr lang="en-US" dirty="0" err="1"/>
              <a:t>etc</a:t>
            </a:r>
            <a:r>
              <a:rPr lang="en-US" dirty="0"/>
              <a:t>)</a:t>
            </a:r>
          </a:p>
          <a:p>
            <a:pPr lvl="1"/>
            <a:r>
              <a:rPr lang="en-US" b="1" dirty="0"/>
              <a:t>Frequency-domain tests </a:t>
            </a:r>
            <a:r>
              <a:rPr lang="en-US" dirty="0"/>
              <a:t>with quantitative criteria (some new, some reference ESIG tests)</a:t>
            </a:r>
          </a:p>
          <a:p>
            <a:r>
              <a:rPr lang="en-US" dirty="0"/>
              <a:t>Currently serving as the starting point for IEEE P2800.1 (new recommended practice for GFM IBR equipment)</a:t>
            </a:r>
          </a:p>
        </p:txBody>
      </p:sp>
    </p:spTree>
    <p:extLst>
      <p:ext uri="{BB962C8B-B14F-4D97-AF65-F5344CB8AC3E}">
        <p14:creationId xmlns:p14="http://schemas.microsoft.com/office/powerpoint/2010/main" val="38524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1ED6-BB4A-C80D-F418-888C4DA85A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F1A1D8-E6AC-0347-EDA5-D6264F4BD97B}"/>
              </a:ext>
            </a:extLst>
          </p:cNvPr>
          <p:cNvSpPr>
            <a:spLocks noGrp="1"/>
          </p:cNvSpPr>
          <p:nvPr>
            <p:ph type="body" sz="quarter" idx="10"/>
          </p:nvPr>
        </p:nvSpPr>
        <p:spPr>
          <a:xfrm>
            <a:off x="838200" y="466725"/>
            <a:ext cx="10515600" cy="666750"/>
          </a:xfrm>
        </p:spPr>
        <p:txBody>
          <a:bodyPr/>
          <a:lstStyle/>
          <a:p>
            <a:pPr marL="0" indent="0">
              <a:buNone/>
            </a:pPr>
            <a:r>
              <a:rPr lang="en-US" dirty="0"/>
              <a:t>Status of IEEE P2800.2</a:t>
            </a:r>
          </a:p>
        </p:txBody>
      </p:sp>
      <p:sp>
        <p:nvSpPr>
          <p:cNvPr id="4" name="Content Placeholder 3">
            <a:extLst>
              <a:ext uri="{FF2B5EF4-FFF2-40B4-BE49-F238E27FC236}">
                <a16:creationId xmlns:a16="http://schemas.microsoft.com/office/drawing/2014/main" id="{9DAE3925-938B-0021-7AC6-D0EE51914AAC}"/>
              </a:ext>
            </a:extLst>
          </p:cNvPr>
          <p:cNvSpPr>
            <a:spLocks noGrp="1"/>
          </p:cNvSpPr>
          <p:nvPr>
            <p:ph sz="quarter" idx="13"/>
          </p:nvPr>
        </p:nvSpPr>
        <p:spPr>
          <a:xfrm>
            <a:off x="-113413" y="1229360"/>
            <a:ext cx="6619240" cy="5364480"/>
          </a:xfrm>
        </p:spPr>
        <p:txBody>
          <a:bodyPr>
            <a:normAutofit/>
          </a:bodyPr>
          <a:lstStyle/>
          <a:p>
            <a:pPr lvl="1"/>
            <a:r>
              <a:rPr lang="en-US" dirty="0"/>
              <a:t>Scope: Conformity assessment procedures for IEEE 2800-2022</a:t>
            </a:r>
          </a:p>
          <a:p>
            <a:pPr lvl="1"/>
            <a:r>
              <a:rPr lang="en-US" dirty="0"/>
              <a:t>IEEE-SA ballot completed November 2025</a:t>
            </a:r>
          </a:p>
          <a:p>
            <a:pPr lvl="2"/>
            <a:r>
              <a:rPr lang="en-US" dirty="0"/>
              <a:t>Final approval rate at 96%.  Final response rate 90%. Abstentions 6%</a:t>
            </a:r>
          </a:p>
          <a:p>
            <a:pPr lvl="2"/>
            <a:r>
              <a:rPr lang="en-US" dirty="0"/>
              <a:t>Final ballot draft (D4.1) on </a:t>
            </a:r>
            <a:r>
              <a:rPr lang="en-US" dirty="0">
                <a:hlinkClick r:id="rId2"/>
              </a:rPr>
              <a:t>IEEExplore</a:t>
            </a:r>
            <a:endParaRPr lang="en-US" dirty="0"/>
          </a:p>
          <a:p>
            <a:pPr lvl="1"/>
            <a:r>
              <a:rPr lang="en-US" dirty="0"/>
              <a:t>Approved by IEEE RevCom January 2026</a:t>
            </a:r>
          </a:p>
          <a:p>
            <a:pPr lvl="1"/>
            <a:r>
              <a:rPr lang="en-US" dirty="0"/>
              <a:t>Approved by IEEE-SA Standards Board February 2026</a:t>
            </a:r>
          </a:p>
          <a:p>
            <a:pPr lvl="1"/>
            <a:r>
              <a:rPr lang="en-US" dirty="0"/>
              <a:t>Currently undergoing final editing and formatting</a:t>
            </a:r>
          </a:p>
          <a:p>
            <a:pPr lvl="1"/>
            <a:r>
              <a:rPr lang="en-US" b="1" dirty="0"/>
              <a:t>IEEE 2800.2-2026 expected to be published around March/April</a:t>
            </a:r>
          </a:p>
          <a:p>
            <a:pPr lvl="1"/>
            <a:endParaRPr lang="en-US" dirty="0"/>
          </a:p>
        </p:txBody>
      </p:sp>
      <p:pic>
        <p:nvPicPr>
          <p:cNvPr id="5" name="Picture 4" descr="Graphical user interface, application&#10;&#10;AI-generated content may be incorrect.">
            <a:extLst>
              <a:ext uri="{FF2B5EF4-FFF2-40B4-BE49-F238E27FC236}">
                <a16:creationId xmlns:a16="http://schemas.microsoft.com/office/drawing/2014/main" id="{4BE06D23-11E8-5D4D-AF58-BDD662224D64}"/>
              </a:ext>
            </a:extLst>
          </p:cNvPr>
          <p:cNvPicPr>
            <a:picLocks noChangeAspect="1"/>
          </p:cNvPicPr>
          <p:nvPr/>
        </p:nvPicPr>
        <p:blipFill>
          <a:blip r:embed="rId3"/>
          <a:stretch>
            <a:fillRect/>
          </a:stretch>
        </p:blipFill>
        <p:spPr>
          <a:xfrm>
            <a:off x="6505827" y="1133475"/>
            <a:ext cx="5509859" cy="5364480"/>
          </a:xfrm>
          <a:prstGeom prst="rect">
            <a:avLst/>
          </a:prstGeom>
        </p:spPr>
      </p:pic>
      <p:sp>
        <p:nvSpPr>
          <p:cNvPr id="3" name="TextBox 2">
            <a:extLst>
              <a:ext uri="{FF2B5EF4-FFF2-40B4-BE49-F238E27FC236}">
                <a16:creationId xmlns:a16="http://schemas.microsoft.com/office/drawing/2014/main" id="{326F3AE9-38AF-E086-9D8A-4BD21053CDDA}"/>
              </a:ext>
            </a:extLst>
          </p:cNvPr>
          <p:cNvSpPr txBox="1"/>
          <p:nvPr/>
        </p:nvSpPr>
        <p:spPr>
          <a:xfrm>
            <a:off x="300148" y="6053436"/>
            <a:ext cx="5758626" cy="540404"/>
          </a:xfrm>
          <a:prstGeom prst="rect">
            <a:avLst/>
          </a:prstGeom>
          <a:noFill/>
        </p:spPr>
        <p:txBody>
          <a:bodyPr wrap="square" rtlCol="0">
            <a:spAutoFit/>
          </a:bodyPr>
          <a:lstStyle/>
          <a:p>
            <a:pPr>
              <a:lnSpc>
                <a:spcPct val="108000"/>
              </a:lnSpc>
              <a:spcBef>
                <a:spcPts val="300"/>
              </a:spcBef>
              <a:spcAft>
                <a:spcPts val="300"/>
              </a:spcAft>
            </a:pPr>
            <a:r>
              <a:rPr lang="en-US" sz="1400" dirty="0">
                <a:latin typeface="Arial" panose="020B0604020202020204" pitchFamily="34" charset="0"/>
                <a:cs typeface="Arial" panose="020B0604020202020204" pitchFamily="34" charset="0"/>
              </a:rPr>
              <a:t>For more information on IEEE SA balloting for IEEE 2800.2 see “Other Industry Updates” from </a:t>
            </a:r>
            <a:r>
              <a:rPr lang="en-US" sz="1400" dirty="0">
                <a:latin typeface="Arial" panose="020B0604020202020204" pitchFamily="34" charset="0"/>
                <a:cs typeface="Arial" panose="020B0604020202020204" pitchFamily="34" charset="0"/>
                <a:hlinkClick r:id="rId4"/>
              </a:rPr>
              <a:t>ERCOT IBRWG in Dec </a:t>
            </a:r>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701D65C-E97B-F75A-4D57-1F47C197D892}"/>
              </a:ext>
            </a:extLst>
          </p:cNvPr>
          <p:cNvSpPr/>
          <p:nvPr/>
        </p:nvSpPr>
        <p:spPr>
          <a:xfrm>
            <a:off x="321089" y="3287652"/>
            <a:ext cx="5835406" cy="11098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649176"/>
      </p:ext>
    </p:extLst>
  </p:cSld>
  <p:clrMapOvr>
    <a:masterClrMapping/>
  </p:clrMapOvr>
</p:sld>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111718</TotalTime>
  <Words>1581</Words>
  <Application>Microsoft Office PowerPoint</Application>
  <PresentationFormat>Widescreen</PresentationFormat>
  <Paragraphs>114</Paragraphs>
  <Slides>13</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Adobe Garamond Pro</vt:lpstr>
      <vt:lpstr>Aptos</vt:lpstr>
      <vt:lpstr>Aptos Display</vt:lpstr>
      <vt:lpstr>Arial</vt:lpstr>
      <vt:lpstr>Calibri</vt:lpstr>
      <vt:lpstr>Montserrat</vt:lpstr>
      <vt:lpstr>Montserrat Medium</vt:lpstr>
      <vt:lpstr>Montserrat SemiBold</vt:lpstr>
      <vt:lpstr>Wingdings</vt:lpstr>
      <vt:lpstr>2_Office Theme</vt:lpstr>
      <vt:lpstr>1_Office Theme</vt:lpstr>
      <vt:lpstr>Office Theme</vt:lpstr>
      <vt:lpstr>ERCOT IBRWG: Other Industry Updates</vt:lpstr>
      <vt:lpstr>DOE Forum for the Implementation of Reliability Standards for Transmission (i2X FIRST) – Season 2</vt:lpstr>
      <vt:lpstr>DOE i2x FIRST - NERC PRC-029 Implementation, Experience, and Recommended Practices (1/27/26)</vt:lpstr>
      <vt:lpstr>DOE i2x FIRST - NERC PRC-029 Implementation, Experience, and Recommended Practices (1/27/26)</vt:lpstr>
      <vt:lpstr>DOE i2x FIRST– IBR Standards – How to Make Sense of it All? (2/24/26) </vt:lpstr>
      <vt:lpstr>DOE i2x FIRST –Grid-Forming Inverter Workshop (3/16/26)</vt:lpstr>
      <vt:lpstr>UNIFI, V.3</vt:lpstr>
      <vt:lpstr>UNIFI Specifications for Grid-forming Inverter-based Resources – Version 3</vt:lpstr>
      <vt:lpstr>PowerPoint Presentation</vt:lpstr>
      <vt:lpstr>ESIG Spring Technical Workshop</vt:lpstr>
      <vt:lpstr>ESIG O&amp;M UG Meeting – New IBR Developer Track</vt:lpstr>
      <vt:lpstr>Two ESIG Trainings – Nov and Dec 2025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36</cp:revision>
  <cp:lastPrinted>2024-10-15T22:25:00Z</cp:lastPrinted>
  <dcterms:created xsi:type="dcterms:W3CDTF">2022-05-16T15:19:42Z</dcterms:created>
  <dcterms:modified xsi:type="dcterms:W3CDTF">2026-02-16T14:47:33Z</dcterms:modified>
</cp:coreProperties>
</file>