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0"/>
  </p:notesMasterIdLst>
  <p:handoutMasterIdLst>
    <p:handoutMasterId r:id="rId11"/>
  </p:handoutMasterIdLst>
  <p:sldIdLst>
    <p:sldId id="260" r:id="rId6"/>
    <p:sldId id="281" r:id="rId7"/>
    <p:sldId id="295" r:id="rId8"/>
    <p:sldId id="624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5BAC17-9E4E-4A72-B09E-482CD3A2029C}" v="11" dt="2026-02-16T15:04:38.4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12" d="100"/>
          <a:sy n="112" d="100"/>
        </p:scale>
        <p:origin x="1584" y="32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dri, Sreenivas" userId="0b43dccd-042e-4be0-871d-afa1d90d6a2e" providerId="ADAL" clId="{467F39DD-4CFE-45E1-AA25-A1A8C9F836D1}"/>
    <pc:docChg chg="undo custSel addSld delSld modSld">
      <pc:chgData name="Badri, Sreenivas" userId="0b43dccd-042e-4be0-871d-afa1d90d6a2e" providerId="ADAL" clId="{467F39DD-4CFE-45E1-AA25-A1A8C9F836D1}" dt="2026-02-16T15:17:44.686" v="1501" actId="20577"/>
      <pc:docMkLst>
        <pc:docMk/>
      </pc:docMkLst>
      <pc:sldChg chg="modSp mod">
        <pc:chgData name="Badri, Sreenivas" userId="0b43dccd-042e-4be0-871d-afa1d90d6a2e" providerId="ADAL" clId="{467F39DD-4CFE-45E1-AA25-A1A8C9F836D1}" dt="2026-02-16T13:58:43.090" v="17" actId="20577"/>
        <pc:sldMkLst>
          <pc:docMk/>
          <pc:sldMk cId="730603795" sldId="260"/>
        </pc:sldMkLst>
        <pc:spChg chg="mod">
          <ac:chgData name="Badri, Sreenivas" userId="0b43dccd-042e-4be0-871d-afa1d90d6a2e" providerId="ADAL" clId="{467F39DD-4CFE-45E1-AA25-A1A8C9F836D1}" dt="2026-02-16T13:58:43.090" v="17" actId="20577"/>
          <ac:spMkLst>
            <pc:docMk/>
            <pc:sldMk cId="730603795" sldId="260"/>
            <ac:spMk id="7" creationId="{00000000-0000-0000-0000-000000000000}"/>
          </ac:spMkLst>
        </pc:spChg>
      </pc:sldChg>
      <pc:sldChg chg="addSp modSp mod">
        <pc:chgData name="Badri, Sreenivas" userId="0b43dccd-042e-4be0-871d-afa1d90d6a2e" providerId="ADAL" clId="{467F39DD-4CFE-45E1-AA25-A1A8C9F836D1}" dt="2026-02-16T15:02:43.759" v="1493" actId="20577"/>
        <pc:sldMkLst>
          <pc:docMk/>
          <pc:sldMk cId="1689020956" sldId="281"/>
        </pc:sldMkLst>
        <pc:spChg chg="mod">
          <ac:chgData name="Badri, Sreenivas" userId="0b43dccd-042e-4be0-871d-afa1d90d6a2e" providerId="ADAL" clId="{467F39DD-4CFE-45E1-AA25-A1A8C9F836D1}" dt="2026-02-16T14:39:49.995" v="1139" actId="20577"/>
          <ac:spMkLst>
            <pc:docMk/>
            <pc:sldMk cId="1689020956" sldId="281"/>
            <ac:spMk id="2" creationId="{509621C7-D855-4944-BD1A-BD735D4ACFCE}"/>
          </ac:spMkLst>
        </pc:spChg>
        <pc:spChg chg="mod">
          <ac:chgData name="Badri, Sreenivas" userId="0b43dccd-042e-4be0-871d-afa1d90d6a2e" providerId="ADAL" clId="{467F39DD-4CFE-45E1-AA25-A1A8C9F836D1}" dt="2026-02-16T15:02:43.759" v="1493" actId="20577"/>
          <ac:spMkLst>
            <pc:docMk/>
            <pc:sldMk cId="1689020956" sldId="281"/>
            <ac:spMk id="3" creationId="{2AEC09B2-E9BC-44FC-B87A-EBD5536CC32F}"/>
          </ac:spMkLst>
        </pc:spChg>
        <pc:graphicFrameChg chg="add mod">
          <ac:chgData name="Badri, Sreenivas" userId="0b43dccd-042e-4be0-871d-afa1d90d6a2e" providerId="ADAL" clId="{467F39DD-4CFE-45E1-AA25-A1A8C9F836D1}" dt="2026-02-16T14:52:29.141" v="1152" actId="1076"/>
          <ac:graphicFrameMkLst>
            <pc:docMk/>
            <pc:sldMk cId="1689020956" sldId="281"/>
            <ac:graphicFrameMk id="5" creationId="{C98C9BDA-79A9-46C5-9AEB-7613C5B8A342}"/>
          </ac:graphicFrameMkLst>
        </pc:graphicFrameChg>
        <pc:graphicFrameChg chg="add mod modGraphic">
          <ac:chgData name="Badri, Sreenivas" userId="0b43dccd-042e-4be0-871d-afa1d90d6a2e" providerId="ADAL" clId="{467F39DD-4CFE-45E1-AA25-A1A8C9F836D1}" dt="2026-02-16T15:01:59.255" v="1490" actId="20577"/>
          <ac:graphicFrameMkLst>
            <pc:docMk/>
            <pc:sldMk cId="1689020956" sldId="281"/>
            <ac:graphicFrameMk id="6" creationId="{739FB9D0-1124-25CA-31D8-D97506AA869A}"/>
          </ac:graphicFrameMkLst>
        </pc:graphicFrameChg>
      </pc:sldChg>
      <pc:sldChg chg="del">
        <pc:chgData name="Badri, Sreenivas" userId="0b43dccd-042e-4be0-871d-afa1d90d6a2e" providerId="ADAL" clId="{467F39DD-4CFE-45E1-AA25-A1A8C9F836D1}" dt="2026-02-16T14:39:59.059" v="1141" actId="47"/>
        <pc:sldMkLst>
          <pc:docMk/>
          <pc:sldMk cId="2364780633" sldId="290"/>
        </pc:sldMkLst>
      </pc:sldChg>
      <pc:sldChg chg="add del">
        <pc:chgData name="Badri, Sreenivas" userId="0b43dccd-042e-4be0-871d-afa1d90d6a2e" providerId="ADAL" clId="{467F39DD-4CFE-45E1-AA25-A1A8C9F836D1}" dt="2026-02-16T15:00:03.558" v="1445" actId="47"/>
        <pc:sldMkLst>
          <pc:docMk/>
          <pc:sldMk cId="1000095681" sldId="293"/>
        </pc:sldMkLst>
      </pc:sldChg>
      <pc:sldChg chg="del">
        <pc:chgData name="Badri, Sreenivas" userId="0b43dccd-042e-4be0-871d-afa1d90d6a2e" providerId="ADAL" clId="{467F39DD-4CFE-45E1-AA25-A1A8C9F836D1}" dt="2026-02-16T14:54:07.156" v="1184" actId="47"/>
        <pc:sldMkLst>
          <pc:docMk/>
          <pc:sldMk cId="1361976599" sldId="294"/>
        </pc:sldMkLst>
      </pc:sldChg>
      <pc:sldChg chg="modSp add mod">
        <pc:chgData name="Badri, Sreenivas" userId="0b43dccd-042e-4be0-871d-afa1d90d6a2e" providerId="ADAL" clId="{467F39DD-4CFE-45E1-AA25-A1A8C9F836D1}" dt="2026-02-16T15:17:44.686" v="1501" actId="20577"/>
        <pc:sldMkLst>
          <pc:docMk/>
          <pc:sldMk cId="1108136877" sldId="295"/>
        </pc:sldMkLst>
        <pc:spChg chg="mod">
          <ac:chgData name="Badri, Sreenivas" userId="0b43dccd-042e-4be0-871d-afa1d90d6a2e" providerId="ADAL" clId="{467F39DD-4CFE-45E1-AA25-A1A8C9F836D1}" dt="2026-02-16T14:39:54.550" v="1140"/>
          <ac:spMkLst>
            <pc:docMk/>
            <pc:sldMk cId="1108136877" sldId="295"/>
            <ac:spMk id="2" creationId="{FA1F49A6-A027-8DE0-AC43-13A27768722E}"/>
          </ac:spMkLst>
        </pc:spChg>
        <pc:spChg chg="mod">
          <ac:chgData name="Badri, Sreenivas" userId="0b43dccd-042e-4be0-871d-afa1d90d6a2e" providerId="ADAL" clId="{467F39DD-4CFE-45E1-AA25-A1A8C9F836D1}" dt="2026-02-16T15:17:44.686" v="1501" actId="20577"/>
          <ac:spMkLst>
            <pc:docMk/>
            <pc:sldMk cId="1108136877" sldId="295"/>
            <ac:spMk id="3" creationId="{496839B7-DF00-09E4-7130-D0C237A62DB3}"/>
          </ac:spMkLst>
        </pc:spChg>
      </pc:sldChg>
      <pc:sldChg chg="modSp add mod">
        <pc:chgData name="Badri, Sreenivas" userId="0b43dccd-042e-4be0-871d-afa1d90d6a2e" providerId="ADAL" clId="{467F39DD-4CFE-45E1-AA25-A1A8C9F836D1}" dt="2026-02-16T15:04:42.075" v="1498" actId="6549"/>
        <pc:sldMkLst>
          <pc:docMk/>
          <pc:sldMk cId="1930866219" sldId="624"/>
        </pc:sldMkLst>
        <pc:spChg chg="mod">
          <ac:chgData name="Badri, Sreenivas" userId="0b43dccd-042e-4be0-871d-afa1d90d6a2e" providerId="ADAL" clId="{467F39DD-4CFE-45E1-AA25-A1A8C9F836D1}" dt="2026-02-16T15:04:42.075" v="1498" actId="6549"/>
          <ac:spMkLst>
            <pc:docMk/>
            <pc:sldMk cId="1930866219" sldId="624"/>
            <ac:spMk id="3" creationId="{15AA4E33-EDF8-098B-A82E-BAE7DACA213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2105561"/>
            <a:ext cx="5410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CRR Technology Update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Sreenivas Badri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February 16, 2026</a:t>
            </a:r>
          </a:p>
          <a:p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621C7-D855-4944-BD1A-BD735D4AC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CRR Technology Update – CRR Long Term Auctions in Cloud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C09B2-E9BC-44FC-B87A-EBD5536CC3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" y="609600"/>
            <a:ext cx="8534400" cy="5052221"/>
          </a:xfrm>
        </p:spPr>
        <p:txBody>
          <a:bodyPr/>
          <a:lstStyle/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Last update provided to CMWG on 07/21/2025.</a:t>
            </a:r>
          </a:p>
          <a:p>
            <a:pPr marL="0" indent="0">
              <a:buNone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Today update will focus on progress we made since last update.</a:t>
            </a:r>
          </a:p>
          <a:p>
            <a:pPr marL="0" indent="0">
              <a:buNone/>
            </a:pPr>
            <a:endParaRPr lang="en-US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CRR Long Term Auctions in Vendor Cloud - POC – 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Completed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Vendor performed POC in their cloud.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Tested both CRR standalone auction and CRR integrated auction runs in Cloud, </a:t>
            </a:r>
            <a:r>
              <a:rPr lang="en-US" sz="1800" b="1" dirty="0">
                <a:latin typeface="Calibri" panose="020F0502020204030204" pitchFamily="34" charset="0"/>
                <a:cs typeface="Calibri" panose="020F0502020204030204" pitchFamily="34" charset="0"/>
              </a:rPr>
              <a:t>observed significant performance improvement.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CRR Integrated auction -  Only engine runs in Cloud with optimal hardware configuration, database and MOI &amp; MUI (Application) run from ERCOT on-prem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Cloud POC Results: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915E3D-64D1-44AA-A229-A8B6A5A9B5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39FB9D0-1124-25CA-31D8-D97506AA86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545670"/>
              </p:ext>
            </p:extLst>
          </p:nvPr>
        </p:nvGraphicFramePr>
        <p:xfrm>
          <a:off x="609600" y="4798934"/>
          <a:ext cx="8077199" cy="1312545"/>
        </p:xfrm>
        <a:graphic>
          <a:graphicData uri="http://schemas.openxmlformats.org/drawingml/2006/table">
            <a:tbl>
              <a:tblPr/>
              <a:tblGrid>
                <a:gridCol w="2748625">
                  <a:extLst>
                    <a:ext uri="{9D8B030D-6E8A-4147-A177-3AD203B41FA5}">
                      <a16:colId xmlns:a16="http://schemas.microsoft.com/office/drawing/2014/main" val="311790555"/>
                    </a:ext>
                  </a:extLst>
                </a:gridCol>
                <a:gridCol w="1138551">
                  <a:extLst>
                    <a:ext uri="{9D8B030D-6E8A-4147-A177-3AD203B41FA5}">
                      <a16:colId xmlns:a16="http://schemas.microsoft.com/office/drawing/2014/main" val="2799574362"/>
                    </a:ext>
                  </a:extLst>
                </a:gridCol>
                <a:gridCol w="1230556">
                  <a:extLst>
                    <a:ext uri="{9D8B030D-6E8A-4147-A177-3AD203B41FA5}">
                      <a16:colId xmlns:a16="http://schemas.microsoft.com/office/drawing/2014/main" val="1554429308"/>
                    </a:ext>
                  </a:extLst>
                </a:gridCol>
                <a:gridCol w="1130668">
                  <a:extLst>
                    <a:ext uri="{9D8B030D-6E8A-4147-A177-3AD203B41FA5}">
                      <a16:colId xmlns:a16="http://schemas.microsoft.com/office/drawing/2014/main" val="3186768279"/>
                    </a:ext>
                  </a:extLst>
                </a:gridCol>
                <a:gridCol w="1828799">
                  <a:extLst>
                    <a:ext uri="{9D8B030D-6E8A-4147-A177-3AD203B41FA5}">
                      <a16:colId xmlns:a16="http://schemas.microsoft.com/office/drawing/2014/main" val="177813299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C9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Solve Time in Production</a:t>
                      </a:r>
                      <a:b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(in hours)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C9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Solve Time </a:t>
                      </a:r>
                      <a:b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with Engine Software Improvements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C9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Solve Time </a:t>
                      </a:r>
                      <a:b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 Vendor Cloud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(in hours)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C9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Performance </a:t>
                      </a:r>
                      <a:b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Comparison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C9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518814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venir Next LT Pro" panose="020B0504020202020204" pitchFamily="34" charset="0"/>
                        </a:rPr>
                        <a:t>2026.1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Avenir Next LT Pro" panose="020B0504020202020204" pitchFamily="34" charset="0"/>
                        </a:rPr>
                        <a:t>st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venir Next LT Pro" panose="020B0504020202020204" pitchFamily="34" charset="0"/>
                        </a:rPr>
                        <a:t>6.AnnualAuction.Seq5_PWD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2.41X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539467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venir Next LT Pro" panose="020B0504020202020204" pitchFamily="34" charset="0"/>
                        </a:rPr>
                        <a:t>2026.1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Avenir Next LT Pro" panose="020B0504020202020204" pitchFamily="34" charset="0"/>
                        </a:rPr>
                        <a:t>st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venir Next LT Pro" panose="020B0504020202020204" pitchFamily="34" charset="0"/>
                        </a:rPr>
                        <a:t>6.AnnualAuction.Seq2_PWD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2.72X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996805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venir Next LT Pro" panose="020B0504020202020204" pitchFamily="34" charset="0"/>
                        </a:rPr>
                        <a:t>2026.2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Avenir Next LT Pro" panose="020B0504020202020204" pitchFamily="34" charset="0"/>
                        </a:rPr>
                        <a:t>nd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venir Next LT Pro" panose="020B0504020202020204" pitchFamily="34" charset="0"/>
                        </a:rPr>
                        <a:t>6.AnnualAuction.Seq3_PWD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3.25X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59495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9020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8E687C-869E-2BCF-22C0-BDB49C7B41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F49A6-A027-8DE0-AC43-13A277687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CRR Technology Update – CRR Long Term Auctions in Cloud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6839B7-DF00-09E4-7130-D0C237A62D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" y="762000"/>
            <a:ext cx="8534400" cy="5052221"/>
          </a:xfrm>
        </p:spPr>
        <p:txBody>
          <a:bodyPr/>
          <a:lstStyle/>
          <a:p>
            <a:pPr marL="0" indent="0">
              <a:buNone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ERCOT Cloud Foundations in place.</a:t>
            </a:r>
          </a:p>
          <a:p>
            <a:pPr marL="0" indent="0">
              <a:buNone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CRR Long Term Auctions setup in ERCOT Cloud – For Production runs – 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In Progress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Landing Zones are being built currently, then CRR VMs will be built.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Plan to complete the deployment and setup of CRR standalone and integrated auctions by End of March and Testing by End of April.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Dry runs are planned for May and June.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Tentatively looking at running CRR long term Auctions (only Engine) in ERCOT Cloud from Q3 this year.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08C2C1-631E-EC8C-314A-D3B4A261DA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1368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D6869-86A1-B83B-8299-C2EB10231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8D7AED-487B-8A2B-4965-52C0718789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15AA4E33-EDF8-098B-A82E-BAE7DACA2130}"/>
              </a:ext>
            </a:extLst>
          </p:cNvPr>
          <p:cNvSpPr txBox="1">
            <a:spLocks/>
          </p:cNvSpPr>
          <p:nvPr/>
        </p:nvSpPr>
        <p:spPr>
          <a:xfrm>
            <a:off x="533400" y="2667000"/>
            <a:ext cx="8077199" cy="4572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-230187" algn="ctr">
              <a:buFont typeface="Arial" panose="020B0604020202020204" pitchFamily="34" charset="0"/>
              <a:buNone/>
            </a:pPr>
            <a:r>
              <a:rPr lang="en-US" sz="2400" dirty="0"/>
              <a:t>Questions / Comments</a:t>
            </a:r>
          </a:p>
        </p:txBody>
      </p:sp>
    </p:spTree>
    <p:extLst>
      <p:ext uri="{BB962C8B-B14F-4D97-AF65-F5344CB8AC3E}">
        <p14:creationId xmlns:p14="http://schemas.microsoft.com/office/powerpoint/2010/main" val="1930866219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2" ma:contentTypeDescription="Create a new document." ma:contentTypeScope="" ma:versionID="63b4750df494f1e899998ba0dd64b59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26b17897b0dee42c4ef932dfddf4050e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terms/"/>
    <ds:schemaRef ds:uri="http://schemas.openxmlformats.org/package/2006/metadata/core-properties"/>
    <ds:schemaRef ds:uri="http://purl.org/dc/dcmitype/"/>
    <ds:schemaRef ds:uri="http://www.w3.org/XML/1998/namespace"/>
    <ds:schemaRef ds:uri="http://schemas.microsoft.com/office/infopath/2007/PartnerControls"/>
    <ds:schemaRef ds:uri="c34af464-7aa1-4edd-9be4-83dffc1cb926"/>
  </ds:schemaRefs>
</ds:datastoreItem>
</file>

<file path=customXml/itemProps2.xml><?xml version="1.0" encoding="utf-8"?>
<ds:datastoreItem xmlns:ds="http://schemas.openxmlformats.org/officeDocument/2006/customXml" ds:itemID="{843EB0A4-50A9-4E33-98AC-BC2B61C8A1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5193</TotalTime>
  <Words>273</Words>
  <Application>Microsoft Office PowerPoint</Application>
  <PresentationFormat>On-screen Show (4:3)</PresentationFormat>
  <Paragraphs>51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Aptos Narrow</vt:lpstr>
      <vt:lpstr>Arial</vt:lpstr>
      <vt:lpstr>Avenir Next LT Pro</vt:lpstr>
      <vt:lpstr>Calibri</vt:lpstr>
      <vt:lpstr>Wingdings</vt:lpstr>
      <vt:lpstr>1_Custom Design</vt:lpstr>
      <vt:lpstr>Office Theme</vt:lpstr>
      <vt:lpstr>PowerPoint Presentation</vt:lpstr>
      <vt:lpstr>CRR Technology Update – CRR Long Term Auctions in Cloud</vt:lpstr>
      <vt:lpstr>CRR Technology Update – CRR Long Term Auctions in Cloud</vt:lpstr>
      <vt:lpstr>Questions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Badri, Sreenivas</cp:lastModifiedBy>
  <cp:revision>63</cp:revision>
  <cp:lastPrinted>2016-01-21T20:53:15Z</cp:lastPrinted>
  <dcterms:created xsi:type="dcterms:W3CDTF">2016-01-21T15:20:31Z</dcterms:created>
  <dcterms:modified xsi:type="dcterms:W3CDTF">2026-02-16T15:17:47Z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2024-02-20T13:03:33Z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6e019d9d-d939-4c70-8667-61352cf99a06</vt:lpwstr>
  </property>
  <property fmtid="{D5CDD505-2E9C-101B-9397-08002B2CF9AE}" pid="9" name="MSIP_Label_7084cbda-52b8-46fb-a7b7-cb5bd465ed85_ContentBits">
    <vt:lpwstr>0</vt:lpwstr>
  </property>
</Properties>
</file>