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4"/>
  </p:notesMasterIdLst>
  <p:handoutMasterIdLst>
    <p:handoutMasterId r:id="rId15"/>
  </p:handoutMasterIdLst>
  <p:sldIdLst>
    <p:sldId id="260" r:id="rId7"/>
    <p:sldId id="257" r:id="rId8"/>
    <p:sldId id="265" r:id="rId9"/>
    <p:sldId id="268" r:id="rId10"/>
    <p:sldId id="266" r:id="rId11"/>
    <p:sldId id="269" r:id="rId12"/>
    <p:sldId id="270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5" autoAdjust="0"/>
    <p:restoredTop sz="90129" autoAdjust="0"/>
  </p:normalViewPr>
  <p:slideViewPr>
    <p:cSldViewPr showGuides="1">
      <p:cViewPr>
        <p:scale>
          <a:sx n="75" d="100"/>
          <a:sy n="75" d="100"/>
        </p:scale>
        <p:origin x="2916" y="61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Sheet1!$A$29:$A$40</c:f>
              <c:strCache>
                <c:ptCount val="12"/>
                <c:pt idx="0">
                  <c:v>2025/02</c:v>
                </c:pt>
                <c:pt idx="1">
                  <c:v>2025/03</c:v>
                </c:pt>
                <c:pt idx="2">
                  <c:v>2025/04</c:v>
                </c:pt>
                <c:pt idx="3">
                  <c:v>2025/05</c:v>
                </c:pt>
                <c:pt idx="4">
                  <c:v>2025/06</c:v>
                </c:pt>
                <c:pt idx="5">
                  <c:v>2025/07</c:v>
                </c:pt>
                <c:pt idx="6">
                  <c:v>2025/08</c:v>
                </c:pt>
                <c:pt idx="7">
                  <c:v>2025/09</c:v>
                </c:pt>
                <c:pt idx="8">
                  <c:v>2025/10</c:v>
                </c:pt>
                <c:pt idx="9">
                  <c:v>2025/11</c:v>
                </c:pt>
                <c:pt idx="10">
                  <c:v>2025/12</c:v>
                </c:pt>
                <c:pt idx="11">
                  <c:v>2026/01</c:v>
                </c:pt>
              </c:strCache>
            </c:strRef>
          </c:cat>
          <c:val>
            <c:numRef>
              <c:f>Sheet1!$B$29:$B$40</c:f>
              <c:numCache>
                <c:formatCode>General</c:formatCode>
                <c:ptCount val="12"/>
                <c:pt idx="0">
                  <c:v>0.25</c:v>
                </c:pt>
                <c:pt idx="1">
                  <c:v>0.25</c:v>
                </c:pt>
                <c:pt idx="2">
                  <c:v>0.23</c:v>
                </c:pt>
                <c:pt idx="3">
                  <c:v>0.37</c:v>
                </c:pt>
                <c:pt idx="4">
                  <c:v>0.27</c:v>
                </c:pt>
                <c:pt idx="5">
                  <c:v>0.38</c:v>
                </c:pt>
                <c:pt idx="6">
                  <c:v>0.32</c:v>
                </c:pt>
                <c:pt idx="7">
                  <c:v>0.32</c:v>
                </c:pt>
                <c:pt idx="8">
                  <c:v>0.36</c:v>
                </c:pt>
                <c:pt idx="9">
                  <c:v>0.36</c:v>
                </c:pt>
                <c:pt idx="10">
                  <c:v>0.41</c:v>
                </c:pt>
                <c:pt idx="11">
                  <c:v>0.41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Sheet1!$A$29:$A$40</c:f>
              <c:strCache>
                <c:ptCount val="12"/>
                <c:pt idx="0">
                  <c:v>2025/02</c:v>
                </c:pt>
                <c:pt idx="1">
                  <c:v>2025/03</c:v>
                </c:pt>
                <c:pt idx="2">
                  <c:v>2025/04</c:v>
                </c:pt>
                <c:pt idx="3">
                  <c:v>2025/05</c:v>
                </c:pt>
                <c:pt idx="4">
                  <c:v>2025/06</c:v>
                </c:pt>
                <c:pt idx="5">
                  <c:v>2025/07</c:v>
                </c:pt>
                <c:pt idx="6">
                  <c:v>2025/08</c:v>
                </c:pt>
                <c:pt idx="7">
                  <c:v>2025/09</c:v>
                </c:pt>
                <c:pt idx="8">
                  <c:v>2025/10</c:v>
                </c:pt>
                <c:pt idx="9">
                  <c:v>2025/11</c:v>
                </c:pt>
                <c:pt idx="10">
                  <c:v>2025/12</c:v>
                </c:pt>
                <c:pt idx="11">
                  <c:v>2026/01</c:v>
                </c:pt>
              </c:strCache>
            </c:strRef>
          </c:cat>
          <c:val>
            <c:numRef>
              <c:f>Sheet1!$C$29:$C$40</c:f>
              <c:numCache>
                <c:formatCode>General</c:formatCode>
                <c:ptCount val="12"/>
                <c:pt idx="0">
                  <c:v>0.99</c:v>
                </c:pt>
                <c:pt idx="1">
                  <c:v>1.31</c:v>
                </c:pt>
                <c:pt idx="2">
                  <c:v>1.17</c:v>
                </c:pt>
                <c:pt idx="3">
                  <c:v>1.07</c:v>
                </c:pt>
                <c:pt idx="4">
                  <c:v>0.96</c:v>
                </c:pt>
                <c:pt idx="5">
                  <c:v>1.0900000000000001</c:v>
                </c:pt>
                <c:pt idx="6">
                  <c:v>2.31</c:v>
                </c:pt>
                <c:pt idx="7">
                  <c:v>2.12</c:v>
                </c:pt>
                <c:pt idx="8">
                  <c:v>2.11</c:v>
                </c:pt>
                <c:pt idx="9">
                  <c:v>2.11</c:v>
                </c:pt>
                <c:pt idx="10">
                  <c:v>1.76</c:v>
                </c:pt>
                <c:pt idx="11">
                  <c:v>1.36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Sheet1!$A$29:$A$40</c:f>
              <c:strCache>
                <c:ptCount val="12"/>
                <c:pt idx="0">
                  <c:v>2025/02</c:v>
                </c:pt>
                <c:pt idx="1">
                  <c:v>2025/03</c:v>
                </c:pt>
                <c:pt idx="2">
                  <c:v>2025/04</c:v>
                </c:pt>
                <c:pt idx="3">
                  <c:v>2025/05</c:v>
                </c:pt>
                <c:pt idx="4">
                  <c:v>2025/06</c:v>
                </c:pt>
                <c:pt idx="5">
                  <c:v>2025/07</c:v>
                </c:pt>
                <c:pt idx="6">
                  <c:v>2025/08</c:v>
                </c:pt>
                <c:pt idx="7">
                  <c:v>2025/09</c:v>
                </c:pt>
                <c:pt idx="8">
                  <c:v>2025/10</c:v>
                </c:pt>
                <c:pt idx="9">
                  <c:v>2025/11</c:v>
                </c:pt>
                <c:pt idx="10">
                  <c:v>2025/12</c:v>
                </c:pt>
                <c:pt idx="11">
                  <c:v>2026/01</c:v>
                </c:pt>
              </c:strCache>
            </c:strRef>
          </c:cat>
          <c:val>
            <c:numRef>
              <c:f>Sheet1!$D$29:$D$40</c:f>
              <c:numCache>
                <c:formatCode>General</c:formatCode>
                <c:ptCount val="12"/>
                <c:pt idx="0">
                  <c:v>0.39</c:v>
                </c:pt>
                <c:pt idx="1">
                  <c:v>0.4</c:v>
                </c:pt>
                <c:pt idx="2">
                  <c:v>0.41</c:v>
                </c:pt>
                <c:pt idx="3">
                  <c:v>0.59</c:v>
                </c:pt>
                <c:pt idx="4">
                  <c:v>0.43</c:v>
                </c:pt>
                <c:pt idx="5">
                  <c:v>0.54</c:v>
                </c:pt>
                <c:pt idx="6">
                  <c:v>0.41</c:v>
                </c:pt>
                <c:pt idx="7">
                  <c:v>0.42</c:v>
                </c:pt>
                <c:pt idx="8">
                  <c:v>0.46</c:v>
                </c:pt>
                <c:pt idx="9">
                  <c:v>0.46</c:v>
                </c:pt>
                <c:pt idx="10">
                  <c:v>0.43</c:v>
                </c:pt>
                <c:pt idx="11">
                  <c:v>0.51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Sheet1!$A$29:$A$40</c:f>
              <c:strCache>
                <c:ptCount val="12"/>
                <c:pt idx="0">
                  <c:v>2025/02</c:v>
                </c:pt>
                <c:pt idx="1">
                  <c:v>2025/03</c:v>
                </c:pt>
                <c:pt idx="2">
                  <c:v>2025/04</c:v>
                </c:pt>
                <c:pt idx="3">
                  <c:v>2025/05</c:v>
                </c:pt>
                <c:pt idx="4">
                  <c:v>2025/06</c:v>
                </c:pt>
                <c:pt idx="5">
                  <c:v>2025/07</c:v>
                </c:pt>
                <c:pt idx="6">
                  <c:v>2025/08</c:v>
                </c:pt>
                <c:pt idx="7">
                  <c:v>2025/09</c:v>
                </c:pt>
                <c:pt idx="8">
                  <c:v>2025/10</c:v>
                </c:pt>
                <c:pt idx="9">
                  <c:v>2025/11</c:v>
                </c:pt>
                <c:pt idx="10">
                  <c:v>2025/12</c:v>
                </c:pt>
                <c:pt idx="11">
                  <c:v>2026/01</c:v>
                </c:pt>
              </c:strCache>
            </c:strRef>
          </c:cat>
          <c:val>
            <c:numRef>
              <c:f>Sheet1!$B$29:$B$40</c:f>
              <c:numCache>
                <c:formatCode>General</c:formatCode>
                <c:ptCount val="12"/>
                <c:pt idx="0">
                  <c:v>113902</c:v>
                </c:pt>
                <c:pt idx="1">
                  <c:v>93909</c:v>
                </c:pt>
                <c:pt idx="2">
                  <c:v>93010</c:v>
                </c:pt>
                <c:pt idx="3">
                  <c:v>88532</c:v>
                </c:pt>
                <c:pt idx="4">
                  <c:v>80916</c:v>
                </c:pt>
                <c:pt idx="5">
                  <c:v>102485</c:v>
                </c:pt>
                <c:pt idx="6">
                  <c:v>95236</c:v>
                </c:pt>
                <c:pt idx="7">
                  <c:v>99253</c:v>
                </c:pt>
                <c:pt idx="8">
                  <c:v>96863</c:v>
                </c:pt>
                <c:pt idx="9">
                  <c:v>76246</c:v>
                </c:pt>
                <c:pt idx="10">
                  <c:v>84824</c:v>
                </c:pt>
                <c:pt idx="11">
                  <c:v>96183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Sheet1!$A$29:$A$40</c:f>
              <c:strCache>
                <c:ptCount val="12"/>
                <c:pt idx="0">
                  <c:v>2025/02</c:v>
                </c:pt>
                <c:pt idx="1">
                  <c:v>2025/03</c:v>
                </c:pt>
                <c:pt idx="2">
                  <c:v>2025/04</c:v>
                </c:pt>
                <c:pt idx="3">
                  <c:v>2025/05</c:v>
                </c:pt>
                <c:pt idx="4">
                  <c:v>2025/06</c:v>
                </c:pt>
                <c:pt idx="5">
                  <c:v>2025/07</c:v>
                </c:pt>
                <c:pt idx="6">
                  <c:v>2025/08</c:v>
                </c:pt>
                <c:pt idx="7">
                  <c:v>2025/09</c:v>
                </c:pt>
                <c:pt idx="8">
                  <c:v>2025/10</c:v>
                </c:pt>
                <c:pt idx="9">
                  <c:v>2025/11</c:v>
                </c:pt>
                <c:pt idx="10">
                  <c:v>2025/12</c:v>
                </c:pt>
                <c:pt idx="11">
                  <c:v>2026/01</c:v>
                </c:pt>
              </c:strCache>
            </c:strRef>
          </c:cat>
          <c:val>
            <c:numRef>
              <c:f>Sheet1!$C$29:$C$40</c:f>
              <c:numCache>
                <c:formatCode>General</c:formatCode>
                <c:ptCount val="12"/>
                <c:pt idx="0">
                  <c:v>66013</c:v>
                </c:pt>
                <c:pt idx="1">
                  <c:v>69627</c:v>
                </c:pt>
                <c:pt idx="2">
                  <c:v>71027</c:v>
                </c:pt>
                <c:pt idx="3">
                  <c:v>74416</c:v>
                </c:pt>
                <c:pt idx="4">
                  <c:v>70472</c:v>
                </c:pt>
                <c:pt idx="5">
                  <c:v>70429</c:v>
                </c:pt>
                <c:pt idx="6">
                  <c:v>74498</c:v>
                </c:pt>
                <c:pt idx="7">
                  <c:v>67252</c:v>
                </c:pt>
                <c:pt idx="8">
                  <c:v>75117</c:v>
                </c:pt>
                <c:pt idx="9">
                  <c:v>73134</c:v>
                </c:pt>
                <c:pt idx="10">
                  <c:v>79692</c:v>
                </c:pt>
                <c:pt idx="11">
                  <c:v>75746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Sheet1!$A$29:$A$40</c:f>
              <c:strCache>
                <c:ptCount val="12"/>
                <c:pt idx="0">
                  <c:v>2025/02</c:v>
                </c:pt>
                <c:pt idx="1">
                  <c:v>2025/03</c:v>
                </c:pt>
                <c:pt idx="2">
                  <c:v>2025/04</c:v>
                </c:pt>
                <c:pt idx="3">
                  <c:v>2025/05</c:v>
                </c:pt>
                <c:pt idx="4">
                  <c:v>2025/06</c:v>
                </c:pt>
                <c:pt idx="5">
                  <c:v>2025/07</c:v>
                </c:pt>
                <c:pt idx="6">
                  <c:v>2025/08</c:v>
                </c:pt>
                <c:pt idx="7">
                  <c:v>2025/09</c:v>
                </c:pt>
                <c:pt idx="8">
                  <c:v>2025/10</c:v>
                </c:pt>
                <c:pt idx="9">
                  <c:v>2025/11</c:v>
                </c:pt>
                <c:pt idx="10">
                  <c:v>2025/12</c:v>
                </c:pt>
                <c:pt idx="11">
                  <c:v>2026/01</c:v>
                </c:pt>
              </c:strCache>
            </c:strRef>
          </c:cat>
          <c:val>
            <c:numRef>
              <c:f>Sheet1!$D$29:$D$40</c:f>
              <c:numCache>
                <c:formatCode>General</c:formatCode>
                <c:ptCount val="12"/>
                <c:pt idx="0">
                  <c:v>24038</c:v>
                </c:pt>
                <c:pt idx="1">
                  <c:v>15806</c:v>
                </c:pt>
                <c:pt idx="2">
                  <c:v>14027</c:v>
                </c:pt>
                <c:pt idx="3">
                  <c:v>16387</c:v>
                </c:pt>
                <c:pt idx="4">
                  <c:v>10325</c:v>
                </c:pt>
                <c:pt idx="5">
                  <c:v>11718</c:v>
                </c:pt>
                <c:pt idx="6">
                  <c:v>12092</c:v>
                </c:pt>
                <c:pt idx="7">
                  <c:v>13241</c:v>
                </c:pt>
                <c:pt idx="8">
                  <c:v>12376</c:v>
                </c:pt>
                <c:pt idx="9">
                  <c:v>8071</c:v>
                </c:pt>
                <c:pt idx="10">
                  <c:v>9265</c:v>
                </c:pt>
                <c:pt idx="11">
                  <c:v>10368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Recipient</a:t>
            </a:r>
            <a:r>
              <a:rPr lang="en-US" baseline="0" dirty="0"/>
              <a:t> Trends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Sheet1!$A$30:$A$41</c:f>
              <c:strCache>
                <c:ptCount val="12"/>
                <c:pt idx="0">
                  <c:v>2025/02</c:v>
                </c:pt>
                <c:pt idx="1">
                  <c:v>2025/03</c:v>
                </c:pt>
                <c:pt idx="2">
                  <c:v>2025/04</c:v>
                </c:pt>
                <c:pt idx="3">
                  <c:v>2025/05</c:v>
                </c:pt>
                <c:pt idx="4">
                  <c:v>2025/06</c:v>
                </c:pt>
                <c:pt idx="5">
                  <c:v>2025/07</c:v>
                </c:pt>
                <c:pt idx="6">
                  <c:v>2025/08</c:v>
                </c:pt>
                <c:pt idx="7">
                  <c:v>2025/09</c:v>
                </c:pt>
                <c:pt idx="8">
                  <c:v>2025/10</c:v>
                </c:pt>
                <c:pt idx="9">
                  <c:v>2025/11</c:v>
                </c:pt>
                <c:pt idx="10">
                  <c:v>2025/12</c:v>
                </c:pt>
                <c:pt idx="11">
                  <c:v>2026/01</c:v>
                </c:pt>
              </c:strCache>
            </c:strRef>
          </c:cat>
          <c:val>
            <c:numRef>
              <c:f>Sheet1!$B$30:$B$41</c:f>
              <c:numCache>
                <c:formatCode>General</c:formatCode>
                <c:ptCount val="12"/>
                <c:pt idx="0">
                  <c:v>388108</c:v>
                </c:pt>
                <c:pt idx="1">
                  <c:v>352929</c:v>
                </c:pt>
                <c:pt idx="2">
                  <c:v>339169</c:v>
                </c:pt>
                <c:pt idx="3">
                  <c:v>363968</c:v>
                </c:pt>
                <c:pt idx="4">
                  <c:v>379463</c:v>
                </c:pt>
                <c:pt idx="5">
                  <c:v>408650</c:v>
                </c:pt>
                <c:pt idx="6">
                  <c:v>433487</c:v>
                </c:pt>
                <c:pt idx="7">
                  <c:v>401968</c:v>
                </c:pt>
                <c:pt idx="8">
                  <c:v>370047</c:v>
                </c:pt>
                <c:pt idx="9">
                  <c:v>423657</c:v>
                </c:pt>
                <c:pt idx="10">
                  <c:v>388212</c:v>
                </c:pt>
                <c:pt idx="11">
                  <c:v>495741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0C-4D04-9061-802338FC2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Post Trends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Sheet1!$A$28:$A$39</c:f>
              <c:strCache>
                <c:ptCount val="12"/>
                <c:pt idx="0">
                  <c:v>2025/02</c:v>
                </c:pt>
                <c:pt idx="1">
                  <c:v>2025/03</c:v>
                </c:pt>
                <c:pt idx="2">
                  <c:v>2025/04</c:v>
                </c:pt>
                <c:pt idx="3">
                  <c:v>2025/05</c:v>
                </c:pt>
                <c:pt idx="4">
                  <c:v>2025/06</c:v>
                </c:pt>
                <c:pt idx="5">
                  <c:v>2025/07</c:v>
                </c:pt>
                <c:pt idx="6">
                  <c:v>2025/08</c:v>
                </c:pt>
                <c:pt idx="7">
                  <c:v>2025/09</c:v>
                </c:pt>
                <c:pt idx="8">
                  <c:v>2025/10</c:v>
                </c:pt>
                <c:pt idx="9">
                  <c:v>2025/11</c:v>
                </c:pt>
                <c:pt idx="10">
                  <c:v>2025/12</c:v>
                </c:pt>
                <c:pt idx="11">
                  <c:v>2026/01</c:v>
                </c:pt>
              </c:strCache>
            </c:strRef>
          </c:cat>
          <c:val>
            <c:numRef>
              <c:f>Sheet1!$B$28:$B$39</c:f>
              <c:numCache>
                <c:formatCode>General</c:formatCode>
                <c:ptCount val="12"/>
                <c:pt idx="0">
                  <c:v>3267</c:v>
                </c:pt>
                <c:pt idx="1">
                  <c:v>3651</c:v>
                </c:pt>
                <c:pt idx="2">
                  <c:v>3500</c:v>
                </c:pt>
                <c:pt idx="3">
                  <c:v>3740</c:v>
                </c:pt>
                <c:pt idx="4">
                  <c:v>3511</c:v>
                </c:pt>
                <c:pt idx="5">
                  <c:v>3679</c:v>
                </c:pt>
                <c:pt idx="6">
                  <c:v>3666</c:v>
                </c:pt>
                <c:pt idx="7">
                  <c:v>3539</c:v>
                </c:pt>
                <c:pt idx="8">
                  <c:v>3646</c:v>
                </c:pt>
                <c:pt idx="9">
                  <c:v>3631</c:v>
                </c:pt>
                <c:pt idx="10">
                  <c:v>3587</c:v>
                </c:pt>
                <c:pt idx="11">
                  <c:v>3487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A7-4579-BB2D-9A856D9D13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 rot="2700000"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47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98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services/sl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Mick Hanna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Data Operations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 February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–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40" y="723900"/>
            <a:ext cx="8534400" cy="56769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Service Availability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Retail Market IT systems met all SLA targets.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Market Data Transparency IT systems met all SLA targets.</a:t>
            </a:r>
            <a:endParaRPr lang="en-US" sz="20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2000" b="1" kern="0" dirty="0">
                <a:solidFill>
                  <a:srgbClr val="000000"/>
                </a:solidFill>
              </a:rPr>
              <a:t>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1/11/2026 Site Failover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2/8/2026 NAESB Upgrade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Internal reviews are ongoing about MIS API performance and policies; MT GUI discussions to continue during February TDTMS meeting.</a:t>
            </a:r>
          </a:p>
          <a:p>
            <a:pPr marL="57150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Non 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1/11/2026 Site Failover</a:t>
            </a:r>
          </a:p>
          <a:p>
            <a:pPr marL="0" indent="0">
              <a:buNone/>
            </a:pPr>
            <a:r>
              <a:rPr lang="en-US" sz="2000" b="1" kern="0" dirty="0" err="1">
                <a:solidFill>
                  <a:srgbClr val="000000"/>
                </a:solidFill>
              </a:rPr>
              <a:t>ListServ</a:t>
            </a:r>
            <a:r>
              <a:rPr lang="en-US" sz="2000" b="1" kern="0" dirty="0">
                <a:solidFill>
                  <a:srgbClr val="000000"/>
                </a:solidFill>
              </a:rPr>
              <a:t>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1/11/2026 Site Failover</a:t>
            </a:r>
          </a:p>
          <a:p>
            <a:pPr marL="0" lvl="1" indent="0" fontAlgn="base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SLA Documents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  <a:hlinkClick r:id="rId3"/>
              </a:rPr>
              <a:t>https://www.ercot.com/services/sla/</a:t>
            </a:r>
            <a:endParaRPr lang="en-US" sz="2000" kern="0" dirty="0">
              <a:solidFill>
                <a:srgbClr val="000000"/>
              </a:solidFill>
            </a:endParaRPr>
          </a:p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251480"/>
              </p:ext>
            </p:extLst>
          </p:nvPr>
        </p:nvGraphicFramePr>
        <p:xfrm>
          <a:off x="302690" y="838200"/>
          <a:ext cx="8688910" cy="2059174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2025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.41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.51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99.80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4197543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Volumes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591822"/>
              </p:ext>
            </p:extLst>
          </p:nvPr>
        </p:nvGraphicFramePr>
        <p:xfrm>
          <a:off x="302690" y="838200"/>
          <a:ext cx="8688910" cy="1586518"/>
        </p:xfrm>
        <a:graphic>
          <a:graphicData uri="http://schemas.openxmlformats.org/drawingml/2006/table">
            <a:tbl>
              <a:tblPr/>
              <a:tblGrid>
                <a:gridCol w="2189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79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232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 2025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Volume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96183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93447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75746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72285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10368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13143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9447195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4524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ListServ</a:t>
            </a:r>
            <a:r>
              <a:rPr lang="en-US" dirty="0"/>
              <a:t> Stats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9AA1256-8F72-4E96-940D-EBEF73D4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9084"/>
            <a:ext cx="8915400" cy="4319832"/>
          </a:xfrm>
        </p:spPr>
        <p:txBody>
          <a:bodyPr/>
          <a:lstStyle/>
          <a:p>
            <a:r>
              <a:rPr lang="en-US" sz="2400" dirty="0"/>
              <a:t>3487 Posts</a:t>
            </a:r>
          </a:p>
          <a:p>
            <a:r>
              <a:rPr lang="en-US" sz="2400" dirty="0"/>
              <a:t>495741 Recipients</a:t>
            </a:r>
          </a:p>
          <a:p>
            <a:r>
              <a:rPr lang="en-US" sz="2400" dirty="0"/>
              <a:t>RMS List Highlights</a:t>
            </a:r>
          </a:p>
          <a:p>
            <a:pPr lvl="1"/>
            <a:r>
              <a:rPr lang="en-US" sz="2400" dirty="0"/>
              <a:t>72 Posts</a:t>
            </a:r>
          </a:p>
          <a:p>
            <a:pPr lvl="1"/>
            <a:r>
              <a:rPr lang="en-US" sz="2400" dirty="0"/>
              <a:t>11 New Subscriptions</a:t>
            </a:r>
          </a:p>
          <a:p>
            <a:pPr lvl="1"/>
            <a:r>
              <a:rPr lang="en-US" sz="2400" dirty="0"/>
              <a:t>5 Unsubscribes</a:t>
            </a:r>
          </a:p>
          <a:p>
            <a:r>
              <a:rPr lang="en-US" sz="2400" dirty="0"/>
              <a:t>TDTMS List Highlights</a:t>
            </a:r>
          </a:p>
          <a:p>
            <a:pPr lvl="1"/>
            <a:r>
              <a:rPr lang="en-US" sz="2400" dirty="0"/>
              <a:t>2 Posts</a:t>
            </a:r>
          </a:p>
          <a:p>
            <a:pPr lvl="1"/>
            <a:r>
              <a:rPr lang="en-US" sz="2400" dirty="0"/>
              <a:t>2 New Subscriptions</a:t>
            </a:r>
          </a:p>
          <a:p>
            <a:pPr lvl="1"/>
            <a:r>
              <a:rPr lang="en-US" sz="2400" dirty="0"/>
              <a:t>0 Unsubscribe</a:t>
            </a:r>
          </a:p>
          <a:p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7E04CBA-5A6A-48FE-92B5-61D91FA1C8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6359006"/>
              </p:ext>
            </p:extLst>
          </p:nvPr>
        </p:nvGraphicFramePr>
        <p:xfrm>
          <a:off x="3581400" y="3392197"/>
          <a:ext cx="5562599" cy="2910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9F40177-2F52-4E9D-B5B1-F492DEA250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2692059"/>
              </p:ext>
            </p:extLst>
          </p:nvPr>
        </p:nvGraphicFramePr>
        <p:xfrm>
          <a:off x="3733800" y="381000"/>
          <a:ext cx="5472331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00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A5957-5016-4FA7-4F37-27695BC73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Weather Moratorium Removals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121B41C-4F7B-81A0-51EC-1E87AB4DC7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8641343"/>
              </p:ext>
            </p:extLst>
          </p:nvPr>
        </p:nvGraphicFramePr>
        <p:xfrm>
          <a:off x="381001" y="1386682"/>
          <a:ext cx="7772399" cy="4785518"/>
        </p:xfrm>
        <a:graphic>
          <a:graphicData uri="http://schemas.openxmlformats.org/drawingml/2006/table">
            <a:tbl>
              <a:tblPr/>
              <a:tblGrid>
                <a:gridCol w="1828799">
                  <a:extLst>
                    <a:ext uri="{9D8B030D-6E8A-4147-A177-3AD203B41FA5}">
                      <a16:colId xmlns:a16="http://schemas.microsoft.com/office/drawing/2014/main" val="4260989681"/>
                    </a:ext>
                  </a:extLst>
                </a:gridCol>
                <a:gridCol w="3998732">
                  <a:extLst>
                    <a:ext uri="{9D8B030D-6E8A-4147-A177-3AD203B41FA5}">
                      <a16:colId xmlns:a16="http://schemas.microsoft.com/office/drawing/2014/main" val="2366605627"/>
                    </a:ext>
                  </a:extLst>
                </a:gridCol>
                <a:gridCol w="1944868">
                  <a:extLst>
                    <a:ext uri="{9D8B030D-6E8A-4147-A177-3AD203B41FA5}">
                      <a16:colId xmlns:a16="http://schemas.microsoft.com/office/drawing/2014/main" val="164186763"/>
                    </a:ext>
                  </a:extLst>
                </a:gridCol>
              </a:tblGrid>
              <a:tr h="439979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DATE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EMAIL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ACTION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269486"/>
                  </a:ext>
                </a:extLst>
              </a:tr>
              <a:tr h="439979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2026-01-26 09:09:05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retail-ops@GRIDMATIC.COM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SIGNOFF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22777"/>
                  </a:ext>
                </a:extLst>
              </a:tr>
              <a:tr h="49431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2026-01-23 15:30:27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ercot.ygsmw@SIMPLELOGIN.COM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SIGNOFF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970667"/>
                  </a:ext>
                </a:extLst>
              </a:tr>
              <a:tr h="321386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2026-01-31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ashleiholt@OUTLOOK.COM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6825330"/>
                  </a:ext>
                </a:extLst>
              </a:tr>
              <a:tr h="49431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2026-01-29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asanthanakrishnan@NBUTEXAS.COM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428690"/>
                  </a:ext>
                </a:extLst>
              </a:tr>
              <a:tr h="321386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2026-01-28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MCook@MYLUBBOCK.US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541632"/>
                  </a:ext>
                </a:extLst>
              </a:tr>
              <a:tr h="321386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2026-01-28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heather.buen@TXU.COM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424327"/>
                  </a:ext>
                </a:extLst>
              </a:tr>
              <a:tr h="49431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2026-01-28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kaubuchon@JUSTENERGY.COM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904781"/>
                  </a:ext>
                </a:extLst>
              </a:tr>
              <a:tr h="321386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2026-01-28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TFox@LPANDL.COM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006116"/>
                  </a:ext>
                </a:extLst>
              </a:tr>
              <a:tr h="49431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2026-01-28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spennington@MAIL.CI.LUBBOCK.TX.US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21983"/>
                  </a:ext>
                </a:extLst>
              </a:tr>
              <a:tr h="321386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2026-01-28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Becca.Haley@TNMP.COM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289016"/>
                  </a:ext>
                </a:extLst>
              </a:tr>
              <a:tr h="321386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2026-01-28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mguajardo@APGE.COM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u="none" strike="noStrike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93502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1AB0C-1C04-626F-CE14-359BDF428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45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2B332-92EC-9DB4-92B2-314784002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79A3D-91F8-8C9B-2F19-C5E5FE73F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TXSETLP – Initial Stats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0D1FF3-8F0A-16E1-64B8-4FB3622B56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B2C939-94E6-9329-4C5C-0445D988A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15182"/>
            <a:ext cx="8610600" cy="4899818"/>
          </a:xfrm>
        </p:spPr>
        <p:txBody>
          <a:bodyPr/>
          <a:lstStyle/>
          <a:p>
            <a:r>
              <a:rPr lang="en-US" sz="2400" dirty="0"/>
              <a:t>415 Members</a:t>
            </a:r>
          </a:p>
          <a:p>
            <a:pPr lvl="1"/>
            <a:r>
              <a:rPr lang="en-US" sz="2400" dirty="0"/>
              <a:t>410 Loaded on 1/14</a:t>
            </a:r>
          </a:p>
          <a:p>
            <a:pPr lvl="1"/>
            <a:r>
              <a:rPr lang="en-US" sz="2400" dirty="0"/>
              <a:t>5 Subscribed since initiation</a:t>
            </a:r>
          </a:p>
          <a:p>
            <a:r>
              <a:rPr lang="en-US" sz="2400" dirty="0"/>
              <a:t>6 Total Posts</a:t>
            </a:r>
          </a:p>
          <a:p>
            <a:r>
              <a:rPr lang="en-US" sz="2400" dirty="0"/>
              <a:t>Owner - David.Gonzales@ERCOT.COM</a:t>
            </a:r>
          </a:p>
          <a:p>
            <a:r>
              <a:rPr lang="en-US" sz="2400" dirty="0"/>
              <a:t>Uses ‘Hold’ setting to queue messages before confirmation to send.</a:t>
            </a:r>
          </a:p>
          <a:p>
            <a:r>
              <a:rPr lang="en-US" sz="2400" dirty="0"/>
              <a:t>Uses ‘Confirm’ setting where editors/senders must confirm the message. </a:t>
            </a:r>
          </a:p>
          <a:p>
            <a:r>
              <a:rPr lang="en-US" sz="2400" dirty="0"/>
              <a:t>Uses notebook setting of “private” allowing only list members to see the archive. </a:t>
            </a:r>
          </a:p>
        </p:txBody>
      </p:sp>
    </p:spTree>
    <p:extLst>
      <p:ext uri="{BB962C8B-B14F-4D97-AF65-F5344CB8AC3E}">
        <p14:creationId xmlns:p14="http://schemas.microsoft.com/office/powerpoint/2010/main" val="170520696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56699</TotalTime>
  <Words>394</Words>
  <Application>Microsoft Office PowerPoint</Application>
  <PresentationFormat>On-screen Show (4:3)</PresentationFormat>
  <Paragraphs>145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 – </vt:lpstr>
      <vt:lpstr>MarkeTrak Performance</vt:lpstr>
      <vt:lpstr>MarkeTrak Volumes</vt:lpstr>
      <vt:lpstr> ListServ Stats</vt:lpstr>
      <vt:lpstr>Weather Moratorium Removals</vt:lpstr>
      <vt:lpstr>TXSETLP – Initial Stats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Hanna, Mick</cp:lastModifiedBy>
  <cp:revision>391</cp:revision>
  <cp:lastPrinted>2019-05-06T20:09:17Z</cp:lastPrinted>
  <dcterms:created xsi:type="dcterms:W3CDTF">2016-01-21T15:20:31Z</dcterms:created>
  <dcterms:modified xsi:type="dcterms:W3CDTF">2026-02-16T22:34:31Z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2023-08-01T05:27:35Z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430f0d0e-e128-4a50-a083-2a356b17a1a8</vt:lpwstr>
  </property>
  <property fmtid="{D5CDD505-2E9C-101B-9397-08002B2CF9AE}" pid="9" name="MSIP_Label_7084cbda-52b8-46fb-a7b7-cb5bd465ed85_ContentBits">
    <vt:lpwstr>0</vt:lpwstr>
  </property>
</Properties>
</file>