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2"/>
  </p:notesMasterIdLst>
  <p:handoutMasterIdLst>
    <p:handoutMasterId r:id="rId33"/>
  </p:handoutMasterIdLst>
  <p:sldIdLst>
    <p:sldId id="260" r:id="rId7"/>
    <p:sldId id="258" r:id="rId8"/>
    <p:sldId id="263" r:id="rId9"/>
    <p:sldId id="272" r:id="rId10"/>
    <p:sldId id="308" r:id="rId11"/>
    <p:sldId id="313" r:id="rId12"/>
    <p:sldId id="266" r:id="rId13"/>
    <p:sldId id="275" r:id="rId14"/>
    <p:sldId id="317" r:id="rId15"/>
    <p:sldId id="269" r:id="rId16"/>
    <p:sldId id="282" r:id="rId17"/>
    <p:sldId id="270" r:id="rId18"/>
    <p:sldId id="284" r:id="rId19"/>
    <p:sldId id="285" r:id="rId20"/>
    <p:sldId id="295" r:id="rId21"/>
    <p:sldId id="286" r:id="rId22"/>
    <p:sldId id="293" r:id="rId23"/>
    <p:sldId id="316" r:id="rId24"/>
    <p:sldId id="287" r:id="rId25"/>
    <p:sldId id="305" r:id="rId26"/>
    <p:sldId id="315" r:id="rId27"/>
    <p:sldId id="290" r:id="rId28"/>
    <p:sldId id="310" r:id="rId29"/>
    <p:sldId id="314" r:id="rId30"/>
    <p:sldId id="289"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B76682-AD83-48EA-87CD-7A3A13831E0E}">
          <p14:sldIdLst>
            <p14:sldId id="260"/>
            <p14:sldId id="258"/>
            <p14:sldId id="263"/>
            <p14:sldId id="272"/>
            <p14:sldId id="308"/>
            <p14:sldId id="313"/>
            <p14:sldId id="266"/>
            <p14:sldId id="275"/>
            <p14:sldId id="317"/>
            <p14:sldId id="269"/>
            <p14:sldId id="282"/>
            <p14:sldId id="270"/>
            <p14:sldId id="284"/>
            <p14:sldId id="285"/>
            <p14:sldId id="295"/>
            <p14:sldId id="286"/>
            <p14:sldId id="293"/>
            <p14:sldId id="316"/>
            <p14:sldId id="287"/>
            <p14:sldId id="305"/>
            <p14:sldId id="315"/>
            <p14:sldId id="290"/>
          </p14:sldIdLst>
        </p14:section>
        <p14:section name="Appendix" id="{27980EDA-07E9-47AA-8329-406C5E326CB6}">
          <p14:sldIdLst>
            <p14:sldId id="310"/>
            <p14:sldId id="314"/>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rratano, Alex" initials="GA" lastIdx="1" clrIdx="0">
    <p:extLst>
      <p:ext uri="{19B8F6BF-5375-455C-9EA6-DF929625EA0E}">
        <p15:presenceInfo xmlns:p15="http://schemas.microsoft.com/office/powerpoint/2012/main" userId="S-1-5-21-639947351-343809578-3807592339-40017" providerId="AD"/>
      </p:ext>
    </p:extLst>
  </p:cmAuthor>
  <p:cmAuthor id="2" name="Hinojosa, Jose Luis" initials="HJL" lastIdx="3" clrIdx="1">
    <p:extLst>
      <p:ext uri="{19B8F6BF-5375-455C-9EA6-DF929625EA0E}">
        <p15:presenceInfo xmlns:p15="http://schemas.microsoft.com/office/powerpoint/2012/main" userId="S-1-5-21-639947351-343809578-3807592339-37959" providerId="AD"/>
      </p:ext>
    </p:extLst>
  </p:cmAuthor>
  <p:cmAuthor id="3" name="DuBro, Jackson" initials="DJ" lastIdx="1" clrIdx="2">
    <p:extLst>
      <p:ext uri="{19B8F6BF-5375-455C-9EA6-DF929625EA0E}">
        <p15:presenceInfo xmlns:p15="http://schemas.microsoft.com/office/powerpoint/2012/main" userId="S::Jackson.DuBro@ercot.com::eeee7753-3465-4fb5-8530-4a50b4dcc9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80315" autoAdjust="0"/>
  </p:normalViewPr>
  <p:slideViewPr>
    <p:cSldViewPr showGuides="1">
      <p:cViewPr varScale="1">
        <p:scale>
          <a:sx n="106" d="100"/>
          <a:sy n="106" d="100"/>
        </p:scale>
        <p:origin x="72" y="576"/>
      </p:cViewPr>
      <p:guideLst>
        <p:guide orient="horz" pos="2160"/>
        <p:guide pos="2880"/>
      </p:guideLst>
    </p:cSldViewPr>
  </p:slideViewPr>
  <p:notesTextViewPr>
    <p:cViewPr>
      <p:scale>
        <a:sx n="125" d="100"/>
        <a:sy n="12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2/9/2026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2/9/2026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42114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noStrike"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1342172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Load is seeing an overall increase compared to the last two years.</a:t>
            </a:r>
          </a:p>
        </p:txBody>
      </p:sp>
      <p:sp>
        <p:nvSpPr>
          <p:cNvPr id="4" name="Slide Number Placeholder 3"/>
          <p:cNvSpPr>
            <a:spLocks noGrp="1"/>
          </p:cNvSpPr>
          <p:nvPr>
            <p:ph type="sldNum" sz="quarter" idx="5"/>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183008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total load is more than the last year. </a:t>
            </a:r>
          </a:p>
          <a:p>
            <a:endParaRPr lang="en-US" dirty="0"/>
          </a:p>
          <a:p>
            <a:r>
              <a:rPr lang="en-US" dirty="0"/>
              <a:t>More Net Load during Up ramp hours.</a:t>
            </a:r>
          </a:p>
          <a:p>
            <a:endParaRPr lang="en-US" dirty="0"/>
          </a:p>
          <a:p>
            <a:r>
              <a:rPr lang="en-US" dirty="0"/>
              <a:t>Net Load: dashed line. </a:t>
            </a:r>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478769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Overall hourly load ramp trend remained similar compared to the last couple of years.</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2421921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Wind generation is slightly lower than last year</a:t>
            </a:r>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17616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C29C8-0964-8C3F-B674-13046BCDA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3E60BC-10FD-456B-A6EF-1BC6CF821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3A718E-5A18-0DC2-54B6-1D16F8E8EDA2}"/>
              </a:ext>
            </a:extLst>
          </p:cNvPr>
          <p:cNvSpPr>
            <a:spLocks noGrp="1"/>
          </p:cNvSpPr>
          <p:nvPr>
            <p:ph type="body" idx="1"/>
          </p:nvPr>
        </p:nvSpPr>
        <p:spPr/>
        <p:txBody>
          <a:bodyPr/>
          <a:lstStyle/>
          <a:p>
            <a:r>
              <a:rPr lang="en-US" strike="noStrike" dirty="0"/>
              <a:t>Wind generation is slightly lower than last year</a:t>
            </a:r>
          </a:p>
        </p:txBody>
      </p:sp>
      <p:sp>
        <p:nvSpPr>
          <p:cNvPr id="4" name="Slide Number Placeholder 3">
            <a:extLst>
              <a:ext uri="{FF2B5EF4-FFF2-40B4-BE49-F238E27FC236}">
                <a16:creationId xmlns:a16="http://schemas.microsoft.com/office/drawing/2014/main" id="{6828F51A-C107-DA19-6353-8D255869AD0F}"/>
              </a:ext>
            </a:extLst>
          </p:cNvPr>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1317385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Net Capacity on Start-Up/</a:t>
            </a:r>
            <a:r>
              <a:rPr lang="en-US" strike="noStrike" dirty="0" err="1"/>
              <a:t>ShutDown</a:t>
            </a:r>
            <a:r>
              <a:rPr lang="en-US" strike="noStrike" dirty="0"/>
              <a:t> are generally following the trends of the last two years. More capacity during sunset hours</a:t>
            </a:r>
          </a:p>
        </p:txBody>
      </p:sp>
      <p:sp>
        <p:nvSpPr>
          <p:cNvPr id="4" name="Slide Number Placeholder 3"/>
          <p:cNvSpPr>
            <a:spLocks noGrp="1"/>
          </p:cNvSpPr>
          <p:nvPr>
            <p:ph type="sldNum" sz="quarter" idx="5"/>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312234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Error = Forecast – Actual</a:t>
            </a:r>
          </a:p>
          <a:p>
            <a:endParaRPr lang="en-US" dirty="0"/>
          </a:p>
          <a:p>
            <a:r>
              <a:rPr lang="en-US" dirty="0"/>
              <a:t>Min, Max,</a:t>
            </a:r>
            <a:r>
              <a:rPr lang="en-US" baseline="0" dirty="0"/>
              <a:t> 10</a:t>
            </a:r>
            <a:r>
              <a:rPr lang="en-US" baseline="30000" dirty="0"/>
              <a:t>th</a:t>
            </a:r>
            <a:r>
              <a:rPr lang="en-US" baseline="0" dirty="0"/>
              <a:t>, 90</a:t>
            </a:r>
            <a:r>
              <a:rPr lang="en-US" baseline="30000" dirty="0"/>
              <a:t>th</a:t>
            </a:r>
            <a:r>
              <a:rPr lang="en-US" baseline="0" dirty="0"/>
              <a:t> percentile</a:t>
            </a:r>
          </a:p>
          <a:p>
            <a:r>
              <a:rPr lang="en-US" baseline="0" dirty="0"/>
              <a:t>15-minute intervals</a:t>
            </a:r>
          </a:p>
          <a:p>
            <a:endParaRPr lang="en-US" baseline="0" dirty="0"/>
          </a:p>
          <a:p>
            <a:r>
              <a:rPr lang="en-US" baseline="0" dirty="0"/>
              <a:t>Max Positive Forecast Error:</a:t>
            </a:r>
          </a:p>
          <a:p>
            <a:r>
              <a:rPr lang="en-US" b="0" baseline="0" dirty="0">
                <a:solidFill>
                  <a:srgbClr val="FF0000"/>
                </a:solidFill>
                <a:highlight>
                  <a:srgbClr val="FF0000"/>
                </a:highlight>
              </a:rPr>
              <a:t>10/2025</a:t>
            </a:r>
            <a:r>
              <a:rPr lang="en-US" baseline="0" dirty="0">
                <a:solidFill>
                  <a:srgbClr val="FF0000"/>
                </a:solidFill>
              </a:rPr>
              <a:t> </a:t>
            </a:r>
            <a:r>
              <a:rPr lang="en-US" baseline="0" dirty="0"/>
              <a:t>HE10 -&gt; </a:t>
            </a:r>
            <a:r>
              <a:rPr lang="en-US" sz="1800" b="0" i="0" u="none" strike="noStrike" baseline="0" dirty="0">
                <a:solidFill>
                  <a:srgbClr val="000000"/>
                </a:solidFill>
                <a:effectLst/>
                <a:latin typeface="Calibri" panose="020F0502020204030204" pitchFamily="34" charset="0"/>
              </a:rPr>
              <a:t>495 </a:t>
            </a:r>
            <a:r>
              <a:rPr lang="en-US" baseline="0" dirty="0"/>
              <a:t>MW</a:t>
            </a:r>
          </a:p>
          <a:p>
            <a:endParaRPr lang="en-US" baseline="0" dirty="0"/>
          </a:p>
          <a:p>
            <a:r>
              <a:rPr lang="en-US" baseline="0" dirty="0"/>
              <a:t>Max Negative Forecast Error:</a:t>
            </a:r>
          </a:p>
          <a:p>
            <a:r>
              <a:rPr lang="en-US" b="0" baseline="0" dirty="0"/>
              <a:t>10/2025</a:t>
            </a:r>
            <a:r>
              <a:rPr lang="en-US" baseline="0" dirty="0"/>
              <a:t> HE9 -&gt; </a:t>
            </a:r>
            <a:r>
              <a:rPr lang="en-US" sz="1800" b="0" i="0" u="none" strike="noStrike" dirty="0">
                <a:solidFill>
                  <a:srgbClr val="000000"/>
                </a:solidFill>
                <a:effectLst/>
                <a:latin typeface="Calibri" panose="020F0502020204030204" pitchFamily="34" charset="0"/>
              </a:rPr>
              <a:t>-625 </a:t>
            </a:r>
            <a:r>
              <a:rPr lang="en-US" baseline="0" dirty="0"/>
              <a:t>MW</a:t>
            </a:r>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141931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dirty="0">
                <a:effectLst/>
              </a:rPr>
              <a:t>1-min NSLL ramp values were examined in bins of 10 MWs  (as tracked on x-axis) and the average rate of intervals during which regulation was exhausted (i.e. remaining regulation was less than 5 MW) was computed (as tracked on y-axis).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dirty="0">
                <a:effectLst/>
              </a:rPr>
              <a:t>NSLL includes Large Loads and Steel Mills that are not following SCED dispatch.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dirty="0">
                <a:effectLst/>
              </a:rPr>
              <a:t>Trend is the same: we see low correlation between regulation exhaustion and NSLL ramp</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3121501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295908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2236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Show: Still work in progress</a:t>
            </a:r>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973100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Show: Still work in progress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1480187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Largest expected generation deviation occurs during solar ramps. We see a positive average expected generation deviation in October.</a:t>
            </a:r>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324329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3/12/18</a:t>
            </a:r>
            <a:r>
              <a:rPr lang="en-US" baseline="0" dirty="0"/>
              <a:t> – Integral ACE Time Constant Changed from 60 min to 45 min</a:t>
            </a:r>
          </a:p>
          <a:p>
            <a:r>
              <a:rPr lang="en-US" baseline="0" dirty="0"/>
              <a:t>5/17/18 – K4 Changed from 0.3 to 0.2 and K5 Changed from 0.4 to 0.5</a:t>
            </a:r>
          </a:p>
          <a:p>
            <a:r>
              <a:rPr lang="en-US" baseline="0" dirty="0"/>
              <a:t>12/4/18 – 10:05 AM – K6 Changed from 0 to 0.5</a:t>
            </a:r>
          </a:p>
          <a:p>
            <a:r>
              <a:rPr lang="en-US" baseline="0" dirty="0"/>
              <a:t>2/12/19 – 2:15 PM – K6 changed from 0.5 to 1.0</a:t>
            </a:r>
          </a:p>
          <a:p>
            <a:r>
              <a:rPr lang="en-US" baseline="0" dirty="0"/>
              <a:t>3/12/19 – 2:10 PM – PWRR Threshold from 10 to 15 MW/min</a:t>
            </a:r>
          </a:p>
          <a:p>
            <a:r>
              <a:rPr lang="en-US" baseline="0" dirty="0"/>
              <a:t>3/19/19 – 2:15 PM – PWRR Threshold from 15 to 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4/01/19 – 10:00 AM – K5 changed from 0.5 to 0.4 and Max. Integral ACE Feedback changed from 250 to 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4/24/19 – 1:15 PM – Max. Integral ACE Feedback changed from 150 to 160. PWRR Threshold changed from 20 to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5/22/19 – 1:10 PM – K5 changed from 0.4 to 0.5, Max Integral ACE feedback changed from 160 to 200, PWRR Threshold changed from 25 to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6/17/20 – 10 AM - PWRR Calculation method changed from Direct to Interpolated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9/1/20 – 11 AM - Max Integral ACE Feedback changed from 200 to 250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9/3/20 – 3 PM - Max Integral ACE Feedback changed from 250 to 300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9/4/20 – 3 PM - Max Integral ACE Feedback changed from 300 to 250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6/1/21 – 10:00 AM – K8 Changed from 0 to 0.5, PSRR Threshold changed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6/2/21 – 10:00 AM – PSRR Threshold changed from 10 to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6/3/21 – 10:00 AM – K8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6/4/21 – 10:00 AM – K8 Changed from 0.75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9/2/21 – 10:00 AM – PSRR Threshold changed to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6/7/22 – 10:30 AM – K7 Changed from 0 to 0.5, PDCTRR Min/Max Threshold changed to 10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6/8/22 – 10:30 AM – PDCTRR Min/Max Threshold changed from 10 to 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6/9/22 – 10:30 AM – K7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6/10/22 – 10:30 AM – K7 Changed from 0.07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7/21/22 – 10:00 AM–Max Integral ACE Feedback changed from 250 to 350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7/21/22 – 05:10 PM – K5 Changed from 0.5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7/22/22 – 09:40 PM – K5 Changed from 1 to 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7/27/22 – 08:40 AM – PSRR Threshold changed to 40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6/12/23  - PSRR dynamic threshold enabled. The Max PSSR started at 80 MW/min for sunrise and sunset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6/15/23 – The Max PSRR threshold increased to 100 MW/min for sunrise and sunset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10/26/23 – Max Integral ACE Feedback changed from 350 to 250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3/7/24 – PSRR threshold increased from 100 MW/Min to 120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05/30/24 – Max Integral ACE Feedback changed from 250 MW to 350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8/28/24 – PSS Dynamic Threshold changed from 120 MW/Min – 180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10/31/24– K5 changed to 0.5 to 1 to correct the time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11/1/24  - K5 changed from 1 to 0.75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11/5/24 – K5 changed from 0.75 to 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11/18/24 – K5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11/22/24 – K5 changed from 0.75 to 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3/5/25 – K5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3/6/25 – K5 changed from 0.75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3/7/25 – Max Ace Integral Feedback changed from 350 MW to 400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3/7/25 – PSRR Dynamic Threshold for sunrise and sunset changed from 180 MW/Min to 225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3/11/25 – Max Ace Integral Feedback changed from 400 MW to 350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3/12/25 – K5 changed from 1 to 0.5</a:t>
            </a:r>
          </a:p>
          <a:p>
            <a:r>
              <a:rPr lang="en-US" baseline="0" dirty="0"/>
              <a:t>6/6/25 – K5 changed from 0.5 to 0.75</a:t>
            </a:r>
          </a:p>
          <a:p>
            <a:r>
              <a:rPr lang="en-US" baseline="0" dirty="0"/>
              <a:t>6/13/25 – K5 changes from 0.75 to 0.5</a:t>
            </a:r>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408553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Reference Hours</a:t>
            </a:r>
          </a:p>
        </p:txBody>
      </p:sp>
      <p:sp>
        <p:nvSpPr>
          <p:cNvPr id="4" name="Slide Number Placeholder 3"/>
          <p:cNvSpPr>
            <a:spLocks noGrp="1"/>
          </p:cNvSpPr>
          <p:nvPr>
            <p:ph type="sldNum" sz="quarter" idx="5"/>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383108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baseline="0" dirty="0"/>
              <a:t>To better account for growth of wind and solar, we’ve normalized both of our Ramp Rate MAE charts based on installed capacities. This will let us better assess forecasting performance and other factors.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30130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baseline="0" dirty="0"/>
              <a:t>To better account for growth of wind and solar, we’ve normalized both of our Ramp Rate MAE charts based on installed capacities. This will let us better assess forecasting performance and other factors.</a:t>
            </a:r>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17307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Regulation deployed for January: netload forecast error and regulation deployment trends track very closely.</a:t>
            </a:r>
          </a:p>
        </p:txBody>
      </p:sp>
      <p:sp>
        <p:nvSpPr>
          <p:cNvPr id="4" name="Slide Number Placeholder 3"/>
          <p:cNvSpPr>
            <a:spLocks noGrp="1"/>
          </p:cNvSpPr>
          <p:nvPr>
            <p:ph type="sldNum" sz="quarter" idx="5"/>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165615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9B485-29B8-2102-6166-363E0C9B5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72128-64C7-BB26-18ED-A0933A8AB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7A11E-92DD-F236-D0E0-F0F114F95C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Total regulation deployed compared with the previous two years.</a:t>
            </a:r>
          </a:p>
        </p:txBody>
      </p:sp>
      <p:sp>
        <p:nvSpPr>
          <p:cNvPr id="4" name="Slide Number Placeholder 3">
            <a:extLst>
              <a:ext uri="{FF2B5EF4-FFF2-40B4-BE49-F238E27FC236}">
                <a16:creationId xmlns:a16="http://schemas.microsoft.com/office/drawing/2014/main" id="{027E679D-2A21-B7A2-2A19-5A5E4188477A}"/>
              </a:ext>
            </a:extLst>
          </p:cNvPr>
          <p:cNvSpPr>
            <a:spLocks noGrp="1"/>
          </p:cNvSpPr>
          <p:nvPr>
            <p:ph type="sldNum" sz="quarter" idx="5"/>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349897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Regulation up bias occurrence for consecutive SCED intervals for all hours is 136 and peak hours is 48.</a:t>
            </a:r>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42605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98575"/>
          </a:xfrm>
          <a:prstGeom prst="rect">
            <a:avLst/>
          </a:prstGeom>
        </p:spPr>
        <p:txBody>
          <a:bodyPr/>
          <a:lstStyle>
            <a:lvl1pPr algn="l">
              <a:defRPr sz="3200" b="1" cap="small" baseline="0"/>
            </a:lvl1pPr>
          </a:lstStyle>
          <a:p>
            <a:r>
              <a:rPr lang="en-US" dirty="0"/>
              <a:t>Click to edit Master title style</a:t>
            </a:r>
          </a:p>
        </p:txBody>
      </p:sp>
      <p:sp>
        <p:nvSpPr>
          <p:cNvPr id="3" name="Subtitle 2"/>
          <p:cNvSpPr>
            <a:spLocks noGrp="1"/>
          </p:cNvSpPr>
          <p:nvPr>
            <p:ph type="subTitle" idx="1"/>
          </p:nvPr>
        </p:nvSpPr>
        <p:spPr>
          <a:xfrm>
            <a:off x="685800" y="3581400"/>
            <a:ext cx="7772400" cy="2057400"/>
          </a:xfrm>
          <a:prstGeom prst="rect">
            <a:avLst/>
          </a:prstGeom>
        </p:spPr>
        <p:txBody>
          <a:bodyPr/>
          <a:lstStyle>
            <a:lvl1pPr marL="0" indent="0" algn="l">
              <a:buNone/>
              <a:defRPr sz="24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38200"/>
            <a:ext cx="8534400" cy="51206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2031325"/>
          </a:xfrm>
          <a:prstGeom prst="rect">
            <a:avLst/>
          </a:prstGeom>
          <a:noFill/>
        </p:spPr>
        <p:txBody>
          <a:bodyPr wrap="square" rtlCol="0">
            <a:spAutoFit/>
          </a:bodyPr>
          <a:lstStyle/>
          <a:p>
            <a:r>
              <a:rPr lang="en-US" b="1" dirty="0"/>
              <a:t>Regulation Bias Analysis Post RTC</a:t>
            </a:r>
          </a:p>
          <a:p>
            <a:r>
              <a:rPr lang="en-US" dirty="0"/>
              <a:t>January 2026</a:t>
            </a:r>
          </a:p>
          <a:p>
            <a:endParaRPr lang="en-US" dirty="0"/>
          </a:p>
          <a:p>
            <a:r>
              <a:rPr lang="en-US" dirty="0"/>
              <a:t>ERCOT</a:t>
            </a:r>
          </a:p>
          <a:p>
            <a:r>
              <a:rPr lang="en-US" dirty="0"/>
              <a:t>Operations Planning</a:t>
            </a:r>
          </a:p>
          <a:p>
            <a:endParaRPr lang="en-US" dirty="0"/>
          </a:p>
          <a:p>
            <a:r>
              <a:rPr lang="en-US" dirty="0"/>
              <a:t>PDCWG | February 18th, 2026 </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000" dirty="0">
                <a:latin typeface="+mn-lt"/>
              </a:rPr>
              <a:t>REG Bias for Consecutive 5-min Intervals</a:t>
            </a:r>
          </a:p>
        </p:txBody>
      </p:sp>
    </p:spTree>
    <p:extLst>
      <p:ext uri="{BB962C8B-B14F-4D97-AF65-F5344CB8AC3E}">
        <p14:creationId xmlns:p14="http://schemas.microsoft.com/office/powerpoint/2010/main" val="305563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Bias for Consecutive SCED Intervals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9" name="Picture 8">
            <a:extLst>
              <a:ext uri="{FF2B5EF4-FFF2-40B4-BE49-F238E27FC236}">
                <a16:creationId xmlns:a16="http://schemas.microsoft.com/office/drawing/2014/main" id="{1B80921A-4603-731E-12FB-35BF23E6DC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0600" y="1219200"/>
            <a:ext cx="2015167" cy="681939"/>
          </a:xfrm>
          <a:prstGeom prst="rect">
            <a:avLst/>
          </a:prstGeom>
        </p:spPr>
      </p:pic>
      <p:pic>
        <p:nvPicPr>
          <p:cNvPr id="10" name="Picture 9" descr="image.png"/>
          <p:cNvPicPr>
            <a:picLocks noChangeAspect="1"/>
          </p:cNvPicPr>
          <p:nvPr/>
        </p:nvPicPr>
        <p:blipFill>
          <a:blip r:embed="rId4"/>
          <a:stretch>
            <a:fillRect/>
          </a:stretch>
        </p:blipFill>
        <p:spPr>
          <a:xfrm>
            <a:off x="381001" y="1219200"/>
            <a:ext cx="8458200" cy="4838335"/>
          </a:xfrm>
          <a:prstGeom prst="rect">
            <a:avLst/>
          </a:prstGeom>
        </p:spPr>
      </p:pic>
    </p:spTree>
    <p:extLst>
      <p:ext uri="{BB962C8B-B14F-4D97-AF65-F5344CB8AC3E}">
        <p14:creationId xmlns:p14="http://schemas.microsoft.com/office/powerpoint/2010/main" val="3390357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000" dirty="0"/>
              <a:t>Time Error and Contributing Factors</a:t>
            </a:r>
          </a:p>
        </p:txBody>
      </p:sp>
      <p:sp>
        <p:nvSpPr>
          <p:cNvPr id="3" name="Subtitle 2"/>
          <p:cNvSpPr>
            <a:spLocks noGrp="1"/>
          </p:cNvSpPr>
          <p:nvPr>
            <p:ph type="subTitle" idx="1"/>
          </p:nvPr>
        </p:nvSpPr>
        <p:spPr/>
        <p:txBody>
          <a:bodyPr/>
          <a:lstStyle/>
          <a:p>
            <a:pPr algn="ctr"/>
            <a:r>
              <a:rPr lang="en-US" dirty="0"/>
              <a:t>Accumulated Time Error, Load, Wind Ramp, Solar Ramp, Start-Up/Shut-Down Hours, STLF Error and NSLL Ramping.</a:t>
            </a:r>
          </a:p>
          <a:p>
            <a:endParaRPr lang="en-US" dirty="0"/>
          </a:p>
        </p:txBody>
      </p:sp>
    </p:spTree>
    <p:extLst>
      <p:ext uri="{BB962C8B-B14F-4D97-AF65-F5344CB8AC3E}">
        <p14:creationId xmlns:p14="http://schemas.microsoft.com/office/powerpoint/2010/main" val="124406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Accumulation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5" name="Picture 4" descr="image.png"/>
          <p:cNvPicPr>
            <a:picLocks noChangeAspect="1"/>
          </p:cNvPicPr>
          <p:nvPr/>
        </p:nvPicPr>
        <p:blipFill>
          <a:blip r:embed="rId3"/>
          <a:stretch>
            <a:fillRect/>
          </a:stretch>
        </p:blipFill>
        <p:spPr>
          <a:xfrm>
            <a:off x="845332" y="1186254"/>
            <a:ext cx="7453333" cy="4485489"/>
          </a:xfrm>
          <a:prstGeom prst="rect">
            <a:avLst/>
          </a:prstGeom>
        </p:spPr>
      </p:pic>
    </p:spTree>
    <p:extLst>
      <p:ext uri="{BB962C8B-B14F-4D97-AF65-F5344CB8AC3E}">
        <p14:creationId xmlns:p14="http://schemas.microsoft.com/office/powerpoint/2010/main" val="110013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934200" y="6492875"/>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14</a:t>
            </a:fld>
            <a:endParaRPr lang="en-US" dirty="0"/>
          </a:p>
        </p:txBody>
      </p:sp>
      <p:sp>
        <p:nvSpPr>
          <p:cNvPr id="6" name="Title 5">
            <a:extLst>
              <a:ext uri="{FF2B5EF4-FFF2-40B4-BE49-F238E27FC236}">
                <a16:creationId xmlns:a16="http://schemas.microsoft.com/office/drawing/2014/main" id="{F906B05F-123C-42E7-BEF1-5172A8865C24}"/>
              </a:ext>
            </a:extLst>
          </p:cNvPr>
          <p:cNvSpPr>
            <a:spLocks noGrp="1"/>
          </p:cNvSpPr>
          <p:nvPr>
            <p:ph type="title"/>
          </p:nvPr>
        </p:nvSpPr>
        <p:spPr/>
        <p:txBody>
          <a:bodyPr/>
          <a:lstStyle/>
          <a:p>
            <a:r>
              <a:rPr lang="en-US" dirty="0"/>
              <a:t>Load Profile</a:t>
            </a:r>
          </a:p>
        </p:txBody>
      </p:sp>
      <p:pic>
        <p:nvPicPr>
          <p:cNvPr id="7" name="Picture 6" descr="image.png"/>
          <p:cNvPicPr>
            <a:picLocks noChangeAspect="1"/>
          </p:cNvPicPr>
          <p:nvPr/>
        </p:nvPicPr>
        <p:blipFill>
          <a:blip r:embed="rId4"/>
          <a:stretch>
            <a:fillRect/>
          </a:stretch>
        </p:blipFill>
        <p:spPr>
          <a:xfrm>
            <a:off x="826438" y="1212910"/>
            <a:ext cx="7491122" cy="4432179"/>
          </a:xfrm>
          <a:prstGeom prst="rect">
            <a:avLst/>
          </a:prstGeom>
        </p:spPr>
      </p:pic>
    </p:spTree>
    <p:extLst>
      <p:ext uri="{BB962C8B-B14F-4D97-AF65-F5344CB8AC3E}">
        <p14:creationId xmlns:p14="http://schemas.microsoft.com/office/powerpoint/2010/main" val="148712623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Load Profile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5" name="Picture 4" descr="image.png"/>
          <p:cNvPicPr>
            <a:picLocks noChangeAspect="1"/>
          </p:cNvPicPr>
          <p:nvPr/>
        </p:nvPicPr>
        <p:blipFill>
          <a:blip r:embed="rId3"/>
          <a:stretch>
            <a:fillRect/>
          </a:stretch>
        </p:blipFill>
        <p:spPr>
          <a:xfrm>
            <a:off x="862950" y="1213651"/>
            <a:ext cx="7494298" cy="4430695"/>
          </a:xfrm>
          <a:prstGeom prst="rect">
            <a:avLst/>
          </a:prstGeom>
        </p:spPr>
      </p:pic>
    </p:spTree>
    <p:extLst>
      <p:ext uri="{BB962C8B-B14F-4D97-AF65-F5344CB8AC3E}">
        <p14:creationId xmlns:p14="http://schemas.microsoft.com/office/powerpoint/2010/main" val="437692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Ramp</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pic>
        <p:nvPicPr>
          <p:cNvPr id="5" name="Picture 4" descr="image.png"/>
          <p:cNvPicPr>
            <a:picLocks noChangeAspect="1"/>
          </p:cNvPicPr>
          <p:nvPr/>
        </p:nvPicPr>
        <p:blipFill>
          <a:blip r:embed="rId3"/>
          <a:stretch>
            <a:fillRect/>
          </a:stretch>
        </p:blipFill>
        <p:spPr>
          <a:xfrm>
            <a:off x="889066" y="1225002"/>
            <a:ext cx="7442067" cy="4407994"/>
          </a:xfrm>
          <a:prstGeom prst="rect">
            <a:avLst/>
          </a:prstGeom>
        </p:spPr>
      </p:pic>
    </p:spTree>
    <p:extLst>
      <p:ext uri="{BB962C8B-B14F-4D97-AF65-F5344CB8AC3E}">
        <p14:creationId xmlns:p14="http://schemas.microsoft.com/office/powerpoint/2010/main" val="3255925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Profile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5" name="Picture 4" descr="image.png"/>
          <p:cNvPicPr>
            <a:picLocks noChangeAspect="1"/>
          </p:cNvPicPr>
          <p:nvPr/>
        </p:nvPicPr>
        <p:blipFill>
          <a:blip r:embed="rId3"/>
          <a:stretch>
            <a:fillRect/>
          </a:stretch>
        </p:blipFill>
        <p:spPr>
          <a:xfrm>
            <a:off x="877855" y="1143000"/>
            <a:ext cx="7464489" cy="4572000"/>
          </a:xfrm>
          <a:prstGeom prst="rect">
            <a:avLst/>
          </a:prstGeom>
        </p:spPr>
      </p:pic>
    </p:spTree>
    <p:extLst>
      <p:ext uri="{BB962C8B-B14F-4D97-AF65-F5344CB8AC3E}">
        <p14:creationId xmlns:p14="http://schemas.microsoft.com/office/powerpoint/2010/main" val="1911980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53241-4252-039B-0A9E-3FF4792EE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83ED7-D717-3690-DC2E-68C04F0219A5}"/>
              </a:ext>
            </a:extLst>
          </p:cNvPr>
          <p:cNvSpPr>
            <a:spLocks noGrp="1"/>
          </p:cNvSpPr>
          <p:nvPr>
            <p:ph type="title"/>
          </p:nvPr>
        </p:nvSpPr>
        <p:spPr/>
        <p:txBody>
          <a:bodyPr/>
          <a:lstStyle/>
          <a:p>
            <a:r>
              <a:rPr lang="en-US" dirty="0"/>
              <a:t>Wind Profile</a:t>
            </a:r>
          </a:p>
        </p:txBody>
      </p:sp>
      <p:sp>
        <p:nvSpPr>
          <p:cNvPr id="4" name="Slide Number Placeholder 3">
            <a:extLst>
              <a:ext uri="{FF2B5EF4-FFF2-40B4-BE49-F238E27FC236}">
                <a16:creationId xmlns:a16="http://schemas.microsoft.com/office/drawing/2014/main" id="{34A849AB-2528-593D-2889-B6E1C42207AA}"/>
              </a:ext>
            </a:extLst>
          </p:cNvPr>
          <p:cNvSpPr>
            <a:spLocks noGrp="1"/>
          </p:cNvSpPr>
          <p:nvPr>
            <p:ph type="sldNum" sz="quarter" idx="4"/>
          </p:nvPr>
        </p:nvSpPr>
        <p:spPr/>
        <p:txBody>
          <a:bodyPr/>
          <a:lstStyle/>
          <a:p>
            <a:fld id="{1D93BD3E-1E9A-4970-A6F7-E7AC52762E0C}" type="slidenum">
              <a:rPr lang="en-US" smtClean="0"/>
              <a:pPr/>
              <a:t>18</a:t>
            </a:fld>
            <a:endParaRPr lang="en-US"/>
          </a:p>
        </p:txBody>
      </p:sp>
      <p:pic>
        <p:nvPicPr>
          <p:cNvPr id="5" name="Picture 4" descr="image.png"/>
          <p:cNvPicPr>
            <a:picLocks noChangeAspect="1"/>
          </p:cNvPicPr>
          <p:nvPr/>
        </p:nvPicPr>
        <p:blipFill>
          <a:blip r:embed="rId3"/>
          <a:stretch>
            <a:fillRect/>
          </a:stretch>
        </p:blipFill>
        <p:spPr>
          <a:xfrm>
            <a:off x="877855" y="1143000"/>
            <a:ext cx="7464489" cy="4572000"/>
          </a:xfrm>
          <a:prstGeom prst="rect">
            <a:avLst/>
          </a:prstGeom>
        </p:spPr>
      </p:pic>
    </p:spTree>
    <p:extLst>
      <p:ext uri="{BB962C8B-B14F-4D97-AF65-F5344CB8AC3E}">
        <p14:creationId xmlns:p14="http://schemas.microsoft.com/office/powerpoint/2010/main" val="114353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Start-Up &amp; Shut-Down Hours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5" name="Picture 4" descr="image.png"/>
          <p:cNvPicPr>
            <a:picLocks noChangeAspect="1"/>
          </p:cNvPicPr>
          <p:nvPr/>
        </p:nvPicPr>
        <p:blipFill>
          <a:blip r:embed="rId3"/>
          <a:stretch>
            <a:fillRect/>
          </a:stretch>
        </p:blipFill>
        <p:spPr>
          <a:xfrm>
            <a:off x="826309" y="1142423"/>
            <a:ext cx="7567581" cy="4573153"/>
          </a:xfrm>
          <a:prstGeom prst="rect">
            <a:avLst/>
          </a:prstGeom>
        </p:spPr>
      </p:pic>
    </p:spTree>
    <p:extLst>
      <p:ext uri="{BB962C8B-B14F-4D97-AF65-F5344CB8AC3E}">
        <p14:creationId xmlns:p14="http://schemas.microsoft.com/office/powerpoint/2010/main" val="1685839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Discussion Points</a:t>
            </a:r>
          </a:p>
          <a:p>
            <a:pPr marL="514350" indent="-514350">
              <a:buFont typeface="+mj-lt"/>
              <a:buAutoNum type="arabicPeriod"/>
            </a:pPr>
            <a:endParaRPr lang="en-US" sz="2000" dirty="0"/>
          </a:p>
          <a:p>
            <a:pPr marL="514350" indent="-514350">
              <a:buFont typeface="+mj-lt"/>
              <a:buAutoNum type="arabicPeriod"/>
            </a:pPr>
            <a:r>
              <a:rPr lang="en-US" sz="2000" dirty="0"/>
              <a:t>Current GTBD Parameters &amp; References</a:t>
            </a:r>
          </a:p>
          <a:p>
            <a:pPr marL="514350" indent="-514350">
              <a:buFont typeface="+mj-lt"/>
              <a:buAutoNum type="arabicPeriod"/>
            </a:pPr>
            <a:r>
              <a:rPr lang="en-US" sz="2000" dirty="0"/>
              <a:t>Metric to measure Regulation bias and performance</a:t>
            </a:r>
          </a:p>
          <a:p>
            <a:pPr marL="514350" indent="-514350">
              <a:buFont typeface="+mj-lt"/>
              <a:buAutoNum type="arabicPeriod"/>
            </a:pPr>
            <a:r>
              <a:rPr lang="en-US" sz="2000" dirty="0"/>
              <a:t>Wind and Solar Ramp Rate MAE</a:t>
            </a:r>
          </a:p>
          <a:p>
            <a:pPr marL="514350" indent="-514350">
              <a:buFont typeface="+mj-lt"/>
              <a:buAutoNum type="arabicPeriod"/>
            </a:pPr>
            <a:r>
              <a:rPr lang="en-US" sz="2000" dirty="0"/>
              <a:t>Regulation Deployed Comparison (yearly/monthly)</a:t>
            </a:r>
          </a:p>
          <a:p>
            <a:pPr marL="514350" indent="-514350">
              <a:buFont typeface="+mj-lt"/>
              <a:buAutoNum type="arabicPeriod"/>
            </a:pPr>
            <a:r>
              <a:rPr lang="en-US" sz="2000" dirty="0"/>
              <a:t>Regulation bias for consecutive 5-min SCED intervals</a:t>
            </a:r>
          </a:p>
          <a:p>
            <a:pPr marL="514350" indent="-514350">
              <a:buFont typeface="+mj-lt"/>
              <a:buAutoNum type="arabicPeriod"/>
            </a:pPr>
            <a:r>
              <a:rPr lang="en-US" sz="2000" dirty="0"/>
              <a:t>Time Error and Accumulation</a:t>
            </a:r>
          </a:p>
          <a:p>
            <a:pPr marL="514350" indent="-514350">
              <a:buFont typeface="+mj-lt"/>
              <a:buAutoNum type="arabicPeriod"/>
            </a:pPr>
            <a:r>
              <a:rPr lang="en-US" sz="2000" dirty="0"/>
              <a:t>Profiles</a:t>
            </a:r>
          </a:p>
          <a:p>
            <a:pPr marL="514350" indent="-514350">
              <a:buFont typeface="+mj-lt"/>
              <a:buAutoNum type="arabicPeriod"/>
            </a:pPr>
            <a:r>
              <a:rPr lang="en-US" sz="2000" dirty="0"/>
              <a:t>Questions</a:t>
            </a:r>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STLF Error Chart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pic>
        <p:nvPicPr>
          <p:cNvPr id="5" name="Picture 4" descr="image.png"/>
          <p:cNvPicPr>
            <a:picLocks noChangeAspect="1"/>
          </p:cNvPicPr>
          <p:nvPr/>
        </p:nvPicPr>
        <p:blipFill>
          <a:blip r:embed="rId3"/>
          <a:stretch>
            <a:fillRect/>
          </a:stretch>
        </p:blipFill>
        <p:spPr>
          <a:xfrm>
            <a:off x="156178" y="1219200"/>
            <a:ext cx="8764166" cy="4648200"/>
          </a:xfrm>
          <a:prstGeom prst="rect">
            <a:avLst/>
          </a:prstGeom>
        </p:spPr>
      </p:pic>
    </p:spTree>
    <p:extLst>
      <p:ext uri="{BB962C8B-B14F-4D97-AF65-F5344CB8AC3E}">
        <p14:creationId xmlns:p14="http://schemas.microsoft.com/office/powerpoint/2010/main" val="3804496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48EFC-1C9F-C206-CB08-100FB8E0DBBE}"/>
              </a:ext>
            </a:extLst>
          </p:cNvPr>
          <p:cNvSpPr>
            <a:spLocks noGrp="1"/>
          </p:cNvSpPr>
          <p:nvPr>
            <p:ph type="title"/>
          </p:nvPr>
        </p:nvSpPr>
        <p:spPr/>
        <p:txBody>
          <a:bodyPr/>
          <a:lstStyle/>
          <a:p>
            <a:r>
              <a:rPr lang="en-US" sz="2600" dirty="0"/>
              <a:t>Non-SCED Qualified Large Load (NSLL) Ramping</a:t>
            </a:r>
          </a:p>
        </p:txBody>
      </p:sp>
      <p:sp>
        <p:nvSpPr>
          <p:cNvPr id="4" name="Slide Number Placeholder 3">
            <a:extLst>
              <a:ext uri="{FF2B5EF4-FFF2-40B4-BE49-F238E27FC236}">
                <a16:creationId xmlns:a16="http://schemas.microsoft.com/office/drawing/2014/main" id="{7630188E-16E1-E63B-B8CA-14A88C76C351}"/>
              </a:ext>
            </a:extLst>
          </p:cNvPr>
          <p:cNvSpPr>
            <a:spLocks noGrp="1"/>
          </p:cNvSpPr>
          <p:nvPr>
            <p:ph type="sldNum" sz="quarter" idx="4"/>
          </p:nvPr>
        </p:nvSpPr>
        <p:spPr/>
        <p:txBody>
          <a:bodyPr/>
          <a:lstStyle/>
          <a:p>
            <a:fld id="{1D93BD3E-1E9A-4970-A6F7-E7AC52762E0C}" type="slidenum">
              <a:rPr lang="en-US" smtClean="0"/>
              <a:pPr/>
              <a:t>21</a:t>
            </a:fld>
            <a:endParaRPr lang="en-US"/>
          </a:p>
        </p:txBody>
      </p:sp>
      <p:pic>
        <p:nvPicPr>
          <p:cNvPr id="5" name="Picture 4" descr="Chart&#10;&#10;AI-generated content may be incorrect.">
            <a:extLst>
              <a:ext uri="{FF2B5EF4-FFF2-40B4-BE49-F238E27FC236}">
                <a16:creationId xmlns:a16="http://schemas.microsoft.com/office/drawing/2014/main" id="{0209106F-6171-E8DE-5411-F09940CAE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245803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3834245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Wind Ramp Rate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5" name="Picture 4" descr="image.png"/>
          <p:cNvPicPr>
            <a:picLocks noChangeAspect="1"/>
          </p:cNvPicPr>
          <p:nvPr/>
        </p:nvPicPr>
        <p:blipFill>
          <a:blip r:embed="rId3"/>
          <a:stretch>
            <a:fillRect/>
          </a:stretch>
        </p:blipFill>
        <p:spPr>
          <a:xfrm>
            <a:off x="712012" y="971935"/>
            <a:ext cx="7719974" cy="5091152"/>
          </a:xfrm>
          <a:prstGeom prst="rect">
            <a:avLst/>
          </a:prstGeom>
        </p:spPr>
      </p:pic>
    </p:spTree>
    <p:extLst>
      <p:ext uri="{BB962C8B-B14F-4D97-AF65-F5344CB8AC3E}">
        <p14:creationId xmlns:p14="http://schemas.microsoft.com/office/powerpoint/2010/main" val="281387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Solar Ramp Rate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5" name="Picture 4" descr="image.png"/>
          <p:cNvPicPr>
            <a:picLocks noChangeAspect="1"/>
          </p:cNvPicPr>
          <p:nvPr/>
        </p:nvPicPr>
        <p:blipFill>
          <a:blip r:embed="rId3"/>
          <a:stretch>
            <a:fillRect/>
          </a:stretch>
        </p:blipFill>
        <p:spPr>
          <a:xfrm>
            <a:off x="617129" y="900534"/>
            <a:ext cx="7909740" cy="5157754"/>
          </a:xfrm>
          <a:prstGeom prst="rect">
            <a:avLst/>
          </a:prstGeom>
        </p:spPr>
      </p:pic>
    </p:spTree>
    <p:extLst>
      <p:ext uri="{BB962C8B-B14F-4D97-AF65-F5344CB8AC3E}">
        <p14:creationId xmlns:p14="http://schemas.microsoft.com/office/powerpoint/2010/main" val="289257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9" name="Picture 8">
            <a:extLst>
              <a:ext uri="{FF2B5EF4-FFF2-40B4-BE49-F238E27FC236}">
                <a16:creationId xmlns:a16="http://schemas.microsoft.com/office/drawing/2014/main" id="{C1A19ED0-A6A0-3C84-CB1B-40388CAEEE4E}"/>
              </a:ext>
            </a:extLst>
          </p:cNvPr>
          <p:cNvPicPr>
            <a:picLocks noChangeAspect="1"/>
          </p:cNvPicPr>
          <p:nvPr/>
        </p:nvPicPr>
        <p:blipFill>
          <a:blip r:embed="rId3"/>
          <a:stretch>
            <a:fillRect/>
          </a:stretch>
        </p:blipFill>
        <p:spPr>
          <a:xfrm>
            <a:off x="6400800" y="1143000"/>
            <a:ext cx="1914525" cy="1028700"/>
          </a:xfrm>
          <a:prstGeom prst="rect">
            <a:avLst/>
          </a:prstGeom>
        </p:spPr>
      </p:pic>
      <p:pic>
        <p:nvPicPr>
          <p:cNvPr id="10" name="Picture 9" descr="image.png"/>
          <p:cNvPicPr>
            <a:picLocks noChangeAspect="1"/>
          </p:cNvPicPr>
          <p:nvPr/>
        </p:nvPicPr>
        <p:blipFill>
          <a:blip r:embed="rId4"/>
          <a:stretch>
            <a:fillRect/>
          </a:stretch>
        </p:blipFill>
        <p:spPr>
          <a:xfrm>
            <a:off x="725815" y="1067846"/>
            <a:ext cx="7692368" cy="4722308"/>
          </a:xfrm>
          <a:prstGeom prst="rect">
            <a:avLst/>
          </a:prstGeom>
        </p:spPr>
      </p:pic>
    </p:spTree>
    <p:extLst>
      <p:ext uri="{BB962C8B-B14F-4D97-AF65-F5344CB8AC3E}">
        <p14:creationId xmlns:p14="http://schemas.microsoft.com/office/powerpoint/2010/main" val="161686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GTBD Parameters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pic>
        <p:nvPicPr>
          <p:cNvPr id="5" name="Picture 4" descr="image.png"/>
          <p:cNvPicPr>
            <a:picLocks noChangeAspect="1"/>
          </p:cNvPicPr>
          <p:nvPr/>
        </p:nvPicPr>
        <p:blipFill>
          <a:blip r:embed="rId3"/>
          <a:stretch>
            <a:fillRect/>
          </a:stretch>
        </p:blipFill>
        <p:spPr>
          <a:xfrm>
            <a:off x="381000" y="1092964"/>
            <a:ext cx="8458200" cy="5003036"/>
          </a:xfrm>
          <a:prstGeom prst="rect">
            <a:avLst/>
          </a:prstGeom>
        </p:spPr>
      </p:pic>
      <p:pic>
        <p:nvPicPr>
          <p:cNvPr id="6" name="Picture 5" descr="Table&#10;&#10;AI-generated content may be incorrect.">
            <a:extLst>
              <a:ext uri="{FF2B5EF4-FFF2-40B4-BE49-F238E27FC236}">
                <a16:creationId xmlns:a16="http://schemas.microsoft.com/office/drawing/2014/main" id="{D4E7C338-2CC4-59CB-B578-4541F55E6200}"/>
              </a:ext>
            </a:extLst>
          </p:cNvPr>
          <p:cNvPicPr>
            <a:picLocks noChangeAspect="1"/>
          </p:cNvPicPr>
          <p:nvPr/>
        </p:nvPicPr>
        <p:blipFill>
          <a:blip r:embed="rId4"/>
          <a:stretch>
            <a:fillRect/>
          </a:stretch>
        </p:blipFill>
        <p:spPr>
          <a:xfrm>
            <a:off x="4800600" y="4419600"/>
            <a:ext cx="3549832" cy="1206562"/>
          </a:xfrm>
          <a:prstGeom prst="rect">
            <a:avLst/>
          </a:prstGeom>
        </p:spPr>
      </p:pic>
      <p:sp>
        <p:nvSpPr>
          <p:cNvPr id="7" name="TextBox 6">
            <a:extLst>
              <a:ext uri="{FF2B5EF4-FFF2-40B4-BE49-F238E27FC236}">
                <a16:creationId xmlns:a16="http://schemas.microsoft.com/office/drawing/2014/main" id="{7EAF43AF-7300-3417-7057-48259E4F2DD4}"/>
              </a:ext>
            </a:extLst>
          </p:cNvPr>
          <p:cNvSpPr txBox="1"/>
          <p:nvPr/>
        </p:nvSpPr>
        <p:spPr>
          <a:xfrm>
            <a:off x="4800601" y="4050268"/>
            <a:ext cx="3505200" cy="369332"/>
          </a:xfrm>
          <a:prstGeom prst="rect">
            <a:avLst/>
          </a:prstGeom>
          <a:noFill/>
        </p:spPr>
        <p:txBody>
          <a:bodyPr wrap="square" rtlCol="0">
            <a:spAutoFit/>
          </a:bodyPr>
          <a:lstStyle/>
          <a:p>
            <a:pPr algn="ctr"/>
            <a:r>
              <a:rPr lang="en-US" dirty="0"/>
              <a:t>PSRR Intervals</a:t>
            </a:r>
          </a:p>
        </p:txBody>
      </p:sp>
    </p:spTree>
    <p:extLst>
      <p:ext uri="{BB962C8B-B14F-4D97-AF65-F5344CB8AC3E}">
        <p14:creationId xmlns:p14="http://schemas.microsoft.com/office/powerpoint/2010/main" val="113370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5" name="Picture 4" descr="image.png"/>
          <p:cNvPicPr>
            <a:picLocks noChangeAspect="1"/>
          </p:cNvPicPr>
          <p:nvPr/>
        </p:nvPicPr>
        <p:blipFill>
          <a:blip r:embed="rId3"/>
          <a:stretch>
            <a:fillRect/>
          </a:stretch>
        </p:blipFill>
        <p:spPr>
          <a:xfrm>
            <a:off x="320437" y="1676400"/>
            <a:ext cx="8503126" cy="2971800"/>
          </a:xfrm>
          <a:prstGeom prst="rect">
            <a:avLst/>
          </a:prstGeom>
        </p:spPr>
      </p:pic>
    </p:spTree>
    <p:extLst>
      <p:ext uri="{BB962C8B-B14F-4D97-AF65-F5344CB8AC3E}">
        <p14:creationId xmlns:p14="http://schemas.microsoft.com/office/powerpoint/2010/main" val="334049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Wind Ramp Rate MAE</a:t>
            </a: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pic>
        <p:nvPicPr>
          <p:cNvPr id="5" name="Picture 4" descr="image.png"/>
          <p:cNvPicPr>
            <a:picLocks noChangeAspect="1"/>
          </p:cNvPicPr>
          <p:nvPr/>
        </p:nvPicPr>
        <p:blipFill>
          <a:blip r:embed="rId3"/>
          <a:stretch>
            <a:fillRect/>
          </a:stretch>
        </p:blipFill>
        <p:spPr>
          <a:xfrm>
            <a:off x="647147" y="904661"/>
            <a:ext cx="7932368" cy="5155597"/>
          </a:xfrm>
          <a:prstGeom prst="rect">
            <a:avLst/>
          </a:prstGeom>
        </p:spPr>
      </p:pic>
    </p:spTree>
    <p:extLst>
      <p:ext uri="{BB962C8B-B14F-4D97-AF65-F5344CB8AC3E}">
        <p14:creationId xmlns:p14="http://schemas.microsoft.com/office/powerpoint/2010/main" val="374365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Solar Ramp Rate MAE</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5" name="Picture 4" descr="image.png"/>
          <p:cNvPicPr>
            <a:picLocks noChangeAspect="1"/>
          </p:cNvPicPr>
          <p:nvPr/>
        </p:nvPicPr>
        <p:blipFill>
          <a:blip r:embed="rId3"/>
          <a:stretch>
            <a:fillRect/>
          </a:stretch>
        </p:blipFill>
        <p:spPr>
          <a:xfrm>
            <a:off x="612619" y="897556"/>
            <a:ext cx="7918760" cy="5169807"/>
          </a:xfrm>
          <a:prstGeom prst="rect">
            <a:avLst/>
          </a:prstGeom>
        </p:spPr>
      </p:pic>
    </p:spTree>
    <p:extLst>
      <p:ext uri="{BB962C8B-B14F-4D97-AF65-F5344CB8AC3E}">
        <p14:creationId xmlns:p14="http://schemas.microsoft.com/office/powerpoint/2010/main" val="75391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000" dirty="0"/>
              <a:t>Total </a:t>
            </a:r>
            <a:r>
              <a:rPr lang="en-US" sz="3000" dirty="0">
                <a:latin typeface="+mn-lt"/>
              </a:rPr>
              <a:t>Regulation</a:t>
            </a:r>
            <a:r>
              <a:rPr lang="en-US" sz="3000" dirty="0"/>
              <a:t> Deployed Comparisons</a:t>
            </a:r>
          </a:p>
        </p:txBody>
      </p:sp>
    </p:spTree>
    <p:extLst>
      <p:ext uri="{BB962C8B-B14F-4D97-AF65-F5344CB8AC3E}">
        <p14:creationId xmlns:p14="http://schemas.microsoft.com/office/powerpoint/2010/main" val="2699303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Regulation Deployed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5" name="Picture 4" descr="image.png"/>
          <p:cNvPicPr>
            <a:picLocks noChangeAspect="1"/>
          </p:cNvPicPr>
          <p:nvPr/>
        </p:nvPicPr>
        <p:blipFill>
          <a:blip r:embed="rId3"/>
          <a:stretch>
            <a:fillRect/>
          </a:stretch>
        </p:blipFill>
        <p:spPr>
          <a:xfrm>
            <a:off x="505048" y="1136568"/>
            <a:ext cx="8210103" cy="4584863"/>
          </a:xfrm>
          <a:prstGeom prst="rect">
            <a:avLst/>
          </a:prstGeom>
        </p:spPr>
      </p:pic>
    </p:spTree>
    <p:extLst>
      <p:ext uri="{BB962C8B-B14F-4D97-AF65-F5344CB8AC3E}">
        <p14:creationId xmlns:p14="http://schemas.microsoft.com/office/powerpoint/2010/main" val="320491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F8A13-1151-EF4B-9AFB-E070DDEF8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ED9B4-9332-52AD-3980-F5BD6BB5F0D8}"/>
              </a:ext>
            </a:extLst>
          </p:cNvPr>
          <p:cNvSpPr>
            <a:spLocks noGrp="1"/>
          </p:cNvSpPr>
          <p:nvPr>
            <p:ph type="title"/>
          </p:nvPr>
        </p:nvSpPr>
        <p:spPr/>
        <p:txBody>
          <a:bodyPr/>
          <a:lstStyle/>
          <a:p>
            <a:r>
              <a:rPr lang="en-US" dirty="0"/>
              <a:t>Regulation Deployed Comparison - Monthly</a:t>
            </a:r>
          </a:p>
        </p:txBody>
      </p:sp>
      <p:sp>
        <p:nvSpPr>
          <p:cNvPr id="4" name="Slide Number Placeholder 3">
            <a:extLst>
              <a:ext uri="{FF2B5EF4-FFF2-40B4-BE49-F238E27FC236}">
                <a16:creationId xmlns:a16="http://schemas.microsoft.com/office/drawing/2014/main" id="{D38193F4-0887-49B6-B9AF-19F975A73BA4}"/>
              </a:ext>
            </a:extLst>
          </p:cNvPr>
          <p:cNvSpPr>
            <a:spLocks noGrp="1"/>
          </p:cNvSpPr>
          <p:nvPr>
            <p:ph type="sldNum" sz="quarter" idx="4"/>
          </p:nvPr>
        </p:nvSpPr>
        <p:spPr/>
        <p:txBody>
          <a:bodyPr/>
          <a:lstStyle/>
          <a:p>
            <a:fld id="{1D93BD3E-1E9A-4970-A6F7-E7AC52762E0C}" type="slidenum">
              <a:rPr lang="en-US" smtClean="0"/>
              <a:pPr/>
              <a:t>9</a:t>
            </a:fld>
            <a:endParaRPr lang="en-US"/>
          </a:p>
        </p:txBody>
      </p:sp>
      <p:pic>
        <p:nvPicPr>
          <p:cNvPr id="5" name="Picture 4" descr="image.png"/>
          <p:cNvPicPr>
            <a:picLocks noChangeAspect="1"/>
          </p:cNvPicPr>
          <p:nvPr/>
        </p:nvPicPr>
        <p:blipFill>
          <a:blip r:embed="rId3"/>
          <a:stretch>
            <a:fillRect/>
          </a:stretch>
        </p:blipFill>
        <p:spPr>
          <a:xfrm>
            <a:off x="505048" y="1136568"/>
            <a:ext cx="8210103" cy="4584863"/>
          </a:xfrm>
          <a:prstGeom prst="rect">
            <a:avLst/>
          </a:prstGeom>
        </p:spPr>
      </p:pic>
    </p:spTree>
    <p:extLst>
      <p:ext uri="{BB962C8B-B14F-4D97-AF65-F5344CB8AC3E}">
        <p14:creationId xmlns:p14="http://schemas.microsoft.com/office/powerpoint/2010/main" val="513139646"/>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B248F63C-08AC-4CDD-B36F-0851B11853CB}">
  <ds:schemaRefs>
    <ds:schemaRef ds:uri="http://purl.org/dc/elements/1.1/"/>
    <ds:schemaRef ds:uri="http://schemas.openxmlformats.org/package/2006/metadata/core-properties"/>
    <ds:schemaRef ds:uri="http://purl.org/dc/terms/"/>
    <ds:schemaRef ds:uri="c34af464-7aa1-4edd-9be4-83dffc1cb926"/>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137724</TotalTime>
  <Words>1177</Words>
  <Application>Microsoft Office PowerPoint</Application>
  <PresentationFormat>On-screen Show (4:3)</PresentationFormat>
  <Paragraphs>167</Paragraphs>
  <Slides>25</Slides>
  <Notes>22</Notes>
  <HiddenSlides>3</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25</vt:i4>
      </vt:variant>
    </vt:vector>
  </HeadingPairs>
  <TitlesOfParts>
    <vt:vector size="30" baseType="lpstr">
      <vt:lpstr>Arial</vt:lpstr>
      <vt:lpstr>Calibri</vt:lpstr>
      <vt:lpstr>1_Custom Design</vt:lpstr>
      <vt:lpstr>Office Theme</vt:lpstr>
      <vt:lpstr>Custom Design</vt:lpstr>
      <vt:lpstr>PowerPoint Presentation</vt:lpstr>
      <vt:lpstr>PowerPoint Presentation</vt:lpstr>
      <vt:lpstr>Current GTBD Parameters</vt:lpstr>
      <vt:lpstr>References</vt:lpstr>
      <vt:lpstr>Projected Wind Ramp Rate MAE</vt:lpstr>
      <vt:lpstr>Projected Solar Ramp Rate MAE</vt:lpstr>
      <vt:lpstr>Total Regulation Deployed Comparisons</vt:lpstr>
      <vt:lpstr>Total Regulation Deployed Comparison</vt:lpstr>
      <vt:lpstr>Regulation Deployed Comparison - Monthly</vt:lpstr>
      <vt:lpstr>REG Bias for Consecutive 5-min Intervals</vt:lpstr>
      <vt:lpstr>Regulation Bias for Consecutive SCED Intervals</vt:lpstr>
      <vt:lpstr>Time Error and Contributing Factors</vt:lpstr>
      <vt:lpstr>Time Error Accumulation</vt:lpstr>
      <vt:lpstr>Load Profile</vt:lpstr>
      <vt:lpstr>Net Load Profile</vt:lpstr>
      <vt:lpstr>Load Ramp</vt:lpstr>
      <vt:lpstr>Solar Profile</vt:lpstr>
      <vt:lpstr>Wind Profile</vt:lpstr>
      <vt:lpstr>Start-Up &amp; Shut-Down Hours</vt:lpstr>
      <vt:lpstr>STLF Error Chart</vt:lpstr>
      <vt:lpstr>Non-SCED Qualified Large Load (NSLL) Ramping</vt:lpstr>
      <vt:lpstr>Questions?</vt:lpstr>
      <vt:lpstr>Projected Wind Ramp Rate Error</vt:lpstr>
      <vt:lpstr>Projected Solar Ramp Rate Error</vt:lpstr>
      <vt:lpstr>Expected Generation Deviation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McDowell, Matthew</cp:lastModifiedBy>
  <cp:revision>1315</cp:revision>
  <cp:lastPrinted>2016-01-21T20:53:15Z</cp:lastPrinted>
  <dcterms:created xsi:type="dcterms:W3CDTF">2016-01-21T15:20:31Z</dcterms:created>
  <dcterms:modified xsi:type="dcterms:W3CDTF">2026-02-13T22:52:33Z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2023-07-13T19:51:46Z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4a615b3d-c0eb-422d-be1f-3cd1f81db83b</vt:lpwstr>
  </property>
  <property fmtid="{D5CDD505-2E9C-101B-9397-08002B2CF9AE}" pid="9" name="MSIP_Label_7084cbda-52b8-46fb-a7b7-cb5bd465ed85_ContentBits">
    <vt:lpwstr>0</vt:lpwstr>
  </property>
</Properties>
</file>