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6"/>
  </p:notesMasterIdLst>
  <p:handoutMasterIdLst>
    <p:handoutMasterId r:id="rId37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7" r:id="rId15"/>
    <p:sldId id="266" r:id="rId16"/>
    <p:sldId id="290" r:id="rId17"/>
    <p:sldId id="288" r:id="rId18"/>
    <p:sldId id="287" r:id="rId19"/>
    <p:sldId id="291" r:id="rId20"/>
    <p:sldId id="280" r:id="rId21"/>
    <p:sldId id="281" r:id="rId22"/>
    <p:sldId id="293" r:id="rId23"/>
    <p:sldId id="302" r:id="rId24"/>
    <p:sldId id="310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309" r:id="rId34"/>
    <p:sldId id="264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1" autoAdjust="0"/>
    <p:restoredTop sz="87064" autoAdjust="0"/>
  </p:normalViewPr>
  <p:slideViewPr>
    <p:cSldViewPr showGuides="1">
      <p:cViewPr varScale="1">
        <p:scale>
          <a:sx n="132" d="100"/>
          <a:sy n="132" d="100"/>
        </p:scale>
        <p:origin x="2516" y="30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Same data with 10 years shown instead of 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January 2025 and January 2026. </a:t>
            </a:r>
            <a:r>
              <a:rPr lang="en-US" strike="noStrike" dirty="0"/>
              <a:t>Compared to last year, there are slightly less instances of frequency hovering around the dead bands.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71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January 2024 and January 2026.</a:t>
            </a:r>
            <a:r>
              <a:rPr lang="en-US" strike="noStrike" dirty="0"/>
              <a:t> Similar to the previous slide, there are less instances of frequency hovering around the dead bands.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1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48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trike="noStrike" baseline="0" dirty="0"/>
              <a:t>We see low time error accumulation throughout the month of January.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90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BAL-003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OP2018: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-843.17, </a:t>
            </a:r>
            <a:r>
              <a:rPr lang="en-US" baseline="0" dirty="0" err="1"/>
              <a:t>FRM_average</a:t>
            </a:r>
            <a:r>
              <a:rPr lang="en-US" baseline="0" dirty="0"/>
              <a:t> = -959.7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OP2019: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-811.14, </a:t>
            </a:r>
            <a:r>
              <a:rPr lang="en-US" baseline="0" dirty="0" err="1"/>
              <a:t>FRM_average</a:t>
            </a:r>
            <a:r>
              <a:rPr lang="en-US" baseline="0" dirty="0"/>
              <a:t> = -892.5</a:t>
            </a:r>
          </a:p>
          <a:p>
            <a:r>
              <a:rPr lang="en-US" baseline="0" dirty="0"/>
              <a:t>OP2020: FRO = -425.0, FRM median = -789.34, FRM average = -879.0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OP2021: FRO = -471.0, FRM median = -913.56, FRM average = -992.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OP2022: FRO = -412.0, FRM median = -1060.40, FRM average = -1153.4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OP2023: FRO = -463.0, FRM median = -1130.21, FRM average = -1302.7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OP2024: FRO = -395.0, FRM median = -1127.76, FRM average = -1264.3</a:t>
            </a:r>
          </a:p>
          <a:p>
            <a:r>
              <a:rPr lang="en-US" baseline="0" dirty="0"/>
              <a:t>OP2025: FRO = -455.0,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17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39,818,889</a:t>
            </a:r>
            <a:r>
              <a:rPr lang="en-US" sz="2800" dirty="0"/>
              <a:t> </a:t>
            </a:r>
            <a:r>
              <a:rPr lang="en-US" sz="1800" b="1" dirty="0">
                <a:solidFill>
                  <a:schemeClr val="accent2"/>
                </a:solidFill>
              </a:rPr>
              <a:t>MWh</a:t>
            </a:r>
            <a:endParaRPr lang="en-US" sz="1800" b="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9,632,919</a:t>
            </a:r>
            <a:r>
              <a:rPr lang="en-US" sz="2800" dirty="0"/>
              <a:t> </a:t>
            </a:r>
            <a:r>
              <a:rPr lang="en-US" sz="1200" b="1" dirty="0">
                <a:solidFill>
                  <a:schemeClr val="accent2"/>
                </a:solidFill>
              </a:rPr>
              <a:t>MWH</a:t>
            </a: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24.19% </a:t>
            </a:r>
            <a:r>
              <a:rPr lang="en-US" sz="2800" dirty="0"/>
              <a:t>o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f total energy was provided by wind generation</a:t>
            </a:r>
            <a:endParaRPr lang="en-US" sz="1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4,548,988</a:t>
            </a:r>
            <a:r>
              <a:rPr lang="en-US" sz="2800" dirty="0"/>
              <a:t> </a:t>
            </a:r>
            <a:r>
              <a:rPr lang="en-US" sz="1200" b="1" i="0" dirty="0">
                <a:solidFill>
                  <a:schemeClr val="accent2"/>
                </a:solidFill>
              </a:rPr>
              <a:t> MWh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11.42% 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of total energy was provided by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Minimum Inertia</a:t>
            </a:r>
            <a:r>
              <a:rPr lang="en-US" strike="noStrike" baseline="0" dirty="0"/>
              <a:t> in January 2025 =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164,095</a:t>
            </a:r>
            <a:r>
              <a:rPr lang="en-US" sz="3200" strike="noStrike" dirty="0"/>
              <a:t>  </a:t>
            </a:r>
            <a:r>
              <a:rPr lang="en-US" sz="3200" b="1" strike="noStrike" dirty="0"/>
              <a:t> </a:t>
            </a:r>
            <a:r>
              <a:rPr lang="en-US" sz="1800" b="1" strike="noStrike" dirty="0">
                <a:solidFill>
                  <a:schemeClr val="accent2"/>
                </a:solidFill>
              </a:rPr>
              <a:t>MW*s</a:t>
            </a:r>
            <a:r>
              <a:rPr lang="en-US" sz="1800" b="1" strike="noStrike" baseline="0" dirty="0">
                <a:solidFill>
                  <a:schemeClr val="accent2"/>
                </a:solidFill>
              </a:rPr>
              <a:t>  </a:t>
            </a:r>
            <a:r>
              <a:rPr lang="en-US" sz="1800" strike="noStrike" dirty="0">
                <a:solidFill>
                  <a:schemeClr val="accent2"/>
                </a:solidFill>
              </a:rPr>
              <a:t>on January 30th</a:t>
            </a:r>
            <a:endParaRPr lang="en-US" strike="noStrik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Historical Overall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trike="sngStrike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January 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Mean: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245,600</a:t>
            </a:r>
            <a:r>
              <a:rPr lang="en-US" sz="2800" dirty="0"/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MW*s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Max: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342,313</a:t>
            </a:r>
            <a:r>
              <a:rPr lang="en-US" sz="2800" dirty="0"/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MW*s</a:t>
            </a:r>
            <a:r>
              <a:rPr lang="en-US" sz="1600" b="1" strike="noStrike" baseline="0" dirty="0">
                <a:solidFill>
                  <a:schemeClr val="accent2"/>
                </a:solidFill>
              </a:rPr>
              <a:t>  </a:t>
            </a:r>
            <a:r>
              <a:rPr lang="en-US" sz="1600" strike="noStrike" dirty="0">
                <a:solidFill>
                  <a:schemeClr val="accent2"/>
                </a:solidFill>
              </a:rPr>
              <a:t>on January 21</a:t>
            </a:r>
            <a:r>
              <a:rPr lang="en-US" sz="1600" strike="noStrike" baseline="30000" dirty="0">
                <a:solidFill>
                  <a:schemeClr val="accent2"/>
                </a:solidFill>
              </a:rPr>
              <a:t>st</a:t>
            </a:r>
            <a:r>
              <a:rPr lang="en-US" sz="1600" strike="noStrike" dirty="0">
                <a:solidFill>
                  <a:schemeClr val="accent2"/>
                </a:solidFill>
              </a:rPr>
              <a:t> </a:t>
            </a:r>
            <a:endParaRPr lang="en-US" sz="1600" b="1" strike="noStrike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Min: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164,095</a:t>
            </a:r>
            <a:r>
              <a:rPr lang="en-US" sz="2800" strike="noStrike" dirty="0"/>
              <a:t>   </a:t>
            </a:r>
            <a:r>
              <a:rPr lang="en-US" sz="1600" b="1" strike="noStrike" dirty="0">
                <a:solidFill>
                  <a:schemeClr val="accent2"/>
                </a:solidFill>
              </a:rPr>
              <a:t>MW*s</a:t>
            </a:r>
            <a:r>
              <a:rPr lang="en-US" sz="1600" b="1" strike="noStrike" baseline="0" dirty="0">
                <a:solidFill>
                  <a:schemeClr val="accent2"/>
                </a:solidFill>
              </a:rPr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 </a:t>
            </a:r>
            <a:r>
              <a:rPr lang="en-US" sz="1600" strike="noStrike" dirty="0">
                <a:solidFill>
                  <a:schemeClr val="accent2"/>
                </a:solidFill>
              </a:rPr>
              <a:t>on January 30</a:t>
            </a:r>
            <a:r>
              <a:rPr lang="en-US" sz="1600" strike="noStrike" baseline="30000" dirty="0">
                <a:solidFill>
                  <a:schemeClr val="accent2"/>
                </a:solidFill>
              </a:rPr>
              <a:t>th</a:t>
            </a:r>
            <a:r>
              <a:rPr lang="en-US" sz="1600" strike="noStrike" dirty="0">
                <a:solidFill>
                  <a:schemeClr val="accent2"/>
                </a:solidFill>
              </a:rPr>
              <a:t> </a:t>
            </a:r>
            <a:endParaRPr lang="en-US" sz="1600" b="1" strike="no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Summary of ERCOT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intertia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for the previous 10 years. Lowest inertia this year was on January 16th.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box, the central mark (red line) is the median, the edges of the box (in blue) are the 25th and 75th percentiles, the whiskers correspond to +/- 2.7 sigma (i.e., represent 99.3% coverage, assuming the data are normally distributed. The corresponding lowest inertia in each year is given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circle on each boxplot is showing inertia during time when highest portion of load was served by wind/solar generation in that year.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AC51D-6DAA-4455-8EA7-D54B64909A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986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1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trike="noStrike" baseline="0" dirty="0"/>
              <a:t> CPS1 Score is 186.81%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trike="noStrik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trike="noStrike" baseline="0" dirty="0"/>
              <a:t>Scores Below 100%: One instance below 100% occurred on Jan 4</a:t>
            </a:r>
            <a:r>
              <a:rPr lang="en-US" strike="noStrike" baseline="30000" dirty="0"/>
              <a:t>th</a:t>
            </a:r>
            <a:r>
              <a:rPr lang="en-US" strike="noStrike" baseline="0" dirty="0"/>
              <a:t> 9AM --This score was 72.9%</a:t>
            </a:r>
            <a:br>
              <a:rPr lang="en-US" strike="noStrike" baseline="0" dirty="0"/>
            </a:br>
            <a:r>
              <a:rPr lang="en-US" strike="noStrike" baseline="0" dirty="0"/>
              <a:t>Mention this: The low score seen on the 4</a:t>
            </a:r>
            <a:r>
              <a:rPr lang="en-US" strike="noStrike" baseline="30000" dirty="0"/>
              <a:t>th</a:t>
            </a:r>
            <a:r>
              <a:rPr lang="en-US" strike="noStrike" baseline="0" dirty="0"/>
              <a:t> has been analyzed and revealed telemetry issues from IRR units during curtailment, outreach is currently being done on these. (Luis will probably jump in and give some background here)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30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CPS1 score is above 160% for all 15-minute intervals.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12 month rolling average CPS1 score is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177.89</a:t>
            </a:r>
            <a:r>
              <a:rPr lang="en-US" sz="1200" b="0" dirty="0">
                <a:solidFill>
                  <a:schemeClr val="accent2"/>
                </a:solidFill>
              </a:rPr>
              <a:t> </a:t>
            </a:r>
            <a:r>
              <a:rPr lang="en-US" dirty="0"/>
              <a:t>which is continuing the increasing trend of CPS1 scores.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u="none" strike="noStrike" dirty="0">
                <a:solidFill>
                  <a:srgbClr val="FF0000"/>
                </a:solidFill>
              </a:rPr>
              <a:t>Daily RMS1 frequency by year is similar compared to 2026.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strike="sngStrike" dirty="0">
              <a:solidFill>
                <a:schemeClr val="accent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2026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10.85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09.47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 </a:t>
            </a:r>
            <a:r>
              <a:rPr lang="en-US" sz="1600" b="1" dirty="0">
                <a:solidFill>
                  <a:schemeClr val="accent2"/>
                </a:solidFill>
              </a:rPr>
              <a:t>14.75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A More granular look at last 15 years of RMS1 by month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10.85</a:t>
            </a:r>
            <a:r>
              <a:rPr lang="en-US" sz="1600" dirty="0"/>
              <a:t> </a:t>
            </a:r>
            <a:r>
              <a:rPr lang="en-US" sz="1600" dirty="0" err="1"/>
              <a:t>mHz</a:t>
            </a:r>
            <a:r>
              <a:rPr lang="en-US" sz="1600" dirty="0"/>
              <a:t> on avg for January 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1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9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2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6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1" y="3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1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40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ERCOT Frequency Control Report</a:t>
            </a:r>
          </a:p>
          <a:p>
            <a:r>
              <a:rPr lang="en-US" b="1" dirty="0"/>
              <a:t>January 2026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February 18</a:t>
            </a:r>
            <a:r>
              <a:rPr lang="en-US" baseline="30000" dirty="0"/>
              <a:t>th</a:t>
            </a:r>
            <a:r>
              <a:rPr lang="en-US" dirty="0"/>
              <a:t> , 2026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1EB353-8314-BCF2-48C1-2B0A4F0E3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4800" y="838199"/>
            <a:ext cx="8534400" cy="533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B74EB7-7D86-5745-D189-200FFB41D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762000"/>
            <a:ext cx="8458199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AA0673-6FC2-B3D5-59D0-4CCF4C536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838200"/>
            <a:ext cx="8458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Correction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Daily Time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C3A0D0-75EB-EC78-1BD9-99D87E0F2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762000"/>
            <a:ext cx="8458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 Log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have been no time error corrections since December 2016</a:t>
            </a:r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BAL-003 Performance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807"/>
            <a:ext cx="78867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dirty="0">
                <a:solidFill>
                  <a:schemeClr val="tx1"/>
                </a:solidFill>
              </a:rPr>
              <a:t>Op. Year 2024 BAL-003 Selected Events –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8CCE84-9009-D9C8-C4F1-8B293CD45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757" y="1989314"/>
            <a:ext cx="8210023" cy="4206526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2024 BAL-003 FRM Performance -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4FA297-1371-ABEB-DEAE-6A4584BD6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286" y="1676400"/>
            <a:ext cx="7451910" cy="1066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C17786-4680-B9C2-54BA-2EB7D8A105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7" b="10116"/>
          <a:stretch>
            <a:fillRect/>
          </a:stretch>
        </p:blipFill>
        <p:spPr>
          <a:xfrm>
            <a:off x="990292" y="3505200"/>
            <a:ext cx="7544108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36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/>
              <a:t>Summary of January 2026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60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CPS1: </a:t>
            </a:r>
            <a:r>
              <a:rPr lang="en-US" sz="1800" b="1" dirty="0">
                <a:solidFill>
                  <a:schemeClr val="accent2"/>
                </a:solidFill>
              </a:rPr>
              <a:t>186.81%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CPS1 12-Month Rolling Average: </a:t>
            </a:r>
            <a:r>
              <a:rPr lang="en-US" sz="1800" b="1" dirty="0">
                <a:solidFill>
                  <a:schemeClr val="accent2"/>
                </a:solidFill>
              </a:rPr>
              <a:t>177.89%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0</a:t>
            </a:r>
            <a:r>
              <a:rPr lang="en-US" sz="1800" dirty="0">
                <a:solidFill>
                  <a:schemeClr val="tx2"/>
                </a:solidFill>
              </a:rPr>
              <a:t> BAAL Exceedance(s)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1 </a:t>
            </a:r>
            <a:r>
              <a:rPr lang="en-US" sz="1800" dirty="0">
                <a:solidFill>
                  <a:schemeClr val="tx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2"/>
                </a:solidFill>
              </a:rPr>
              <a:t>BAAL-003 Events have updated through 2024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2"/>
                </a:solidFill>
              </a:rPr>
              <a:t>2024 BAAL-003 FRM Performance: </a:t>
            </a:r>
            <a:r>
              <a:rPr lang="en-US" sz="1800" b="1" dirty="0">
                <a:solidFill>
                  <a:schemeClr val="tx2"/>
                </a:solidFill>
              </a:rPr>
              <a:t>-1127.76</a:t>
            </a: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80" y="1524000"/>
            <a:ext cx="4516821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2"/>
                </a:solidFill>
              </a:rPr>
              <a:t>2026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10.85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09.47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 </a:t>
            </a:r>
            <a:r>
              <a:rPr lang="en-US" sz="1600" b="1" dirty="0">
                <a:solidFill>
                  <a:schemeClr val="accent2"/>
                </a:solidFill>
              </a:rPr>
              <a:t>14.75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Energy Statistics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Total Energy: </a:t>
            </a:r>
            <a:r>
              <a:rPr lang="en-US" sz="1600" b="1" dirty="0">
                <a:solidFill>
                  <a:schemeClr val="tx2"/>
                </a:solidFill>
              </a:rPr>
              <a:t>40,875,342 MWh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Wind Energy: </a:t>
            </a:r>
            <a:r>
              <a:rPr lang="en-US" sz="1600" b="1" dirty="0">
                <a:solidFill>
                  <a:schemeClr val="tx2"/>
                </a:solidFill>
              </a:rPr>
              <a:t>9,558,873</a:t>
            </a:r>
            <a:r>
              <a:rPr lang="en-US" sz="1600" b="1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MWh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Percent Energy from Wind: </a:t>
            </a:r>
            <a:r>
              <a:rPr lang="en-US" sz="1600" b="1" dirty="0">
                <a:solidFill>
                  <a:schemeClr val="tx2"/>
                </a:solidFill>
              </a:rPr>
              <a:t>23.39%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Solar Energy: </a:t>
            </a:r>
            <a:r>
              <a:rPr lang="en-US" sz="1600" b="1" dirty="0">
                <a:solidFill>
                  <a:schemeClr val="tx2"/>
                </a:solidFill>
              </a:rPr>
              <a:t>3,315,884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MWh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Percent Energy from Solar: </a:t>
            </a:r>
            <a:r>
              <a:rPr lang="en-US" sz="1600" b="1" dirty="0">
                <a:solidFill>
                  <a:schemeClr val="tx2"/>
                </a:solidFill>
              </a:rPr>
              <a:t>8.11%</a:t>
            </a:r>
          </a:p>
          <a:p>
            <a:r>
              <a:rPr lang="en-US" sz="1800" dirty="0">
                <a:solidFill>
                  <a:schemeClr val="tx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Mean: 245,600 MW*s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Max: 342,313 MW*s  on January 21st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Min: 164,095   MW*s  on January 30th </a:t>
            </a:r>
          </a:p>
          <a:p>
            <a:pPr marL="457200" lvl="1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Energy Statistics</a:t>
            </a:r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6C4186-F746-C294-C99F-B89BAA200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4800" y="838200"/>
            <a:ext cx="85344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6A5A5A-3111-8B9A-FD09-E021118F2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4800" y="838200"/>
            <a:ext cx="8534399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A9368A-9065-BB6B-3AF8-8743690A1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4800" y="838200"/>
            <a:ext cx="85344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E38AC7-CBB8-6D68-CD5B-B673CC19C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4800" y="838200"/>
            <a:ext cx="85344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740C40-51A0-1498-AA31-BAB5E1311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4800" y="838200"/>
            <a:ext cx="8534399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System Inertia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Minimum System Inertia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DFEF7D-35CA-6137-3110-3B69EB75B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4800" y="838200"/>
            <a:ext cx="8534399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ERCOT Inertia 2016-2026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152CB6BC-FC26-5518-1EA0-6E2A4581D5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6337072"/>
              </p:ext>
            </p:extLst>
          </p:nvPr>
        </p:nvGraphicFramePr>
        <p:xfrm>
          <a:off x="674396" y="3611819"/>
          <a:ext cx="7936204" cy="2590800"/>
        </p:xfrm>
        <a:graphic>
          <a:graphicData uri="http://schemas.openxmlformats.org/drawingml/2006/table">
            <a:tbl>
              <a:tblPr firstRow="1" firstCol="1" bandRow="1"/>
              <a:tblGrid>
                <a:gridCol w="907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64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58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3747386856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1213167570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699129918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2588350289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1781203599"/>
                    </a:ext>
                  </a:extLst>
                </a:gridCol>
              </a:tblGrid>
              <a:tr h="8732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 and Time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4/10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10/27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4:00 AM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11/03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3:30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3/27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05/01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04/18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01/30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2:00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01/16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11:00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6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 synch. Inertia (GW*s)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164.1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164.6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1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load at minimum synch. Inertia (MW)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27,831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28,425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28,397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29,883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30,679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32,599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35,799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37,297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37,297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49,389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52,559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1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Non-synch. Gen. in % of System Load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sz="1100" b="1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54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53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 descr="Chart, box and whisker chart&#10;&#10;AI-generated content may be incorrect.">
            <a:extLst>
              <a:ext uri="{FF2B5EF4-FFF2-40B4-BE49-F238E27FC236}">
                <a16:creationId xmlns:a16="http://schemas.microsoft.com/office/drawing/2014/main" id="{0AE5B619-A2E4-0766-3CCE-7BA521733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0"/>
            <a:ext cx="8229600" cy="284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631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CPS1, BAAL, &amp; RMS1</a:t>
            </a:r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8DAC07-12DA-8A22-3DE2-13BA95394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10664" y="745908"/>
            <a:ext cx="7536070" cy="5482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Hourly CPS1 by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3311E7-7EDD-8821-E1C7-AA51B960C8EE}"/>
              </a:ext>
            </a:extLst>
          </p:cNvPr>
          <p:cNvSpPr txBox="1"/>
          <p:nvPr/>
        </p:nvSpPr>
        <p:spPr>
          <a:xfrm>
            <a:off x="5181600" y="5733916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Jan-26 CPS1 (%): 186.81</a:t>
            </a:r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BAAL Exceedances &amp; 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were 0 BAAL exceedance(s) in January.</a:t>
            </a:r>
          </a:p>
          <a:p>
            <a:pPr marL="0" indent="0">
              <a:buNone/>
            </a:pPr>
            <a:endParaRPr lang="en-US" sz="1600" dirty="0">
              <a:highlight>
                <a:srgbClr val="FFFF00"/>
              </a:highlight>
            </a:endParaRPr>
          </a:p>
          <a:p>
            <a:pPr marL="457200" lvl="1" indent="0">
              <a:buNone/>
            </a:pPr>
            <a:endParaRPr lang="en-US" sz="2000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84D979-BBF3-483E-3549-132D4AB1B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9939" y="715144"/>
            <a:ext cx="7464118" cy="54277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0E55C8-5439-C5C9-8EEB-8F332A67425D}"/>
              </a:ext>
            </a:extLst>
          </p:cNvPr>
          <p:cNvSpPr txBox="1"/>
          <p:nvPr/>
        </p:nvSpPr>
        <p:spPr>
          <a:xfrm>
            <a:off x="5320437" y="762000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Jan-26 CPS1 (%): 186.81</a:t>
            </a:r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12-Month Rolling Average CPS1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943458-2884-33DE-06FF-723C65B35324}"/>
              </a:ext>
            </a:extLst>
          </p:cNvPr>
          <p:cNvSpPr txBox="1"/>
          <p:nvPr/>
        </p:nvSpPr>
        <p:spPr>
          <a:xfrm>
            <a:off x="4800600" y="859654"/>
            <a:ext cx="3643626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Current 12-Month Rolling Average 177.89%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3FC447-8114-EC29-15CA-6D601DE3A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1208718"/>
            <a:ext cx="8458200" cy="473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4478AD-0B03-53F2-9F28-D860832A9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838200"/>
            <a:ext cx="8458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99B1AB-8105-F0FD-2774-F334EEA84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914399"/>
            <a:ext cx="8458200" cy="5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117045</TotalTime>
  <Words>1003</Words>
  <Application>Microsoft Office PowerPoint</Application>
  <PresentationFormat>On-screen Show (4:3)</PresentationFormat>
  <Paragraphs>236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Cambria</vt:lpstr>
      <vt:lpstr>Times New Roman</vt:lpstr>
      <vt:lpstr>1_Custom Design</vt:lpstr>
      <vt:lpstr>Office Theme</vt:lpstr>
      <vt:lpstr>Custom Design</vt:lpstr>
      <vt:lpstr>PowerPoint Presentation</vt:lpstr>
      <vt:lpstr>Summary of January 2026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2024 BAL-003 Selected Events – Update</vt:lpstr>
      <vt:lpstr>Op. Year 2024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ERCOT Inertia 2016-2026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McDowell, Matthew</cp:lastModifiedBy>
  <cp:revision>1829</cp:revision>
  <cp:lastPrinted>2016-01-21T20:53:15Z</cp:lastPrinted>
  <dcterms:created xsi:type="dcterms:W3CDTF">2016-01-21T15:20:31Z</dcterms:created>
  <dcterms:modified xsi:type="dcterms:W3CDTF">2026-02-13T18:59:44Z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2023-07-20T20:05:58Z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4bb8b6c0-eb8f-4d74-95a4-9b16df83a852</vt:lpwstr>
  </property>
  <property fmtid="{D5CDD505-2E9C-101B-9397-08002B2CF9AE}" pid="9" name="MSIP_Label_7084cbda-52b8-46fb-a7b7-cb5bd465ed85_ContentBits">
    <vt:lpwstr>0</vt:lpwstr>
  </property>
</Properties>
</file>