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5">
  <p:sldMasterIdLst>
    <p:sldMasterId id="2147483653" r:id="rId1"/>
    <p:sldMasterId id="2147483648" r:id="rId2"/>
    <p:sldMasterId id="2147483651" r:id="rId3"/>
  </p:sldMasterIdLst>
  <p:notesMasterIdLst>
    <p:notesMasterId r:id="rId9"/>
  </p:notesMasterIdLst>
  <p:handoutMasterIdLst>
    <p:handoutMasterId r:id="rId10"/>
  </p:handoutMasterIdLst>
  <p:sldIdLst>
    <p:sldId id="260" r:id="rId4"/>
    <p:sldId id="267" r:id="rId5"/>
    <p:sldId id="299" r:id="rId6"/>
    <p:sldId id="292" r:id="rId7"/>
    <p:sldId id="300" r:id="rId8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howGuides="1">
      <p:cViewPr varScale="1">
        <p:scale>
          <a:sx n="102" d="100"/>
          <a:sy n="102" d="100"/>
        </p:scale>
        <p:origin x="1920" y="31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67374" cy="470072"/>
          </a:xfrm>
          <a:prstGeom prst="rect">
            <a:avLst/>
          </a:prstGeom>
        </p:spPr>
        <p:txBody>
          <a:bodyPr vert="horz" lIns="92181" tIns="46090" rIns="92181" bIns="4609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100" y="1"/>
            <a:ext cx="3067374" cy="470072"/>
          </a:xfrm>
          <a:prstGeom prst="rect">
            <a:avLst/>
          </a:prstGeom>
        </p:spPr>
        <p:txBody>
          <a:bodyPr vert="horz" lIns="92181" tIns="46090" rIns="92181" bIns="4609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003"/>
            <a:ext cx="3067374" cy="470072"/>
          </a:xfrm>
          <a:prstGeom prst="rect">
            <a:avLst/>
          </a:prstGeom>
        </p:spPr>
        <p:txBody>
          <a:bodyPr vert="horz" lIns="92181" tIns="46090" rIns="92181" bIns="4609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100" y="8893003"/>
            <a:ext cx="3067374" cy="470072"/>
          </a:xfrm>
          <a:prstGeom prst="rect">
            <a:avLst/>
          </a:prstGeom>
        </p:spPr>
        <p:txBody>
          <a:bodyPr vert="horz" lIns="92181" tIns="46090" rIns="92181" bIns="4609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2" tIns="46966" rIns="93932" bIns="4696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2" tIns="46966" rIns="93932" bIns="4696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mktrules/issues/NPRR936" TargetMode="External"/><Relationship Id="rId2" Type="http://schemas.openxmlformats.org/officeDocument/2006/relationships/hyperlink" Target="https://www.ercot.com/mktrules/issues/NPRR1288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ercot.com/mktrules/issues/NPRR129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822138"/>
            <a:ext cx="5029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CRR Updates at CMWG</a:t>
            </a:r>
          </a:p>
          <a:p>
            <a:endParaRPr lang="en-US" dirty="0"/>
          </a:p>
          <a:p>
            <a:r>
              <a:rPr lang="en-US" i="1" dirty="0"/>
              <a:t>Samantha Findley</a:t>
            </a:r>
          </a:p>
          <a:p>
            <a:endParaRPr lang="en-US" dirty="0"/>
          </a:p>
          <a:p>
            <a:r>
              <a:rPr lang="en-US" dirty="0"/>
              <a:t>February 16,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36581-A32F-61A4-357E-C3240C46B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88F42-DB93-1542-D0D5-834B40C1B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/>
          </a:p>
          <a:p>
            <a:r>
              <a:rPr lang="en-US" sz="2400" dirty="0"/>
              <a:t>LTAS transactions and solution times</a:t>
            </a:r>
          </a:p>
          <a:p>
            <a:r>
              <a:rPr lang="en-US" sz="2400" dirty="0">
                <a:effectLst/>
                <a:ea typeface="Times New Roman" panose="02020603050405020304" pitchFamily="18" charset="0"/>
              </a:rPr>
              <a:t>CRR auction limits table – </a:t>
            </a:r>
            <a:endParaRPr lang="en-US" sz="2400" dirty="0">
              <a:ea typeface="Times New Roman" panose="02020603050405020304" pitchFamily="18" charset="0"/>
            </a:endParaRPr>
          </a:p>
          <a:p>
            <a:r>
              <a:rPr lang="en-US" sz="2400" dirty="0">
                <a:ea typeface="Times New Roman" panose="02020603050405020304" pitchFamily="18" charset="0"/>
              </a:rPr>
              <a:t>Updates on CRR-related NPRRs and proposals</a:t>
            </a:r>
          </a:p>
          <a:p>
            <a:endParaRPr lang="en-US" sz="2400" dirty="0">
              <a:ea typeface="Times New Roman" panose="02020603050405020304" pitchFamily="18" charset="0"/>
            </a:endParaRPr>
          </a:p>
          <a:p>
            <a:endParaRPr lang="en-US" sz="24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278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D96A6-2116-5CB2-B2CF-F1B4B3CA3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Historical LTAS transactions and solution times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1206FF-9160-CC5B-6878-6BCA9C62EF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B248D32-826E-5B56-1FC4-AE7FA8D522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916107"/>
            <a:ext cx="8991600" cy="5256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539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924A8-7A71-4F35-D72B-075962CB4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Times New Roman" panose="02020603050405020304" pitchFamily="18" charset="0"/>
              </a:rPr>
              <a:t>Update to CRR auction transaction limits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7473D-44FE-68B1-C418-44851285AE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334000"/>
          </a:xfrm>
        </p:spPr>
        <p:txBody>
          <a:bodyPr/>
          <a:lstStyle/>
          <a:p>
            <a:pPr marL="57150" indent="0">
              <a:spcBef>
                <a:spcPts val="0"/>
              </a:spcBef>
              <a:buNone/>
            </a:pPr>
            <a:r>
              <a:rPr lang="en-US" sz="1800" b="1" dirty="0">
                <a:ea typeface="Times New Roman" panose="02020603050405020304" pitchFamily="18" charset="0"/>
              </a:rPr>
              <a:t>Previous limits: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739A3-F250-95D8-E8EE-6841E4F673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DDCAEA6-F7E3-E23E-8FC7-A4677414B3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295400"/>
            <a:ext cx="5135374" cy="179313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2432A78-C9E1-C78F-3A1B-FE8BE28F7A73}"/>
              </a:ext>
            </a:extLst>
          </p:cNvPr>
          <p:cNvSpPr txBox="1"/>
          <p:nvPr/>
        </p:nvSpPr>
        <p:spPr>
          <a:xfrm>
            <a:off x="-76200" y="346718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1" indent="0">
              <a:spcBef>
                <a:spcPts val="0"/>
              </a:spcBef>
              <a:buNone/>
            </a:pPr>
            <a:r>
              <a:rPr lang="en-US" sz="1800" b="1" dirty="0">
                <a:ea typeface="Times New Roman" panose="02020603050405020304" pitchFamily="18" charset="0"/>
              </a:rPr>
              <a:t>Updated limits:</a:t>
            </a:r>
          </a:p>
        </p:txBody>
      </p:sp>
      <p:pic>
        <p:nvPicPr>
          <p:cNvPr id="9" name="Picture 8" descr="Table&#10;&#10;AI-generated content may be incorrect.">
            <a:extLst>
              <a:ext uri="{FF2B5EF4-FFF2-40B4-BE49-F238E27FC236}">
                <a16:creationId xmlns:a16="http://schemas.microsoft.com/office/drawing/2014/main" id="{BA7E5334-D151-BBE2-9C6D-78D55B3152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3836512"/>
            <a:ext cx="5105400" cy="1884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171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09FF5-FA90-C929-F72B-FDF01F3F8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Updates on CRR NPRRs and proposals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3E6F4-E5B9-AFB3-DDFC-9D1EF66250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838200"/>
            <a:ext cx="8534400" cy="5081833"/>
          </a:xfrm>
        </p:spPr>
        <p:txBody>
          <a:bodyPr/>
          <a:lstStyle/>
          <a:p>
            <a:endParaRPr lang="en-US" sz="1600" dirty="0"/>
          </a:p>
          <a:p>
            <a:r>
              <a:rPr lang="en-US" sz="1600" dirty="0"/>
              <a:t>A project for NPRRs </a:t>
            </a:r>
            <a:r>
              <a:rPr lang="en-US" sz="1600" dirty="0">
                <a:hlinkClick r:id="rId2"/>
              </a:rPr>
              <a:t>1288</a:t>
            </a:r>
            <a:r>
              <a:rPr lang="en-US" sz="1600" dirty="0"/>
              <a:t> and </a:t>
            </a:r>
            <a:r>
              <a:rPr lang="en-US" sz="1600" dirty="0">
                <a:hlinkClick r:id="rId3"/>
              </a:rPr>
              <a:t>936</a:t>
            </a:r>
            <a:r>
              <a:rPr lang="en-US" sz="1600" dirty="0"/>
              <a:t> has been initiated, targeting Q4 2026 implementation. With implementation, the bid limit will change to the Counter-Party level rather than the CRRAH level. </a:t>
            </a:r>
          </a:p>
          <a:p>
            <a:endParaRPr lang="en-US" sz="1600" dirty="0"/>
          </a:p>
          <a:p>
            <a:r>
              <a:rPr lang="en-US" sz="1600" dirty="0"/>
              <a:t>NPRR </a:t>
            </a:r>
            <a:r>
              <a:rPr lang="en-US" sz="1600" dirty="0">
                <a:hlinkClick r:id="rId4"/>
              </a:rPr>
              <a:t>1292</a:t>
            </a:r>
            <a:r>
              <a:rPr lang="en-US" sz="1600" dirty="0"/>
              <a:t>: Vendor confirmed that it can be implemented such that Peak Weekday and Peak Weekend products can be preserved.</a:t>
            </a:r>
          </a:p>
          <a:p>
            <a:endParaRPr lang="en-US" sz="1600" dirty="0"/>
          </a:p>
          <a:p>
            <a:r>
              <a:rPr lang="en-US" sz="1600" dirty="0"/>
              <a:t>ERCOT will sponsor an NPRR to restructure the LTAS auctions as 6-monthly optimizations instead of the current 3-TOU structure. This would need to be implemented alongside NPRR 1292. Will bring NPRR draft to March CMWG.</a:t>
            </a:r>
          </a:p>
          <a:p>
            <a:endParaRPr lang="en-US" sz="1600" dirty="0"/>
          </a:p>
          <a:p>
            <a:r>
              <a:rPr lang="en-US" sz="1600" dirty="0"/>
              <a:t>ERCOT will not be submitting an NPRR for removing the budget constraint from the optimization at this time. We will re-evaluate after the changes above have been implemented.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66C609-E1CB-47B5-10D3-16FAC6A13E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756998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35724</TotalTime>
  <Words>178</Words>
  <Application>Microsoft Office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Times New Roman</vt:lpstr>
      <vt:lpstr>1_Custom Design</vt:lpstr>
      <vt:lpstr>Office Theme</vt:lpstr>
      <vt:lpstr>Custom Design</vt:lpstr>
      <vt:lpstr>PowerPoint Presentation</vt:lpstr>
      <vt:lpstr>Agenda</vt:lpstr>
      <vt:lpstr>Historical LTAS transactions and solution times</vt:lpstr>
      <vt:lpstr>Update to CRR auction transaction limits</vt:lpstr>
      <vt:lpstr>Updates on CRR NPRRs and proposals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Findley, Samantha</dc:creator>
  <cp:lastModifiedBy>Findley, Samantha</cp:lastModifiedBy>
  <cp:revision>22</cp:revision>
  <cp:lastPrinted>2026-02-13T01:04:23Z</cp:lastPrinted>
  <dcterms:created xsi:type="dcterms:W3CDTF">2016-10-07T18:07:55Z</dcterms:created>
  <dcterms:modified xsi:type="dcterms:W3CDTF">2026-02-13T17:01:32Z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84cbda-52b8-46fb-a7b7-cb5bd465ed85_Enabled">
    <vt:lpwstr>true</vt:lpwstr>
  </property>
  <property fmtid="{D5CDD505-2E9C-101B-9397-08002B2CF9AE}" pid="3" name="MSIP_Label_7084cbda-52b8-46fb-a7b7-cb5bd465ed85_SetDate">
    <vt:lpwstr>2024-01-22T22:35:43Z</vt:lpwstr>
  </property>
  <property fmtid="{D5CDD505-2E9C-101B-9397-08002B2CF9AE}" pid="4" name="MSIP_Label_7084cbda-52b8-46fb-a7b7-cb5bd465ed85_Method">
    <vt:lpwstr>Standard</vt:lpwstr>
  </property>
  <property fmtid="{D5CDD505-2E9C-101B-9397-08002B2CF9AE}" pid="5" name="MSIP_Label_7084cbda-52b8-46fb-a7b7-cb5bd465ed85_Name">
    <vt:lpwstr>Internal</vt:lpwstr>
  </property>
  <property fmtid="{D5CDD505-2E9C-101B-9397-08002B2CF9AE}" pid="6" name="MSIP_Label_7084cbda-52b8-46fb-a7b7-cb5bd465ed85_SiteId">
    <vt:lpwstr>0afb747d-bff7-4596-a9fc-950ef9e0ec45</vt:lpwstr>
  </property>
  <property fmtid="{D5CDD505-2E9C-101B-9397-08002B2CF9AE}" pid="7" name="MSIP_Label_7084cbda-52b8-46fb-a7b7-cb5bd465ed85_ActionId">
    <vt:lpwstr>354487cd-844f-485b-a665-d1e5a4197d8b</vt:lpwstr>
  </property>
  <property fmtid="{D5CDD505-2E9C-101B-9397-08002B2CF9AE}" pid="8" name="MSIP_Label_7084cbda-52b8-46fb-a7b7-cb5bd465ed85_ContentBits">
    <vt:lpwstr>0</vt:lpwstr>
  </property>
</Properties>
</file>