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71" r:id="rId7"/>
    <p:sldId id="274" r:id="rId8"/>
    <p:sldId id="267" r:id="rId9"/>
    <p:sldId id="273" r:id="rId10"/>
    <p:sldId id="275" r:id="rId11"/>
    <p:sldId id="27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6449" autoAdjust="0"/>
  </p:normalViewPr>
  <p:slideViewPr>
    <p:cSldViewPr showGuides="1">
      <p:cViewPr varScale="1">
        <p:scale>
          <a:sx n="125" d="100"/>
          <a:sy n="125" d="100"/>
        </p:scale>
        <p:origin x="1116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4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6B8D1-1290-C5C6-47E7-9A30E835F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1C39EF-A3F5-BDCA-9052-A2255A04C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7B6F7-C058-2467-251D-1C8652E76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01AE1-52DB-9C97-F422-1C89CD96ED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53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32450-B35E-6599-5590-779B389B1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F057FC-672F-69C1-614F-4F8C3DBB0D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86505E-DA4A-BF9E-198C-A590ADA35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61229-213E-CA13-B628-07B88E295E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1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when AS insufficiency occurs in DAM, two notices are sent. One is automated and one </a:t>
            </a:r>
            <a:r>
              <a:rPr lang="en-US"/>
              <a:t>is manual.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92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2813447"/>
            <a:ext cx="502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DAM PTP and PTPLO Submission Activity Update and NPRR Introduction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February 16, 2026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Staff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FDBDF-66F1-5004-DA1F-15443EAC9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PTP Counts -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BA832-0048-03F3-CBC9-DC7A865E8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B70ED-4297-6470-BBE7-7634EB003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 descr="Chart, bar chart, histogram&#10;&#10;AI-generated content may be incorrect.">
            <a:extLst>
              <a:ext uri="{FF2B5EF4-FFF2-40B4-BE49-F238E27FC236}">
                <a16:creationId xmlns:a16="http://schemas.microsoft.com/office/drawing/2014/main" id="{D60BD191-4CC1-AB63-4CCD-D0EEC1538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19" y="1194141"/>
            <a:ext cx="8304762" cy="4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7961B-3EB9-E6CE-F52A-852A644AB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8455-5A4F-2586-0E31-F6BB089DC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PTP Counts -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B1A3-0CE9-8547-E5F9-39E53D6A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3A8B0-8216-9FFE-5DF4-E1D58702BE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0B9107-1E29-4556-34A3-4A0E263CB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18" y="1191263"/>
            <a:ext cx="8006164" cy="46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9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CEFDBD-4396-FFEA-A961-90A338FB0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249758"/>
            <a:ext cx="8534400" cy="4823621"/>
          </a:xfrm>
        </p:spPr>
        <p:txBody>
          <a:bodyPr/>
          <a:lstStyle/>
          <a:p>
            <a:r>
              <a:rPr lang="en-US" sz="2000" dirty="0"/>
              <a:t>PTP and PTPLO interval records (hourly bids) have been identified as a particularly strenuous product for the DAM optimization engine to solve for. This is especially true for unawarded bids.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Further process and hardware improvements offer diminishing returns, as the underlying issue remains unresolved.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Without additional measures to manage PTP submission volume, we may be forced to lower the number of PTP interval  submissions allowed per counterparty (currently set to 10,000). This is a hard cutoff and doesn’t necessarily assign appropriate value to PTP submissions. </a:t>
            </a:r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FB78F-829B-7C08-3503-7C8796AE3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1840A-A533-DA5B-8501-92A28BFD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NPRR Introduction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572C7-AD4B-1379-A72C-FF807DBEA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509782-5216-7F82-237F-8DC8132B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Therefore, we’re proposing NPRR language to implement an hourly-based fee for unawarded PTP bids (not PTPLO bids).</a:t>
            </a:r>
          </a:p>
          <a:p>
            <a:endParaRPr lang="en-US" sz="2400" dirty="0"/>
          </a:p>
          <a:p>
            <a:r>
              <a:rPr lang="en-US" sz="2400" dirty="0"/>
              <a:t>The fee rate will initially be $0.00 per unawarded hourly bid.</a:t>
            </a:r>
          </a:p>
          <a:p>
            <a:endParaRPr lang="en-US" sz="2400" dirty="0"/>
          </a:p>
          <a:p>
            <a:r>
              <a:rPr lang="en-US" sz="2400" dirty="0"/>
              <a:t>This establishes the mechanism for future fee implementation.</a:t>
            </a:r>
          </a:p>
          <a:p>
            <a:endParaRPr lang="en-US" sz="2400" dirty="0"/>
          </a:p>
          <a:p>
            <a:r>
              <a:rPr lang="en-US" sz="2400" dirty="0"/>
              <a:t>A non-zero fee should enable relaxation of the 10,000 hourly bid cutoff.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5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72164-7281-EB88-8EA8-7BCCF4E7F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36027-ACF7-89B5-2B5A-5777B3EDE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NPRR Formula and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3590B-A948-8CFD-5450-3B671E71A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0B8588A-A23A-F02D-CD5A-97B4AFA30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Amount charged to QSE will be included in DAM congestion rent. </a:t>
            </a:r>
          </a:p>
          <a:p>
            <a:endParaRPr lang="en-US" sz="2000" dirty="0"/>
          </a:p>
          <a:p>
            <a:r>
              <a:rPr lang="en-US" sz="2000" i="1" dirty="0"/>
              <a:t>Charge to QSE = PTP Fee rate * PTP unawarded bid amount (count)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Example for QSE A (with example $0.50 fee rate)</a:t>
            </a:r>
          </a:p>
          <a:p>
            <a:pPr marL="0" indent="0">
              <a:buNone/>
            </a:pPr>
            <a:r>
              <a:rPr lang="en-US" sz="2000" dirty="0"/>
              <a:t>In HE 1 QSE A has 100 unawarded hourly PTP bids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In HE 2 QSE A has 400 unawarded hourly PTP bids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HE 3-24 QSE A has 0 unawarded PTP bids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500 unawarded PTP bids </a:t>
            </a:r>
          </a:p>
          <a:p>
            <a:pPr marL="0" indent="0">
              <a:buNone/>
            </a:pPr>
            <a:r>
              <a:rPr lang="en-US" sz="2000" dirty="0"/>
              <a:t>* $0.50 fee rate 		</a:t>
            </a:r>
            <a:r>
              <a:rPr lang="en-US" sz="2000"/>
              <a:t>   = </a:t>
            </a:r>
            <a:r>
              <a:rPr lang="en-US" sz="2000" dirty="0"/>
              <a:t>$250.00 total charge to QSE A for that day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426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E8294-3C52-FDC2-F7FE-0997800FF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4EA6E-6D46-7D72-3EDB-31142AF96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Formal language in NPRR</a:t>
            </a:r>
          </a:p>
          <a:p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Any questions or concerns?</a:t>
            </a:r>
          </a:p>
          <a:p>
            <a:endParaRPr lang="en-US" sz="22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BCA20-104C-3ADE-0D51-815826B9E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914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5607</TotalTime>
  <Words>320</Words>
  <Application>Microsoft Office PowerPoint</Application>
  <PresentationFormat>On-screen Show (4:3)</PresentationFormat>
  <Paragraphs>66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1_Custom Design</vt:lpstr>
      <vt:lpstr>Office Theme</vt:lpstr>
      <vt:lpstr>PowerPoint Presentation</vt:lpstr>
      <vt:lpstr>Historical PTP Counts - Update</vt:lpstr>
      <vt:lpstr>Historical PTP Counts - Update</vt:lpstr>
      <vt:lpstr>Background</vt:lpstr>
      <vt:lpstr>NPRR Introduction</vt:lpstr>
      <vt:lpstr>NPRR Formula and Example</vt:lpstr>
      <vt:lpstr>Discussion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Holden, Curry</cp:lastModifiedBy>
  <cp:revision>133</cp:revision>
  <cp:lastPrinted>2016-01-21T20:53:15Z</cp:lastPrinted>
  <dcterms:created xsi:type="dcterms:W3CDTF">2016-01-21T15:20:31Z</dcterms:created>
  <dcterms:modified xsi:type="dcterms:W3CDTF">2026-02-12T18:40:50Z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2024-02-14T17:40:30Z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76bc3c7d-6ee2-4c14-9620-5c6cd72d3214</vt:lpwstr>
  </property>
  <property fmtid="{D5CDD505-2E9C-101B-9397-08002B2CF9AE}" pid="9" name="MSIP_Label_7084cbda-52b8-46fb-a7b7-cb5bd465ed85_ContentBits">
    <vt:lpwstr>0</vt:lpwstr>
  </property>
</Properties>
</file>