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1.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charts/chart3.xml" ContentType="application/vnd.openxmlformats-officedocument.drawingml.chart+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charts/chart4.xml" ContentType="application/vnd.openxmlformats-officedocument.drawingml.chart+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charts/chart5.xml" ContentType="application/vnd.openxmlformats-officedocument.drawingml.chart+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charts/chart6.xml" ContentType="application/vnd.openxmlformats-officedocument.drawingml.chart+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charts/chart8.xml" ContentType="application/vnd.openxmlformats-officedocument.drawingml.chart+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charts/chart9.xml" ContentType="application/vnd.openxmlformats-officedocument.drawingml.chart+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charts/chart10.xml" ContentType="application/vnd.openxmlformats-officedocument.drawingml.chart+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charts/chart11.xml" ContentType="application/vnd.openxmlformats-officedocument.drawingml.chart+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charts/chart12.xml" ContentType="application/vnd.openxmlformats-officedocument.drawingml.chart+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charts/chart13.xml" ContentType="application/vnd.openxmlformats-officedocument.drawingml.chart+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charts/chart14.xml" ContentType="application/vnd.openxmlformats-officedocument.drawingml.chart+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charts/chart15.xml" ContentType="application/vnd.openxmlformats-officedocument.drawingml.chart+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charts/chart16.xml" ContentType="application/vnd.openxmlformats-officedocument.drawingml.chart+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charts/chart17.xml" ContentType="application/vnd.openxmlformats-officedocument.drawingml.chart+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charts/chart18.xml" ContentType="application/vnd.openxmlformats-officedocument.drawingml.chart+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charts/chart19.xml" ContentType="application/vnd.openxmlformats-officedocument.drawingml.chart+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charts/chart20.xml" ContentType="application/vnd.openxmlformats-officedocument.drawingml.chart+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charts/chart21.xml" ContentType="application/vnd.openxmlformats-officedocument.drawingml.chart+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notesSlides/notesSlide4.xml" ContentType="application/vnd.openxmlformats-officedocument.presentationml.notesSlide+xml"/>
  <Override PartName="/ppt/charts/chart22.xml" ContentType="application/vnd.openxmlformats-officedocument.drawingml.chart+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charts/chart23.xml" ContentType="application/vnd.openxmlformats-officedocument.drawingml.chart+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charts/chart24.xml" ContentType="application/vnd.openxmlformats-officedocument.drawingml.chart+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notesSlides/notesSlide5.xml" ContentType="application/vnd.openxmlformats-officedocument.presentationml.notesSlide+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notesSlides/notesSlide6.xml" ContentType="application/vnd.openxmlformats-officedocument.presentationml.notesSlide+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Lst>
  <p:notesMasterIdLst>
    <p:notesMasterId r:id="rId49"/>
  </p:notesMasterIdLst>
  <p:handoutMasterIdLst>
    <p:handoutMasterId r:id="rId50"/>
  </p:handoutMasterIdLst>
  <p:sldIdLst>
    <p:sldId id="282" r:id="rId6"/>
    <p:sldId id="2147483565" r:id="rId7"/>
    <p:sldId id="260" r:id="rId8"/>
    <p:sldId id="2147482696" r:id="rId9"/>
    <p:sldId id="256" r:id="rId10"/>
    <p:sldId id="290" r:id="rId11"/>
    <p:sldId id="289" r:id="rId12"/>
    <p:sldId id="291" r:id="rId13"/>
    <p:sldId id="292" r:id="rId14"/>
    <p:sldId id="300" r:id="rId15"/>
    <p:sldId id="297" r:id="rId16"/>
    <p:sldId id="296" r:id="rId17"/>
    <p:sldId id="298" r:id="rId18"/>
    <p:sldId id="299" r:id="rId19"/>
    <p:sldId id="301" r:id="rId20"/>
    <p:sldId id="302" r:id="rId21"/>
    <p:sldId id="310" r:id="rId22"/>
    <p:sldId id="311" r:id="rId23"/>
    <p:sldId id="313" r:id="rId24"/>
    <p:sldId id="314" r:id="rId25"/>
    <p:sldId id="315" r:id="rId26"/>
    <p:sldId id="316" r:id="rId27"/>
    <p:sldId id="317" r:id="rId28"/>
    <p:sldId id="303" r:id="rId29"/>
    <p:sldId id="318" r:id="rId30"/>
    <p:sldId id="319" r:id="rId31"/>
    <p:sldId id="320" r:id="rId32"/>
    <p:sldId id="321" r:id="rId33"/>
    <p:sldId id="304" r:id="rId34"/>
    <p:sldId id="322" r:id="rId35"/>
    <p:sldId id="323" r:id="rId36"/>
    <p:sldId id="324" r:id="rId37"/>
    <p:sldId id="325" r:id="rId38"/>
    <p:sldId id="326" r:id="rId39"/>
    <p:sldId id="327" r:id="rId40"/>
    <p:sldId id="328" r:id="rId41"/>
    <p:sldId id="329" r:id="rId42"/>
    <p:sldId id="2147483647" r:id="rId43"/>
    <p:sldId id="2147483641" r:id="rId44"/>
    <p:sldId id="312" r:id="rId45"/>
    <p:sldId id="2147478760" r:id="rId46"/>
    <p:sldId id="257" r:id="rId47"/>
    <p:sldId id="286" r:id="rId48"/>
  </p:sldIdLst>
  <p:sldSz cx="12192000" cy="6858000"/>
  <p:notesSz cx="7102475" cy="9388475"/>
  <p:embeddedFontLst>
    <p:embeddedFont>
      <p:font typeface="Georgia" panose="02040502050405020303" pitchFamily="18" charset="0"/>
      <p:regular r:id="rId51"/>
      <p:bold r:id="rId52"/>
      <p:italic r:id="rId53"/>
      <p:boldItalic r:id="rId54"/>
    </p:embeddedFont>
    <p:embeddedFont>
      <p:font typeface="Segoe UI" panose="020B0502040204020203" pitchFamily="34" charset="0"/>
      <p:regular r:id="rId55"/>
      <p:bold r:id="rId56"/>
      <p:italic r:id="rId57"/>
      <p:boldItalic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C1F7FF"/>
    <a:srgbClr val="00B050"/>
    <a:srgbClr val="FFC000"/>
    <a:srgbClr val="C00000"/>
    <a:srgbClr val="FF6565"/>
    <a:srgbClr val="003865"/>
    <a:srgbClr val="1F8B9D"/>
    <a:srgbClr val="7C858C"/>
    <a:srgbClr val="061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8BE64-5F0B-4790-9487-555E705692D1}" v="5" dt="2026-02-11T15:23:38.484"/>
    <p1510:client id="{7329BBE0-11E5-4B72-90B8-39618B583176}" v="3" dt="2026-02-11T18:31:01.9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581632653061226E-2"/>
          <c:y val="2.8745163073521283E-2"/>
          <c:w val="0.96683673469387754"/>
          <c:h val="0.94250967385295747"/>
        </c:manualLayout>
      </c:layout>
      <c:barChart>
        <c:barDir val="col"/>
        <c:grouping val="stacked"/>
        <c:varyColors val="0"/>
        <c:ser>
          <c:idx val="0"/>
          <c:order val="0"/>
          <c:spPr>
            <a:solidFill>
              <a:srgbClr val="7F7F7F"/>
            </a:solidFill>
            <a:ln>
              <a:noFill/>
            </a:ln>
          </c:spPr>
          <c:invertIfNegative val="0"/>
          <c:dPt>
            <c:idx val="0"/>
            <c:invertIfNegative val="0"/>
            <c:bubble3D val="0"/>
            <c:spPr>
              <a:solidFill>
                <a:schemeClr val="accent6"/>
              </a:solidFill>
              <a:ln>
                <a:noFill/>
              </a:ln>
            </c:spPr>
            <c:extLst>
              <c:ext xmlns:c16="http://schemas.microsoft.com/office/drawing/2014/chart" uri="{C3380CC4-5D6E-409C-BE32-E72D297353CC}">
                <c16:uniqueId val="{00000000-34CA-429C-B525-42A6F72D4003}"/>
              </c:ext>
            </c:extLst>
          </c:dPt>
          <c:val>
            <c:numRef>
              <c:f>Sheet1!$A$1:$B$1</c:f>
              <c:numCache>
                <c:formatCode>General</c:formatCode>
                <c:ptCount val="2"/>
                <c:pt idx="0">
                  <c:v>64</c:v>
                </c:pt>
                <c:pt idx="1">
                  <c:v>36</c:v>
                </c:pt>
              </c:numCache>
            </c:numRef>
          </c:val>
          <c:extLst>
            <c:ext xmlns:c16="http://schemas.microsoft.com/office/drawing/2014/chart" uri="{C3380CC4-5D6E-409C-BE32-E72D297353CC}">
              <c16:uniqueId val="{00000001-34CA-429C-B525-42A6F72D4003}"/>
            </c:ext>
          </c:extLst>
        </c:ser>
        <c:dLbls>
          <c:showLegendKey val="0"/>
          <c:showVal val="0"/>
          <c:showCatName val="0"/>
          <c:showSerName val="0"/>
          <c:showPercent val="0"/>
          <c:showBubbleSize val="0"/>
        </c:dLbls>
        <c:gapWidth val="40"/>
        <c:overlap val="100"/>
        <c:axId val="863967503"/>
        <c:axId val="1"/>
      </c:barChart>
      <c:catAx>
        <c:axId val="86396750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4"/>
          <c:min val="0"/>
        </c:scaling>
        <c:delete val="1"/>
        <c:axPos val="l"/>
        <c:numFmt formatCode="General" sourceLinked="1"/>
        <c:majorTickMark val="out"/>
        <c:minorTickMark val="none"/>
        <c:tickLblPos val="nextTo"/>
        <c:crossAx val="863967503"/>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12</c:v>
                </c:pt>
                <c:pt idx="1">
                  <c:v>7.0000000000000009</c:v>
                </c:pt>
              </c:numCache>
            </c:numRef>
          </c:val>
          <c:extLst>
            <c:ext xmlns:c16="http://schemas.microsoft.com/office/drawing/2014/chart" uri="{C3380CC4-5D6E-409C-BE32-E72D297353CC}">
              <c16:uniqueId val="{00000000-EFC1-46AD-BFE6-D0AE6F33EFF5}"/>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38</c:v>
                </c:pt>
                <c:pt idx="1">
                  <c:v>19</c:v>
                </c:pt>
              </c:numCache>
            </c:numRef>
          </c:val>
          <c:extLst>
            <c:ext xmlns:c16="http://schemas.microsoft.com/office/drawing/2014/chart" uri="{C3380CC4-5D6E-409C-BE32-E72D297353CC}">
              <c16:uniqueId val="{00000001-EFC1-46AD-BFE6-D0AE6F33EFF5}"/>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18.840579710144937</c:v>
                </c:pt>
                <c:pt idx="1">
                  <c:v>5.7971014492753632</c:v>
                </c:pt>
              </c:numCache>
            </c:numRef>
          </c:val>
          <c:extLst>
            <c:ext xmlns:c16="http://schemas.microsoft.com/office/drawing/2014/chart" uri="{C3380CC4-5D6E-409C-BE32-E72D297353CC}">
              <c16:uniqueId val="{00000002-EFC1-46AD-BFE6-D0AE6F33EFF5}"/>
            </c:ext>
          </c:extLst>
        </c:ser>
        <c:dLbls>
          <c:showLegendKey val="0"/>
          <c:showVal val="0"/>
          <c:showCatName val="0"/>
          <c:showSerName val="0"/>
          <c:showPercent val="0"/>
          <c:showBubbleSize val="0"/>
        </c:dLbls>
        <c:gapWidth val="40"/>
        <c:overlap val="100"/>
        <c:axId val="538078351"/>
        <c:axId val="1"/>
      </c:barChart>
      <c:catAx>
        <c:axId val="53807835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8.840579710144937"/>
          <c:min val="0"/>
        </c:scaling>
        <c:delete val="1"/>
        <c:axPos val="l"/>
        <c:numFmt formatCode="General" sourceLinked="1"/>
        <c:majorTickMark val="out"/>
        <c:minorTickMark val="none"/>
        <c:tickLblPos val="nextTo"/>
        <c:crossAx val="538078351"/>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6B90-4DC4-B342-E323A569C278}"/>
              </c:ext>
            </c:extLst>
          </c:dPt>
          <c:val>
            <c:numRef>
              <c:f>Sheet1!$A$1:$C$1</c:f>
              <c:numCache>
                <c:formatCode>General</c:formatCode>
                <c:ptCount val="3"/>
                <c:pt idx="0">
                  <c:v>6.8493150684931505</c:v>
                </c:pt>
                <c:pt idx="1">
                  <c:v>14.000000000000002</c:v>
                </c:pt>
                <c:pt idx="2">
                  <c:v>12.328767123287671</c:v>
                </c:pt>
              </c:numCache>
            </c:numRef>
          </c:val>
          <c:extLst>
            <c:ext xmlns:c16="http://schemas.microsoft.com/office/drawing/2014/chart" uri="{C3380CC4-5D6E-409C-BE32-E72D297353CC}">
              <c16:uniqueId val="{00000001-6B90-4DC4-B342-E323A569C278}"/>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6B90-4DC4-B342-E323A569C278}"/>
              </c:ext>
            </c:extLst>
          </c:dPt>
          <c:val>
            <c:numRef>
              <c:f>Sheet1!$A$2:$C$2</c:f>
              <c:numCache>
                <c:formatCode>General</c:formatCode>
                <c:ptCount val="3"/>
                <c:pt idx="0">
                  <c:v>5.4794520547945202</c:v>
                </c:pt>
                <c:pt idx="1">
                  <c:v>40</c:v>
                </c:pt>
                <c:pt idx="2">
                  <c:v>1.3698630136986303</c:v>
                </c:pt>
              </c:numCache>
            </c:numRef>
          </c:val>
          <c:extLst>
            <c:ext xmlns:c16="http://schemas.microsoft.com/office/drawing/2014/chart" uri="{C3380CC4-5D6E-409C-BE32-E72D297353CC}">
              <c16:uniqueId val="{00000003-6B90-4DC4-B342-E323A569C278}"/>
            </c:ext>
          </c:extLst>
        </c:ser>
        <c:ser>
          <c:idx val="2"/>
          <c:order val="2"/>
          <c:spPr>
            <a:solidFill>
              <a:schemeClr val="accent6"/>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6B90-4DC4-B342-E323A569C278}"/>
              </c:ext>
            </c:extLst>
          </c:dPt>
          <c:val>
            <c:numRef>
              <c:f>Sheet1!$A$3:$C$3</c:f>
              <c:numCache>
                <c:formatCode>General</c:formatCode>
                <c:ptCount val="3"/>
                <c:pt idx="0">
                  <c:v>0</c:v>
                </c:pt>
                <c:pt idx="1">
                  <c:v>20.547945205479451</c:v>
                </c:pt>
                <c:pt idx="2">
                  <c:v>0</c:v>
                </c:pt>
              </c:numCache>
            </c:numRef>
          </c:val>
          <c:extLst>
            <c:ext xmlns:c16="http://schemas.microsoft.com/office/drawing/2014/chart" uri="{C3380CC4-5D6E-409C-BE32-E72D297353CC}">
              <c16:uniqueId val="{00000005-6B90-4DC4-B342-E323A569C278}"/>
            </c:ext>
          </c:extLst>
        </c:ser>
        <c:dLbls>
          <c:showLegendKey val="0"/>
          <c:showVal val="0"/>
          <c:showCatName val="0"/>
          <c:showSerName val="0"/>
          <c:showPercent val="0"/>
          <c:showBubbleSize val="0"/>
        </c:dLbls>
        <c:gapWidth val="40"/>
        <c:overlap val="100"/>
        <c:axId val="1169091999"/>
        <c:axId val="1"/>
      </c:barChart>
      <c:catAx>
        <c:axId val="11690919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4.547945205479451"/>
          <c:min val="0"/>
        </c:scaling>
        <c:delete val="1"/>
        <c:axPos val="l"/>
        <c:numFmt formatCode="General" sourceLinked="1"/>
        <c:majorTickMark val="out"/>
        <c:minorTickMark val="none"/>
        <c:tickLblPos val="nextTo"/>
        <c:crossAx val="1169091999"/>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7DEB-44B2-B5FB-DB18CD9CA6E5}"/>
              </c:ext>
            </c:extLst>
          </c:dPt>
          <c:val>
            <c:numRef>
              <c:f>Sheet1!$A$1:$C$1</c:f>
              <c:numCache>
                <c:formatCode>General</c:formatCode>
                <c:ptCount val="3"/>
                <c:pt idx="0">
                  <c:v>14.000000000000002</c:v>
                </c:pt>
                <c:pt idx="1">
                  <c:v>5.5555555555555554</c:v>
                </c:pt>
                <c:pt idx="2">
                  <c:v>1.3888888888888888</c:v>
                </c:pt>
              </c:numCache>
            </c:numRef>
          </c:val>
          <c:extLst>
            <c:ext xmlns:c16="http://schemas.microsoft.com/office/drawing/2014/chart" uri="{C3380CC4-5D6E-409C-BE32-E72D297353CC}">
              <c16:uniqueId val="{00000001-7DEB-44B2-B5FB-DB18CD9CA6E5}"/>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7DEB-44B2-B5FB-DB18CD9CA6E5}"/>
              </c:ext>
            </c:extLst>
          </c:dPt>
          <c:val>
            <c:numRef>
              <c:f>Sheet1!$A$2:$C$2</c:f>
              <c:numCache>
                <c:formatCode>General</c:formatCode>
                <c:ptCount val="3"/>
                <c:pt idx="0">
                  <c:v>56.000000000000014</c:v>
                </c:pt>
                <c:pt idx="1">
                  <c:v>1.3888888888888893</c:v>
                </c:pt>
                <c:pt idx="2">
                  <c:v>1.3888888888888888</c:v>
                </c:pt>
              </c:numCache>
            </c:numRef>
          </c:val>
          <c:extLst>
            <c:ext xmlns:c16="http://schemas.microsoft.com/office/drawing/2014/chart" uri="{C3380CC4-5D6E-409C-BE32-E72D297353CC}">
              <c16:uniqueId val="{00000003-7DEB-44B2-B5FB-DB18CD9CA6E5}"/>
            </c:ext>
          </c:extLst>
        </c:ser>
        <c:ser>
          <c:idx val="2"/>
          <c:order val="2"/>
          <c:spPr>
            <a:solidFill>
              <a:schemeClr val="accent6"/>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7DEB-44B2-B5FB-DB18CD9CA6E5}"/>
              </c:ext>
            </c:extLst>
          </c:dPt>
          <c:val>
            <c:numRef>
              <c:f>Sheet1!$A$3:$C$3</c:f>
              <c:numCache>
                <c:formatCode>General</c:formatCode>
                <c:ptCount val="3"/>
                <c:pt idx="0">
                  <c:v>19.444444444444443</c:v>
                </c:pt>
                <c:pt idx="1">
                  <c:v>1.3888888888888893</c:v>
                </c:pt>
                <c:pt idx="2">
                  <c:v>0</c:v>
                </c:pt>
              </c:numCache>
            </c:numRef>
          </c:val>
          <c:extLst>
            <c:ext xmlns:c16="http://schemas.microsoft.com/office/drawing/2014/chart" uri="{C3380CC4-5D6E-409C-BE32-E72D297353CC}">
              <c16:uniqueId val="{00000005-7DEB-44B2-B5FB-DB18CD9CA6E5}"/>
            </c:ext>
          </c:extLst>
        </c:ser>
        <c:dLbls>
          <c:showLegendKey val="0"/>
          <c:showVal val="0"/>
          <c:showCatName val="0"/>
          <c:showSerName val="0"/>
          <c:showPercent val="0"/>
          <c:showBubbleSize val="0"/>
        </c:dLbls>
        <c:gapWidth val="40"/>
        <c:overlap val="100"/>
        <c:axId val="1169096799"/>
        <c:axId val="1"/>
      </c:barChart>
      <c:catAx>
        <c:axId val="11690967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9.444444444444457"/>
          <c:min val="0"/>
        </c:scaling>
        <c:delete val="1"/>
        <c:axPos val="l"/>
        <c:numFmt formatCode="General" sourceLinked="1"/>
        <c:majorTickMark val="out"/>
        <c:minorTickMark val="none"/>
        <c:tickLblPos val="nextTo"/>
        <c:crossAx val="1169096799"/>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1"/>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DEEA-4A67-BCF3-63E543FE4790}"/>
              </c:ext>
            </c:extLst>
          </c:dPt>
          <c:val>
            <c:numRef>
              <c:f>Sheet1!$A$1:$B$1</c:f>
              <c:numCache>
                <c:formatCode>General</c:formatCode>
                <c:ptCount val="2"/>
                <c:pt idx="0">
                  <c:v>19</c:v>
                </c:pt>
                <c:pt idx="1">
                  <c:v>6.25</c:v>
                </c:pt>
              </c:numCache>
            </c:numRef>
          </c:val>
          <c:extLst>
            <c:ext xmlns:c16="http://schemas.microsoft.com/office/drawing/2014/chart" uri="{C3380CC4-5D6E-409C-BE32-E72D297353CC}">
              <c16:uniqueId val="{00000001-DEEA-4A67-BCF3-63E543FE4790}"/>
            </c:ext>
          </c:extLst>
        </c:ser>
        <c:ser>
          <c:idx val="1"/>
          <c:order val="1"/>
          <c:spPr>
            <a:solidFill>
              <a:srgbClr val="5DA7E2"/>
            </a:solidFill>
            <a:ln w="9525" cmpd="sng" algn="ctr">
              <a:solidFill>
                <a:schemeClr val="bg1"/>
              </a:solidFill>
              <a:prstDash val="solid"/>
            </a:ln>
          </c:spPr>
          <c:invertIfNegative val="0"/>
          <c:dPt>
            <c:idx val="1"/>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DEEA-4A67-BCF3-63E543FE4790}"/>
              </c:ext>
            </c:extLst>
          </c:dPt>
          <c:val>
            <c:numRef>
              <c:f>Sheet1!$A$2:$B$2</c:f>
              <c:numCache>
                <c:formatCode>General</c:formatCode>
                <c:ptCount val="2"/>
                <c:pt idx="0">
                  <c:v>50</c:v>
                </c:pt>
                <c:pt idx="1">
                  <c:v>4.6875</c:v>
                </c:pt>
              </c:numCache>
            </c:numRef>
          </c:val>
          <c:extLst>
            <c:ext xmlns:c16="http://schemas.microsoft.com/office/drawing/2014/chart" uri="{C3380CC4-5D6E-409C-BE32-E72D297353CC}">
              <c16:uniqueId val="{00000003-DEEA-4A67-BCF3-63E543FE4790}"/>
            </c:ext>
          </c:extLst>
        </c:ser>
        <c:ser>
          <c:idx val="2"/>
          <c:order val="2"/>
          <c:spPr>
            <a:solidFill>
              <a:srgbClr val="061F79"/>
            </a:solidFill>
            <a:ln w="9525" cmpd="sng" algn="ctr">
              <a:solidFill>
                <a:schemeClr val="bg1"/>
              </a:solidFill>
              <a:prstDash val="solid"/>
            </a:ln>
          </c:spPr>
          <c:invertIfNegative val="0"/>
          <c:dPt>
            <c:idx val="0"/>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4-DEEA-4A67-BCF3-63E543FE4790}"/>
              </c:ext>
            </c:extLst>
          </c:dPt>
          <c:val>
            <c:numRef>
              <c:f>Sheet1!$A$3:$B$3</c:f>
              <c:numCache>
                <c:formatCode>General</c:formatCode>
                <c:ptCount val="2"/>
                <c:pt idx="0">
                  <c:v>20.3125</c:v>
                </c:pt>
                <c:pt idx="1">
                  <c:v>0</c:v>
                </c:pt>
              </c:numCache>
            </c:numRef>
          </c:val>
          <c:extLst>
            <c:ext xmlns:c16="http://schemas.microsoft.com/office/drawing/2014/chart" uri="{C3380CC4-5D6E-409C-BE32-E72D297353CC}">
              <c16:uniqueId val="{00000005-DEEA-4A67-BCF3-63E543FE4790}"/>
            </c:ext>
          </c:extLst>
        </c:ser>
        <c:dLbls>
          <c:showLegendKey val="0"/>
          <c:showVal val="0"/>
          <c:showCatName val="0"/>
          <c:showSerName val="0"/>
          <c:showPercent val="0"/>
          <c:showBubbleSize val="0"/>
        </c:dLbls>
        <c:gapWidth val="40"/>
        <c:overlap val="100"/>
        <c:axId val="1585344383"/>
        <c:axId val="1"/>
      </c:barChart>
      <c:catAx>
        <c:axId val="15853443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9.3125"/>
          <c:min val="0"/>
        </c:scaling>
        <c:delete val="1"/>
        <c:axPos val="l"/>
        <c:numFmt formatCode="General" sourceLinked="1"/>
        <c:majorTickMark val="out"/>
        <c:minorTickMark val="none"/>
        <c:tickLblPos val="nextTo"/>
        <c:crossAx val="1585344383"/>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14.000000000000002</c:v>
                </c:pt>
                <c:pt idx="1">
                  <c:v>5.7142857142857144</c:v>
                </c:pt>
              </c:numCache>
            </c:numRef>
          </c:val>
          <c:extLst>
            <c:ext xmlns:c16="http://schemas.microsoft.com/office/drawing/2014/chart" uri="{C3380CC4-5D6E-409C-BE32-E72D297353CC}">
              <c16:uniqueId val="{00000000-7477-43ED-A4DE-BF4F56E2BCEA}"/>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51</c:v>
                </c:pt>
                <c:pt idx="1">
                  <c:v>5.7142857142857144</c:v>
                </c:pt>
              </c:numCache>
            </c:numRef>
          </c:val>
          <c:extLst>
            <c:ext xmlns:c16="http://schemas.microsoft.com/office/drawing/2014/chart" uri="{C3380CC4-5D6E-409C-BE32-E72D297353CC}">
              <c16:uniqueId val="{00000001-7477-43ED-A4DE-BF4F56E2BCEA}"/>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18.571428571428569</c:v>
                </c:pt>
                <c:pt idx="1">
                  <c:v>4.2857142857142865</c:v>
                </c:pt>
              </c:numCache>
            </c:numRef>
          </c:val>
          <c:extLst>
            <c:ext xmlns:c16="http://schemas.microsoft.com/office/drawing/2014/chart" uri="{C3380CC4-5D6E-409C-BE32-E72D297353CC}">
              <c16:uniqueId val="{00000002-7477-43ED-A4DE-BF4F56E2BCEA}"/>
            </c:ext>
          </c:extLst>
        </c:ser>
        <c:dLbls>
          <c:showLegendKey val="0"/>
          <c:showVal val="0"/>
          <c:showCatName val="0"/>
          <c:showSerName val="0"/>
          <c:showPercent val="0"/>
          <c:showBubbleSize val="0"/>
        </c:dLbls>
        <c:gapWidth val="40"/>
        <c:overlap val="100"/>
        <c:axId val="1665517599"/>
        <c:axId val="1"/>
      </c:barChart>
      <c:catAx>
        <c:axId val="166551759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3.571428571428569"/>
          <c:min val="0"/>
        </c:scaling>
        <c:delete val="1"/>
        <c:axPos val="l"/>
        <c:numFmt formatCode="General" sourceLinked="1"/>
        <c:majorTickMark val="out"/>
        <c:minorTickMark val="none"/>
        <c:tickLblPos val="nextTo"/>
        <c:crossAx val="1665517599"/>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Sheet1!$A$1:$C$1</c:f>
              <c:numCache>
                <c:formatCode>General</c:formatCode>
                <c:ptCount val="3"/>
                <c:pt idx="0">
                  <c:v>12</c:v>
                </c:pt>
                <c:pt idx="1">
                  <c:v>7.2463768115942031</c:v>
                </c:pt>
                <c:pt idx="2">
                  <c:v>1</c:v>
                </c:pt>
              </c:numCache>
            </c:numRef>
          </c:val>
          <c:extLst>
            <c:ext xmlns:c16="http://schemas.microsoft.com/office/drawing/2014/chart" uri="{C3380CC4-5D6E-409C-BE32-E72D297353CC}">
              <c16:uniqueId val="{00000000-3604-4228-B28D-D21883F28E1D}"/>
            </c:ext>
          </c:extLst>
        </c:ser>
        <c:ser>
          <c:idx val="1"/>
          <c:order val="1"/>
          <c:spPr>
            <a:solidFill>
              <a:srgbClr val="5DA7E2"/>
            </a:solidFill>
            <a:ln w="9525" cmpd="sng" algn="ctr">
              <a:solidFill>
                <a:schemeClr val="bg1"/>
              </a:solidFill>
              <a:prstDash val="solid"/>
            </a:ln>
          </c:spPr>
          <c:invertIfNegative val="0"/>
          <c:val>
            <c:numRef>
              <c:f>Sheet1!$A$2:$C$2</c:f>
              <c:numCache>
                <c:formatCode>General</c:formatCode>
                <c:ptCount val="3"/>
                <c:pt idx="0">
                  <c:v>45</c:v>
                </c:pt>
                <c:pt idx="1">
                  <c:v>1.4492753623188399</c:v>
                </c:pt>
                <c:pt idx="2">
                  <c:v>9</c:v>
                </c:pt>
              </c:numCache>
            </c:numRef>
          </c:val>
          <c:extLst>
            <c:ext xmlns:c16="http://schemas.microsoft.com/office/drawing/2014/chart" uri="{C3380CC4-5D6E-409C-BE32-E72D297353CC}">
              <c16:uniqueId val="{00000001-3604-4228-B28D-D21883F28E1D}"/>
            </c:ext>
          </c:extLst>
        </c:ser>
        <c:ser>
          <c:idx val="2"/>
          <c:order val="2"/>
          <c:spPr>
            <a:solidFill>
              <a:schemeClr val="accent6"/>
            </a:solidFill>
            <a:ln w="9525" cmpd="sng" algn="ctr">
              <a:solidFill>
                <a:schemeClr val="bg1"/>
              </a:solidFill>
              <a:prstDash val="solid"/>
            </a:ln>
          </c:spPr>
          <c:invertIfNegative val="0"/>
          <c:val>
            <c:numRef>
              <c:f>Sheet1!$A$3:$C$3</c:f>
              <c:numCache>
                <c:formatCode>General</c:formatCode>
                <c:ptCount val="3"/>
                <c:pt idx="0">
                  <c:v>11.594202898550719</c:v>
                </c:pt>
                <c:pt idx="1">
                  <c:v>2.8985507246376816</c:v>
                </c:pt>
                <c:pt idx="2">
                  <c:v>10.144927536231883</c:v>
                </c:pt>
              </c:numCache>
            </c:numRef>
          </c:val>
          <c:extLst>
            <c:ext xmlns:c16="http://schemas.microsoft.com/office/drawing/2014/chart" uri="{C3380CC4-5D6E-409C-BE32-E72D297353CC}">
              <c16:uniqueId val="{00000002-3604-4228-B28D-D21883F28E1D}"/>
            </c:ext>
          </c:extLst>
        </c:ser>
        <c:dLbls>
          <c:showLegendKey val="0"/>
          <c:showVal val="0"/>
          <c:showCatName val="0"/>
          <c:showSerName val="0"/>
          <c:showPercent val="0"/>
          <c:showBubbleSize val="0"/>
        </c:dLbls>
        <c:gapWidth val="40"/>
        <c:overlap val="100"/>
        <c:axId val="1188442783"/>
        <c:axId val="1"/>
      </c:barChart>
      <c:catAx>
        <c:axId val="11884427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8.594202898550719"/>
          <c:min val="0"/>
        </c:scaling>
        <c:delete val="1"/>
        <c:axPos val="l"/>
        <c:numFmt formatCode="General" sourceLinked="1"/>
        <c:majorTickMark val="out"/>
        <c:minorTickMark val="none"/>
        <c:tickLblPos val="nextTo"/>
        <c:crossAx val="1188442783"/>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3.0005770340450086E-2"/>
          <c:w val="0.97685803293279927"/>
          <c:h val="0.9399884593190998"/>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5"/>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0-9BA1-4D37-AB5E-DB1AFA012D27}"/>
              </c:ext>
            </c:extLst>
          </c:dPt>
          <c:val>
            <c:numRef>
              <c:f>Sheet1!$A$1:$F$1</c:f>
              <c:numCache>
                <c:formatCode>General</c:formatCode>
                <c:ptCount val="6"/>
                <c:pt idx="0">
                  <c:v>1.3888888888888888</c:v>
                </c:pt>
                <c:pt idx="1">
                  <c:v>9.7222222222222232</c:v>
                </c:pt>
                <c:pt idx="2">
                  <c:v>2.7777777777777777</c:v>
                </c:pt>
                <c:pt idx="3">
                  <c:v>4.1666666666666661</c:v>
                </c:pt>
                <c:pt idx="4">
                  <c:v>2.7777777777777777</c:v>
                </c:pt>
                <c:pt idx="5">
                  <c:v>0</c:v>
                </c:pt>
              </c:numCache>
            </c:numRef>
          </c:val>
          <c:extLst>
            <c:ext xmlns:c16="http://schemas.microsoft.com/office/drawing/2014/chart" uri="{C3380CC4-5D6E-409C-BE32-E72D297353CC}">
              <c16:uniqueId val="{00000001-9BA1-4D37-AB5E-DB1AFA012D27}"/>
            </c:ext>
          </c:extLst>
        </c:ser>
        <c:ser>
          <c:idx val="1"/>
          <c:order val="1"/>
          <c:spPr>
            <a:solidFill>
              <a:srgbClr val="5DA7E2"/>
            </a:solidFill>
            <a:ln w="9525" cmpd="sng" algn="ctr">
              <a:solidFill>
                <a:schemeClr val="bg1"/>
              </a:solidFill>
              <a:prstDash val="solid"/>
            </a:ln>
          </c:spPr>
          <c:invertIfNegative val="0"/>
          <c:val>
            <c:numRef>
              <c:f>Sheet1!$A$2:$F$2</c:f>
              <c:numCache>
                <c:formatCode>General</c:formatCode>
                <c:ptCount val="6"/>
                <c:pt idx="0">
                  <c:v>2.7777777777777772</c:v>
                </c:pt>
                <c:pt idx="1">
                  <c:v>41.666666666666671</c:v>
                </c:pt>
                <c:pt idx="2">
                  <c:v>9.7222222222222214</c:v>
                </c:pt>
                <c:pt idx="3">
                  <c:v>5.5555555555555554</c:v>
                </c:pt>
                <c:pt idx="4">
                  <c:v>4.1666666666666661</c:v>
                </c:pt>
                <c:pt idx="5">
                  <c:v>0</c:v>
                </c:pt>
              </c:numCache>
            </c:numRef>
          </c:val>
          <c:extLst>
            <c:ext xmlns:c16="http://schemas.microsoft.com/office/drawing/2014/chart" uri="{C3380CC4-5D6E-409C-BE32-E72D297353CC}">
              <c16:uniqueId val="{00000002-9BA1-4D37-AB5E-DB1AFA012D27}"/>
            </c:ext>
          </c:extLst>
        </c:ser>
        <c:ser>
          <c:idx val="2"/>
          <c:order val="2"/>
          <c:spPr>
            <a:solidFill>
              <a:schemeClr val="accent6"/>
            </a:solidFill>
            <a:ln w="9525" cmpd="sng" algn="ctr">
              <a:solidFill>
                <a:schemeClr val="bg1"/>
              </a:solidFill>
              <a:prstDash val="solid"/>
            </a:ln>
          </c:spPr>
          <c:invertIfNegative val="0"/>
          <c:dPt>
            <c:idx val="5"/>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3-9BA1-4D37-AB5E-DB1AFA012D27}"/>
              </c:ext>
            </c:extLst>
          </c:dPt>
          <c:val>
            <c:numRef>
              <c:f>Sheet1!$A$3:$F$3</c:f>
              <c:numCache>
                <c:formatCode>General</c:formatCode>
                <c:ptCount val="6"/>
                <c:pt idx="0">
                  <c:v>1.3888888888888893</c:v>
                </c:pt>
                <c:pt idx="1">
                  <c:v>12.5</c:v>
                </c:pt>
                <c:pt idx="2">
                  <c:v>2.7777777777777786</c:v>
                </c:pt>
                <c:pt idx="3">
                  <c:v>4.1666666666666661</c:v>
                </c:pt>
                <c:pt idx="4">
                  <c:v>2.7777777777777777</c:v>
                </c:pt>
                <c:pt idx="5">
                  <c:v>0</c:v>
                </c:pt>
              </c:numCache>
            </c:numRef>
          </c:val>
          <c:extLst>
            <c:ext xmlns:c16="http://schemas.microsoft.com/office/drawing/2014/chart" uri="{C3380CC4-5D6E-409C-BE32-E72D297353CC}">
              <c16:uniqueId val="{00000004-9BA1-4D37-AB5E-DB1AFA012D27}"/>
            </c:ext>
          </c:extLst>
        </c:ser>
        <c:dLbls>
          <c:showLegendKey val="0"/>
          <c:showVal val="0"/>
          <c:showCatName val="0"/>
          <c:showSerName val="0"/>
          <c:showPercent val="0"/>
          <c:showBubbleSize val="0"/>
        </c:dLbls>
        <c:gapWidth val="40"/>
        <c:overlap val="100"/>
        <c:axId val="1585343423"/>
        <c:axId val="1"/>
      </c:barChart>
      <c:catAx>
        <c:axId val="158534342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3.888888888888893"/>
          <c:min val="0"/>
        </c:scaling>
        <c:delete val="1"/>
        <c:axPos val="l"/>
        <c:numFmt formatCode="General" sourceLinked="1"/>
        <c:majorTickMark val="out"/>
        <c:minorTickMark val="none"/>
        <c:tickLblPos val="nextTo"/>
        <c:crossAx val="1585343423"/>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17.391304347826086</c:v>
                </c:pt>
                <c:pt idx="1">
                  <c:v>2.8985507246376812</c:v>
                </c:pt>
              </c:numCache>
            </c:numRef>
          </c:val>
          <c:extLst>
            <c:ext xmlns:c16="http://schemas.microsoft.com/office/drawing/2014/chart" uri="{C3380CC4-5D6E-409C-BE32-E72D297353CC}">
              <c16:uniqueId val="{00000000-51EF-4182-A97D-7E8E3D260303}"/>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47.826086956521742</c:v>
                </c:pt>
                <c:pt idx="1">
                  <c:v>10.144927536231885</c:v>
                </c:pt>
              </c:numCache>
            </c:numRef>
          </c:val>
          <c:extLst>
            <c:ext xmlns:c16="http://schemas.microsoft.com/office/drawing/2014/chart" uri="{C3380CC4-5D6E-409C-BE32-E72D297353CC}">
              <c16:uniqueId val="{00000001-51EF-4182-A97D-7E8E3D260303}"/>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15.94202898550725</c:v>
                </c:pt>
                <c:pt idx="1">
                  <c:v>5.7971014492753632</c:v>
                </c:pt>
              </c:numCache>
            </c:numRef>
          </c:val>
          <c:extLst>
            <c:ext xmlns:c16="http://schemas.microsoft.com/office/drawing/2014/chart" uri="{C3380CC4-5D6E-409C-BE32-E72D297353CC}">
              <c16:uniqueId val="{00000002-51EF-4182-A97D-7E8E3D260303}"/>
            </c:ext>
          </c:extLst>
        </c:ser>
        <c:dLbls>
          <c:showLegendKey val="0"/>
          <c:showVal val="0"/>
          <c:showCatName val="0"/>
          <c:showSerName val="0"/>
          <c:showPercent val="0"/>
          <c:showBubbleSize val="0"/>
        </c:dLbls>
        <c:gapWidth val="40"/>
        <c:overlap val="100"/>
        <c:axId val="774416991"/>
        <c:axId val="1"/>
      </c:barChart>
      <c:catAx>
        <c:axId val="77441699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1.159420289855078"/>
          <c:min val="0"/>
        </c:scaling>
        <c:delete val="1"/>
        <c:axPos val="l"/>
        <c:numFmt formatCode="General" sourceLinked="1"/>
        <c:majorTickMark val="out"/>
        <c:minorTickMark val="none"/>
        <c:tickLblPos val="nextTo"/>
        <c:crossAx val="774416991"/>
        <c:crosses val="min"/>
        <c:crossBetween val="between"/>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F24B-4C94-B0CA-51BEB69CAB40}"/>
              </c:ext>
            </c:extLst>
          </c:dPt>
          <c:val>
            <c:numRef>
              <c:f>Sheet1!$A$1:$C$1</c:f>
              <c:numCache>
                <c:formatCode>General</c:formatCode>
                <c:ptCount val="3"/>
                <c:pt idx="0">
                  <c:v>6.0606060606060606</c:v>
                </c:pt>
                <c:pt idx="1">
                  <c:v>16.666666666666664</c:v>
                </c:pt>
                <c:pt idx="2">
                  <c:v>10.606060606060606</c:v>
                </c:pt>
              </c:numCache>
            </c:numRef>
          </c:val>
          <c:extLst>
            <c:ext xmlns:c16="http://schemas.microsoft.com/office/drawing/2014/chart" uri="{C3380CC4-5D6E-409C-BE32-E72D297353CC}">
              <c16:uniqueId val="{00000001-F24B-4C94-B0CA-51BEB69CAB40}"/>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F24B-4C94-B0CA-51BEB69CAB40}"/>
              </c:ext>
            </c:extLst>
          </c:dPt>
          <c:val>
            <c:numRef>
              <c:f>Sheet1!$A$2:$C$2</c:f>
              <c:numCache>
                <c:formatCode>General</c:formatCode>
                <c:ptCount val="3"/>
                <c:pt idx="0">
                  <c:v>15.15151515151515</c:v>
                </c:pt>
                <c:pt idx="1">
                  <c:v>28.787878787878789</c:v>
                </c:pt>
                <c:pt idx="2">
                  <c:v>7.5757575757575744</c:v>
                </c:pt>
              </c:numCache>
            </c:numRef>
          </c:val>
          <c:extLst>
            <c:ext xmlns:c16="http://schemas.microsoft.com/office/drawing/2014/chart" uri="{C3380CC4-5D6E-409C-BE32-E72D297353CC}">
              <c16:uniqueId val="{00000003-F24B-4C94-B0CA-51BEB69CAB40}"/>
            </c:ext>
          </c:extLst>
        </c:ser>
        <c:ser>
          <c:idx val="2"/>
          <c:order val="2"/>
          <c:spPr>
            <a:solidFill>
              <a:schemeClr val="accent6"/>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F24B-4C94-B0CA-51BEB69CAB40}"/>
              </c:ext>
            </c:extLst>
          </c:dPt>
          <c:val>
            <c:numRef>
              <c:f>Sheet1!$A$3:$C$3</c:f>
              <c:numCache>
                <c:formatCode>General</c:formatCode>
                <c:ptCount val="3"/>
                <c:pt idx="0">
                  <c:v>4.5454545454545467</c:v>
                </c:pt>
                <c:pt idx="1">
                  <c:v>10.606060606060609</c:v>
                </c:pt>
                <c:pt idx="2">
                  <c:v>0</c:v>
                </c:pt>
              </c:numCache>
            </c:numRef>
          </c:val>
          <c:extLst>
            <c:ext xmlns:c16="http://schemas.microsoft.com/office/drawing/2014/chart" uri="{C3380CC4-5D6E-409C-BE32-E72D297353CC}">
              <c16:uniqueId val="{00000005-F24B-4C94-B0CA-51BEB69CAB40}"/>
            </c:ext>
          </c:extLst>
        </c:ser>
        <c:dLbls>
          <c:showLegendKey val="0"/>
          <c:showVal val="0"/>
          <c:showCatName val="0"/>
          <c:showSerName val="0"/>
          <c:showPercent val="0"/>
          <c:showBubbleSize val="0"/>
        </c:dLbls>
        <c:gapWidth val="40"/>
        <c:overlap val="100"/>
        <c:axId val="913744240"/>
        <c:axId val="1"/>
      </c:barChart>
      <c:catAx>
        <c:axId val="91374424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6.060606060606062"/>
          <c:min val="0"/>
        </c:scaling>
        <c:delete val="1"/>
        <c:axPos val="l"/>
        <c:numFmt formatCode="General" sourceLinked="1"/>
        <c:majorTickMark val="out"/>
        <c:minorTickMark val="none"/>
        <c:tickLblPos val="nextTo"/>
        <c:crossAx val="913744240"/>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15.873015873015872</c:v>
                </c:pt>
                <c:pt idx="1">
                  <c:v>4.7619047619047619</c:v>
                </c:pt>
              </c:numCache>
            </c:numRef>
          </c:val>
          <c:extLst>
            <c:ext xmlns:c16="http://schemas.microsoft.com/office/drawing/2014/chart" uri="{C3380CC4-5D6E-409C-BE32-E72D297353CC}">
              <c16:uniqueId val="{00000000-E572-4A0C-A30A-112D0F81DDBC}"/>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46.031746031746032</c:v>
                </c:pt>
                <c:pt idx="1">
                  <c:v>11.111111111111111</c:v>
                </c:pt>
              </c:numCache>
            </c:numRef>
          </c:val>
          <c:extLst>
            <c:ext xmlns:c16="http://schemas.microsoft.com/office/drawing/2014/chart" uri="{C3380CC4-5D6E-409C-BE32-E72D297353CC}">
              <c16:uniqueId val="{00000001-E572-4A0C-A30A-112D0F81DDBC}"/>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17.460317460317462</c:v>
                </c:pt>
                <c:pt idx="1">
                  <c:v>4.7619047619047628</c:v>
                </c:pt>
              </c:numCache>
            </c:numRef>
          </c:val>
          <c:extLst>
            <c:ext xmlns:c16="http://schemas.microsoft.com/office/drawing/2014/chart" uri="{C3380CC4-5D6E-409C-BE32-E72D297353CC}">
              <c16:uniqueId val="{00000002-E572-4A0C-A30A-112D0F81DDBC}"/>
            </c:ext>
          </c:extLst>
        </c:ser>
        <c:dLbls>
          <c:showLegendKey val="0"/>
          <c:showVal val="0"/>
          <c:showCatName val="0"/>
          <c:showSerName val="0"/>
          <c:showPercent val="0"/>
          <c:showBubbleSize val="0"/>
        </c:dLbls>
        <c:gapWidth val="40"/>
        <c:overlap val="100"/>
        <c:axId val="2006404512"/>
        <c:axId val="1"/>
      </c:barChart>
      <c:catAx>
        <c:axId val="200640451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9.365079365079367"/>
          <c:min val="0"/>
        </c:scaling>
        <c:delete val="1"/>
        <c:axPos val="l"/>
        <c:numFmt formatCode="General" sourceLinked="1"/>
        <c:majorTickMark val="out"/>
        <c:minorTickMark val="none"/>
        <c:tickLblPos val="nextTo"/>
        <c:crossAx val="200640451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85229202037352E-2"/>
          <c:y val="2.4714828897338403E-2"/>
          <c:w val="0.8234295415959253"/>
          <c:h val="0.95057034220532322"/>
        </c:manualLayout>
      </c:layout>
      <c:barChart>
        <c:barDir val="bar"/>
        <c:grouping val="stacked"/>
        <c:varyColors val="0"/>
        <c:ser>
          <c:idx val="0"/>
          <c:order val="0"/>
          <c:spPr>
            <a:solidFill>
              <a:schemeClr val="accent6"/>
            </a:solidFill>
            <a:ln w="9525" cmpd="sng" algn="ctr">
              <a:solidFill>
                <a:schemeClr val="bg1"/>
              </a:solidFill>
              <a:prstDash val="solid"/>
            </a:ln>
          </c:spPr>
          <c:invertIfNegative val="0"/>
          <c:val>
            <c:numRef>
              <c:f>Sheet1!$A$1:$L$1</c:f>
              <c:numCache>
                <c:formatCode>General</c:formatCode>
                <c:ptCount val="12"/>
                <c:pt idx="0">
                  <c:v>7.3394495412844041</c:v>
                </c:pt>
                <c:pt idx="1">
                  <c:v>5.5045871559633035</c:v>
                </c:pt>
                <c:pt idx="2">
                  <c:v>7.3394495412844041</c:v>
                </c:pt>
                <c:pt idx="3">
                  <c:v>4.5871559633027523</c:v>
                </c:pt>
                <c:pt idx="4">
                  <c:v>5.5045871559633035</c:v>
                </c:pt>
                <c:pt idx="5">
                  <c:v>5.5045871559633035</c:v>
                </c:pt>
                <c:pt idx="6">
                  <c:v>38.532110091743121</c:v>
                </c:pt>
                <c:pt idx="7">
                  <c:v>14.678899082568808</c:v>
                </c:pt>
                <c:pt idx="8">
                  <c:v>0.91743119266055051</c:v>
                </c:pt>
                <c:pt idx="9">
                  <c:v>0.91743119266055051</c:v>
                </c:pt>
                <c:pt idx="10">
                  <c:v>1.834862385321101</c:v>
                </c:pt>
                <c:pt idx="11">
                  <c:v>7.3394495412844041</c:v>
                </c:pt>
              </c:numCache>
            </c:numRef>
          </c:val>
          <c:extLst>
            <c:ext xmlns:c16="http://schemas.microsoft.com/office/drawing/2014/chart" uri="{C3380CC4-5D6E-409C-BE32-E72D297353CC}">
              <c16:uniqueId val="{00000000-5378-42AC-8341-8921D2EA16EE}"/>
            </c:ext>
          </c:extLst>
        </c:ser>
        <c:dLbls>
          <c:showLegendKey val="0"/>
          <c:showVal val="0"/>
          <c:showCatName val="0"/>
          <c:showSerName val="0"/>
          <c:showPercent val="0"/>
          <c:showBubbleSize val="0"/>
        </c:dLbls>
        <c:gapWidth val="40"/>
        <c:overlap val="100"/>
        <c:axId val="2065600399"/>
        <c:axId val="1"/>
      </c:barChart>
      <c:catAx>
        <c:axId val="2065600399"/>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8.532110091743121"/>
          <c:min val="0"/>
        </c:scaling>
        <c:delete val="1"/>
        <c:axPos val="t"/>
        <c:numFmt formatCode="General" sourceLinked="1"/>
        <c:majorTickMark val="out"/>
        <c:minorTickMark val="none"/>
        <c:tickLblPos val="nextTo"/>
        <c:crossAx val="2065600399"/>
        <c:crosses val="min"/>
        <c:crossBetween val="between"/>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Sheet1!$A$1:$D$1</c:f>
              <c:numCache>
                <c:formatCode>General</c:formatCode>
                <c:ptCount val="4"/>
                <c:pt idx="0">
                  <c:v>8.8235294117647065</c:v>
                </c:pt>
                <c:pt idx="1">
                  <c:v>7.3529411764705888</c:v>
                </c:pt>
                <c:pt idx="2">
                  <c:v>2.9411764705882351</c:v>
                </c:pt>
                <c:pt idx="3">
                  <c:v>1.4705882352941175</c:v>
                </c:pt>
              </c:numCache>
            </c:numRef>
          </c:val>
          <c:extLst>
            <c:ext xmlns:c16="http://schemas.microsoft.com/office/drawing/2014/chart" uri="{C3380CC4-5D6E-409C-BE32-E72D297353CC}">
              <c16:uniqueId val="{00000000-4AB7-496F-A9BF-579C15B5B6A3}"/>
            </c:ext>
          </c:extLst>
        </c:ser>
        <c:ser>
          <c:idx val="1"/>
          <c:order val="1"/>
          <c:spPr>
            <a:solidFill>
              <a:srgbClr val="5DA7E2"/>
            </a:solidFill>
            <a:ln w="9525" cmpd="sng" algn="ctr">
              <a:solidFill>
                <a:schemeClr val="bg1"/>
              </a:solidFill>
              <a:prstDash val="solid"/>
            </a:ln>
          </c:spPr>
          <c:invertIfNegative val="0"/>
          <c:val>
            <c:numRef>
              <c:f>Sheet1!$A$2:$D$2</c:f>
              <c:numCache>
                <c:formatCode>General</c:formatCode>
                <c:ptCount val="4"/>
                <c:pt idx="0">
                  <c:v>22.058823529411764</c:v>
                </c:pt>
                <c:pt idx="1">
                  <c:v>8.8235294117647083</c:v>
                </c:pt>
                <c:pt idx="2">
                  <c:v>16.176470588235293</c:v>
                </c:pt>
                <c:pt idx="3">
                  <c:v>11.76470588235294</c:v>
                </c:pt>
              </c:numCache>
            </c:numRef>
          </c:val>
          <c:extLst>
            <c:ext xmlns:c16="http://schemas.microsoft.com/office/drawing/2014/chart" uri="{C3380CC4-5D6E-409C-BE32-E72D297353CC}">
              <c16:uniqueId val="{00000001-4AB7-496F-A9BF-579C15B5B6A3}"/>
            </c:ext>
          </c:extLst>
        </c:ser>
        <c:ser>
          <c:idx val="2"/>
          <c:order val="2"/>
          <c:spPr>
            <a:solidFill>
              <a:schemeClr val="accent6"/>
            </a:solidFill>
            <a:ln w="9525" cmpd="sng" algn="ctr">
              <a:solidFill>
                <a:schemeClr val="bg1"/>
              </a:solidFill>
              <a:prstDash val="solid"/>
            </a:ln>
          </c:spPr>
          <c:invertIfNegative val="0"/>
          <c:val>
            <c:numRef>
              <c:f>Sheet1!$A$3:$D$3</c:f>
              <c:numCache>
                <c:formatCode>General</c:formatCode>
                <c:ptCount val="4"/>
                <c:pt idx="0">
                  <c:v>7.352941176470587</c:v>
                </c:pt>
                <c:pt idx="1">
                  <c:v>7.352941176470587</c:v>
                </c:pt>
                <c:pt idx="2">
                  <c:v>1.470588235294116</c:v>
                </c:pt>
                <c:pt idx="3">
                  <c:v>4.411764705882355</c:v>
                </c:pt>
              </c:numCache>
            </c:numRef>
          </c:val>
          <c:extLst>
            <c:ext xmlns:c16="http://schemas.microsoft.com/office/drawing/2014/chart" uri="{C3380CC4-5D6E-409C-BE32-E72D297353CC}">
              <c16:uniqueId val="{00000002-4AB7-496F-A9BF-579C15B5B6A3}"/>
            </c:ext>
          </c:extLst>
        </c:ser>
        <c:dLbls>
          <c:showLegendKey val="0"/>
          <c:showVal val="0"/>
          <c:showCatName val="0"/>
          <c:showSerName val="0"/>
          <c:showPercent val="0"/>
          <c:showBubbleSize val="0"/>
        </c:dLbls>
        <c:gapWidth val="40"/>
        <c:overlap val="100"/>
        <c:axId val="1123444832"/>
        <c:axId val="1"/>
      </c:barChart>
      <c:catAx>
        <c:axId val="11234448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8.235294117647058"/>
          <c:min val="0"/>
        </c:scaling>
        <c:delete val="1"/>
        <c:axPos val="l"/>
        <c:numFmt formatCode="General" sourceLinked="1"/>
        <c:majorTickMark val="out"/>
        <c:minorTickMark val="none"/>
        <c:tickLblPos val="nextTo"/>
        <c:crossAx val="1123444832"/>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18.032786885245901</c:v>
                </c:pt>
                <c:pt idx="1">
                  <c:v>3.278688524590164</c:v>
                </c:pt>
              </c:numCache>
            </c:numRef>
          </c:val>
          <c:extLst>
            <c:ext xmlns:c16="http://schemas.microsoft.com/office/drawing/2014/chart" uri="{C3380CC4-5D6E-409C-BE32-E72D297353CC}">
              <c16:uniqueId val="{00000000-AD26-455C-8495-DD6D1A13F9DC}"/>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45.901639344262293</c:v>
                </c:pt>
                <c:pt idx="1">
                  <c:v>11.475409836065573</c:v>
                </c:pt>
              </c:numCache>
            </c:numRef>
          </c:val>
          <c:extLst>
            <c:ext xmlns:c16="http://schemas.microsoft.com/office/drawing/2014/chart" uri="{C3380CC4-5D6E-409C-BE32-E72D297353CC}">
              <c16:uniqueId val="{00000001-AD26-455C-8495-DD6D1A13F9DC}"/>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13.114754098360649</c:v>
                </c:pt>
                <c:pt idx="1">
                  <c:v>8.1967213114754092</c:v>
                </c:pt>
              </c:numCache>
            </c:numRef>
          </c:val>
          <c:extLst>
            <c:ext xmlns:c16="http://schemas.microsoft.com/office/drawing/2014/chart" uri="{C3380CC4-5D6E-409C-BE32-E72D297353CC}">
              <c16:uniqueId val="{00000002-AD26-455C-8495-DD6D1A13F9DC}"/>
            </c:ext>
          </c:extLst>
        </c:ser>
        <c:dLbls>
          <c:showLegendKey val="0"/>
          <c:showVal val="0"/>
          <c:showCatName val="0"/>
          <c:showSerName val="0"/>
          <c:showPercent val="0"/>
          <c:showBubbleSize val="0"/>
        </c:dLbls>
        <c:gapWidth val="40"/>
        <c:overlap val="100"/>
        <c:axId val="603834879"/>
        <c:axId val="1"/>
      </c:barChart>
      <c:catAx>
        <c:axId val="60383487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7.049180327868839"/>
          <c:min val="0"/>
        </c:scaling>
        <c:delete val="1"/>
        <c:axPos val="l"/>
        <c:numFmt formatCode="General" sourceLinked="1"/>
        <c:majorTickMark val="out"/>
        <c:minorTickMark val="none"/>
        <c:tickLblPos val="nextTo"/>
        <c:crossAx val="603834879"/>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9.0909090909090917</c:v>
                </c:pt>
                <c:pt idx="1">
                  <c:v>12.121212121212121</c:v>
                </c:pt>
              </c:numCache>
            </c:numRef>
          </c:val>
          <c:extLst>
            <c:ext xmlns:c16="http://schemas.microsoft.com/office/drawing/2014/chart" uri="{C3380CC4-5D6E-409C-BE32-E72D297353CC}">
              <c16:uniqueId val="{00000000-7B81-4EDC-AE4B-182771152104}"/>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27.272727272727266</c:v>
                </c:pt>
                <c:pt idx="1">
                  <c:v>28.787878787878785</c:v>
                </c:pt>
              </c:numCache>
            </c:numRef>
          </c:val>
          <c:extLst>
            <c:ext xmlns:c16="http://schemas.microsoft.com/office/drawing/2014/chart" uri="{C3380CC4-5D6E-409C-BE32-E72D297353CC}">
              <c16:uniqueId val="{00000001-7B81-4EDC-AE4B-182771152104}"/>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22.727272727272727</c:v>
                </c:pt>
                <c:pt idx="1">
                  <c:v>0</c:v>
                </c:pt>
              </c:numCache>
            </c:numRef>
          </c:val>
          <c:extLst>
            <c:ext xmlns:c16="http://schemas.microsoft.com/office/drawing/2014/chart" uri="{C3380CC4-5D6E-409C-BE32-E72D297353CC}">
              <c16:uniqueId val="{00000002-7B81-4EDC-AE4B-182771152104}"/>
            </c:ext>
          </c:extLst>
        </c:ser>
        <c:dLbls>
          <c:showLegendKey val="0"/>
          <c:showVal val="0"/>
          <c:showCatName val="0"/>
          <c:showSerName val="0"/>
          <c:showPercent val="0"/>
          <c:showBubbleSize val="0"/>
        </c:dLbls>
        <c:gapWidth val="40"/>
        <c:overlap val="100"/>
        <c:axId val="1123391072"/>
        <c:axId val="1"/>
      </c:barChart>
      <c:catAx>
        <c:axId val="11233910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9.090909090909086"/>
          <c:min val="0"/>
        </c:scaling>
        <c:delete val="1"/>
        <c:axPos val="l"/>
        <c:numFmt formatCode="General" sourceLinked="1"/>
        <c:majorTickMark val="out"/>
        <c:minorTickMark val="none"/>
        <c:tickLblPos val="nextTo"/>
        <c:crossAx val="1123391072"/>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0"/>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77EB-42D7-993F-944FB51182EE}"/>
              </c:ext>
            </c:extLst>
          </c:dPt>
          <c:val>
            <c:numRef>
              <c:f>Sheet1!$A$1:$C$1</c:f>
              <c:numCache>
                <c:formatCode>General</c:formatCode>
                <c:ptCount val="3"/>
                <c:pt idx="0">
                  <c:v>5.7971014492753623</c:v>
                </c:pt>
                <c:pt idx="1">
                  <c:v>17.391304347826086</c:v>
                </c:pt>
                <c:pt idx="2">
                  <c:v>2.8985507246376812</c:v>
                </c:pt>
              </c:numCache>
            </c:numRef>
          </c:val>
          <c:extLst>
            <c:ext xmlns:c16="http://schemas.microsoft.com/office/drawing/2014/chart" uri="{C3380CC4-5D6E-409C-BE32-E72D297353CC}">
              <c16:uniqueId val="{00000001-77EB-42D7-993F-944FB51182EE}"/>
            </c:ext>
          </c:extLst>
        </c:ser>
        <c:ser>
          <c:idx val="1"/>
          <c:order val="1"/>
          <c:spPr>
            <a:solidFill>
              <a:srgbClr val="5DA7E2"/>
            </a:solidFill>
            <a:ln w="9525" cmpd="sng" algn="ctr">
              <a:solidFill>
                <a:schemeClr val="bg1"/>
              </a:solidFill>
              <a:prstDash val="solid"/>
            </a:ln>
          </c:spPr>
          <c:invertIfNegative val="0"/>
          <c:dPt>
            <c:idx val="0"/>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77EB-42D7-993F-944FB51182EE}"/>
              </c:ext>
            </c:extLst>
          </c:dPt>
          <c:val>
            <c:numRef>
              <c:f>Sheet1!$A$2:$C$2</c:f>
              <c:numCache>
                <c:formatCode>General</c:formatCode>
                <c:ptCount val="3"/>
                <c:pt idx="0">
                  <c:v>4.3478260869565206</c:v>
                </c:pt>
                <c:pt idx="1">
                  <c:v>44.927536231884055</c:v>
                </c:pt>
                <c:pt idx="2">
                  <c:v>7.2463768115942031</c:v>
                </c:pt>
              </c:numCache>
            </c:numRef>
          </c:val>
          <c:extLst>
            <c:ext xmlns:c16="http://schemas.microsoft.com/office/drawing/2014/chart" uri="{C3380CC4-5D6E-409C-BE32-E72D297353CC}">
              <c16:uniqueId val="{00000003-77EB-42D7-993F-944FB51182EE}"/>
            </c:ext>
          </c:extLst>
        </c:ser>
        <c:ser>
          <c:idx val="2"/>
          <c:order val="2"/>
          <c:spPr>
            <a:solidFill>
              <a:schemeClr val="accent6"/>
            </a:solidFill>
            <a:ln w="9525" cmpd="sng" algn="ctr">
              <a:solidFill>
                <a:schemeClr val="bg1"/>
              </a:solidFill>
              <a:prstDash val="solid"/>
            </a:ln>
          </c:spPr>
          <c:invertIfNegative val="0"/>
          <c:dPt>
            <c:idx val="0"/>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77EB-42D7-993F-944FB51182EE}"/>
              </c:ext>
            </c:extLst>
          </c:dPt>
          <c:val>
            <c:numRef>
              <c:f>Sheet1!$A$3:$C$3</c:f>
              <c:numCache>
                <c:formatCode>General</c:formatCode>
                <c:ptCount val="3"/>
                <c:pt idx="0">
                  <c:v>0</c:v>
                </c:pt>
                <c:pt idx="1">
                  <c:v>14.492753623188406</c:v>
                </c:pt>
                <c:pt idx="2">
                  <c:v>2.8985507246376816</c:v>
                </c:pt>
              </c:numCache>
            </c:numRef>
          </c:val>
          <c:extLst>
            <c:ext xmlns:c16="http://schemas.microsoft.com/office/drawing/2014/chart" uri="{C3380CC4-5D6E-409C-BE32-E72D297353CC}">
              <c16:uniqueId val="{00000005-77EB-42D7-993F-944FB51182EE}"/>
            </c:ext>
          </c:extLst>
        </c:ser>
        <c:dLbls>
          <c:showLegendKey val="0"/>
          <c:showVal val="0"/>
          <c:showCatName val="0"/>
          <c:showSerName val="0"/>
          <c:showPercent val="0"/>
          <c:showBubbleSize val="0"/>
        </c:dLbls>
        <c:gapWidth val="40"/>
        <c:overlap val="100"/>
        <c:axId val="909225247"/>
        <c:axId val="1"/>
      </c:barChart>
      <c:catAx>
        <c:axId val="90922524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6.811594202898547"/>
          <c:min val="0"/>
        </c:scaling>
        <c:delete val="1"/>
        <c:axPos val="l"/>
        <c:numFmt formatCode="General" sourceLinked="1"/>
        <c:majorTickMark val="out"/>
        <c:minorTickMark val="none"/>
        <c:tickLblPos val="nextTo"/>
        <c:crossAx val="909225247"/>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15.151515151515152</c:v>
                </c:pt>
                <c:pt idx="1">
                  <c:v>4.5454545454545459</c:v>
                </c:pt>
              </c:numCache>
            </c:numRef>
          </c:val>
          <c:extLst>
            <c:ext xmlns:c16="http://schemas.microsoft.com/office/drawing/2014/chart" uri="{C3380CC4-5D6E-409C-BE32-E72D297353CC}">
              <c16:uniqueId val="{00000000-A004-4938-ACFD-A606BFA480A7}"/>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43.939393939393938</c:v>
                </c:pt>
                <c:pt idx="1">
                  <c:v>15.151515151515152</c:v>
                </c:pt>
              </c:numCache>
            </c:numRef>
          </c:val>
          <c:extLst>
            <c:ext xmlns:c16="http://schemas.microsoft.com/office/drawing/2014/chart" uri="{C3380CC4-5D6E-409C-BE32-E72D297353CC}">
              <c16:uniqueId val="{00000001-A004-4938-ACFD-A606BFA480A7}"/>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15.151515151515156</c:v>
                </c:pt>
                <c:pt idx="1">
                  <c:v>6.0606060606060588</c:v>
                </c:pt>
              </c:numCache>
            </c:numRef>
          </c:val>
          <c:extLst>
            <c:ext xmlns:c16="http://schemas.microsoft.com/office/drawing/2014/chart" uri="{C3380CC4-5D6E-409C-BE32-E72D297353CC}">
              <c16:uniqueId val="{00000002-A004-4938-ACFD-A606BFA480A7}"/>
            </c:ext>
          </c:extLst>
        </c:ser>
        <c:dLbls>
          <c:showLegendKey val="0"/>
          <c:showVal val="0"/>
          <c:showCatName val="0"/>
          <c:showSerName val="0"/>
          <c:showPercent val="0"/>
          <c:showBubbleSize val="0"/>
        </c:dLbls>
        <c:gapWidth val="40"/>
        <c:overlap val="100"/>
        <c:axId val="1729637839"/>
        <c:axId val="1"/>
      </c:barChart>
      <c:catAx>
        <c:axId val="172963783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4.242424242424249"/>
          <c:min val="0"/>
        </c:scaling>
        <c:delete val="1"/>
        <c:axPos val="l"/>
        <c:numFmt formatCode="General" sourceLinked="1"/>
        <c:majorTickMark val="out"/>
        <c:minorTickMark val="none"/>
        <c:tickLblPos val="nextTo"/>
        <c:crossAx val="1729637839"/>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Sheet1!$A$1:$C$1</c:f>
              <c:numCache>
                <c:formatCode>General</c:formatCode>
                <c:ptCount val="3"/>
                <c:pt idx="0">
                  <c:v>11</c:v>
                </c:pt>
                <c:pt idx="1">
                  <c:v>8</c:v>
                </c:pt>
                <c:pt idx="2">
                  <c:v>2.3529411764705883</c:v>
                </c:pt>
              </c:numCache>
            </c:numRef>
          </c:val>
          <c:extLst>
            <c:ext xmlns:c16="http://schemas.microsoft.com/office/drawing/2014/chart" uri="{C3380CC4-5D6E-409C-BE32-E72D297353CC}">
              <c16:uniqueId val="{00000000-8BF0-4A34-A49E-2015F7B4DB31}"/>
            </c:ext>
          </c:extLst>
        </c:ser>
        <c:ser>
          <c:idx val="1"/>
          <c:order val="1"/>
          <c:spPr>
            <a:solidFill>
              <a:srgbClr val="5DA7E2"/>
            </a:solidFill>
            <a:ln w="9525" cmpd="sng" algn="ctr">
              <a:solidFill>
                <a:schemeClr val="bg1"/>
              </a:solidFill>
              <a:prstDash val="solid"/>
            </a:ln>
          </c:spPr>
          <c:invertIfNegative val="0"/>
          <c:val>
            <c:numRef>
              <c:f>Sheet1!$A$2:$C$2</c:f>
              <c:numCache>
                <c:formatCode>General</c:formatCode>
                <c:ptCount val="3"/>
                <c:pt idx="0">
                  <c:v>22</c:v>
                </c:pt>
                <c:pt idx="1">
                  <c:v>26</c:v>
                </c:pt>
                <c:pt idx="2">
                  <c:v>9.4117647058823533</c:v>
                </c:pt>
              </c:numCache>
            </c:numRef>
          </c:val>
          <c:extLst>
            <c:ext xmlns:c16="http://schemas.microsoft.com/office/drawing/2014/chart" uri="{C3380CC4-5D6E-409C-BE32-E72D297353CC}">
              <c16:uniqueId val="{00000001-8BF0-4A34-A49E-2015F7B4DB31}"/>
            </c:ext>
          </c:extLst>
        </c:ser>
        <c:ser>
          <c:idx val="2"/>
          <c:order val="2"/>
          <c:spPr>
            <a:solidFill>
              <a:schemeClr val="accent6"/>
            </a:solidFill>
            <a:ln w="9525" cmpd="sng" algn="ctr">
              <a:solidFill>
                <a:schemeClr val="bg1"/>
              </a:solidFill>
              <a:prstDash val="solid"/>
            </a:ln>
          </c:spPr>
          <c:invertIfNegative val="0"/>
          <c:val>
            <c:numRef>
              <c:f>Sheet1!$A$3:$C$3</c:f>
              <c:numCache>
                <c:formatCode>General</c:formatCode>
                <c:ptCount val="3"/>
                <c:pt idx="0">
                  <c:v>9.411764705882355</c:v>
                </c:pt>
                <c:pt idx="1">
                  <c:v>4.705882352941174</c:v>
                </c:pt>
                <c:pt idx="2">
                  <c:v>7.0588235294117645</c:v>
                </c:pt>
              </c:numCache>
            </c:numRef>
          </c:val>
          <c:extLst>
            <c:ext xmlns:c16="http://schemas.microsoft.com/office/drawing/2014/chart" uri="{C3380CC4-5D6E-409C-BE32-E72D297353CC}">
              <c16:uniqueId val="{00000002-8BF0-4A34-A49E-2015F7B4DB31}"/>
            </c:ext>
          </c:extLst>
        </c:ser>
        <c:dLbls>
          <c:showLegendKey val="0"/>
          <c:showVal val="0"/>
          <c:showCatName val="0"/>
          <c:showSerName val="0"/>
          <c:showPercent val="0"/>
          <c:showBubbleSize val="0"/>
        </c:dLbls>
        <c:gapWidth val="40"/>
        <c:overlap val="100"/>
        <c:axId val="1579812448"/>
        <c:axId val="1"/>
      </c:barChart>
      <c:catAx>
        <c:axId val="157981244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2.411764705882355"/>
          <c:min val="0"/>
        </c:scaling>
        <c:delete val="1"/>
        <c:axPos val="l"/>
        <c:numFmt formatCode="General" sourceLinked="1"/>
        <c:majorTickMark val="out"/>
        <c:minorTickMark val="none"/>
        <c:tickLblPos val="nextTo"/>
        <c:crossAx val="1579812448"/>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B417-4C25-ABC3-93C2C41CFE70}"/>
              </c:ext>
            </c:extLst>
          </c:dPt>
          <c:val>
            <c:numRef>
              <c:f>Sheet1!$A$1:$C$1</c:f>
              <c:numCache>
                <c:formatCode>General</c:formatCode>
                <c:ptCount val="3"/>
                <c:pt idx="0">
                  <c:v>18</c:v>
                </c:pt>
                <c:pt idx="1">
                  <c:v>4</c:v>
                </c:pt>
                <c:pt idx="2">
                  <c:v>7.0588235294117645</c:v>
                </c:pt>
              </c:numCache>
            </c:numRef>
          </c:val>
          <c:extLst>
            <c:ext xmlns:c16="http://schemas.microsoft.com/office/drawing/2014/chart" uri="{C3380CC4-5D6E-409C-BE32-E72D297353CC}">
              <c16:uniqueId val="{00000001-B417-4C25-ABC3-93C2C41CFE70}"/>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B417-4C25-ABC3-93C2C41CFE70}"/>
              </c:ext>
            </c:extLst>
          </c:dPt>
          <c:val>
            <c:numRef>
              <c:f>Sheet1!$A$2:$C$2</c:f>
              <c:numCache>
                <c:formatCode>General</c:formatCode>
                <c:ptCount val="3"/>
                <c:pt idx="0">
                  <c:v>34</c:v>
                </c:pt>
                <c:pt idx="1">
                  <c:v>15</c:v>
                </c:pt>
                <c:pt idx="2">
                  <c:v>7.0588235294117645</c:v>
                </c:pt>
              </c:numCache>
            </c:numRef>
          </c:val>
          <c:extLst>
            <c:ext xmlns:c16="http://schemas.microsoft.com/office/drawing/2014/chart" uri="{C3380CC4-5D6E-409C-BE32-E72D297353CC}">
              <c16:uniqueId val="{00000003-B417-4C25-ABC3-93C2C41CFE70}"/>
            </c:ext>
          </c:extLst>
        </c:ser>
        <c:ser>
          <c:idx val="2"/>
          <c:order val="2"/>
          <c:spPr>
            <a:solidFill>
              <a:schemeClr val="accent6"/>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B417-4C25-ABC3-93C2C41CFE70}"/>
              </c:ext>
            </c:extLst>
          </c:dPt>
          <c:val>
            <c:numRef>
              <c:f>Sheet1!$A$3:$C$3</c:f>
              <c:numCache>
                <c:formatCode>General</c:formatCode>
                <c:ptCount val="3"/>
                <c:pt idx="0">
                  <c:v>14.117647058823536</c:v>
                </c:pt>
                <c:pt idx="1">
                  <c:v>1.1764705882352935</c:v>
                </c:pt>
                <c:pt idx="2">
                  <c:v>0</c:v>
                </c:pt>
              </c:numCache>
            </c:numRef>
          </c:val>
          <c:extLst>
            <c:ext xmlns:c16="http://schemas.microsoft.com/office/drawing/2014/chart" uri="{C3380CC4-5D6E-409C-BE32-E72D297353CC}">
              <c16:uniqueId val="{00000005-B417-4C25-ABC3-93C2C41CFE70}"/>
            </c:ext>
          </c:extLst>
        </c:ser>
        <c:dLbls>
          <c:showLegendKey val="0"/>
          <c:showVal val="0"/>
          <c:showCatName val="0"/>
          <c:showSerName val="0"/>
          <c:showPercent val="0"/>
          <c:showBubbleSize val="0"/>
        </c:dLbls>
        <c:gapWidth val="40"/>
        <c:overlap val="100"/>
        <c:axId val="807642719"/>
        <c:axId val="1"/>
      </c:barChart>
      <c:catAx>
        <c:axId val="8076427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6.117647058823536"/>
          <c:min val="0"/>
        </c:scaling>
        <c:delete val="1"/>
        <c:axPos val="l"/>
        <c:numFmt formatCode="General" sourceLinked="1"/>
        <c:majorTickMark val="out"/>
        <c:minorTickMark val="none"/>
        <c:tickLblPos val="nextTo"/>
        <c:crossAx val="807642719"/>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2"/>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A675-46D4-9F73-0F5E80BBBAC4}"/>
              </c:ext>
            </c:extLst>
          </c:dPt>
          <c:val>
            <c:numRef>
              <c:f>Sheet1!$A$1:$C$1</c:f>
              <c:numCache>
                <c:formatCode>General</c:formatCode>
                <c:ptCount val="3"/>
                <c:pt idx="0">
                  <c:v>4.7619047619047619</c:v>
                </c:pt>
                <c:pt idx="1">
                  <c:v>17</c:v>
                </c:pt>
                <c:pt idx="2">
                  <c:v>2</c:v>
                </c:pt>
              </c:numCache>
            </c:numRef>
          </c:val>
          <c:extLst>
            <c:ext xmlns:c16="http://schemas.microsoft.com/office/drawing/2014/chart" uri="{C3380CC4-5D6E-409C-BE32-E72D297353CC}">
              <c16:uniqueId val="{00000001-A675-46D4-9F73-0F5E80BBBAC4}"/>
            </c:ext>
          </c:extLst>
        </c:ser>
        <c:ser>
          <c:idx val="1"/>
          <c:order val="1"/>
          <c:spPr>
            <a:solidFill>
              <a:srgbClr val="5DA7E2"/>
            </a:solidFill>
            <a:ln w="9525" cmpd="sng" algn="ctr">
              <a:solidFill>
                <a:schemeClr val="bg1"/>
              </a:solidFill>
              <a:prstDash val="solid"/>
            </a:ln>
          </c:spPr>
          <c:invertIfNegative val="0"/>
          <c:dPt>
            <c:idx val="2"/>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A675-46D4-9F73-0F5E80BBBAC4}"/>
              </c:ext>
            </c:extLst>
          </c:dPt>
          <c:val>
            <c:numRef>
              <c:f>Sheet1!$A$2:$C$2</c:f>
              <c:numCache>
                <c:formatCode>General</c:formatCode>
                <c:ptCount val="3"/>
                <c:pt idx="0">
                  <c:v>34.523809523809526</c:v>
                </c:pt>
                <c:pt idx="1">
                  <c:v>19</c:v>
                </c:pt>
                <c:pt idx="2">
                  <c:v>9.5238095238095237</c:v>
                </c:pt>
              </c:numCache>
            </c:numRef>
          </c:val>
          <c:extLst>
            <c:ext xmlns:c16="http://schemas.microsoft.com/office/drawing/2014/chart" uri="{C3380CC4-5D6E-409C-BE32-E72D297353CC}">
              <c16:uniqueId val="{00000003-A675-46D4-9F73-0F5E80BBBAC4}"/>
            </c:ext>
          </c:extLst>
        </c:ser>
        <c:ser>
          <c:idx val="2"/>
          <c:order val="2"/>
          <c:spPr>
            <a:solidFill>
              <a:schemeClr val="accent6"/>
            </a:solidFill>
            <a:ln w="9525" cmpd="sng" algn="ctr">
              <a:solidFill>
                <a:schemeClr val="bg1"/>
              </a:solidFill>
              <a:prstDash val="solid"/>
            </a:ln>
          </c:spPr>
          <c:invertIfNegative val="0"/>
          <c:dPt>
            <c:idx val="2"/>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A675-46D4-9F73-0F5E80BBBAC4}"/>
              </c:ext>
            </c:extLst>
          </c:dPt>
          <c:val>
            <c:numRef>
              <c:f>Sheet1!$A$3:$C$3</c:f>
              <c:numCache>
                <c:formatCode>General</c:formatCode>
                <c:ptCount val="3"/>
                <c:pt idx="0">
                  <c:v>5.952380952380949</c:v>
                </c:pt>
                <c:pt idx="1">
                  <c:v>7.1428571428571388</c:v>
                </c:pt>
                <c:pt idx="2">
                  <c:v>0</c:v>
                </c:pt>
              </c:numCache>
            </c:numRef>
          </c:val>
          <c:extLst>
            <c:ext xmlns:c16="http://schemas.microsoft.com/office/drawing/2014/chart" uri="{C3380CC4-5D6E-409C-BE32-E72D297353CC}">
              <c16:uniqueId val="{00000005-A675-46D4-9F73-0F5E80BBBAC4}"/>
            </c:ext>
          </c:extLst>
        </c:ser>
        <c:dLbls>
          <c:showLegendKey val="0"/>
          <c:showVal val="0"/>
          <c:showCatName val="0"/>
          <c:showSerName val="0"/>
          <c:showPercent val="0"/>
          <c:showBubbleSize val="0"/>
        </c:dLbls>
        <c:gapWidth val="40"/>
        <c:overlap val="100"/>
        <c:axId val="749360303"/>
        <c:axId val="1"/>
      </c:barChart>
      <c:catAx>
        <c:axId val="74936030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45.238095238095234"/>
          <c:min val="0"/>
        </c:scaling>
        <c:delete val="1"/>
        <c:axPos val="l"/>
        <c:numFmt formatCode="General" sourceLinked="1"/>
        <c:majorTickMark val="out"/>
        <c:minorTickMark val="none"/>
        <c:tickLblPos val="nextTo"/>
        <c:crossAx val="749360303"/>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1"/>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582B-400F-A66A-6D3A6FF1987F}"/>
              </c:ext>
            </c:extLst>
          </c:dPt>
          <c:val>
            <c:numRef>
              <c:f>Sheet1!$A$1:$B$1</c:f>
              <c:numCache>
                <c:formatCode>General</c:formatCode>
                <c:ptCount val="2"/>
                <c:pt idx="0">
                  <c:v>21</c:v>
                </c:pt>
                <c:pt idx="1">
                  <c:v>5.7471264367816088</c:v>
                </c:pt>
              </c:numCache>
            </c:numRef>
          </c:val>
          <c:extLst>
            <c:ext xmlns:c16="http://schemas.microsoft.com/office/drawing/2014/chart" uri="{C3380CC4-5D6E-409C-BE32-E72D297353CC}">
              <c16:uniqueId val="{00000001-582B-400F-A66A-6D3A6FF1987F}"/>
            </c:ext>
          </c:extLst>
        </c:ser>
        <c:ser>
          <c:idx val="1"/>
          <c:order val="1"/>
          <c:spPr>
            <a:solidFill>
              <a:srgbClr val="5DA7E2"/>
            </a:solidFill>
            <a:ln w="9525" cmpd="sng" algn="ctr">
              <a:solidFill>
                <a:schemeClr val="bg1"/>
              </a:solidFill>
              <a:prstDash val="solid"/>
            </a:ln>
          </c:spPr>
          <c:invertIfNegative val="0"/>
          <c:dPt>
            <c:idx val="1"/>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582B-400F-A66A-6D3A6FF1987F}"/>
              </c:ext>
            </c:extLst>
          </c:dPt>
          <c:val>
            <c:numRef>
              <c:f>Sheet1!$A$2:$B$2</c:f>
              <c:numCache>
                <c:formatCode>General</c:formatCode>
                <c:ptCount val="2"/>
                <c:pt idx="0">
                  <c:v>52</c:v>
                </c:pt>
                <c:pt idx="1">
                  <c:v>1.1494252873563218</c:v>
                </c:pt>
              </c:numCache>
            </c:numRef>
          </c:val>
          <c:extLst>
            <c:ext xmlns:c16="http://schemas.microsoft.com/office/drawing/2014/chart" uri="{C3380CC4-5D6E-409C-BE32-E72D297353CC}">
              <c16:uniqueId val="{00000003-582B-400F-A66A-6D3A6FF1987F}"/>
            </c:ext>
          </c:extLst>
        </c:ser>
        <c:ser>
          <c:idx val="2"/>
          <c:order val="2"/>
          <c:spPr>
            <a:solidFill>
              <a:srgbClr val="061F79"/>
            </a:solidFill>
            <a:ln w="9525" cmpd="sng" algn="ctr">
              <a:solidFill>
                <a:schemeClr val="bg1"/>
              </a:solidFill>
              <a:prstDash val="solid"/>
            </a:ln>
          </c:spPr>
          <c:invertIfNegative val="0"/>
          <c:dPt>
            <c:idx val="0"/>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4-582B-400F-A66A-6D3A6FF1987F}"/>
              </c:ext>
            </c:extLst>
          </c:dPt>
          <c:val>
            <c:numRef>
              <c:f>Sheet1!$A$3:$B$3</c:f>
              <c:numCache>
                <c:formatCode>General</c:formatCode>
                <c:ptCount val="2"/>
                <c:pt idx="0">
                  <c:v>20.689655172413794</c:v>
                </c:pt>
                <c:pt idx="1">
                  <c:v>0</c:v>
                </c:pt>
              </c:numCache>
            </c:numRef>
          </c:val>
          <c:extLst>
            <c:ext xmlns:c16="http://schemas.microsoft.com/office/drawing/2014/chart" uri="{C3380CC4-5D6E-409C-BE32-E72D297353CC}">
              <c16:uniqueId val="{00000005-582B-400F-A66A-6D3A6FF1987F}"/>
            </c:ext>
          </c:extLst>
        </c:ser>
        <c:dLbls>
          <c:showLegendKey val="0"/>
          <c:showVal val="0"/>
          <c:showCatName val="0"/>
          <c:showSerName val="0"/>
          <c:showPercent val="0"/>
          <c:showBubbleSize val="0"/>
        </c:dLbls>
        <c:gapWidth val="40"/>
        <c:overlap val="100"/>
        <c:axId val="537942511"/>
        <c:axId val="1"/>
      </c:barChart>
      <c:catAx>
        <c:axId val="5379425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93.689655172413794"/>
          <c:min val="0"/>
        </c:scaling>
        <c:delete val="1"/>
        <c:axPos val="l"/>
        <c:numFmt formatCode="General" sourceLinked="1"/>
        <c:majorTickMark val="out"/>
        <c:minorTickMark val="none"/>
        <c:tickLblPos val="nextTo"/>
        <c:crossAx val="537942511"/>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62044786247455E-2"/>
          <c:y val="3.1026252983293555E-2"/>
          <c:w val="0.97647591042750503"/>
          <c:h val="0.93794749403341293"/>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4"/>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C73F-417E-8110-8F7B90003BA3}"/>
              </c:ext>
            </c:extLst>
          </c:dPt>
          <c:val>
            <c:numRef>
              <c:f>Sheet1!$A$1:$H$1</c:f>
              <c:numCache>
                <c:formatCode>General</c:formatCode>
                <c:ptCount val="8"/>
                <c:pt idx="0">
                  <c:v>12.987012987012985</c:v>
                </c:pt>
                <c:pt idx="1">
                  <c:v>9.0909090909090917</c:v>
                </c:pt>
                <c:pt idx="2">
                  <c:v>11.688311688311687</c:v>
                </c:pt>
                <c:pt idx="3">
                  <c:v>16.883116883116884</c:v>
                </c:pt>
                <c:pt idx="4">
                  <c:v>25.97402597402597</c:v>
                </c:pt>
                <c:pt idx="5">
                  <c:v>3.8961038961038961</c:v>
                </c:pt>
                <c:pt idx="6">
                  <c:v>3.8961038961038961</c:v>
                </c:pt>
                <c:pt idx="7">
                  <c:v>11.688311688311687</c:v>
                </c:pt>
              </c:numCache>
            </c:numRef>
          </c:val>
          <c:extLst>
            <c:ext xmlns:c16="http://schemas.microsoft.com/office/drawing/2014/chart" uri="{C3380CC4-5D6E-409C-BE32-E72D297353CC}">
              <c16:uniqueId val="{00000001-C73F-417E-8110-8F7B90003BA3}"/>
            </c:ext>
          </c:extLst>
        </c:ser>
        <c:ser>
          <c:idx val="1"/>
          <c:order val="1"/>
          <c:spPr>
            <a:solidFill>
              <a:srgbClr val="5DA7E2"/>
            </a:solidFill>
            <a:ln w="9525" cmpd="sng" algn="ctr">
              <a:solidFill>
                <a:schemeClr val="bg1"/>
              </a:solidFill>
              <a:prstDash val="solid"/>
            </a:ln>
          </c:spPr>
          <c:invertIfNegative val="0"/>
          <c:dPt>
            <c:idx val="4"/>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C73F-417E-8110-8F7B90003BA3}"/>
              </c:ext>
            </c:extLst>
          </c:dPt>
          <c:val>
            <c:numRef>
              <c:f>Sheet1!$A$2:$H$2</c:f>
              <c:numCache>
                <c:formatCode>General</c:formatCode>
                <c:ptCount val="8"/>
                <c:pt idx="0">
                  <c:v>37.662337662337663</c:v>
                </c:pt>
                <c:pt idx="1">
                  <c:v>40.259740259740262</c:v>
                </c:pt>
                <c:pt idx="2">
                  <c:v>36.363636363636367</c:v>
                </c:pt>
                <c:pt idx="3">
                  <c:v>22.077922077922082</c:v>
                </c:pt>
                <c:pt idx="4">
                  <c:v>14.285714285714285</c:v>
                </c:pt>
                <c:pt idx="5">
                  <c:v>22.077922077922079</c:v>
                </c:pt>
                <c:pt idx="6">
                  <c:v>14.285714285714285</c:v>
                </c:pt>
                <c:pt idx="7">
                  <c:v>10.389610389610388</c:v>
                </c:pt>
              </c:numCache>
            </c:numRef>
          </c:val>
          <c:extLst>
            <c:ext xmlns:c16="http://schemas.microsoft.com/office/drawing/2014/chart" uri="{C3380CC4-5D6E-409C-BE32-E72D297353CC}">
              <c16:uniqueId val="{00000003-C73F-417E-8110-8F7B90003BA3}"/>
            </c:ext>
          </c:extLst>
        </c:ser>
        <c:ser>
          <c:idx val="2"/>
          <c:order val="2"/>
          <c:spPr>
            <a:solidFill>
              <a:schemeClr val="accent6"/>
            </a:solidFill>
            <a:ln w="9525" cmpd="sng" algn="ctr">
              <a:solidFill>
                <a:schemeClr val="bg1"/>
              </a:solidFill>
              <a:prstDash val="solid"/>
            </a:ln>
          </c:spPr>
          <c:invertIfNegative val="0"/>
          <c:dPt>
            <c:idx val="4"/>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C73F-417E-8110-8F7B90003BA3}"/>
              </c:ext>
            </c:extLst>
          </c:dPt>
          <c:val>
            <c:numRef>
              <c:f>Sheet1!$A$3:$H$3</c:f>
              <c:numCache>
                <c:formatCode>General</c:formatCode>
                <c:ptCount val="8"/>
                <c:pt idx="0">
                  <c:v>16.883116883116884</c:v>
                </c:pt>
                <c:pt idx="1">
                  <c:v>14.285714285714285</c:v>
                </c:pt>
                <c:pt idx="2">
                  <c:v>14.285714285714285</c:v>
                </c:pt>
                <c:pt idx="3">
                  <c:v>6.4935064935064943</c:v>
                </c:pt>
                <c:pt idx="4">
                  <c:v>0</c:v>
                </c:pt>
                <c:pt idx="5">
                  <c:v>10.389610389610386</c:v>
                </c:pt>
                <c:pt idx="6">
                  <c:v>9.0909090909090935</c:v>
                </c:pt>
                <c:pt idx="7">
                  <c:v>2.5974025974025992</c:v>
                </c:pt>
              </c:numCache>
            </c:numRef>
          </c:val>
          <c:extLst>
            <c:ext xmlns:c16="http://schemas.microsoft.com/office/drawing/2014/chart" uri="{C3380CC4-5D6E-409C-BE32-E72D297353CC}">
              <c16:uniqueId val="{00000005-C73F-417E-8110-8F7B90003BA3}"/>
            </c:ext>
          </c:extLst>
        </c:ser>
        <c:dLbls>
          <c:showLegendKey val="0"/>
          <c:showVal val="0"/>
          <c:showCatName val="0"/>
          <c:showSerName val="0"/>
          <c:showPercent val="0"/>
          <c:showBubbleSize val="0"/>
        </c:dLbls>
        <c:gapWidth val="40"/>
        <c:overlap val="100"/>
        <c:axId val="391263375"/>
        <c:axId val="1"/>
      </c:barChart>
      <c:catAx>
        <c:axId val="39126337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7.532467532467535"/>
          <c:min val="0"/>
        </c:scaling>
        <c:delete val="1"/>
        <c:axPos val="l"/>
        <c:numFmt formatCode="General" sourceLinked="1"/>
        <c:majorTickMark val="out"/>
        <c:minorTickMark val="none"/>
        <c:tickLblPos val="nextTo"/>
        <c:crossAx val="391263375"/>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dPt>
            <c:idx val="0"/>
            <c:invertIfNegative val="0"/>
            <c:bubble3D val="0"/>
            <c:spPr>
              <a:solidFill>
                <a:srgbClr val="5DA7E2"/>
              </a:solidFill>
              <a:ln w="9525" cmpd="sng" algn="ctr">
                <a:solidFill>
                  <a:schemeClr val="bg1"/>
                </a:solidFill>
                <a:prstDash val="solid"/>
              </a:ln>
            </c:spPr>
            <c:extLst>
              <c:ext xmlns:c16="http://schemas.microsoft.com/office/drawing/2014/chart" uri="{C3380CC4-5D6E-409C-BE32-E72D297353CC}">
                <c16:uniqueId val="{00000000-DA81-4DAE-8F3B-AF40CE1781D7}"/>
              </c:ext>
            </c:extLst>
          </c:dPt>
          <c:val>
            <c:numRef>
              <c:f>Sheet1!$A$1:$C$1</c:f>
              <c:numCache>
                <c:formatCode>General</c:formatCode>
                <c:ptCount val="3"/>
                <c:pt idx="0">
                  <c:v>4</c:v>
                </c:pt>
                <c:pt idx="1">
                  <c:v>12</c:v>
                </c:pt>
                <c:pt idx="2">
                  <c:v>5</c:v>
                </c:pt>
              </c:numCache>
            </c:numRef>
          </c:val>
          <c:extLst>
            <c:ext xmlns:c16="http://schemas.microsoft.com/office/drawing/2014/chart" uri="{C3380CC4-5D6E-409C-BE32-E72D297353CC}">
              <c16:uniqueId val="{00000001-DA81-4DAE-8F3B-AF40CE1781D7}"/>
            </c:ext>
          </c:extLst>
        </c:ser>
        <c:ser>
          <c:idx val="1"/>
          <c:order val="1"/>
          <c:spPr>
            <a:solidFill>
              <a:srgbClr val="5DA7E2"/>
            </a:solidFill>
            <a:ln w="9525" cmpd="sng" algn="ctr">
              <a:solidFill>
                <a:schemeClr val="bg1"/>
              </a:solidFill>
              <a:prstDash val="solid"/>
            </a:ln>
          </c:spPr>
          <c:invertIfNegative val="0"/>
          <c:dPt>
            <c:idx val="0"/>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2-DA81-4DAE-8F3B-AF40CE1781D7}"/>
              </c:ext>
            </c:extLst>
          </c:dPt>
          <c:val>
            <c:numRef>
              <c:f>Sheet1!$A$2:$C$2</c:f>
              <c:numCache>
                <c:formatCode>General</c:formatCode>
                <c:ptCount val="3"/>
                <c:pt idx="0">
                  <c:v>4.1666666666666661</c:v>
                </c:pt>
                <c:pt idx="1">
                  <c:v>33</c:v>
                </c:pt>
                <c:pt idx="2">
                  <c:v>22.222222222222221</c:v>
                </c:pt>
              </c:numCache>
            </c:numRef>
          </c:val>
          <c:extLst>
            <c:ext xmlns:c16="http://schemas.microsoft.com/office/drawing/2014/chart" uri="{C3380CC4-5D6E-409C-BE32-E72D297353CC}">
              <c16:uniqueId val="{00000003-DA81-4DAE-8F3B-AF40CE1781D7}"/>
            </c:ext>
          </c:extLst>
        </c:ser>
        <c:ser>
          <c:idx val="2"/>
          <c:order val="2"/>
          <c:spPr>
            <a:solidFill>
              <a:schemeClr val="accent6"/>
            </a:solidFill>
            <a:ln w="9525" cmpd="sng" algn="ctr">
              <a:solidFill>
                <a:schemeClr val="bg1"/>
              </a:solidFill>
              <a:prstDash val="solid"/>
            </a:ln>
          </c:spPr>
          <c:invertIfNegative val="0"/>
          <c:dPt>
            <c:idx val="0"/>
            <c:invertIfNegative val="0"/>
            <c:bubble3D val="0"/>
            <c:spPr>
              <a:solidFill>
                <a:srgbClr val="061F79"/>
              </a:solidFill>
              <a:ln w="9525" cmpd="sng" algn="ctr">
                <a:solidFill>
                  <a:schemeClr val="bg1"/>
                </a:solidFill>
                <a:prstDash val="solid"/>
              </a:ln>
            </c:spPr>
            <c:extLst>
              <c:ext xmlns:c16="http://schemas.microsoft.com/office/drawing/2014/chart" uri="{C3380CC4-5D6E-409C-BE32-E72D297353CC}">
                <c16:uniqueId val="{00000004-DA81-4DAE-8F3B-AF40CE1781D7}"/>
              </c:ext>
            </c:extLst>
          </c:dPt>
          <c:val>
            <c:numRef>
              <c:f>Sheet1!$A$3:$C$3</c:f>
              <c:numCache>
                <c:formatCode>General</c:formatCode>
                <c:ptCount val="3"/>
                <c:pt idx="0">
                  <c:v>0</c:v>
                </c:pt>
                <c:pt idx="1">
                  <c:v>8.3333333333333286</c:v>
                </c:pt>
                <c:pt idx="2">
                  <c:v>11.111111111111107</c:v>
                </c:pt>
              </c:numCache>
            </c:numRef>
          </c:val>
          <c:extLst>
            <c:ext xmlns:c16="http://schemas.microsoft.com/office/drawing/2014/chart" uri="{C3380CC4-5D6E-409C-BE32-E72D297353CC}">
              <c16:uniqueId val="{00000005-DA81-4DAE-8F3B-AF40CE1781D7}"/>
            </c:ext>
          </c:extLst>
        </c:ser>
        <c:dLbls>
          <c:showLegendKey val="0"/>
          <c:showVal val="0"/>
          <c:showCatName val="0"/>
          <c:showSerName val="0"/>
          <c:showPercent val="0"/>
          <c:showBubbleSize val="0"/>
        </c:dLbls>
        <c:gapWidth val="40"/>
        <c:overlap val="100"/>
        <c:axId val="562223311"/>
        <c:axId val="1"/>
      </c:barChart>
      <c:catAx>
        <c:axId val="56222331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3.333333333333329"/>
          <c:min val="0"/>
        </c:scaling>
        <c:delete val="1"/>
        <c:axPos val="l"/>
        <c:numFmt formatCode="General" sourceLinked="1"/>
        <c:majorTickMark val="out"/>
        <c:minorTickMark val="none"/>
        <c:tickLblPos val="nextTo"/>
        <c:crossAx val="562223311"/>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570983533600357E-2"/>
          <c:y val="2.8808864265927978E-2"/>
          <c:w val="0.97685803293279927"/>
          <c:h val="0.94238227146814402"/>
        </c:manualLayout>
      </c:layout>
      <c:barChart>
        <c:barDir val="col"/>
        <c:grouping val="stacked"/>
        <c:varyColors val="0"/>
        <c:ser>
          <c:idx val="0"/>
          <c:order val="0"/>
          <c:spPr>
            <a:solidFill>
              <a:srgbClr val="061F79"/>
            </a:solidFill>
            <a:ln w="9525" cmpd="sng" algn="ctr">
              <a:solidFill>
                <a:schemeClr val="bg1"/>
              </a:solidFill>
              <a:prstDash val="solid"/>
            </a:ln>
          </c:spPr>
          <c:invertIfNegative val="0"/>
          <c:val>
            <c:numRef>
              <c:f>Sheet1!$A$1:$B$1</c:f>
              <c:numCache>
                <c:formatCode>General</c:formatCode>
                <c:ptCount val="2"/>
                <c:pt idx="0">
                  <c:v>16</c:v>
                </c:pt>
                <c:pt idx="1">
                  <c:v>4</c:v>
                </c:pt>
              </c:numCache>
            </c:numRef>
          </c:val>
          <c:extLst>
            <c:ext xmlns:c16="http://schemas.microsoft.com/office/drawing/2014/chart" uri="{C3380CC4-5D6E-409C-BE32-E72D297353CC}">
              <c16:uniqueId val="{00000000-B533-4283-9CD3-FBFB12C25509}"/>
            </c:ext>
          </c:extLst>
        </c:ser>
        <c:ser>
          <c:idx val="1"/>
          <c:order val="1"/>
          <c:spPr>
            <a:solidFill>
              <a:srgbClr val="5DA7E2"/>
            </a:solidFill>
            <a:ln w="9525" cmpd="sng" algn="ctr">
              <a:solidFill>
                <a:schemeClr val="bg1"/>
              </a:solidFill>
              <a:prstDash val="solid"/>
            </a:ln>
          </c:spPr>
          <c:invertIfNegative val="0"/>
          <c:val>
            <c:numRef>
              <c:f>Sheet1!$A$2:$B$2</c:f>
              <c:numCache>
                <c:formatCode>General</c:formatCode>
                <c:ptCount val="2"/>
                <c:pt idx="0">
                  <c:v>32</c:v>
                </c:pt>
                <c:pt idx="1">
                  <c:v>24</c:v>
                </c:pt>
              </c:numCache>
            </c:numRef>
          </c:val>
          <c:extLst>
            <c:ext xmlns:c16="http://schemas.microsoft.com/office/drawing/2014/chart" uri="{C3380CC4-5D6E-409C-BE32-E72D297353CC}">
              <c16:uniqueId val="{00000001-B533-4283-9CD3-FBFB12C25509}"/>
            </c:ext>
          </c:extLst>
        </c:ser>
        <c:ser>
          <c:idx val="2"/>
          <c:order val="2"/>
          <c:spPr>
            <a:solidFill>
              <a:schemeClr val="accent6"/>
            </a:solidFill>
            <a:ln w="9525" cmpd="sng" algn="ctr">
              <a:solidFill>
                <a:schemeClr val="bg1"/>
              </a:solidFill>
              <a:prstDash val="solid"/>
            </a:ln>
          </c:spPr>
          <c:invertIfNegative val="0"/>
          <c:val>
            <c:numRef>
              <c:f>Sheet1!$A$3:$B$3</c:f>
              <c:numCache>
                <c:formatCode>General</c:formatCode>
                <c:ptCount val="2"/>
                <c:pt idx="0">
                  <c:v>18.918918918918919</c:v>
                </c:pt>
                <c:pt idx="1">
                  <c:v>4.0540540540540562</c:v>
                </c:pt>
              </c:numCache>
            </c:numRef>
          </c:val>
          <c:extLst>
            <c:ext xmlns:c16="http://schemas.microsoft.com/office/drawing/2014/chart" uri="{C3380CC4-5D6E-409C-BE32-E72D297353CC}">
              <c16:uniqueId val="{00000002-B533-4283-9CD3-FBFB12C25509}"/>
            </c:ext>
          </c:extLst>
        </c:ser>
        <c:dLbls>
          <c:showLegendKey val="0"/>
          <c:showVal val="0"/>
          <c:showCatName val="0"/>
          <c:showSerName val="0"/>
          <c:showPercent val="0"/>
          <c:showBubbleSize val="0"/>
        </c:dLbls>
        <c:gapWidth val="40"/>
        <c:overlap val="100"/>
        <c:axId val="1075879871"/>
        <c:axId val="1"/>
      </c:barChart>
      <c:catAx>
        <c:axId val="1075879871"/>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6.918918918918919"/>
          <c:min val="0"/>
        </c:scaling>
        <c:delete val="1"/>
        <c:axPos val="l"/>
        <c:numFmt formatCode="General" sourceLinked="1"/>
        <c:majorTickMark val="out"/>
        <c:minorTickMark val="none"/>
        <c:tickLblPos val="nextTo"/>
        <c:crossAx val="1075879871"/>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11 February 2026</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11 February 2026</a:t>
            </a:fld>
            <a:endParaRPr lang="en-US" dirty="0"/>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dirty="0"/>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11 February 2026</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dirty="0"/>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11 February 2026</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dirty="0"/>
          </a:p>
        </p:txBody>
      </p:sp>
    </p:spTree>
    <p:extLst>
      <p:ext uri="{BB962C8B-B14F-4D97-AF65-F5344CB8AC3E}">
        <p14:creationId xmlns:p14="http://schemas.microsoft.com/office/powerpoint/2010/main" val="260817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11 February 2026</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11</a:t>
            </a:fld>
            <a:endParaRPr lang="en-US" dirty="0"/>
          </a:p>
        </p:txBody>
      </p:sp>
    </p:spTree>
    <p:extLst>
      <p:ext uri="{BB962C8B-B14F-4D97-AF65-F5344CB8AC3E}">
        <p14:creationId xmlns:p14="http://schemas.microsoft.com/office/powerpoint/2010/main" val="15851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11 February 2026</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30</a:t>
            </a:fld>
            <a:endParaRPr lang="en-US" dirty="0"/>
          </a:p>
        </p:txBody>
      </p:sp>
    </p:spTree>
    <p:extLst>
      <p:ext uri="{BB962C8B-B14F-4D97-AF65-F5344CB8AC3E}">
        <p14:creationId xmlns:p14="http://schemas.microsoft.com/office/powerpoint/2010/main" val="102976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dirty="0"/>
          </a:p>
        </p:txBody>
      </p:sp>
      <p:sp>
        <p:nvSpPr>
          <p:cNvPr id="3" name="Notes Placeholder 2"/>
          <p:cNvSpPr>
            <a:spLocks noGrp="1"/>
          </p:cNvSpPr>
          <p:nvPr>
            <p:ph type="body" idx="1"/>
          </p:nvPr>
        </p:nvSpPr>
        <p:spPr/>
        <p:txBody>
          <a:bodyPr/>
          <a:lstStyle/>
          <a:p>
            <a:endParaRPr lang="en-NZ" dirty="0"/>
          </a:p>
        </p:txBody>
      </p:sp>
      <p:sp>
        <p:nvSpPr>
          <p:cNvPr id="4" name="Date Placeholder 3"/>
          <p:cNvSpPr>
            <a:spLocks noGrp="1"/>
          </p:cNvSpPr>
          <p:nvPr>
            <p:ph type="dt" idx="1"/>
          </p:nvPr>
        </p:nvSpPr>
        <p:spPr/>
        <p:txBody>
          <a:bodyPr/>
          <a:lstStyle/>
          <a:p>
            <a:fld id="{1DF34805-1F01-4BDA-A8CA-FCEA2B4BC8D0}" type="datetime3">
              <a:rPr lang="en-US" smtClean="0"/>
              <a:pPr/>
              <a:t>11 February 2026</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39</a:t>
            </a:fld>
            <a:endParaRPr lang="en-US" dirty="0"/>
          </a:p>
        </p:txBody>
      </p:sp>
    </p:spTree>
    <p:extLst>
      <p:ext uri="{BB962C8B-B14F-4D97-AF65-F5344CB8AC3E}">
        <p14:creationId xmlns:p14="http://schemas.microsoft.com/office/powerpoint/2010/main" val="147010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3EB46-6053-8A08-DCC7-4B63ED6B8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4F632-1445-0F2E-5799-D55170FF69F4}"/>
              </a:ext>
            </a:extLst>
          </p:cNvPr>
          <p:cNvSpPr>
            <a:spLocks noGrp="1" noRot="1" noChangeAspect="1"/>
          </p:cNvSpPr>
          <p:nvPr>
            <p:ph type="sldImg"/>
          </p:nvPr>
        </p:nvSpPr>
        <p:spPr>
          <a:xfrm>
            <a:off x="735013" y="563563"/>
            <a:ext cx="5632450" cy="3168650"/>
          </a:xfrm>
        </p:spPr>
        <p:txBody>
          <a:bodyPr/>
          <a:lstStyle/>
          <a:p>
            <a:endParaRPr lang="en-US" dirty="0"/>
          </a:p>
        </p:txBody>
      </p:sp>
      <p:sp>
        <p:nvSpPr>
          <p:cNvPr id="3" name="Notes Placeholder 2">
            <a:extLst>
              <a:ext uri="{FF2B5EF4-FFF2-40B4-BE49-F238E27FC236}">
                <a16:creationId xmlns:a16="http://schemas.microsoft.com/office/drawing/2014/main" id="{1FD340B0-4D5F-5826-F2B2-B4F7F49E2AC4}"/>
              </a:ext>
            </a:extLst>
          </p:cNvPr>
          <p:cNvSpPr>
            <a:spLocks noGrp="1"/>
          </p:cNvSpPr>
          <p:nvPr>
            <p:ph type="body" idx="1"/>
          </p:nvPr>
        </p:nvSpPr>
        <p:spPr/>
        <p:txBody>
          <a:bodyPr/>
          <a:lstStyle/>
          <a:p>
            <a:endParaRPr lang="en-NZ" dirty="0"/>
          </a:p>
        </p:txBody>
      </p:sp>
      <p:sp>
        <p:nvSpPr>
          <p:cNvPr id="4" name="Date Placeholder 3">
            <a:extLst>
              <a:ext uri="{FF2B5EF4-FFF2-40B4-BE49-F238E27FC236}">
                <a16:creationId xmlns:a16="http://schemas.microsoft.com/office/drawing/2014/main" id="{B5CF7040-CEAE-9D6B-2B3D-0CA544EF4230}"/>
              </a:ext>
            </a:extLst>
          </p:cNvPr>
          <p:cNvSpPr>
            <a:spLocks noGrp="1"/>
          </p:cNvSpPr>
          <p:nvPr>
            <p:ph type="dt" idx="1"/>
          </p:nvPr>
        </p:nvSpPr>
        <p:spPr/>
        <p:txBody>
          <a:bodyPr/>
          <a:lstStyle/>
          <a:p>
            <a:fld id="{1DF34805-1F01-4BDA-A8CA-FCEA2B4BC8D0}" type="datetime3">
              <a:rPr lang="en-US" smtClean="0"/>
              <a:pPr/>
              <a:t>11 February 2026</a:t>
            </a:fld>
            <a:endParaRPr lang="en-US" dirty="0"/>
          </a:p>
        </p:txBody>
      </p:sp>
      <p:sp>
        <p:nvSpPr>
          <p:cNvPr id="5" name="Slide Number Placeholder 4">
            <a:extLst>
              <a:ext uri="{FF2B5EF4-FFF2-40B4-BE49-F238E27FC236}">
                <a16:creationId xmlns:a16="http://schemas.microsoft.com/office/drawing/2014/main" id="{763D6B15-C2DC-E9B1-4C35-3407D8BE36BB}"/>
              </a:ext>
            </a:extLst>
          </p:cNvPr>
          <p:cNvSpPr>
            <a:spLocks noGrp="1"/>
          </p:cNvSpPr>
          <p:nvPr>
            <p:ph type="sldNum" sz="quarter" idx="5"/>
          </p:nvPr>
        </p:nvSpPr>
        <p:spPr/>
        <p:txBody>
          <a:bodyPr/>
          <a:lstStyle/>
          <a:p>
            <a:fld id="{CF5EBCF4-26FC-4F76-8DA1-52FDDC328D44}" type="slidenum">
              <a:rPr lang="en-US" smtClean="0"/>
              <a:pPr/>
              <a:t>40</a:t>
            </a:fld>
            <a:endParaRPr lang="en-US" dirty="0"/>
          </a:p>
        </p:txBody>
      </p:sp>
    </p:spTree>
    <p:extLst>
      <p:ext uri="{BB962C8B-B14F-4D97-AF65-F5344CB8AC3E}">
        <p14:creationId xmlns:p14="http://schemas.microsoft.com/office/powerpoint/2010/main" val="11835373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1.bin"/><Relationship Id="rId4" Type="http://schemas.openxmlformats.org/officeDocument/2006/relationships/tags" Target="../tags/tag8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emf"/><Relationship Id="rId5" Type="http://schemas.openxmlformats.org/officeDocument/2006/relationships/tags" Target="../tags/tag96.xml"/><Relationship Id="rId10" Type="http://schemas.openxmlformats.org/officeDocument/2006/relationships/oleObject" Target="../embeddings/oleObject12.bin"/><Relationship Id="rId4" Type="http://schemas.openxmlformats.org/officeDocument/2006/relationships/tags" Target="../tags/tag9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png"/><Relationship Id="rId4" Type="http://schemas.openxmlformats.org/officeDocument/2006/relationships/tags" Target="../tags/tag103.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0.xml"/><Relationship Id="rId7" Type="http://schemas.openxmlformats.org/officeDocument/2006/relationships/image" Target="../media/image3.emf"/><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oleObject" Target="../embeddings/oleObject17.bin"/><Relationship Id="rId5" Type="http://schemas.openxmlformats.org/officeDocument/2006/relationships/slideMaster" Target="../slideMasters/slideMaster2.xml"/><Relationship Id="rId4" Type="http://schemas.openxmlformats.org/officeDocument/2006/relationships/tags" Target="../tags/tag12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1.emf"/><Relationship Id="rId4" Type="http://schemas.openxmlformats.org/officeDocument/2006/relationships/tags" Target="../tags/tag125.xml"/><Relationship Id="rId9"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31.xml"/><Relationship Id="rId7" Type="http://schemas.openxmlformats.org/officeDocument/2006/relationships/slideMaster" Target="../slideMasters/slideMaster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7.xml"/><Relationship Id="rId7" Type="http://schemas.openxmlformats.org/officeDocument/2006/relationships/slideMaster" Target="../slideMasters/slideMaster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3.xml"/><Relationship Id="rId7" Type="http://schemas.openxmlformats.org/officeDocument/2006/relationships/slideMaster" Target="../slideMasters/slideMaster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microsoft.com/office/2007/relationships/hdphoto" Target="../media/hdphoto2.wdp"/><Relationship Id="rId5" Type="http://schemas.openxmlformats.org/officeDocument/2006/relationships/tags" Target="../tags/tag145.xml"/><Relationship Id="rId10" Type="http://schemas.openxmlformats.org/officeDocument/2006/relationships/image" Target="../media/image8.png"/><Relationship Id="rId4" Type="http://schemas.openxmlformats.org/officeDocument/2006/relationships/tags" Target="../tags/tag144.xml"/><Relationship Id="rId9"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9.xml"/><Relationship Id="rId7" Type="http://schemas.openxmlformats.org/officeDocument/2006/relationships/tags" Target="../tags/tag153.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10" Type="http://schemas.openxmlformats.org/officeDocument/2006/relationships/image" Target="../media/image3.emf"/><Relationship Id="rId4" Type="http://schemas.openxmlformats.org/officeDocument/2006/relationships/tags" Target="../tags/tag150.xml"/><Relationship Id="rId9"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61.xml"/><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1.emf"/><Relationship Id="rId5" Type="http://schemas.openxmlformats.org/officeDocument/2006/relationships/tags" Target="../tags/tag158.xml"/><Relationship Id="rId10" Type="http://schemas.openxmlformats.org/officeDocument/2006/relationships/oleObject" Target="../embeddings/oleObject23.bin"/><Relationship Id="rId4" Type="http://schemas.openxmlformats.org/officeDocument/2006/relationships/tags" Target="../tags/tag157.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2.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1.emf"/><Relationship Id="rId5" Type="http://schemas.openxmlformats.org/officeDocument/2006/relationships/tags" Target="../tags/tag166.xml"/><Relationship Id="rId10" Type="http://schemas.openxmlformats.org/officeDocument/2006/relationships/oleObject" Target="../embeddings/oleObject24.bin"/><Relationship Id="rId4" Type="http://schemas.openxmlformats.org/officeDocument/2006/relationships/tags" Target="../tags/tag165.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2.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3.emf"/><Relationship Id="rId5" Type="http://schemas.openxmlformats.org/officeDocument/2006/relationships/tags" Target="../tags/tag174.xml"/><Relationship Id="rId10" Type="http://schemas.openxmlformats.org/officeDocument/2006/relationships/oleObject" Target="../embeddings/oleObject25.bin"/><Relationship Id="rId4" Type="http://schemas.openxmlformats.org/officeDocument/2006/relationships/tags" Target="../tags/tag173.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1.emf"/><Relationship Id="rId5" Type="http://schemas.openxmlformats.org/officeDocument/2006/relationships/tags" Target="../tags/tag182.xml"/><Relationship Id="rId10" Type="http://schemas.openxmlformats.org/officeDocument/2006/relationships/oleObject" Target="../embeddings/oleObject26.bin"/><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2.png"/><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3.emf"/><Relationship Id="rId5" Type="http://schemas.openxmlformats.org/officeDocument/2006/relationships/tags" Target="../tags/tag190.xml"/><Relationship Id="rId10" Type="http://schemas.openxmlformats.org/officeDocument/2006/relationships/oleObject" Target="../embeddings/oleObject27.bin"/><Relationship Id="rId4" Type="http://schemas.openxmlformats.org/officeDocument/2006/relationships/tags" Target="../tags/tag189.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01.xml"/><Relationship Id="rId13" Type="http://schemas.microsoft.com/office/2007/relationships/hdphoto" Target="../media/hdphoto1.wdp"/><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7.pn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3.emf"/><Relationship Id="rId5" Type="http://schemas.openxmlformats.org/officeDocument/2006/relationships/tags" Target="../tags/tag198.xml"/><Relationship Id="rId10" Type="http://schemas.openxmlformats.org/officeDocument/2006/relationships/oleObject" Target="../embeddings/oleObject28.bin"/><Relationship Id="rId4" Type="http://schemas.openxmlformats.org/officeDocument/2006/relationships/tags" Target="../tags/tag197.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09.xml"/><Relationship Id="rId13" Type="http://schemas.microsoft.com/office/2007/relationships/hdphoto" Target="../media/hdphoto1.wdp"/><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7.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1.emf"/><Relationship Id="rId5" Type="http://schemas.openxmlformats.org/officeDocument/2006/relationships/tags" Target="../tags/tag206.xml"/><Relationship Id="rId10" Type="http://schemas.openxmlformats.org/officeDocument/2006/relationships/oleObject" Target="../embeddings/oleObject29.bin"/><Relationship Id="rId4" Type="http://schemas.openxmlformats.org/officeDocument/2006/relationships/tags" Target="../tags/tag205.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17.xml"/><Relationship Id="rId13" Type="http://schemas.microsoft.com/office/2007/relationships/hdphoto" Target="../media/hdphoto1.wdp"/><Relationship Id="rId3" Type="http://schemas.openxmlformats.org/officeDocument/2006/relationships/tags" Target="../tags/tag212.xml"/><Relationship Id="rId7" Type="http://schemas.openxmlformats.org/officeDocument/2006/relationships/tags" Target="../tags/tag216.xml"/><Relationship Id="rId12" Type="http://schemas.openxmlformats.org/officeDocument/2006/relationships/image" Target="../media/image7.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3.emf"/><Relationship Id="rId5" Type="http://schemas.openxmlformats.org/officeDocument/2006/relationships/tags" Target="../tags/tag214.xml"/><Relationship Id="rId10" Type="http://schemas.openxmlformats.org/officeDocument/2006/relationships/oleObject" Target="../embeddings/oleObject30.bin"/><Relationship Id="rId4" Type="http://schemas.openxmlformats.org/officeDocument/2006/relationships/tags" Target="../tags/tag213.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220.xml"/><Relationship Id="rId7" Type="http://schemas.openxmlformats.org/officeDocument/2006/relationships/slideMaster" Target="../slideMasters/slideMaster2.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microsoft.com/office/2007/relationships/hdphoto" Target="../media/hdphoto1.wdp"/><Relationship Id="rId5" Type="http://schemas.openxmlformats.org/officeDocument/2006/relationships/tags" Target="../tags/tag222.xml"/><Relationship Id="rId10" Type="http://schemas.openxmlformats.org/officeDocument/2006/relationships/image" Target="../media/image7.png"/><Relationship Id="rId4" Type="http://schemas.openxmlformats.org/officeDocument/2006/relationships/tags" Target="../tags/tag221.xml"/><Relationship Id="rId9"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6.xml"/><Relationship Id="rId7" Type="http://schemas.openxmlformats.org/officeDocument/2006/relationships/image" Target="../media/image3.emf"/><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oleObject" Target="../embeddings/oleObject32.bin"/><Relationship Id="rId5" Type="http://schemas.openxmlformats.org/officeDocument/2006/relationships/slideMaster" Target="../slideMasters/slideMaster2.xml"/><Relationship Id="rId4" Type="http://schemas.openxmlformats.org/officeDocument/2006/relationships/tags" Target="../tags/tag227.xml"/><Relationship Id="rId9" Type="http://schemas.microsoft.com/office/2007/relationships/hdphoto" Target="../media/hdphoto1.wdp"/></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5.png"/><Relationship Id="rId4" Type="http://schemas.openxmlformats.org/officeDocument/2006/relationships/tags" Target="../tags/tag50.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emf"/><Relationship Id="rId5" Type="http://schemas.openxmlformats.org/officeDocument/2006/relationships/tags" Target="../tags/tag64.xml"/><Relationship Id="rId10" Type="http://schemas.openxmlformats.org/officeDocument/2006/relationships/oleObject" Target="../embeddings/oleObject8.bin"/><Relationship Id="rId4" Type="http://schemas.openxmlformats.org/officeDocument/2006/relationships/tags" Target="../tags/tag63.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emf"/><Relationship Id="rId5" Type="http://schemas.openxmlformats.org/officeDocument/2006/relationships/tags" Target="../tags/tag72.xml"/><Relationship Id="rId10" Type="http://schemas.openxmlformats.org/officeDocument/2006/relationships/oleObject" Target="../embeddings/oleObject9.bin"/><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0.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dirty="0"/>
              <a:t>Use or disclosure of information contained on this page is subject to the restrictions on the title page.</a:t>
            </a:r>
            <a:endParaRPr lang="en-US" dirty="0">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797318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12918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1ABBFBE-956E-6B56-E4D2-F7A5D9C2CDE6}"/>
              </a:ext>
            </a:extLst>
          </p:cNvPr>
          <p:cNvSpPr/>
          <p:nvPr userDrawn="1"/>
        </p:nvSpPr>
        <p:spPr>
          <a:xfrm>
            <a:off x="4876800" y="0"/>
            <a:ext cx="7315200" cy="6858000"/>
          </a:xfrm>
          <a:prstGeom prst="rect">
            <a:avLst/>
          </a:prstGeom>
          <a:solidFill>
            <a:schemeClr val="bg1"/>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5218559" y="4865691"/>
            <a:ext cx="6415088" cy="215444"/>
          </a:xfrm>
          <a:prstGeom prst="rect">
            <a:avLst/>
          </a:prstGeom>
        </p:spPr>
        <p:txBody>
          <a:bodyPr vert="horz" wrap="square" lIns="0" tIns="0" rIns="0" bIns="0" rtlCol="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5219700" y="4092559"/>
            <a:ext cx="6415088" cy="307777"/>
          </a:xfrm>
          <a:prstGeom prst="rect">
            <a:avLst/>
          </a:prstGeom>
        </p:spPr>
        <p:txBody>
          <a:bodyPr vert="horz" wrap="square" lIns="0" tIns="0" rIns="0" bIns="0" rtlCol="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5219700" y="2617296"/>
            <a:ext cx="6415088" cy="1354217"/>
          </a:xfrm>
          <a:prstGeom prst="rect">
            <a:avLst/>
          </a:prstGeom>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2" name="Picture 1">
            <a:extLst>
              <a:ext uri="{FF2B5EF4-FFF2-40B4-BE49-F238E27FC236}">
                <a16:creationId xmlns:a16="http://schemas.microsoft.com/office/drawing/2014/main" id="{2ED50DE4-AE8E-B30D-8E44-8498C5C0D9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t" anchorCtr="0">
            <a:noAutofit/>
          </a:bodyPr>
          <a:lstStyle>
            <a:lvl1pPr rtl="0">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35955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A6BF6C9-3B6D-A6BC-641E-3D41A636D90C}"/>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7" name="Rectangle 16">
            <a:extLst>
              <a:ext uri="{FF2B5EF4-FFF2-40B4-BE49-F238E27FC236}">
                <a16:creationId xmlns:a16="http://schemas.microsoft.com/office/drawing/2014/main" id="{B4F0EA5F-6060-6315-DD1F-36CB5152948F}"/>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18" name="Rectangle 17">
            <a:extLst>
              <a:ext uri="{FF2B5EF4-FFF2-40B4-BE49-F238E27FC236}">
                <a16:creationId xmlns:a16="http://schemas.microsoft.com/office/drawing/2014/main" id="{0C0D8C1B-1778-E6D9-AA22-578258348FB6}"/>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11" name="Picture 10">
            <a:extLst>
              <a:ext uri="{FF2B5EF4-FFF2-40B4-BE49-F238E27FC236}">
                <a16:creationId xmlns:a16="http://schemas.microsoft.com/office/drawing/2014/main" id="{8B4D6766-2E1D-D5DC-5F05-AC3EC871F4B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4035" y="5382386"/>
            <a:ext cx="1253765" cy="485014"/>
          </a:xfrm>
          <a:prstGeom prst="rect">
            <a:avLst/>
          </a:prstGeom>
        </p:spPr>
      </p:pic>
      <p:cxnSp>
        <p:nvCxnSpPr>
          <p:cNvPr id="12" name="Straight Connector 11">
            <a:extLst>
              <a:ext uri="{FF2B5EF4-FFF2-40B4-BE49-F238E27FC236}">
                <a16:creationId xmlns:a16="http://schemas.microsoft.com/office/drawing/2014/main" id="{19F9D632-D71D-321A-F8FA-42970EABDF95}"/>
              </a:ext>
            </a:extLst>
          </p:cNvPr>
          <p:cNvCxnSpPr>
            <a:cxnSpLocks/>
          </p:cNvCxnSpPr>
          <p:nvPr userDrawn="1"/>
        </p:nvCxnSpPr>
        <p:spPr>
          <a:xfrm>
            <a:off x="779283" y="6"/>
            <a:ext cx="0" cy="518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9AFCB8-C4C0-B495-CE85-E2CA75B9D6C0}"/>
              </a:ext>
            </a:extLst>
          </p:cNvPr>
          <p:cNvCxnSpPr>
            <a:cxnSpLocks/>
          </p:cNvCxnSpPr>
          <p:nvPr userDrawn="1"/>
        </p:nvCxnSpPr>
        <p:spPr>
          <a:xfrm>
            <a:off x="779282" y="59436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29BD83-CDDC-657C-6A05-5776C00D3AD3}"/>
              </a:ext>
            </a:extLst>
          </p:cNvPr>
          <p:cNvCxnSpPr>
            <a:cxnSpLocks/>
          </p:cNvCxnSpPr>
          <p:nvPr userDrawn="1"/>
        </p:nvCxnSpPr>
        <p:spPr>
          <a:xfrm>
            <a:off x="779282" y="6477005"/>
            <a:ext cx="11412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4775BD-D07B-6198-5E05-2A33FAF3D2BA}"/>
              </a:ext>
            </a:extLst>
          </p:cNvPr>
          <p:cNvSpPr txBox="1"/>
          <p:nvPr userDrawn="1"/>
        </p:nvSpPr>
        <p:spPr>
          <a:xfrm>
            <a:off x="685800" y="6553200"/>
            <a:ext cx="935921" cy="246221"/>
          </a:xfrm>
          <a:prstGeom prst="rect">
            <a:avLst/>
          </a:prstGeom>
          <a:noFill/>
        </p:spPr>
        <p:txBody>
          <a:bodyPr wrap="square" rtlCol="0">
            <a:spAutoFit/>
          </a:bodyPr>
          <a:lstStyle/>
          <a:p>
            <a:pPr>
              <a:buClr>
                <a:schemeClr val="tx1"/>
              </a:buClr>
            </a:pPr>
            <a:r>
              <a:rPr lang="en-US" sz="1000" b="1" dirty="0">
                <a:solidFill>
                  <a:schemeClr val="tx1"/>
                </a:solidFill>
              </a:rPr>
              <a:t>PUBLIC</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1117601"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1117601"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144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79D47193-B762-116E-3906-F0EF689E053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A72964-A5AB-5669-DE3B-D223B80C32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C83A4A07-CAF4-8A30-1CB9-5E6D164FAA6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dirty="0">
                <a:solidFill>
                  <a:schemeClr val="tx2"/>
                </a:solidFill>
                <a:cs typeface="+mn-cs"/>
              </a:rPr>
              <a:t>PUBLIC</a:t>
            </a:r>
          </a:p>
        </p:txBody>
      </p:sp>
      <p:cxnSp>
        <p:nvCxnSpPr>
          <p:cNvPr id="8" name="Straight Connector 7">
            <a:extLst>
              <a:ext uri="{FF2B5EF4-FFF2-40B4-BE49-F238E27FC236}">
                <a16:creationId xmlns:a16="http://schemas.microsoft.com/office/drawing/2014/main" id="{39AA5B76-E5AC-A58A-6B1A-72605467A4E2}"/>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62006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3" name="Straight Connector 2">
            <a:extLst>
              <a:ext uri="{FF2B5EF4-FFF2-40B4-BE49-F238E27FC236}">
                <a16:creationId xmlns:a16="http://schemas.microsoft.com/office/drawing/2014/main" id="{CA5A7727-5AB1-79A1-A56D-4A2DE5EC63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07BE2D-8A78-BAF3-C818-EF920963DC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7B6AAB35-A5C0-35F4-9AA4-58524F26865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dirty="0">
                <a:solidFill>
                  <a:schemeClr val="tx2"/>
                </a:solidFill>
                <a:cs typeface="+mn-cs"/>
              </a:rPr>
              <a:t>PUBLIC</a:t>
            </a:r>
          </a:p>
        </p:txBody>
      </p:sp>
      <p:cxnSp>
        <p:nvCxnSpPr>
          <p:cNvPr id="8" name="Straight Connector 7">
            <a:extLst>
              <a:ext uri="{FF2B5EF4-FFF2-40B4-BE49-F238E27FC236}">
                <a16:creationId xmlns:a16="http://schemas.microsoft.com/office/drawing/2014/main" id="{F76218C6-EA2A-D651-4E9F-F68C6D522C57}"/>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3005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705BE378-9D7F-F20C-8CEB-3A7166DB9FDA}"/>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7C3B61-7BD0-0EDE-9EA3-982A1F08129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FE86794-9927-CD0B-2130-149B8E33A34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dirty="0">
                <a:solidFill>
                  <a:schemeClr val="tx2"/>
                </a:solidFill>
                <a:cs typeface="+mn-cs"/>
              </a:rPr>
              <a:t>PUBLIC</a:t>
            </a:r>
          </a:p>
        </p:txBody>
      </p:sp>
      <p:cxnSp>
        <p:nvCxnSpPr>
          <p:cNvPr id="8" name="Straight Connector 7">
            <a:extLst>
              <a:ext uri="{FF2B5EF4-FFF2-40B4-BE49-F238E27FC236}">
                <a16:creationId xmlns:a16="http://schemas.microsoft.com/office/drawing/2014/main" id="{FF030CC5-CA3F-1EF0-C73F-09EFBED95AC0}"/>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B4F6C8E-41C3-6F09-AE88-03D31F94DFE6}"/>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E4D6C2AE-D857-F27B-9F53-55E83C97CBA1}"/>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3" name="Straight Connector 12">
              <a:extLst>
                <a:ext uri="{FF2B5EF4-FFF2-40B4-BE49-F238E27FC236}">
                  <a16:creationId xmlns:a16="http://schemas.microsoft.com/office/drawing/2014/main" id="{69C7A4AC-C74A-FCAA-B3A0-5B6D91EB4FD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739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4408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accent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0C4571D9-ABE1-532E-BE19-A3F0F46BBE10}"/>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27D69-0B7D-09E9-12D5-A5A68682BB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5E37F3AC-6301-9861-14CC-FD8911A87C5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dirty="0">
                <a:solidFill>
                  <a:schemeClr val="tx2"/>
                </a:solidFill>
                <a:cs typeface="+mn-cs"/>
              </a:rPr>
              <a:t>PUBLIC</a:t>
            </a:r>
          </a:p>
        </p:txBody>
      </p:sp>
      <p:cxnSp>
        <p:nvCxnSpPr>
          <p:cNvPr id="8" name="Straight Connector 7">
            <a:extLst>
              <a:ext uri="{FF2B5EF4-FFF2-40B4-BE49-F238E27FC236}">
                <a16:creationId xmlns:a16="http://schemas.microsoft.com/office/drawing/2014/main" id="{B3604FD3-A713-996F-F520-5FDE0D975617}"/>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E597B-848E-32D4-BE42-D7979B0A3583}"/>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DA4FD8FE-1BD4-07E4-0D55-52EA4D4B80A6}"/>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3" name="Straight Connector 12">
              <a:extLst>
                <a:ext uri="{FF2B5EF4-FFF2-40B4-BE49-F238E27FC236}">
                  <a16:creationId xmlns:a16="http://schemas.microsoft.com/office/drawing/2014/main" id="{80CC2BC3-2DD5-BBFF-A0DD-69208C617CA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49169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1508E905-D4F6-A3DE-07F1-B7579DA43F52}"/>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FFFDFD-F851-B4B7-922A-87FCDDC528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FC511F1D-FCF3-0136-8318-92725DF65634}"/>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dirty="0">
                <a:solidFill>
                  <a:schemeClr val="tx2"/>
                </a:solidFill>
                <a:cs typeface="+mn-cs"/>
              </a:rPr>
              <a:t>PUBLIC</a:t>
            </a:r>
          </a:p>
        </p:txBody>
      </p:sp>
      <p:cxnSp>
        <p:nvCxnSpPr>
          <p:cNvPr id="7" name="Straight Connector 6">
            <a:extLst>
              <a:ext uri="{FF2B5EF4-FFF2-40B4-BE49-F238E27FC236}">
                <a16:creationId xmlns:a16="http://schemas.microsoft.com/office/drawing/2014/main" id="{1E506838-4B8D-E3BA-5A29-D0B8EA3A8909}"/>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5EA2B7-189C-213B-001E-A1B794D5DE5B}"/>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ED140A61-596E-EEA1-0BAF-C1D20414DF80}"/>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2" name="Straight Connector 11">
              <a:extLst>
                <a:ext uri="{FF2B5EF4-FFF2-40B4-BE49-F238E27FC236}">
                  <a16:creationId xmlns:a16="http://schemas.microsoft.com/office/drawing/2014/main" id="{0E957CC5-9C44-A60C-D762-2F0C02CD704E}"/>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1823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028379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DA9B7E09-8402-16E1-E766-F8B6ECEB9AEF}"/>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4D9DE3-E6BB-24B0-E8DB-AD0A0C2B82B7}"/>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46899D8-B4D1-7B41-C9E7-C29EEEA69F7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8" name="Straight Connector 7">
            <a:extLst>
              <a:ext uri="{FF2B5EF4-FFF2-40B4-BE49-F238E27FC236}">
                <a16:creationId xmlns:a16="http://schemas.microsoft.com/office/drawing/2014/main" id="{20E2A1E7-FD45-4F51-F2B7-DCAA96696660}"/>
              </a:ext>
            </a:extLst>
          </p:cNvPr>
          <p:cNvCxnSpPr>
            <a:cxnSpLocks/>
          </p:cNvCxnSpPr>
          <p:nvPr userDrawn="1"/>
        </p:nvCxnSpPr>
        <p:spPr>
          <a:xfrm>
            <a:off x="2125589" y="6477006"/>
            <a:ext cx="34949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D533D4-A1A9-575F-087B-229833B7516C}"/>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7C8ABE7F-9A5F-7C6B-71DF-FF1621FBB6F5}"/>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2" name="Straight Connector 11">
              <a:extLst>
                <a:ext uri="{FF2B5EF4-FFF2-40B4-BE49-F238E27FC236}">
                  <a16:creationId xmlns:a16="http://schemas.microsoft.com/office/drawing/2014/main" id="{C37311A7-814E-C188-38E3-F0755BC3ABF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873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078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73C647C9-9EFC-EBB1-54CE-DD6D5F8CC898}"/>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401658-B2DB-D29A-37F5-D443CF4C008C}"/>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02DB224D-A0E0-D23C-2B38-FDA0385C411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8" name="Straight Connector 7">
            <a:extLst>
              <a:ext uri="{FF2B5EF4-FFF2-40B4-BE49-F238E27FC236}">
                <a16:creationId xmlns:a16="http://schemas.microsoft.com/office/drawing/2014/main" id="{00BB6510-1617-F022-3FAB-A8FAB3DFFB2B}"/>
              </a:ext>
            </a:extLst>
          </p:cNvPr>
          <p:cNvCxnSpPr>
            <a:cxnSpLocks/>
          </p:cNvCxnSpPr>
          <p:nvPr userDrawn="1"/>
        </p:nvCxnSpPr>
        <p:spPr>
          <a:xfrm>
            <a:off x="2125589" y="6477006"/>
            <a:ext cx="18947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8988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9B6554B8-D11C-FF17-C046-6CBC0ECE36C1}"/>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CDE7F9-67C6-FA83-EFD8-BAFAC9C487F3}"/>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C8183F2-BE82-2FAF-2986-D0CFF0AAAFF8}"/>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7" name="Straight Connector 6">
            <a:extLst>
              <a:ext uri="{FF2B5EF4-FFF2-40B4-BE49-F238E27FC236}">
                <a16:creationId xmlns:a16="http://schemas.microsoft.com/office/drawing/2014/main" id="{DD16298A-D098-8C1B-51ED-99DF186DC6C4}"/>
              </a:ext>
            </a:extLst>
          </p:cNvPr>
          <p:cNvCxnSpPr>
            <a:cxnSpLocks/>
          </p:cNvCxnSpPr>
          <p:nvPr userDrawn="1"/>
        </p:nvCxnSpPr>
        <p:spPr>
          <a:xfrm>
            <a:off x="2125589" y="6477006"/>
            <a:ext cx="9437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596609" y="6587530"/>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40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FF2B8-E50E-3E4B-1159-7B1262C8DDC9}"/>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7" name="Rectangle 6">
            <a:extLst>
              <a:ext uri="{FF2B5EF4-FFF2-40B4-BE49-F238E27FC236}">
                <a16:creationId xmlns:a16="http://schemas.microsoft.com/office/drawing/2014/main" id="{12F4FEE1-4C97-D435-75F1-02AB4153E929}"/>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9" name="Straight Connector 8">
            <a:extLst>
              <a:ext uri="{FF2B5EF4-FFF2-40B4-BE49-F238E27FC236}">
                <a16:creationId xmlns:a16="http://schemas.microsoft.com/office/drawing/2014/main" id="{997A99D0-787D-DF21-2FD2-C743E9958FFC}"/>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0B009F-4D8B-248E-9B94-D08943E267A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2" name="TextBox 11">
            <a:extLst>
              <a:ext uri="{FF2B5EF4-FFF2-40B4-BE49-F238E27FC236}">
                <a16:creationId xmlns:a16="http://schemas.microsoft.com/office/drawing/2014/main" id="{14E50377-83F9-412D-E825-D1DA055A972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13" name="Straight Connector 12">
            <a:extLst>
              <a:ext uri="{FF2B5EF4-FFF2-40B4-BE49-F238E27FC236}">
                <a16:creationId xmlns:a16="http://schemas.microsoft.com/office/drawing/2014/main" id="{E790F8CA-80DF-AD0A-58BE-3FB00D86804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4" name="Group 13">
            <a:extLst>
              <a:ext uri="{FF2B5EF4-FFF2-40B4-BE49-F238E27FC236}">
                <a16:creationId xmlns:a16="http://schemas.microsoft.com/office/drawing/2014/main" id="{3A861D87-C576-D16E-4731-40CBB9000277}"/>
              </a:ext>
            </a:extLst>
          </p:cNvPr>
          <p:cNvGrpSpPr/>
          <p:nvPr userDrawn="1"/>
        </p:nvGrpSpPr>
        <p:grpSpPr>
          <a:xfrm>
            <a:off x="406400" y="172212"/>
            <a:ext cx="1320800" cy="518318"/>
            <a:chOff x="406400" y="243682"/>
            <a:chExt cx="1320800" cy="518318"/>
          </a:xfrm>
        </p:grpSpPr>
        <p:sp>
          <p:nvSpPr>
            <p:cNvPr id="16" name="Rectangle 15">
              <a:extLst>
                <a:ext uri="{FF2B5EF4-FFF2-40B4-BE49-F238E27FC236}">
                  <a16:creationId xmlns:a16="http://schemas.microsoft.com/office/drawing/2014/main" id="{EAFF6D49-85D8-A690-BB61-86DBD630D3B4}"/>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7" name="Straight Connector 16">
              <a:extLst>
                <a:ext uri="{FF2B5EF4-FFF2-40B4-BE49-F238E27FC236}">
                  <a16:creationId xmlns:a16="http://schemas.microsoft.com/office/drawing/2014/main" id="{91DE58A1-0CC8-6F9C-4734-C8E23081C7E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163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AAD850D9-B5D8-504C-7BFF-DBC89BE7E2B7}"/>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BCC9B53A-3D1F-5763-E3F5-008BAAA6711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spTree>
    <p:extLst>
      <p:ext uri="{BB962C8B-B14F-4D97-AF65-F5344CB8AC3E}">
        <p14:creationId xmlns:p14="http://schemas.microsoft.com/office/powerpoint/2010/main" val="319649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3" name="Picture 2">
            <a:extLst>
              <a:ext uri="{FF2B5EF4-FFF2-40B4-BE49-F238E27FC236}">
                <a16:creationId xmlns:a16="http://schemas.microsoft.com/office/drawing/2014/main" id="{037D691D-53E7-CC3A-5CB6-5C76E7ED32BB}"/>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invGray">
          <a:xfrm>
            <a:off x="4101243" y="2657337"/>
            <a:ext cx="3989513" cy="1543326"/>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image" Target="../media/image1.emf"/><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tags" Target="../tags/tag22.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26" Type="http://schemas.openxmlformats.org/officeDocument/2006/relationships/image" Target="../media/image3.emf"/><Relationship Id="rId3" Type="http://schemas.openxmlformats.org/officeDocument/2006/relationships/slideLayout" Target="../slideLayouts/slideLayout18.xml"/><Relationship Id="rId21" Type="http://schemas.openxmlformats.org/officeDocument/2006/relationships/tags" Target="../tags/tag114.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oleObject" Target="../embeddings/oleObject16.bin"/><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ags" Target="../tags/tag11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11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ags" Target="../tags/tag116.xml"/><Relationship Id="rId28" Type="http://schemas.microsoft.com/office/2007/relationships/hdphoto" Target="../media/hdphoto1.wdp"/><Relationship Id="rId10" Type="http://schemas.openxmlformats.org/officeDocument/2006/relationships/slideLayout" Target="../slideLayouts/slideLayout25.xml"/><Relationship Id="rId19" Type="http://schemas.openxmlformats.org/officeDocument/2006/relationships/tags" Target="../tags/tag11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tags" Target="../tags/tag115.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18"/>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7"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135274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9EB4682-4E2C-6071-8F07-1E3F9095F932}"/>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endParaRPr>
          </a:p>
        </p:txBody>
      </p:sp>
      <p:sp>
        <p:nvSpPr>
          <p:cNvPr id="6" name="Rectangle 5">
            <a:extLst>
              <a:ext uri="{FF2B5EF4-FFF2-40B4-BE49-F238E27FC236}">
                <a16:creationId xmlns:a16="http://schemas.microsoft.com/office/drawing/2014/main" id="{9F5F2C7F-C584-34E6-E33E-B1FECBC921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7" name="Straight Connector 6">
            <a:extLst>
              <a:ext uri="{FF2B5EF4-FFF2-40B4-BE49-F238E27FC236}">
                <a16:creationId xmlns:a16="http://schemas.microsoft.com/office/drawing/2014/main" id="{FFC0D3CA-4516-DB58-68F9-9812BEFAC6BD}"/>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A66108-94B5-376F-4803-7FB317BE0A6C}"/>
              </a:ext>
            </a:extLst>
          </p:cNvPr>
          <p:cNvPicPr>
            <a:picLocks noChangeAspect="1"/>
          </p:cNvPicPr>
          <p:nvPr userDrawn="1"/>
        </p:nvPicPr>
        <p:blipFill>
          <a:blip r:embed="rId27" cstate="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9" name="TextBox 8">
            <a:extLst>
              <a:ext uri="{FF2B5EF4-FFF2-40B4-BE49-F238E27FC236}">
                <a16:creationId xmlns:a16="http://schemas.microsoft.com/office/drawing/2014/main" id="{565E9B65-DC2E-7AF2-FB24-4039ED606AE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dirty="0">
                <a:cs typeface="+mn-cs"/>
              </a:rPr>
              <a:t>PUBLIC</a:t>
            </a:r>
          </a:p>
        </p:txBody>
      </p:sp>
      <p:cxnSp>
        <p:nvCxnSpPr>
          <p:cNvPr id="10" name="Straight Connector 9">
            <a:extLst>
              <a:ext uri="{FF2B5EF4-FFF2-40B4-BE49-F238E27FC236}">
                <a16:creationId xmlns:a16="http://schemas.microsoft.com/office/drawing/2014/main" id="{168E5B4E-C7FC-29EF-839F-070E0BE30AC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4583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E44216B6-30B0-F4B4-B1A7-735752A67CAC}"/>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97655431-CF1E-0374-1DCE-D00970A9AE77}"/>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cxnSp>
          <p:nvCxnSpPr>
            <p:cNvPr id="14" name="Straight Connector 13">
              <a:extLst>
                <a:ext uri="{FF2B5EF4-FFF2-40B4-BE49-F238E27FC236}">
                  <a16:creationId xmlns:a16="http://schemas.microsoft.com/office/drawing/2014/main" id="{90AFF231-785D-7A76-FA1D-9A6E052E5A4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32.xml"/><Relationship Id="rId7" Type="http://schemas.openxmlformats.org/officeDocument/2006/relationships/slideLayout" Target="../slideLayouts/slideLayout1.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image" Target="../media/image10.png"/><Relationship Id="rId5" Type="http://schemas.openxmlformats.org/officeDocument/2006/relationships/tags" Target="../tags/tag234.xml"/><Relationship Id="rId10" Type="http://schemas.openxmlformats.org/officeDocument/2006/relationships/image" Target="../media/image6.emf"/><Relationship Id="rId4" Type="http://schemas.openxmlformats.org/officeDocument/2006/relationships/tags" Target="../tags/tag233.xml"/><Relationship Id="rId9" Type="http://schemas.openxmlformats.org/officeDocument/2006/relationships/oleObject" Target="../embeddings/oleObject34.bin"/></Relationships>
</file>

<file path=ppt/slides/_rels/slide10.xml.rels><?xml version="1.0" encoding="UTF-8" standalone="yes"?>
<Relationships xmlns="http://schemas.openxmlformats.org/package/2006/relationships"><Relationship Id="rId8" Type="http://schemas.openxmlformats.org/officeDocument/2006/relationships/tags" Target="../tags/tag432.xml"/><Relationship Id="rId13" Type="http://schemas.openxmlformats.org/officeDocument/2006/relationships/tags" Target="../tags/tag437.xml"/><Relationship Id="rId3" Type="http://schemas.openxmlformats.org/officeDocument/2006/relationships/tags" Target="../tags/tag427.xml"/><Relationship Id="rId7" Type="http://schemas.openxmlformats.org/officeDocument/2006/relationships/tags" Target="../tags/tag431.xml"/><Relationship Id="rId12" Type="http://schemas.openxmlformats.org/officeDocument/2006/relationships/tags" Target="../tags/tag436.xml"/><Relationship Id="rId2" Type="http://schemas.openxmlformats.org/officeDocument/2006/relationships/tags" Target="../tags/tag426.xml"/><Relationship Id="rId16" Type="http://schemas.openxmlformats.org/officeDocument/2006/relationships/image" Target="../media/image21.emf"/><Relationship Id="rId1" Type="http://schemas.openxmlformats.org/officeDocument/2006/relationships/tags" Target="../tags/tag425.xml"/><Relationship Id="rId6" Type="http://schemas.openxmlformats.org/officeDocument/2006/relationships/tags" Target="../tags/tag430.xml"/><Relationship Id="rId11" Type="http://schemas.openxmlformats.org/officeDocument/2006/relationships/tags" Target="../tags/tag435.xml"/><Relationship Id="rId5" Type="http://schemas.openxmlformats.org/officeDocument/2006/relationships/tags" Target="../tags/tag429.xml"/><Relationship Id="rId15" Type="http://schemas.openxmlformats.org/officeDocument/2006/relationships/oleObject" Target="../embeddings/oleObject43.bin"/><Relationship Id="rId10" Type="http://schemas.openxmlformats.org/officeDocument/2006/relationships/tags" Target="../tags/tag434.xml"/><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tags" Target="../tags/tag450.xml"/><Relationship Id="rId18" Type="http://schemas.openxmlformats.org/officeDocument/2006/relationships/tags" Target="../tags/tag455.xml"/><Relationship Id="rId26" Type="http://schemas.openxmlformats.org/officeDocument/2006/relationships/tags" Target="../tags/tag463.xml"/><Relationship Id="rId39" Type="http://schemas.openxmlformats.org/officeDocument/2006/relationships/tags" Target="../tags/tag476.xml"/><Relationship Id="rId21" Type="http://schemas.openxmlformats.org/officeDocument/2006/relationships/tags" Target="../tags/tag458.xml"/><Relationship Id="rId34" Type="http://schemas.openxmlformats.org/officeDocument/2006/relationships/tags" Target="../tags/tag471.xml"/><Relationship Id="rId42" Type="http://schemas.openxmlformats.org/officeDocument/2006/relationships/tags" Target="../tags/tag479.xml"/><Relationship Id="rId47" Type="http://schemas.openxmlformats.org/officeDocument/2006/relationships/tags" Target="../tags/tag484.xml"/><Relationship Id="rId50" Type="http://schemas.openxmlformats.org/officeDocument/2006/relationships/tags" Target="../tags/tag487.xml"/><Relationship Id="rId55" Type="http://schemas.openxmlformats.org/officeDocument/2006/relationships/notesSlide" Target="../notesSlides/notesSlide3.xml"/><Relationship Id="rId7" Type="http://schemas.openxmlformats.org/officeDocument/2006/relationships/tags" Target="../tags/tag444.xml"/><Relationship Id="rId2" Type="http://schemas.openxmlformats.org/officeDocument/2006/relationships/tags" Target="../tags/tag439.xml"/><Relationship Id="rId16" Type="http://schemas.openxmlformats.org/officeDocument/2006/relationships/tags" Target="../tags/tag453.xml"/><Relationship Id="rId29" Type="http://schemas.openxmlformats.org/officeDocument/2006/relationships/tags" Target="../tags/tag466.xml"/><Relationship Id="rId11" Type="http://schemas.openxmlformats.org/officeDocument/2006/relationships/tags" Target="../tags/tag448.xml"/><Relationship Id="rId24" Type="http://schemas.openxmlformats.org/officeDocument/2006/relationships/tags" Target="../tags/tag461.xml"/><Relationship Id="rId32" Type="http://schemas.openxmlformats.org/officeDocument/2006/relationships/tags" Target="../tags/tag469.xml"/><Relationship Id="rId37" Type="http://schemas.openxmlformats.org/officeDocument/2006/relationships/tags" Target="../tags/tag474.xml"/><Relationship Id="rId40" Type="http://schemas.openxmlformats.org/officeDocument/2006/relationships/tags" Target="../tags/tag477.xml"/><Relationship Id="rId45" Type="http://schemas.openxmlformats.org/officeDocument/2006/relationships/tags" Target="../tags/tag482.xml"/><Relationship Id="rId53" Type="http://schemas.openxmlformats.org/officeDocument/2006/relationships/tags" Target="../tags/tag490.xml"/><Relationship Id="rId58" Type="http://schemas.openxmlformats.org/officeDocument/2006/relationships/chart" Target="../charts/chart7.xml"/><Relationship Id="rId5" Type="http://schemas.openxmlformats.org/officeDocument/2006/relationships/tags" Target="../tags/tag442.xml"/><Relationship Id="rId19" Type="http://schemas.openxmlformats.org/officeDocument/2006/relationships/tags" Target="../tags/tag456.xml"/><Relationship Id="rId4" Type="http://schemas.openxmlformats.org/officeDocument/2006/relationships/tags" Target="../tags/tag441.xml"/><Relationship Id="rId9" Type="http://schemas.openxmlformats.org/officeDocument/2006/relationships/tags" Target="../tags/tag446.xml"/><Relationship Id="rId14" Type="http://schemas.openxmlformats.org/officeDocument/2006/relationships/tags" Target="../tags/tag451.xml"/><Relationship Id="rId22" Type="http://schemas.openxmlformats.org/officeDocument/2006/relationships/tags" Target="../tags/tag459.xml"/><Relationship Id="rId27" Type="http://schemas.openxmlformats.org/officeDocument/2006/relationships/tags" Target="../tags/tag464.xml"/><Relationship Id="rId30" Type="http://schemas.openxmlformats.org/officeDocument/2006/relationships/tags" Target="../tags/tag467.xml"/><Relationship Id="rId35" Type="http://schemas.openxmlformats.org/officeDocument/2006/relationships/tags" Target="../tags/tag472.xml"/><Relationship Id="rId43" Type="http://schemas.openxmlformats.org/officeDocument/2006/relationships/tags" Target="../tags/tag480.xml"/><Relationship Id="rId48" Type="http://schemas.openxmlformats.org/officeDocument/2006/relationships/tags" Target="../tags/tag485.xml"/><Relationship Id="rId56" Type="http://schemas.openxmlformats.org/officeDocument/2006/relationships/oleObject" Target="../embeddings/oleObject44.bin"/><Relationship Id="rId8" Type="http://schemas.openxmlformats.org/officeDocument/2006/relationships/tags" Target="../tags/tag445.xml"/><Relationship Id="rId51" Type="http://schemas.openxmlformats.org/officeDocument/2006/relationships/tags" Target="../tags/tag488.xml"/><Relationship Id="rId3" Type="http://schemas.openxmlformats.org/officeDocument/2006/relationships/tags" Target="../tags/tag440.xml"/><Relationship Id="rId12" Type="http://schemas.openxmlformats.org/officeDocument/2006/relationships/tags" Target="../tags/tag449.xml"/><Relationship Id="rId17" Type="http://schemas.openxmlformats.org/officeDocument/2006/relationships/tags" Target="../tags/tag454.xml"/><Relationship Id="rId25" Type="http://schemas.openxmlformats.org/officeDocument/2006/relationships/tags" Target="../tags/tag462.xml"/><Relationship Id="rId33" Type="http://schemas.openxmlformats.org/officeDocument/2006/relationships/tags" Target="../tags/tag470.xml"/><Relationship Id="rId38" Type="http://schemas.openxmlformats.org/officeDocument/2006/relationships/tags" Target="../tags/tag475.xml"/><Relationship Id="rId46" Type="http://schemas.openxmlformats.org/officeDocument/2006/relationships/tags" Target="../tags/tag483.xml"/><Relationship Id="rId20" Type="http://schemas.openxmlformats.org/officeDocument/2006/relationships/tags" Target="../tags/tag457.xml"/><Relationship Id="rId41" Type="http://schemas.openxmlformats.org/officeDocument/2006/relationships/tags" Target="../tags/tag478.xml"/><Relationship Id="rId54" Type="http://schemas.openxmlformats.org/officeDocument/2006/relationships/slideLayout" Target="../slideLayouts/slideLayout10.xml"/><Relationship Id="rId1" Type="http://schemas.openxmlformats.org/officeDocument/2006/relationships/tags" Target="../tags/tag438.xml"/><Relationship Id="rId6" Type="http://schemas.openxmlformats.org/officeDocument/2006/relationships/tags" Target="../tags/tag443.xml"/><Relationship Id="rId15" Type="http://schemas.openxmlformats.org/officeDocument/2006/relationships/tags" Target="../tags/tag452.xml"/><Relationship Id="rId23" Type="http://schemas.openxmlformats.org/officeDocument/2006/relationships/tags" Target="../tags/tag460.xml"/><Relationship Id="rId28" Type="http://schemas.openxmlformats.org/officeDocument/2006/relationships/tags" Target="../tags/tag465.xml"/><Relationship Id="rId36" Type="http://schemas.openxmlformats.org/officeDocument/2006/relationships/tags" Target="../tags/tag473.xml"/><Relationship Id="rId49" Type="http://schemas.openxmlformats.org/officeDocument/2006/relationships/tags" Target="../tags/tag486.xml"/><Relationship Id="rId57" Type="http://schemas.openxmlformats.org/officeDocument/2006/relationships/image" Target="../media/image22.emf"/><Relationship Id="rId10" Type="http://schemas.openxmlformats.org/officeDocument/2006/relationships/tags" Target="../tags/tag447.xml"/><Relationship Id="rId31" Type="http://schemas.openxmlformats.org/officeDocument/2006/relationships/tags" Target="../tags/tag468.xml"/><Relationship Id="rId44" Type="http://schemas.openxmlformats.org/officeDocument/2006/relationships/tags" Target="../tags/tag481.xml"/><Relationship Id="rId52" Type="http://schemas.openxmlformats.org/officeDocument/2006/relationships/tags" Target="../tags/tag489.xml"/></Relationships>
</file>

<file path=ppt/slides/_rels/slide12.xml.rels><?xml version="1.0" encoding="UTF-8" standalone="yes"?>
<Relationships xmlns="http://schemas.openxmlformats.org/package/2006/relationships"><Relationship Id="rId8" Type="http://schemas.openxmlformats.org/officeDocument/2006/relationships/tags" Target="../tags/tag498.xml"/><Relationship Id="rId13" Type="http://schemas.openxmlformats.org/officeDocument/2006/relationships/tags" Target="../tags/tag503.xml"/><Relationship Id="rId18" Type="http://schemas.openxmlformats.org/officeDocument/2006/relationships/tags" Target="../tags/tag508.xml"/><Relationship Id="rId26" Type="http://schemas.openxmlformats.org/officeDocument/2006/relationships/tags" Target="../tags/tag516.xml"/><Relationship Id="rId3" Type="http://schemas.openxmlformats.org/officeDocument/2006/relationships/tags" Target="../tags/tag493.xml"/><Relationship Id="rId21" Type="http://schemas.openxmlformats.org/officeDocument/2006/relationships/tags" Target="../tags/tag511.xml"/><Relationship Id="rId7" Type="http://schemas.openxmlformats.org/officeDocument/2006/relationships/tags" Target="../tags/tag497.xml"/><Relationship Id="rId12" Type="http://schemas.openxmlformats.org/officeDocument/2006/relationships/tags" Target="../tags/tag502.xml"/><Relationship Id="rId17" Type="http://schemas.openxmlformats.org/officeDocument/2006/relationships/tags" Target="../tags/tag507.xml"/><Relationship Id="rId25" Type="http://schemas.openxmlformats.org/officeDocument/2006/relationships/tags" Target="../tags/tag515.xml"/><Relationship Id="rId2" Type="http://schemas.openxmlformats.org/officeDocument/2006/relationships/tags" Target="../tags/tag492.xml"/><Relationship Id="rId16" Type="http://schemas.openxmlformats.org/officeDocument/2006/relationships/tags" Target="../tags/tag506.xml"/><Relationship Id="rId20" Type="http://schemas.openxmlformats.org/officeDocument/2006/relationships/tags" Target="../tags/tag510.xml"/><Relationship Id="rId29" Type="http://schemas.openxmlformats.org/officeDocument/2006/relationships/slideLayout" Target="../slideLayouts/slideLayout10.xml"/><Relationship Id="rId1" Type="http://schemas.openxmlformats.org/officeDocument/2006/relationships/tags" Target="../tags/tag491.xml"/><Relationship Id="rId6" Type="http://schemas.openxmlformats.org/officeDocument/2006/relationships/tags" Target="../tags/tag496.xml"/><Relationship Id="rId11" Type="http://schemas.openxmlformats.org/officeDocument/2006/relationships/tags" Target="../tags/tag501.xml"/><Relationship Id="rId24" Type="http://schemas.openxmlformats.org/officeDocument/2006/relationships/tags" Target="../tags/tag514.xml"/><Relationship Id="rId32" Type="http://schemas.openxmlformats.org/officeDocument/2006/relationships/chart" Target="../charts/chart8.xml"/><Relationship Id="rId5" Type="http://schemas.openxmlformats.org/officeDocument/2006/relationships/tags" Target="../tags/tag495.xml"/><Relationship Id="rId15" Type="http://schemas.openxmlformats.org/officeDocument/2006/relationships/tags" Target="../tags/tag505.xml"/><Relationship Id="rId23" Type="http://schemas.openxmlformats.org/officeDocument/2006/relationships/tags" Target="../tags/tag513.xml"/><Relationship Id="rId28" Type="http://schemas.openxmlformats.org/officeDocument/2006/relationships/tags" Target="../tags/tag518.xml"/><Relationship Id="rId10" Type="http://schemas.openxmlformats.org/officeDocument/2006/relationships/tags" Target="../tags/tag500.xml"/><Relationship Id="rId19" Type="http://schemas.openxmlformats.org/officeDocument/2006/relationships/tags" Target="../tags/tag509.xml"/><Relationship Id="rId31" Type="http://schemas.openxmlformats.org/officeDocument/2006/relationships/image" Target="../media/image21.emf"/><Relationship Id="rId4" Type="http://schemas.openxmlformats.org/officeDocument/2006/relationships/tags" Target="../tags/tag494.xml"/><Relationship Id="rId9" Type="http://schemas.openxmlformats.org/officeDocument/2006/relationships/tags" Target="../tags/tag499.xml"/><Relationship Id="rId14" Type="http://schemas.openxmlformats.org/officeDocument/2006/relationships/tags" Target="../tags/tag504.xml"/><Relationship Id="rId22" Type="http://schemas.openxmlformats.org/officeDocument/2006/relationships/tags" Target="../tags/tag512.xml"/><Relationship Id="rId27" Type="http://schemas.openxmlformats.org/officeDocument/2006/relationships/tags" Target="../tags/tag517.xml"/><Relationship Id="rId30" Type="http://schemas.openxmlformats.org/officeDocument/2006/relationships/oleObject" Target="../embeddings/oleObject45.bin"/></Relationships>
</file>

<file path=ppt/slides/_rels/slide13.xml.rels><?xml version="1.0" encoding="UTF-8" standalone="yes"?>
<Relationships xmlns="http://schemas.openxmlformats.org/package/2006/relationships"><Relationship Id="rId8" Type="http://schemas.openxmlformats.org/officeDocument/2006/relationships/tags" Target="../tags/tag526.xml"/><Relationship Id="rId13" Type="http://schemas.openxmlformats.org/officeDocument/2006/relationships/tags" Target="../tags/tag531.xml"/><Relationship Id="rId18" Type="http://schemas.openxmlformats.org/officeDocument/2006/relationships/tags" Target="../tags/tag536.xml"/><Relationship Id="rId26" Type="http://schemas.openxmlformats.org/officeDocument/2006/relationships/oleObject" Target="../embeddings/oleObject46.bin"/><Relationship Id="rId3" Type="http://schemas.openxmlformats.org/officeDocument/2006/relationships/tags" Target="../tags/tag521.xml"/><Relationship Id="rId21" Type="http://schemas.openxmlformats.org/officeDocument/2006/relationships/tags" Target="../tags/tag539.xml"/><Relationship Id="rId7" Type="http://schemas.openxmlformats.org/officeDocument/2006/relationships/tags" Target="../tags/tag525.xml"/><Relationship Id="rId12" Type="http://schemas.openxmlformats.org/officeDocument/2006/relationships/tags" Target="../tags/tag530.xml"/><Relationship Id="rId17" Type="http://schemas.openxmlformats.org/officeDocument/2006/relationships/tags" Target="../tags/tag535.xml"/><Relationship Id="rId25" Type="http://schemas.openxmlformats.org/officeDocument/2006/relationships/slideLayout" Target="../slideLayouts/slideLayout10.xml"/><Relationship Id="rId2" Type="http://schemas.openxmlformats.org/officeDocument/2006/relationships/tags" Target="../tags/tag520.xml"/><Relationship Id="rId16" Type="http://schemas.openxmlformats.org/officeDocument/2006/relationships/tags" Target="../tags/tag534.xml"/><Relationship Id="rId20" Type="http://schemas.openxmlformats.org/officeDocument/2006/relationships/tags" Target="../tags/tag538.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tags" Target="../tags/tag529.xml"/><Relationship Id="rId24" Type="http://schemas.openxmlformats.org/officeDocument/2006/relationships/tags" Target="../tags/tag542.xml"/><Relationship Id="rId5" Type="http://schemas.openxmlformats.org/officeDocument/2006/relationships/tags" Target="../tags/tag523.xml"/><Relationship Id="rId15" Type="http://schemas.openxmlformats.org/officeDocument/2006/relationships/tags" Target="../tags/tag533.xml"/><Relationship Id="rId23" Type="http://schemas.openxmlformats.org/officeDocument/2006/relationships/tags" Target="../tags/tag541.xml"/><Relationship Id="rId28" Type="http://schemas.openxmlformats.org/officeDocument/2006/relationships/chart" Target="../charts/chart9.xml"/><Relationship Id="rId10" Type="http://schemas.openxmlformats.org/officeDocument/2006/relationships/tags" Target="../tags/tag528.xml"/><Relationship Id="rId19" Type="http://schemas.openxmlformats.org/officeDocument/2006/relationships/tags" Target="../tags/tag537.xml"/><Relationship Id="rId4" Type="http://schemas.openxmlformats.org/officeDocument/2006/relationships/tags" Target="../tags/tag522.xml"/><Relationship Id="rId9" Type="http://schemas.openxmlformats.org/officeDocument/2006/relationships/tags" Target="../tags/tag527.xml"/><Relationship Id="rId14" Type="http://schemas.openxmlformats.org/officeDocument/2006/relationships/tags" Target="../tags/tag532.xml"/><Relationship Id="rId22" Type="http://schemas.openxmlformats.org/officeDocument/2006/relationships/tags" Target="../tags/tag540.xml"/><Relationship Id="rId27" Type="http://schemas.openxmlformats.org/officeDocument/2006/relationships/image" Target="../media/image21.emf"/></Relationships>
</file>

<file path=ppt/slides/_rels/slide14.xml.rels><?xml version="1.0" encoding="UTF-8" standalone="yes"?>
<Relationships xmlns="http://schemas.openxmlformats.org/package/2006/relationships"><Relationship Id="rId8" Type="http://schemas.openxmlformats.org/officeDocument/2006/relationships/tags" Target="../tags/tag550.xml"/><Relationship Id="rId13" Type="http://schemas.openxmlformats.org/officeDocument/2006/relationships/tags" Target="../tags/tag555.xml"/><Relationship Id="rId3" Type="http://schemas.openxmlformats.org/officeDocument/2006/relationships/tags" Target="../tags/tag545.xml"/><Relationship Id="rId7" Type="http://schemas.openxmlformats.org/officeDocument/2006/relationships/tags" Target="../tags/tag549.xml"/><Relationship Id="rId12" Type="http://schemas.openxmlformats.org/officeDocument/2006/relationships/tags" Target="../tags/tag554.xml"/><Relationship Id="rId2" Type="http://schemas.openxmlformats.org/officeDocument/2006/relationships/tags" Target="../tags/tag544.xml"/><Relationship Id="rId16" Type="http://schemas.openxmlformats.org/officeDocument/2006/relationships/image" Target="../media/image21.emf"/><Relationship Id="rId1" Type="http://schemas.openxmlformats.org/officeDocument/2006/relationships/tags" Target="../tags/tag543.xml"/><Relationship Id="rId6" Type="http://schemas.openxmlformats.org/officeDocument/2006/relationships/tags" Target="../tags/tag548.xml"/><Relationship Id="rId11" Type="http://schemas.openxmlformats.org/officeDocument/2006/relationships/tags" Target="../tags/tag553.xml"/><Relationship Id="rId5" Type="http://schemas.openxmlformats.org/officeDocument/2006/relationships/tags" Target="../tags/tag547.xml"/><Relationship Id="rId15" Type="http://schemas.openxmlformats.org/officeDocument/2006/relationships/oleObject" Target="../embeddings/oleObject47.bin"/><Relationship Id="rId10" Type="http://schemas.openxmlformats.org/officeDocument/2006/relationships/tags" Target="../tags/tag552.xml"/><Relationship Id="rId4" Type="http://schemas.openxmlformats.org/officeDocument/2006/relationships/tags" Target="../tags/tag546.xml"/><Relationship Id="rId9" Type="http://schemas.openxmlformats.org/officeDocument/2006/relationships/tags" Target="../tags/tag551.xml"/><Relationship Id="rId1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563.xml"/><Relationship Id="rId13" Type="http://schemas.openxmlformats.org/officeDocument/2006/relationships/tags" Target="../tags/tag568.xml"/><Relationship Id="rId18" Type="http://schemas.openxmlformats.org/officeDocument/2006/relationships/tags" Target="../tags/tag573.xml"/><Relationship Id="rId26" Type="http://schemas.openxmlformats.org/officeDocument/2006/relationships/oleObject" Target="../embeddings/oleObject48.bin"/><Relationship Id="rId3" Type="http://schemas.openxmlformats.org/officeDocument/2006/relationships/tags" Target="../tags/tag558.xml"/><Relationship Id="rId21" Type="http://schemas.openxmlformats.org/officeDocument/2006/relationships/tags" Target="../tags/tag576.xml"/><Relationship Id="rId7" Type="http://schemas.openxmlformats.org/officeDocument/2006/relationships/tags" Target="../tags/tag562.xml"/><Relationship Id="rId12" Type="http://schemas.openxmlformats.org/officeDocument/2006/relationships/tags" Target="../tags/tag567.xml"/><Relationship Id="rId17" Type="http://schemas.openxmlformats.org/officeDocument/2006/relationships/tags" Target="../tags/tag572.xml"/><Relationship Id="rId25" Type="http://schemas.openxmlformats.org/officeDocument/2006/relationships/slideLayout" Target="../slideLayouts/slideLayout10.xml"/><Relationship Id="rId2" Type="http://schemas.openxmlformats.org/officeDocument/2006/relationships/tags" Target="../tags/tag557.xml"/><Relationship Id="rId16" Type="http://schemas.openxmlformats.org/officeDocument/2006/relationships/tags" Target="../tags/tag571.xml"/><Relationship Id="rId20" Type="http://schemas.openxmlformats.org/officeDocument/2006/relationships/tags" Target="../tags/tag575.xml"/><Relationship Id="rId1" Type="http://schemas.openxmlformats.org/officeDocument/2006/relationships/tags" Target="../tags/tag556.xml"/><Relationship Id="rId6" Type="http://schemas.openxmlformats.org/officeDocument/2006/relationships/tags" Target="../tags/tag561.xml"/><Relationship Id="rId11" Type="http://schemas.openxmlformats.org/officeDocument/2006/relationships/tags" Target="../tags/tag566.xml"/><Relationship Id="rId24" Type="http://schemas.openxmlformats.org/officeDocument/2006/relationships/tags" Target="../tags/tag579.xml"/><Relationship Id="rId5" Type="http://schemas.openxmlformats.org/officeDocument/2006/relationships/tags" Target="../tags/tag560.xml"/><Relationship Id="rId15" Type="http://schemas.openxmlformats.org/officeDocument/2006/relationships/tags" Target="../tags/tag570.xml"/><Relationship Id="rId23" Type="http://schemas.openxmlformats.org/officeDocument/2006/relationships/tags" Target="../tags/tag578.xml"/><Relationship Id="rId28" Type="http://schemas.openxmlformats.org/officeDocument/2006/relationships/chart" Target="../charts/chart10.xml"/><Relationship Id="rId10" Type="http://schemas.openxmlformats.org/officeDocument/2006/relationships/tags" Target="../tags/tag565.xml"/><Relationship Id="rId19" Type="http://schemas.openxmlformats.org/officeDocument/2006/relationships/tags" Target="../tags/tag574.xml"/><Relationship Id="rId4" Type="http://schemas.openxmlformats.org/officeDocument/2006/relationships/tags" Target="../tags/tag559.xml"/><Relationship Id="rId9" Type="http://schemas.openxmlformats.org/officeDocument/2006/relationships/tags" Target="../tags/tag564.xml"/><Relationship Id="rId14" Type="http://schemas.openxmlformats.org/officeDocument/2006/relationships/tags" Target="../tags/tag569.xml"/><Relationship Id="rId22" Type="http://schemas.openxmlformats.org/officeDocument/2006/relationships/tags" Target="../tags/tag577.xml"/><Relationship Id="rId27" Type="http://schemas.openxmlformats.org/officeDocument/2006/relationships/image" Target="../media/image21.emf"/></Relationships>
</file>

<file path=ppt/slides/_rels/slide16.xml.rels><?xml version="1.0" encoding="UTF-8" standalone="yes"?>
<Relationships xmlns="http://schemas.openxmlformats.org/package/2006/relationships"><Relationship Id="rId8" Type="http://schemas.openxmlformats.org/officeDocument/2006/relationships/tags" Target="../tags/tag587.xml"/><Relationship Id="rId13" Type="http://schemas.openxmlformats.org/officeDocument/2006/relationships/slideLayout" Target="../slideLayouts/slideLayout2.xml"/><Relationship Id="rId3" Type="http://schemas.openxmlformats.org/officeDocument/2006/relationships/tags" Target="../tags/tag582.xml"/><Relationship Id="rId7" Type="http://schemas.openxmlformats.org/officeDocument/2006/relationships/tags" Target="../tags/tag586.xml"/><Relationship Id="rId12" Type="http://schemas.openxmlformats.org/officeDocument/2006/relationships/tags" Target="../tags/tag591.xml"/><Relationship Id="rId2" Type="http://schemas.openxmlformats.org/officeDocument/2006/relationships/tags" Target="../tags/tag581.xml"/><Relationship Id="rId1" Type="http://schemas.openxmlformats.org/officeDocument/2006/relationships/tags" Target="../tags/tag580.xml"/><Relationship Id="rId6" Type="http://schemas.openxmlformats.org/officeDocument/2006/relationships/tags" Target="../tags/tag585.xml"/><Relationship Id="rId11" Type="http://schemas.openxmlformats.org/officeDocument/2006/relationships/tags" Target="../tags/tag590.xml"/><Relationship Id="rId5" Type="http://schemas.openxmlformats.org/officeDocument/2006/relationships/tags" Target="../tags/tag584.xml"/><Relationship Id="rId15" Type="http://schemas.openxmlformats.org/officeDocument/2006/relationships/image" Target="../media/image21.emf"/><Relationship Id="rId10" Type="http://schemas.openxmlformats.org/officeDocument/2006/relationships/tags" Target="../tags/tag589.xml"/><Relationship Id="rId4" Type="http://schemas.openxmlformats.org/officeDocument/2006/relationships/tags" Target="../tags/tag583.xml"/><Relationship Id="rId9" Type="http://schemas.openxmlformats.org/officeDocument/2006/relationships/tags" Target="../tags/tag588.xml"/><Relationship Id="rId14" Type="http://schemas.openxmlformats.org/officeDocument/2006/relationships/oleObject" Target="../embeddings/oleObject49.bin"/></Relationships>
</file>

<file path=ppt/slides/_rels/slide17.xml.rels><?xml version="1.0" encoding="UTF-8" standalone="yes"?>
<Relationships xmlns="http://schemas.openxmlformats.org/package/2006/relationships"><Relationship Id="rId8" Type="http://schemas.openxmlformats.org/officeDocument/2006/relationships/tags" Target="../tags/tag599.xml"/><Relationship Id="rId13" Type="http://schemas.openxmlformats.org/officeDocument/2006/relationships/tags" Target="../tags/tag604.xml"/><Relationship Id="rId18" Type="http://schemas.openxmlformats.org/officeDocument/2006/relationships/tags" Target="../tags/tag609.xml"/><Relationship Id="rId26" Type="http://schemas.openxmlformats.org/officeDocument/2006/relationships/tags" Target="../tags/tag617.xml"/><Relationship Id="rId3" Type="http://schemas.openxmlformats.org/officeDocument/2006/relationships/tags" Target="../tags/tag594.xml"/><Relationship Id="rId21" Type="http://schemas.openxmlformats.org/officeDocument/2006/relationships/tags" Target="../tags/tag612.xml"/><Relationship Id="rId7" Type="http://schemas.openxmlformats.org/officeDocument/2006/relationships/tags" Target="../tags/tag598.xml"/><Relationship Id="rId12" Type="http://schemas.openxmlformats.org/officeDocument/2006/relationships/tags" Target="../tags/tag603.xml"/><Relationship Id="rId17" Type="http://schemas.openxmlformats.org/officeDocument/2006/relationships/tags" Target="../tags/tag608.xml"/><Relationship Id="rId25" Type="http://schemas.openxmlformats.org/officeDocument/2006/relationships/tags" Target="../tags/tag616.xml"/><Relationship Id="rId2" Type="http://schemas.openxmlformats.org/officeDocument/2006/relationships/tags" Target="../tags/tag593.xml"/><Relationship Id="rId16" Type="http://schemas.openxmlformats.org/officeDocument/2006/relationships/tags" Target="../tags/tag607.xml"/><Relationship Id="rId20" Type="http://schemas.openxmlformats.org/officeDocument/2006/relationships/tags" Target="../tags/tag611.xml"/><Relationship Id="rId29" Type="http://schemas.openxmlformats.org/officeDocument/2006/relationships/oleObject" Target="../embeddings/oleObject50.bin"/><Relationship Id="rId1" Type="http://schemas.openxmlformats.org/officeDocument/2006/relationships/tags" Target="../tags/tag592.xml"/><Relationship Id="rId6" Type="http://schemas.openxmlformats.org/officeDocument/2006/relationships/tags" Target="../tags/tag597.xml"/><Relationship Id="rId11" Type="http://schemas.openxmlformats.org/officeDocument/2006/relationships/tags" Target="../tags/tag602.xml"/><Relationship Id="rId24" Type="http://schemas.openxmlformats.org/officeDocument/2006/relationships/tags" Target="../tags/tag615.xml"/><Relationship Id="rId5" Type="http://schemas.openxmlformats.org/officeDocument/2006/relationships/tags" Target="../tags/tag596.xml"/><Relationship Id="rId15" Type="http://schemas.openxmlformats.org/officeDocument/2006/relationships/tags" Target="../tags/tag606.xml"/><Relationship Id="rId23" Type="http://schemas.openxmlformats.org/officeDocument/2006/relationships/tags" Target="../tags/tag614.xml"/><Relationship Id="rId28" Type="http://schemas.openxmlformats.org/officeDocument/2006/relationships/slideLayout" Target="../slideLayouts/slideLayout10.xml"/><Relationship Id="rId10" Type="http://schemas.openxmlformats.org/officeDocument/2006/relationships/tags" Target="../tags/tag601.xml"/><Relationship Id="rId19" Type="http://schemas.openxmlformats.org/officeDocument/2006/relationships/tags" Target="../tags/tag610.xml"/><Relationship Id="rId31" Type="http://schemas.openxmlformats.org/officeDocument/2006/relationships/chart" Target="../charts/chart11.xml"/><Relationship Id="rId4" Type="http://schemas.openxmlformats.org/officeDocument/2006/relationships/tags" Target="../tags/tag595.xml"/><Relationship Id="rId9" Type="http://schemas.openxmlformats.org/officeDocument/2006/relationships/tags" Target="../tags/tag600.xml"/><Relationship Id="rId14" Type="http://schemas.openxmlformats.org/officeDocument/2006/relationships/tags" Target="../tags/tag605.xml"/><Relationship Id="rId22" Type="http://schemas.openxmlformats.org/officeDocument/2006/relationships/tags" Target="../tags/tag613.xml"/><Relationship Id="rId27" Type="http://schemas.openxmlformats.org/officeDocument/2006/relationships/tags" Target="../tags/tag618.xml"/><Relationship Id="rId30"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tags" Target="../tags/tag626.xml"/><Relationship Id="rId13" Type="http://schemas.openxmlformats.org/officeDocument/2006/relationships/tags" Target="../tags/tag631.xml"/><Relationship Id="rId18" Type="http://schemas.openxmlformats.org/officeDocument/2006/relationships/tags" Target="../tags/tag636.xml"/><Relationship Id="rId26" Type="http://schemas.openxmlformats.org/officeDocument/2006/relationships/tags" Target="../tags/tag644.xml"/><Relationship Id="rId3" Type="http://schemas.openxmlformats.org/officeDocument/2006/relationships/tags" Target="../tags/tag621.xml"/><Relationship Id="rId21" Type="http://schemas.openxmlformats.org/officeDocument/2006/relationships/tags" Target="../tags/tag639.xml"/><Relationship Id="rId7" Type="http://schemas.openxmlformats.org/officeDocument/2006/relationships/tags" Target="../tags/tag625.xml"/><Relationship Id="rId12" Type="http://schemas.openxmlformats.org/officeDocument/2006/relationships/tags" Target="../tags/tag630.xml"/><Relationship Id="rId17" Type="http://schemas.openxmlformats.org/officeDocument/2006/relationships/tags" Target="../tags/tag635.xml"/><Relationship Id="rId25" Type="http://schemas.openxmlformats.org/officeDocument/2006/relationships/tags" Target="../tags/tag643.xml"/><Relationship Id="rId2" Type="http://schemas.openxmlformats.org/officeDocument/2006/relationships/tags" Target="../tags/tag620.xml"/><Relationship Id="rId16" Type="http://schemas.openxmlformats.org/officeDocument/2006/relationships/tags" Target="../tags/tag634.xml"/><Relationship Id="rId20" Type="http://schemas.openxmlformats.org/officeDocument/2006/relationships/tags" Target="../tags/tag638.xml"/><Relationship Id="rId29" Type="http://schemas.openxmlformats.org/officeDocument/2006/relationships/slideLayout" Target="../slideLayouts/slideLayout10.xml"/><Relationship Id="rId1" Type="http://schemas.openxmlformats.org/officeDocument/2006/relationships/tags" Target="../tags/tag619.xml"/><Relationship Id="rId6" Type="http://schemas.openxmlformats.org/officeDocument/2006/relationships/tags" Target="../tags/tag624.xml"/><Relationship Id="rId11" Type="http://schemas.openxmlformats.org/officeDocument/2006/relationships/tags" Target="../tags/tag629.xml"/><Relationship Id="rId24" Type="http://schemas.openxmlformats.org/officeDocument/2006/relationships/tags" Target="../tags/tag642.xml"/><Relationship Id="rId32" Type="http://schemas.openxmlformats.org/officeDocument/2006/relationships/chart" Target="../charts/chart12.xml"/><Relationship Id="rId5" Type="http://schemas.openxmlformats.org/officeDocument/2006/relationships/tags" Target="../tags/tag623.xml"/><Relationship Id="rId15" Type="http://schemas.openxmlformats.org/officeDocument/2006/relationships/tags" Target="../tags/tag633.xml"/><Relationship Id="rId23" Type="http://schemas.openxmlformats.org/officeDocument/2006/relationships/tags" Target="../tags/tag641.xml"/><Relationship Id="rId28" Type="http://schemas.openxmlformats.org/officeDocument/2006/relationships/tags" Target="../tags/tag646.xml"/><Relationship Id="rId10" Type="http://schemas.openxmlformats.org/officeDocument/2006/relationships/tags" Target="../tags/tag628.xml"/><Relationship Id="rId19" Type="http://schemas.openxmlformats.org/officeDocument/2006/relationships/tags" Target="../tags/tag637.xml"/><Relationship Id="rId31" Type="http://schemas.openxmlformats.org/officeDocument/2006/relationships/image" Target="../media/image21.emf"/><Relationship Id="rId4" Type="http://schemas.openxmlformats.org/officeDocument/2006/relationships/tags" Target="../tags/tag622.xml"/><Relationship Id="rId9" Type="http://schemas.openxmlformats.org/officeDocument/2006/relationships/tags" Target="../tags/tag627.xml"/><Relationship Id="rId14" Type="http://schemas.openxmlformats.org/officeDocument/2006/relationships/tags" Target="../tags/tag632.xml"/><Relationship Id="rId22" Type="http://schemas.openxmlformats.org/officeDocument/2006/relationships/tags" Target="../tags/tag640.xml"/><Relationship Id="rId27" Type="http://schemas.openxmlformats.org/officeDocument/2006/relationships/tags" Target="../tags/tag645.xml"/><Relationship Id="rId30" Type="http://schemas.openxmlformats.org/officeDocument/2006/relationships/oleObject" Target="../embeddings/oleObject51.bin"/></Relationships>
</file>

<file path=ppt/slides/_rels/slide19.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tags" Target="../tags/tag659.xml"/><Relationship Id="rId18" Type="http://schemas.openxmlformats.org/officeDocument/2006/relationships/tags" Target="../tags/tag664.xml"/><Relationship Id="rId26" Type="http://schemas.openxmlformats.org/officeDocument/2006/relationships/image" Target="../media/image21.emf"/><Relationship Id="rId3" Type="http://schemas.openxmlformats.org/officeDocument/2006/relationships/tags" Target="../tags/tag649.xml"/><Relationship Id="rId21" Type="http://schemas.openxmlformats.org/officeDocument/2006/relationships/tags" Target="../tags/tag667.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tags" Target="../tags/tag663.xml"/><Relationship Id="rId25" Type="http://schemas.openxmlformats.org/officeDocument/2006/relationships/oleObject" Target="../embeddings/oleObject52.bin"/><Relationship Id="rId2" Type="http://schemas.openxmlformats.org/officeDocument/2006/relationships/tags" Target="../tags/tag648.xml"/><Relationship Id="rId16" Type="http://schemas.openxmlformats.org/officeDocument/2006/relationships/tags" Target="../tags/tag662.xml"/><Relationship Id="rId20" Type="http://schemas.openxmlformats.org/officeDocument/2006/relationships/tags" Target="../tags/tag666.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tags" Target="../tags/tag657.xml"/><Relationship Id="rId24" Type="http://schemas.openxmlformats.org/officeDocument/2006/relationships/slideLayout" Target="../slideLayouts/slideLayout10.xml"/><Relationship Id="rId5" Type="http://schemas.openxmlformats.org/officeDocument/2006/relationships/tags" Target="../tags/tag651.xml"/><Relationship Id="rId15" Type="http://schemas.openxmlformats.org/officeDocument/2006/relationships/tags" Target="../tags/tag661.xml"/><Relationship Id="rId23" Type="http://schemas.openxmlformats.org/officeDocument/2006/relationships/tags" Target="../tags/tag669.xml"/><Relationship Id="rId10" Type="http://schemas.openxmlformats.org/officeDocument/2006/relationships/tags" Target="../tags/tag656.xml"/><Relationship Id="rId19" Type="http://schemas.openxmlformats.org/officeDocument/2006/relationships/tags" Target="../tags/tag665.xml"/><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tags" Target="../tags/tag660.xml"/><Relationship Id="rId22" Type="http://schemas.openxmlformats.org/officeDocument/2006/relationships/tags" Target="../tags/tag668.xml"/><Relationship Id="rId27"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slideLayout" Target="../slideLayouts/slideLayout15.xml"/><Relationship Id="rId18" Type="http://schemas.openxmlformats.org/officeDocument/2006/relationships/image" Target="../media/image14.png"/><Relationship Id="rId3" Type="http://schemas.openxmlformats.org/officeDocument/2006/relationships/tags" Target="../tags/tag238.xml"/><Relationship Id="rId21" Type="http://schemas.openxmlformats.org/officeDocument/2006/relationships/image" Target="../media/image17.svg"/><Relationship Id="rId7" Type="http://schemas.openxmlformats.org/officeDocument/2006/relationships/tags" Target="../tags/tag242.xml"/><Relationship Id="rId12" Type="http://schemas.openxmlformats.org/officeDocument/2006/relationships/tags" Target="../tags/tag247.xml"/><Relationship Id="rId17" Type="http://schemas.openxmlformats.org/officeDocument/2006/relationships/image" Target="../media/image13.svg"/><Relationship Id="rId2" Type="http://schemas.openxmlformats.org/officeDocument/2006/relationships/tags" Target="../tags/tag237.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tags" Target="../tags/tag246.xml"/><Relationship Id="rId5" Type="http://schemas.openxmlformats.org/officeDocument/2006/relationships/tags" Target="../tags/tag240.xml"/><Relationship Id="rId15" Type="http://schemas.openxmlformats.org/officeDocument/2006/relationships/image" Target="../media/image11.emf"/><Relationship Id="rId23" Type="http://schemas.openxmlformats.org/officeDocument/2006/relationships/image" Target="../media/image19.svg"/><Relationship Id="rId10" Type="http://schemas.openxmlformats.org/officeDocument/2006/relationships/tags" Target="../tags/tag245.xml"/><Relationship Id="rId19" Type="http://schemas.openxmlformats.org/officeDocument/2006/relationships/image" Target="../media/image15.svg"/><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oleObject" Target="../embeddings/oleObject35.bin"/><Relationship Id="rId22"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tags" Target="../tags/tag677.xml"/><Relationship Id="rId13" Type="http://schemas.openxmlformats.org/officeDocument/2006/relationships/tags" Target="../tags/tag682.xml"/><Relationship Id="rId18" Type="http://schemas.openxmlformats.org/officeDocument/2006/relationships/tags" Target="../tags/tag687.xml"/><Relationship Id="rId26" Type="http://schemas.openxmlformats.org/officeDocument/2006/relationships/oleObject" Target="../embeddings/oleObject53.bin"/><Relationship Id="rId3" Type="http://schemas.openxmlformats.org/officeDocument/2006/relationships/tags" Target="../tags/tag672.xml"/><Relationship Id="rId21" Type="http://schemas.openxmlformats.org/officeDocument/2006/relationships/tags" Target="../tags/tag690.xml"/><Relationship Id="rId7" Type="http://schemas.openxmlformats.org/officeDocument/2006/relationships/tags" Target="../tags/tag676.xml"/><Relationship Id="rId12" Type="http://schemas.openxmlformats.org/officeDocument/2006/relationships/tags" Target="../tags/tag681.xml"/><Relationship Id="rId17" Type="http://schemas.openxmlformats.org/officeDocument/2006/relationships/tags" Target="../tags/tag686.xml"/><Relationship Id="rId25" Type="http://schemas.openxmlformats.org/officeDocument/2006/relationships/slideLayout" Target="../slideLayouts/slideLayout10.xml"/><Relationship Id="rId2" Type="http://schemas.openxmlformats.org/officeDocument/2006/relationships/tags" Target="../tags/tag671.xml"/><Relationship Id="rId16" Type="http://schemas.openxmlformats.org/officeDocument/2006/relationships/tags" Target="../tags/tag685.xml"/><Relationship Id="rId20" Type="http://schemas.openxmlformats.org/officeDocument/2006/relationships/tags" Target="../tags/tag689.xml"/><Relationship Id="rId1" Type="http://schemas.openxmlformats.org/officeDocument/2006/relationships/tags" Target="../tags/tag670.xml"/><Relationship Id="rId6" Type="http://schemas.openxmlformats.org/officeDocument/2006/relationships/tags" Target="../tags/tag675.xml"/><Relationship Id="rId11" Type="http://schemas.openxmlformats.org/officeDocument/2006/relationships/tags" Target="../tags/tag680.xml"/><Relationship Id="rId24" Type="http://schemas.openxmlformats.org/officeDocument/2006/relationships/tags" Target="../tags/tag693.xml"/><Relationship Id="rId5" Type="http://schemas.openxmlformats.org/officeDocument/2006/relationships/tags" Target="../tags/tag674.xml"/><Relationship Id="rId15" Type="http://schemas.openxmlformats.org/officeDocument/2006/relationships/tags" Target="../tags/tag684.xml"/><Relationship Id="rId23" Type="http://schemas.openxmlformats.org/officeDocument/2006/relationships/tags" Target="../tags/tag692.xml"/><Relationship Id="rId28" Type="http://schemas.openxmlformats.org/officeDocument/2006/relationships/chart" Target="../charts/chart14.xml"/><Relationship Id="rId10" Type="http://schemas.openxmlformats.org/officeDocument/2006/relationships/tags" Target="../tags/tag679.xml"/><Relationship Id="rId19" Type="http://schemas.openxmlformats.org/officeDocument/2006/relationships/tags" Target="../tags/tag688.xml"/><Relationship Id="rId4" Type="http://schemas.openxmlformats.org/officeDocument/2006/relationships/tags" Target="../tags/tag673.xml"/><Relationship Id="rId9" Type="http://schemas.openxmlformats.org/officeDocument/2006/relationships/tags" Target="../tags/tag678.xml"/><Relationship Id="rId14" Type="http://schemas.openxmlformats.org/officeDocument/2006/relationships/tags" Target="../tags/tag683.xml"/><Relationship Id="rId22" Type="http://schemas.openxmlformats.org/officeDocument/2006/relationships/tags" Target="../tags/tag691.xml"/><Relationship Id="rId27" Type="http://schemas.openxmlformats.org/officeDocument/2006/relationships/image" Target="../media/image21.emf"/></Relationships>
</file>

<file path=ppt/slides/_rels/slide21.xml.rels><?xml version="1.0" encoding="UTF-8" standalone="yes"?>
<Relationships xmlns="http://schemas.openxmlformats.org/package/2006/relationships"><Relationship Id="rId13" Type="http://schemas.openxmlformats.org/officeDocument/2006/relationships/tags" Target="../tags/tag706.xml"/><Relationship Id="rId18" Type="http://schemas.openxmlformats.org/officeDocument/2006/relationships/tags" Target="../tags/tag711.xml"/><Relationship Id="rId26" Type="http://schemas.openxmlformats.org/officeDocument/2006/relationships/tags" Target="../tags/tag719.xml"/><Relationship Id="rId3" Type="http://schemas.openxmlformats.org/officeDocument/2006/relationships/tags" Target="../tags/tag696.xml"/><Relationship Id="rId21" Type="http://schemas.openxmlformats.org/officeDocument/2006/relationships/tags" Target="../tags/tag714.xml"/><Relationship Id="rId7" Type="http://schemas.openxmlformats.org/officeDocument/2006/relationships/tags" Target="../tags/tag700.xml"/><Relationship Id="rId12" Type="http://schemas.openxmlformats.org/officeDocument/2006/relationships/tags" Target="../tags/tag705.xml"/><Relationship Id="rId17" Type="http://schemas.openxmlformats.org/officeDocument/2006/relationships/tags" Target="../tags/tag710.xml"/><Relationship Id="rId25" Type="http://schemas.openxmlformats.org/officeDocument/2006/relationships/tags" Target="../tags/tag718.xml"/><Relationship Id="rId33" Type="http://schemas.openxmlformats.org/officeDocument/2006/relationships/chart" Target="../charts/chart15.xml"/><Relationship Id="rId2" Type="http://schemas.openxmlformats.org/officeDocument/2006/relationships/tags" Target="../tags/tag695.xml"/><Relationship Id="rId16" Type="http://schemas.openxmlformats.org/officeDocument/2006/relationships/tags" Target="../tags/tag709.xml"/><Relationship Id="rId20" Type="http://schemas.openxmlformats.org/officeDocument/2006/relationships/tags" Target="../tags/tag713.xml"/><Relationship Id="rId29" Type="http://schemas.openxmlformats.org/officeDocument/2006/relationships/tags" Target="../tags/tag722.xml"/><Relationship Id="rId1" Type="http://schemas.openxmlformats.org/officeDocument/2006/relationships/tags" Target="../tags/tag694.xml"/><Relationship Id="rId6" Type="http://schemas.openxmlformats.org/officeDocument/2006/relationships/tags" Target="../tags/tag699.xml"/><Relationship Id="rId11" Type="http://schemas.openxmlformats.org/officeDocument/2006/relationships/tags" Target="../tags/tag704.xml"/><Relationship Id="rId24" Type="http://schemas.openxmlformats.org/officeDocument/2006/relationships/tags" Target="../tags/tag717.xml"/><Relationship Id="rId32" Type="http://schemas.openxmlformats.org/officeDocument/2006/relationships/image" Target="../media/image21.emf"/><Relationship Id="rId5" Type="http://schemas.openxmlformats.org/officeDocument/2006/relationships/tags" Target="../tags/tag698.xml"/><Relationship Id="rId15" Type="http://schemas.openxmlformats.org/officeDocument/2006/relationships/tags" Target="../tags/tag708.xml"/><Relationship Id="rId23" Type="http://schemas.openxmlformats.org/officeDocument/2006/relationships/tags" Target="../tags/tag716.xml"/><Relationship Id="rId28" Type="http://schemas.openxmlformats.org/officeDocument/2006/relationships/tags" Target="../tags/tag721.xml"/><Relationship Id="rId10" Type="http://schemas.openxmlformats.org/officeDocument/2006/relationships/tags" Target="../tags/tag703.xml"/><Relationship Id="rId19" Type="http://schemas.openxmlformats.org/officeDocument/2006/relationships/tags" Target="../tags/tag712.xml"/><Relationship Id="rId31" Type="http://schemas.openxmlformats.org/officeDocument/2006/relationships/oleObject" Target="../embeddings/oleObject54.bin"/><Relationship Id="rId4" Type="http://schemas.openxmlformats.org/officeDocument/2006/relationships/tags" Target="../tags/tag697.xml"/><Relationship Id="rId9" Type="http://schemas.openxmlformats.org/officeDocument/2006/relationships/tags" Target="../tags/tag702.xml"/><Relationship Id="rId14" Type="http://schemas.openxmlformats.org/officeDocument/2006/relationships/tags" Target="../tags/tag707.xml"/><Relationship Id="rId22" Type="http://schemas.openxmlformats.org/officeDocument/2006/relationships/tags" Target="../tags/tag715.xml"/><Relationship Id="rId27" Type="http://schemas.openxmlformats.org/officeDocument/2006/relationships/tags" Target="../tags/tag720.xml"/><Relationship Id="rId30" Type="http://schemas.openxmlformats.org/officeDocument/2006/relationships/slideLayout" Target="../slideLayouts/slideLayout10.xml"/><Relationship Id="rId8" Type="http://schemas.openxmlformats.org/officeDocument/2006/relationships/tags" Target="../tags/tag701.xml"/></Relationships>
</file>

<file path=ppt/slides/_rels/slide22.xml.rels><?xml version="1.0" encoding="UTF-8" standalone="yes"?>
<Relationships xmlns="http://schemas.openxmlformats.org/package/2006/relationships"><Relationship Id="rId8" Type="http://schemas.openxmlformats.org/officeDocument/2006/relationships/tags" Target="../tags/tag730.xml"/><Relationship Id="rId13" Type="http://schemas.openxmlformats.org/officeDocument/2006/relationships/tags" Target="../tags/tag735.xml"/><Relationship Id="rId3" Type="http://schemas.openxmlformats.org/officeDocument/2006/relationships/tags" Target="../tags/tag725.xml"/><Relationship Id="rId7" Type="http://schemas.openxmlformats.org/officeDocument/2006/relationships/tags" Target="../tags/tag729.xml"/><Relationship Id="rId12" Type="http://schemas.openxmlformats.org/officeDocument/2006/relationships/tags" Target="../tags/tag734.xml"/><Relationship Id="rId2" Type="http://schemas.openxmlformats.org/officeDocument/2006/relationships/tags" Target="../tags/tag724.xml"/><Relationship Id="rId16" Type="http://schemas.openxmlformats.org/officeDocument/2006/relationships/image" Target="../media/image21.emf"/><Relationship Id="rId1" Type="http://schemas.openxmlformats.org/officeDocument/2006/relationships/tags" Target="../tags/tag723.xml"/><Relationship Id="rId6" Type="http://schemas.openxmlformats.org/officeDocument/2006/relationships/tags" Target="../tags/tag728.xml"/><Relationship Id="rId11" Type="http://schemas.openxmlformats.org/officeDocument/2006/relationships/tags" Target="../tags/tag733.xml"/><Relationship Id="rId5" Type="http://schemas.openxmlformats.org/officeDocument/2006/relationships/tags" Target="../tags/tag727.xml"/><Relationship Id="rId15" Type="http://schemas.openxmlformats.org/officeDocument/2006/relationships/oleObject" Target="../embeddings/oleObject55.bin"/><Relationship Id="rId10" Type="http://schemas.openxmlformats.org/officeDocument/2006/relationships/tags" Target="../tags/tag732.xml"/><Relationship Id="rId4" Type="http://schemas.openxmlformats.org/officeDocument/2006/relationships/tags" Target="../tags/tag726.xml"/><Relationship Id="rId9" Type="http://schemas.openxmlformats.org/officeDocument/2006/relationships/tags" Target="../tags/tag731.xml"/><Relationship Id="rId1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tags" Target="../tags/tag748.xml"/><Relationship Id="rId18" Type="http://schemas.openxmlformats.org/officeDocument/2006/relationships/tags" Target="../tags/tag753.xml"/><Relationship Id="rId26" Type="http://schemas.openxmlformats.org/officeDocument/2006/relationships/tags" Target="../tags/tag761.xml"/><Relationship Id="rId39" Type="http://schemas.openxmlformats.org/officeDocument/2006/relationships/tags" Target="../tags/tag774.xml"/><Relationship Id="rId21" Type="http://schemas.openxmlformats.org/officeDocument/2006/relationships/tags" Target="../tags/tag756.xml"/><Relationship Id="rId34" Type="http://schemas.openxmlformats.org/officeDocument/2006/relationships/tags" Target="../tags/tag769.xml"/><Relationship Id="rId42" Type="http://schemas.openxmlformats.org/officeDocument/2006/relationships/slideLayout" Target="../slideLayouts/slideLayout10.xml"/><Relationship Id="rId7" Type="http://schemas.openxmlformats.org/officeDocument/2006/relationships/tags" Target="../tags/tag742.xml"/><Relationship Id="rId2" Type="http://schemas.openxmlformats.org/officeDocument/2006/relationships/tags" Target="../tags/tag737.xml"/><Relationship Id="rId16" Type="http://schemas.openxmlformats.org/officeDocument/2006/relationships/tags" Target="../tags/tag751.xml"/><Relationship Id="rId29" Type="http://schemas.openxmlformats.org/officeDocument/2006/relationships/tags" Target="../tags/tag764.xml"/><Relationship Id="rId1" Type="http://schemas.openxmlformats.org/officeDocument/2006/relationships/tags" Target="../tags/tag736.xml"/><Relationship Id="rId6" Type="http://schemas.openxmlformats.org/officeDocument/2006/relationships/tags" Target="../tags/tag741.xml"/><Relationship Id="rId11" Type="http://schemas.openxmlformats.org/officeDocument/2006/relationships/tags" Target="../tags/tag746.xml"/><Relationship Id="rId24" Type="http://schemas.openxmlformats.org/officeDocument/2006/relationships/tags" Target="../tags/tag759.xml"/><Relationship Id="rId32" Type="http://schemas.openxmlformats.org/officeDocument/2006/relationships/tags" Target="../tags/tag767.xml"/><Relationship Id="rId37" Type="http://schemas.openxmlformats.org/officeDocument/2006/relationships/tags" Target="../tags/tag772.xml"/><Relationship Id="rId40" Type="http://schemas.openxmlformats.org/officeDocument/2006/relationships/tags" Target="../tags/tag775.xml"/><Relationship Id="rId45" Type="http://schemas.openxmlformats.org/officeDocument/2006/relationships/chart" Target="../charts/chart16.xml"/><Relationship Id="rId5" Type="http://schemas.openxmlformats.org/officeDocument/2006/relationships/tags" Target="../tags/tag740.xml"/><Relationship Id="rId15" Type="http://schemas.openxmlformats.org/officeDocument/2006/relationships/tags" Target="../tags/tag750.xml"/><Relationship Id="rId23" Type="http://schemas.openxmlformats.org/officeDocument/2006/relationships/tags" Target="../tags/tag758.xml"/><Relationship Id="rId28" Type="http://schemas.openxmlformats.org/officeDocument/2006/relationships/tags" Target="../tags/tag763.xml"/><Relationship Id="rId36" Type="http://schemas.openxmlformats.org/officeDocument/2006/relationships/tags" Target="../tags/tag771.xml"/><Relationship Id="rId10" Type="http://schemas.openxmlformats.org/officeDocument/2006/relationships/tags" Target="../tags/tag745.xml"/><Relationship Id="rId19" Type="http://schemas.openxmlformats.org/officeDocument/2006/relationships/tags" Target="../tags/tag754.xml"/><Relationship Id="rId31" Type="http://schemas.openxmlformats.org/officeDocument/2006/relationships/tags" Target="../tags/tag766.xml"/><Relationship Id="rId44" Type="http://schemas.openxmlformats.org/officeDocument/2006/relationships/image" Target="../media/image22.emf"/><Relationship Id="rId4" Type="http://schemas.openxmlformats.org/officeDocument/2006/relationships/tags" Target="../tags/tag739.xml"/><Relationship Id="rId9" Type="http://schemas.openxmlformats.org/officeDocument/2006/relationships/tags" Target="../tags/tag744.xml"/><Relationship Id="rId14" Type="http://schemas.openxmlformats.org/officeDocument/2006/relationships/tags" Target="../tags/tag749.xml"/><Relationship Id="rId22" Type="http://schemas.openxmlformats.org/officeDocument/2006/relationships/tags" Target="../tags/tag757.xml"/><Relationship Id="rId27" Type="http://schemas.openxmlformats.org/officeDocument/2006/relationships/tags" Target="../tags/tag762.xml"/><Relationship Id="rId30" Type="http://schemas.openxmlformats.org/officeDocument/2006/relationships/tags" Target="../tags/tag765.xml"/><Relationship Id="rId35" Type="http://schemas.openxmlformats.org/officeDocument/2006/relationships/tags" Target="../tags/tag770.xml"/><Relationship Id="rId43" Type="http://schemas.openxmlformats.org/officeDocument/2006/relationships/oleObject" Target="../embeddings/oleObject56.bin"/><Relationship Id="rId8" Type="http://schemas.openxmlformats.org/officeDocument/2006/relationships/tags" Target="../tags/tag743.xml"/><Relationship Id="rId3" Type="http://schemas.openxmlformats.org/officeDocument/2006/relationships/tags" Target="../tags/tag738.xml"/><Relationship Id="rId12" Type="http://schemas.openxmlformats.org/officeDocument/2006/relationships/tags" Target="../tags/tag747.xml"/><Relationship Id="rId17" Type="http://schemas.openxmlformats.org/officeDocument/2006/relationships/tags" Target="../tags/tag752.xml"/><Relationship Id="rId25" Type="http://schemas.openxmlformats.org/officeDocument/2006/relationships/tags" Target="../tags/tag760.xml"/><Relationship Id="rId33" Type="http://schemas.openxmlformats.org/officeDocument/2006/relationships/tags" Target="../tags/tag768.xml"/><Relationship Id="rId38" Type="http://schemas.openxmlformats.org/officeDocument/2006/relationships/tags" Target="../tags/tag773.xml"/><Relationship Id="rId20" Type="http://schemas.openxmlformats.org/officeDocument/2006/relationships/tags" Target="../tags/tag755.xml"/><Relationship Id="rId41" Type="http://schemas.openxmlformats.org/officeDocument/2006/relationships/tags" Target="../tags/tag776.xml"/></Relationships>
</file>

<file path=ppt/slides/_rels/slide24.xml.rels><?xml version="1.0" encoding="UTF-8" standalone="yes"?>
<Relationships xmlns="http://schemas.openxmlformats.org/package/2006/relationships"><Relationship Id="rId8" Type="http://schemas.openxmlformats.org/officeDocument/2006/relationships/tags" Target="../tags/tag784.xml"/><Relationship Id="rId13" Type="http://schemas.openxmlformats.org/officeDocument/2006/relationships/tags" Target="../tags/tag789.xml"/><Relationship Id="rId18" Type="http://schemas.openxmlformats.org/officeDocument/2006/relationships/tags" Target="../tags/tag794.xml"/><Relationship Id="rId26" Type="http://schemas.openxmlformats.org/officeDocument/2006/relationships/oleObject" Target="../embeddings/oleObject57.bin"/><Relationship Id="rId3" Type="http://schemas.openxmlformats.org/officeDocument/2006/relationships/tags" Target="../tags/tag779.xml"/><Relationship Id="rId21" Type="http://schemas.openxmlformats.org/officeDocument/2006/relationships/tags" Target="../tags/tag797.xml"/><Relationship Id="rId7" Type="http://schemas.openxmlformats.org/officeDocument/2006/relationships/tags" Target="../tags/tag783.xml"/><Relationship Id="rId12" Type="http://schemas.openxmlformats.org/officeDocument/2006/relationships/tags" Target="../tags/tag788.xml"/><Relationship Id="rId17" Type="http://schemas.openxmlformats.org/officeDocument/2006/relationships/tags" Target="../tags/tag793.xml"/><Relationship Id="rId25" Type="http://schemas.openxmlformats.org/officeDocument/2006/relationships/slideLayout" Target="../slideLayouts/slideLayout10.xml"/><Relationship Id="rId2" Type="http://schemas.openxmlformats.org/officeDocument/2006/relationships/tags" Target="../tags/tag778.xml"/><Relationship Id="rId16" Type="http://schemas.openxmlformats.org/officeDocument/2006/relationships/tags" Target="../tags/tag792.xml"/><Relationship Id="rId20" Type="http://schemas.openxmlformats.org/officeDocument/2006/relationships/tags" Target="../tags/tag796.xml"/><Relationship Id="rId1" Type="http://schemas.openxmlformats.org/officeDocument/2006/relationships/tags" Target="../tags/tag777.xml"/><Relationship Id="rId6" Type="http://schemas.openxmlformats.org/officeDocument/2006/relationships/tags" Target="../tags/tag782.xml"/><Relationship Id="rId11" Type="http://schemas.openxmlformats.org/officeDocument/2006/relationships/tags" Target="../tags/tag787.xml"/><Relationship Id="rId24" Type="http://schemas.openxmlformats.org/officeDocument/2006/relationships/tags" Target="../tags/tag800.xml"/><Relationship Id="rId5" Type="http://schemas.openxmlformats.org/officeDocument/2006/relationships/tags" Target="../tags/tag781.xml"/><Relationship Id="rId15" Type="http://schemas.openxmlformats.org/officeDocument/2006/relationships/tags" Target="../tags/tag791.xml"/><Relationship Id="rId23" Type="http://schemas.openxmlformats.org/officeDocument/2006/relationships/tags" Target="../tags/tag799.xml"/><Relationship Id="rId28" Type="http://schemas.openxmlformats.org/officeDocument/2006/relationships/chart" Target="../charts/chart17.xml"/><Relationship Id="rId10" Type="http://schemas.openxmlformats.org/officeDocument/2006/relationships/tags" Target="../tags/tag786.xml"/><Relationship Id="rId19" Type="http://schemas.openxmlformats.org/officeDocument/2006/relationships/tags" Target="../tags/tag795.xml"/><Relationship Id="rId4" Type="http://schemas.openxmlformats.org/officeDocument/2006/relationships/tags" Target="../tags/tag780.xml"/><Relationship Id="rId9" Type="http://schemas.openxmlformats.org/officeDocument/2006/relationships/tags" Target="../tags/tag785.xml"/><Relationship Id="rId14" Type="http://schemas.openxmlformats.org/officeDocument/2006/relationships/tags" Target="../tags/tag790.xml"/><Relationship Id="rId22" Type="http://schemas.openxmlformats.org/officeDocument/2006/relationships/tags" Target="../tags/tag798.xml"/><Relationship Id="rId27" Type="http://schemas.openxmlformats.org/officeDocument/2006/relationships/image" Target="../media/image21.emf"/></Relationships>
</file>

<file path=ppt/slides/_rels/slide25.xml.rels><?xml version="1.0" encoding="UTF-8" standalone="yes"?>
<Relationships xmlns="http://schemas.openxmlformats.org/package/2006/relationships"><Relationship Id="rId13" Type="http://schemas.openxmlformats.org/officeDocument/2006/relationships/tags" Target="../tags/tag813.xml"/><Relationship Id="rId18" Type="http://schemas.openxmlformats.org/officeDocument/2006/relationships/tags" Target="../tags/tag818.xml"/><Relationship Id="rId26" Type="http://schemas.openxmlformats.org/officeDocument/2006/relationships/tags" Target="../tags/tag826.xml"/><Relationship Id="rId3" Type="http://schemas.openxmlformats.org/officeDocument/2006/relationships/tags" Target="../tags/tag803.xml"/><Relationship Id="rId21" Type="http://schemas.openxmlformats.org/officeDocument/2006/relationships/tags" Target="../tags/tag821.xml"/><Relationship Id="rId7" Type="http://schemas.openxmlformats.org/officeDocument/2006/relationships/tags" Target="../tags/tag807.xml"/><Relationship Id="rId12" Type="http://schemas.openxmlformats.org/officeDocument/2006/relationships/tags" Target="../tags/tag812.xml"/><Relationship Id="rId17" Type="http://schemas.openxmlformats.org/officeDocument/2006/relationships/tags" Target="../tags/tag817.xml"/><Relationship Id="rId25" Type="http://schemas.openxmlformats.org/officeDocument/2006/relationships/tags" Target="../tags/tag825.xml"/><Relationship Id="rId33" Type="http://schemas.openxmlformats.org/officeDocument/2006/relationships/chart" Target="../charts/chart18.xml"/><Relationship Id="rId2" Type="http://schemas.openxmlformats.org/officeDocument/2006/relationships/tags" Target="../tags/tag802.xml"/><Relationship Id="rId16" Type="http://schemas.openxmlformats.org/officeDocument/2006/relationships/tags" Target="../tags/tag816.xml"/><Relationship Id="rId20" Type="http://schemas.openxmlformats.org/officeDocument/2006/relationships/tags" Target="../tags/tag820.xml"/><Relationship Id="rId29" Type="http://schemas.openxmlformats.org/officeDocument/2006/relationships/tags" Target="../tags/tag829.xml"/><Relationship Id="rId1" Type="http://schemas.openxmlformats.org/officeDocument/2006/relationships/tags" Target="../tags/tag801.xml"/><Relationship Id="rId6" Type="http://schemas.openxmlformats.org/officeDocument/2006/relationships/tags" Target="../tags/tag806.xml"/><Relationship Id="rId11" Type="http://schemas.openxmlformats.org/officeDocument/2006/relationships/tags" Target="../tags/tag811.xml"/><Relationship Id="rId24" Type="http://schemas.openxmlformats.org/officeDocument/2006/relationships/tags" Target="../tags/tag824.xml"/><Relationship Id="rId32" Type="http://schemas.openxmlformats.org/officeDocument/2006/relationships/image" Target="../media/image21.emf"/><Relationship Id="rId5" Type="http://schemas.openxmlformats.org/officeDocument/2006/relationships/tags" Target="../tags/tag805.xml"/><Relationship Id="rId15" Type="http://schemas.openxmlformats.org/officeDocument/2006/relationships/tags" Target="../tags/tag815.xml"/><Relationship Id="rId23" Type="http://schemas.openxmlformats.org/officeDocument/2006/relationships/tags" Target="../tags/tag823.xml"/><Relationship Id="rId28" Type="http://schemas.openxmlformats.org/officeDocument/2006/relationships/tags" Target="../tags/tag828.xml"/><Relationship Id="rId10" Type="http://schemas.openxmlformats.org/officeDocument/2006/relationships/tags" Target="../tags/tag810.xml"/><Relationship Id="rId19" Type="http://schemas.openxmlformats.org/officeDocument/2006/relationships/tags" Target="../tags/tag819.xml"/><Relationship Id="rId31" Type="http://schemas.openxmlformats.org/officeDocument/2006/relationships/oleObject" Target="../embeddings/oleObject58.bin"/><Relationship Id="rId4" Type="http://schemas.openxmlformats.org/officeDocument/2006/relationships/tags" Target="../tags/tag804.xml"/><Relationship Id="rId9" Type="http://schemas.openxmlformats.org/officeDocument/2006/relationships/tags" Target="../tags/tag809.xml"/><Relationship Id="rId14" Type="http://schemas.openxmlformats.org/officeDocument/2006/relationships/tags" Target="../tags/tag814.xml"/><Relationship Id="rId22" Type="http://schemas.openxmlformats.org/officeDocument/2006/relationships/tags" Target="../tags/tag822.xml"/><Relationship Id="rId27" Type="http://schemas.openxmlformats.org/officeDocument/2006/relationships/tags" Target="../tags/tag827.xml"/><Relationship Id="rId30" Type="http://schemas.openxmlformats.org/officeDocument/2006/relationships/slideLayout" Target="../slideLayouts/slideLayout10.xml"/><Relationship Id="rId8" Type="http://schemas.openxmlformats.org/officeDocument/2006/relationships/tags" Target="../tags/tag808.xml"/></Relationships>
</file>

<file path=ppt/slides/_rels/slide26.xml.rels><?xml version="1.0" encoding="UTF-8" standalone="yes"?>
<Relationships xmlns="http://schemas.openxmlformats.org/package/2006/relationships"><Relationship Id="rId8" Type="http://schemas.openxmlformats.org/officeDocument/2006/relationships/tags" Target="../tags/tag837.xml"/><Relationship Id="rId13" Type="http://schemas.openxmlformats.org/officeDocument/2006/relationships/tags" Target="../tags/tag842.xml"/><Relationship Id="rId18" Type="http://schemas.openxmlformats.org/officeDocument/2006/relationships/tags" Target="../tags/tag847.xml"/><Relationship Id="rId26" Type="http://schemas.openxmlformats.org/officeDocument/2006/relationships/oleObject" Target="../embeddings/oleObject59.bin"/><Relationship Id="rId3" Type="http://schemas.openxmlformats.org/officeDocument/2006/relationships/tags" Target="../tags/tag832.xml"/><Relationship Id="rId21" Type="http://schemas.openxmlformats.org/officeDocument/2006/relationships/tags" Target="../tags/tag850.xml"/><Relationship Id="rId7" Type="http://schemas.openxmlformats.org/officeDocument/2006/relationships/tags" Target="../tags/tag836.xml"/><Relationship Id="rId12" Type="http://schemas.openxmlformats.org/officeDocument/2006/relationships/tags" Target="../tags/tag841.xml"/><Relationship Id="rId17" Type="http://schemas.openxmlformats.org/officeDocument/2006/relationships/tags" Target="../tags/tag846.xml"/><Relationship Id="rId25" Type="http://schemas.openxmlformats.org/officeDocument/2006/relationships/slideLayout" Target="../slideLayouts/slideLayout10.xml"/><Relationship Id="rId2" Type="http://schemas.openxmlformats.org/officeDocument/2006/relationships/tags" Target="../tags/tag831.xml"/><Relationship Id="rId16" Type="http://schemas.openxmlformats.org/officeDocument/2006/relationships/tags" Target="../tags/tag845.xml"/><Relationship Id="rId20" Type="http://schemas.openxmlformats.org/officeDocument/2006/relationships/tags" Target="../tags/tag849.xml"/><Relationship Id="rId1" Type="http://schemas.openxmlformats.org/officeDocument/2006/relationships/tags" Target="../tags/tag830.xml"/><Relationship Id="rId6" Type="http://schemas.openxmlformats.org/officeDocument/2006/relationships/tags" Target="../tags/tag835.xml"/><Relationship Id="rId11" Type="http://schemas.openxmlformats.org/officeDocument/2006/relationships/tags" Target="../tags/tag840.xml"/><Relationship Id="rId24" Type="http://schemas.openxmlformats.org/officeDocument/2006/relationships/tags" Target="../tags/tag853.xml"/><Relationship Id="rId5" Type="http://schemas.openxmlformats.org/officeDocument/2006/relationships/tags" Target="../tags/tag834.xml"/><Relationship Id="rId15" Type="http://schemas.openxmlformats.org/officeDocument/2006/relationships/tags" Target="../tags/tag844.xml"/><Relationship Id="rId23" Type="http://schemas.openxmlformats.org/officeDocument/2006/relationships/tags" Target="../tags/tag852.xml"/><Relationship Id="rId28" Type="http://schemas.openxmlformats.org/officeDocument/2006/relationships/chart" Target="../charts/chart19.xml"/><Relationship Id="rId10" Type="http://schemas.openxmlformats.org/officeDocument/2006/relationships/tags" Target="../tags/tag839.xml"/><Relationship Id="rId19" Type="http://schemas.openxmlformats.org/officeDocument/2006/relationships/tags" Target="../tags/tag848.xml"/><Relationship Id="rId4" Type="http://schemas.openxmlformats.org/officeDocument/2006/relationships/tags" Target="../tags/tag833.xml"/><Relationship Id="rId9" Type="http://schemas.openxmlformats.org/officeDocument/2006/relationships/tags" Target="../tags/tag838.xml"/><Relationship Id="rId14" Type="http://schemas.openxmlformats.org/officeDocument/2006/relationships/tags" Target="../tags/tag843.xml"/><Relationship Id="rId22" Type="http://schemas.openxmlformats.org/officeDocument/2006/relationships/tags" Target="../tags/tag851.xml"/><Relationship Id="rId27" Type="http://schemas.openxmlformats.org/officeDocument/2006/relationships/image" Target="../media/image21.emf"/></Relationships>
</file>

<file path=ppt/slides/_rels/slide27.xml.rels><?xml version="1.0" encoding="UTF-8" standalone="yes"?>
<Relationships xmlns="http://schemas.openxmlformats.org/package/2006/relationships"><Relationship Id="rId13" Type="http://schemas.openxmlformats.org/officeDocument/2006/relationships/tags" Target="../tags/tag866.xml"/><Relationship Id="rId18" Type="http://schemas.openxmlformats.org/officeDocument/2006/relationships/tags" Target="../tags/tag871.xml"/><Relationship Id="rId26" Type="http://schemas.openxmlformats.org/officeDocument/2006/relationships/tags" Target="../tags/tag879.xml"/><Relationship Id="rId21" Type="http://schemas.openxmlformats.org/officeDocument/2006/relationships/tags" Target="../tags/tag874.xml"/><Relationship Id="rId34" Type="http://schemas.openxmlformats.org/officeDocument/2006/relationships/tags" Target="../tags/tag887.xml"/><Relationship Id="rId7" Type="http://schemas.openxmlformats.org/officeDocument/2006/relationships/tags" Target="../tags/tag860.xml"/><Relationship Id="rId12" Type="http://schemas.openxmlformats.org/officeDocument/2006/relationships/tags" Target="../tags/tag865.xml"/><Relationship Id="rId17" Type="http://schemas.openxmlformats.org/officeDocument/2006/relationships/tags" Target="../tags/tag870.xml"/><Relationship Id="rId25" Type="http://schemas.openxmlformats.org/officeDocument/2006/relationships/tags" Target="../tags/tag878.xml"/><Relationship Id="rId33" Type="http://schemas.openxmlformats.org/officeDocument/2006/relationships/tags" Target="../tags/tag886.xml"/><Relationship Id="rId38" Type="http://schemas.openxmlformats.org/officeDocument/2006/relationships/chart" Target="../charts/chart20.xml"/><Relationship Id="rId2" Type="http://schemas.openxmlformats.org/officeDocument/2006/relationships/tags" Target="../tags/tag855.xml"/><Relationship Id="rId16" Type="http://schemas.openxmlformats.org/officeDocument/2006/relationships/tags" Target="../tags/tag869.xml"/><Relationship Id="rId20" Type="http://schemas.openxmlformats.org/officeDocument/2006/relationships/tags" Target="../tags/tag873.xml"/><Relationship Id="rId29" Type="http://schemas.openxmlformats.org/officeDocument/2006/relationships/tags" Target="../tags/tag882.xml"/><Relationship Id="rId1" Type="http://schemas.openxmlformats.org/officeDocument/2006/relationships/tags" Target="../tags/tag854.xml"/><Relationship Id="rId6" Type="http://schemas.openxmlformats.org/officeDocument/2006/relationships/tags" Target="../tags/tag859.xml"/><Relationship Id="rId11" Type="http://schemas.openxmlformats.org/officeDocument/2006/relationships/tags" Target="../tags/tag864.xml"/><Relationship Id="rId24" Type="http://schemas.openxmlformats.org/officeDocument/2006/relationships/tags" Target="../tags/tag877.xml"/><Relationship Id="rId32" Type="http://schemas.openxmlformats.org/officeDocument/2006/relationships/tags" Target="../tags/tag885.xml"/><Relationship Id="rId37" Type="http://schemas.openxmlformats.org/officeDocument/2006/relationships/image" Target="../media/image21.emf"/><Relationship Id="rId5" Type="http://schemas.openxmlformats.org/officeDocument/2006/relationships/tags" Target="../tags/tag858.xml"/><Relationship Id="rId15" Type="http://schemas.openxmlformats.org/officeDocument/2006/relationships/tags" Target="../tags/tag868.xml"/><Relationship Id="rId23" Type="http://schemas.openxmlformats.org/officeDocument/2006/relationships/tags" Target="../tags/tag876.xml"/><Relationship Id="rId28" Type="http://schemas.openxmlformats.org/officeDocument/2006/relationships/tags" Target="../tags/tag881.xml"/><Relationship Id="rId36" Type="http://schemas.openxmlformats.org/officeDocument/2006/relationships/oleObject" Target="../embeddings/oleObject60.bin"/><Relationship Id="rId10" Type="http://schemas.openxmlformats.org/officeDocument/2006/relationships/tags" Target="../tags/tag863.xml"/><Relationship Id="rId19" Type="http://schemas.openxmlformats.org/officeDocument/2006/relationships/tags" Target="../tags/tag872.xml"/><Relationship Id="rId31" Type="http://schemas.openxmlformats.org/officeDocument/2006/relationships/tags" Target="../tags/tag884.xml"/><Relationship Id="rId4" Type="http://schemas.openxmlformats.org/officeDocument/2006/relationships/tags" Target="../tags/tag857.xml"/><Relationship Id="rId9" Type="http://schemas.openxmlformats.org/officeDocument/2006/relationships/tags" Target="../tags/tag862.xml"/><Relationship Id="rId14" Type="http://schemas.openxmlformats.org/officeDocument/2006/relationships/tags" Target="../tags/tag867.xml"/><Relationship Id="rId22" Type="http://schemas.openxmlformats.org/officeDocument/2006/relationships/tags" Target="../tags/tag875.xml"/><Relationship Id="rId27" Type="http://schemas.openxmlformats.org/officeDocument/2006/relationships/tags" Target="../tags/tag880.xml"/><Relationship Id="rId30" Type="http://schemas.openxmlformats.org/officeDocument/2006/relationships/tags" Target="../tags/tag883.xml"/><Relationship Id="rId35" Type="http://schemas.openxmlformats.org/officeDocument/2006/relationships/slideLayout" Target="../slideLayouts/slideLayout10.xml"/><Relationship Id="rId8" Type="http://schemas.openxmlformats.org/officeDocument/2006/relationships/tags" Target="../tags/tag861.xml"/><Relationship Id="rId3" Type="http://schemas.openxmlformats.org/officeDocument/2006/relationships/tags" Target="../tags/tag856.xml"/></Relationships>
</file>

<file path=ppt/slides/_rels/slide28.xml.rels><?xml version="1.0" encoding="UTF-8" standalone="yes"?>
<Relationships xmlns="http://schemas.openxmlformats.org/package/2006/relationships"><Relationship Id="rId8" Type="http://schemas.openxmlformats.org/officeDocument/2006/relationships/tags" Target="../tags/tag895.xml"/><Relationship Id="rId13" Type="http://schemas.openxmlformats.org/officeDocument/2006/relationships/oleObject" Target="../embeddings/oleObject61.bin"/><Relationship Id="rId3" Type="http://schemas.openxmlformats.org/officeDocument/2006/relationships/tags" Target="../tags/tag890.xml"/><Relationship Id="rId7" Type="http://schemas.openxmlformats.org/officeDocument/2006/relationships/tags" Target="../tags/tag894.xml"/><Relationship Id="rId12" Type="http://schemas.openxmlformats.org/officeDocument/2006/relationships/slideLayout" Target="../slideLayouts/slideLayout2.xml"/><Relationship Id="rId2" Type="http://schemas.openxmlformats.org/officeDocument/2006/relationships/tags" Target="../tags/tag889.xml"/><Relationship Id="rId1" Type="http://schemas.openxmlformats.org/officeDocument/2006/relationships/tags" Target="../tags/tag888.xml"/><Relationship Id="rId6" Type="http://schemas.openxmlformats.org/officeDocument/2006/relationships/tags" Target="../tags/tag893.xml"/><Relationship Id="rId11" Type="http://schemas.openxmlformats.org/officeDocument/2006/relationships/tags" Target="../tags/tag898.xml"/><Relationship Id="rId5" Type="http://schemas.openxmlformats.org/officeDocument/2006/relationships/tags" Target="../tags/tag892.xml"/><Relationship Id="rId10" Type="http://schemas.openxmlformats.org/officeDocument/2006/relationships/tags" Target="../tags/tag897.xml"/><Relationship Id="rId4" Type="http://schemas.openxmlformats.org/officeDocument/2006/relationships/tags" Target="../tags/tag891.xml"/><Relationship Id="rId9" Type="http://schemas.openxmlformats.org/officeDocument/2006/relationships/tags" Target="../tags/tag896.xml"/><Relationship Id="rId14" Type="http://schemas.openxmlformats.org/officeDocument/2006/relationships/image" Target="../media/image21.emf"/></Relationships>
</file>

<file path=ppt/slides/_rels/slide29.xml.rels><?xml version="1.0" encoding="UTF-8" standalone="yes"?>
<Relationships xmlns="http://schemas.openxmlformats.org/package/2006/relationships"><Relationship Id="rId8" Type="http://schemas.openxmlformats.org/officeDocument/2006/relationships/tags" Target="../tags/tag906.xml"/><Relationship Id="rId13" Type="http://schemas.openxmlformats.org/officeDocument/2006/relationships/tags" Target="../tags/tag911.xml"/><Relationship Id="rId18" Type="http://schemas.openxmlformats.org/officeDocument/2006/relationships/tags" Target="../tags/tag916.xml"/><Relationship Id="rId26" Type="http://schemas.openxmlformats.org/officeDocument/2006/relationships/oleObject" Target="../embeddings/oleObject62.bin"/><Relationship Id="rId3" Type="http://schemas.openxmlformats.org/officeDocument/2006/relationships/tags" Target="../tags/tag901.xml"/><Relationship Id="rId21" Type="http://schemas.openxmlformats.org/officeDocument/2006/relationships/tags" Target="../tags/tag919.xml"/><Relationship Id="rId7" Type="http://schemas.openxmlformats.org/officeDocument/2006/relationships/tags" Target="../tags/tag905.xml"/><Relationship Id="rId12" Type="http://schemas.openxmlformats.org/officeDocument/2006/relationships/tags" Target="../tags/tag910.xml"/><Relationship Id="rId17" Type="http://schemas.openxmlformats.org/officeDocument/2006/relationships/tags" Target="../tags/tag915.xml"/><Relationship Id="rId25" Type="http://schemas.openxmlformats.org/officeDocument/2006/relationships/slideLayout" Target="../slideLayouts/slideLayout10.xml"/><Relationship Id="rId2" Type="http://schemas.openxmlformats.org/officeDocument/2006/relationships/tags" Target="../tags/tag900.xml"/><Relationship Id="rId16" Type="http://schemas.openxmlformats.org/officeDocument/2006/relationships/tags" Target="../tags/tag914.xml"/><Relationship Id="rId20" Type="http://schemas.openxmlformats.org/officeDocument/2006/relationships/tags" Target="../tags/tag918.xml"/><Relationship Id="rId1" Type="http://schemas.openxmlformats.org/officeDocument/2006/relationships/tags" Target="../tags/tag899.xml"/><Relationship Id="rId6" Type="http://schemas.openxmlformats.org/officeDocument/2006/relationships/tags" Target="../tags/tag904.xml"/><Relationship Id="rId11" Type="http://schemas.openxmlformats.org/officeDocument/2006/relationships/tags" Target="../tags/tag909.xml"/><Relationship Id="rId24" Type="http://schemas.openxmlformats.org/officeDocument/2006/relationships/tags" Target="../tags/tag922.xml"/><Relationship Id="rId5" Type="http://schemas.openxmlformats.org/officeDocument/2006/relationships/tags" Target="../tags/tag903.xml"/><Relationship Id="rId15" Type="http://schemas.openxmlformats.org/officeDocument/2006/relationships/tags" Target="../tags/tag913.xml"/><Relationship Id="rId23" Type="http://schemas.openxmlformats.org/officeDocument/2006/relationships/tags" Target="../tags/tag921.xml"/><Relationship Id="rId28" Type="http://schemas.openxmlformats.org/officeDocument/2006/relationships/chart" Target="../charts/chart21.xml"/><Relationship Id="rId10" Type="http://schemas.openxmlformats.org/officeDocument/2006/relationships/tags" Target="../tags/tag908.xml"/><Relationship Id="rId19" Type="http://schemas.openxmlformats.org/officeDocument/2006/relationships/tags" Target="../tags/tag917.xml"/><Relationship Id="rId4" Type="http://schemas.openxmlformats.org/officeDocument/2006/relationships/tags" Target="../tags/tag902.xml"/><Relationship Id="rId9" Type="http://schemas.openxmlformats.org/officeDocument/2006/relationships/tags" Target="../tags/tag907.xml"/><Relationship Id="rId14" Type="http://schemas.openxmlformats.org/officeDocument/2006/relationships/tags" Target="../tags/tag912.xml"/><Relationship Id="rId22" Type="http://schemas.openxmlformats.org/officeDocument/2006/relationships/tags" Target="../tags/tag920.xml"/><Relationship Id="rId27" Type="http://schemas.openxmlformats.org/officeDocument/2006/relationships/image" Target="../media/image21.emf"/></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250.xml"/><Relationship Id="rId7" Type="http://schemas.openxmlformats.org/officeDocument/2006/relationships/oleObject" Target="../embeddings/oleObject36.bin"/><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Layout" Target="../slideLayouts/slideLayout3.xml"/><Relationship Id="rId5" Type="http://schemas.openxmlformats.org/officeDocument/2006/relationships/tags" Target="../tags/tag252.xml"/><Relationship Id="rId4" Type="http://schemas.openxmlformats.org/officeDocument/2006/relationships/tags" Target="../tags/tag251.xml"/><Relationship Id="rId9" Type="http://schemas.openxmlformats.org/officeDocument/2006/relationships/slide" Target="slide41.xml"/></Relationships>
</file>

<file path=ppt/slides/_rels/slide30.xml.rels><?xml version="1.0" encoding="UTF-8" standalone="yes"?>
<Relationships xmlns="http://schemas.openxmlformats.org/package/2006/relationships"><Relationship Id="rId8" Type="http://schemas.openxmlformats.org/officeDocument/2006/relationships/tags" Target="../tags/tag930.xml"/><Relationship Id="rId13" Type="http://schemas.openxmlformats.org/officeDocument/2006/relationships/tags" Target="../tags/tag935.xml"/><Relationship Id="rId18" Type="http://schemas.openxmlformats.org/officeDocument/2006/relationships/tags" Target="../tags/tag940.xml"/><Relationship Id="rId26" Type="http://schemas.openxmlformats.org/officeDocument/2006/relationships/oleObject" Target="../embeddings/oleObject63.bin"/><Relationship Id="rId3" Type="http://schemas.openxmlformats.org/officeDocument/2006/relationships/tags" Target="../tags/tag925.xml"/><Relationship Id="rId21" Type="http://schemas.openxmlformats.org/officeDocument/2006/relationships/tags" Target="../tags/tag943.xml"/><Relationship Id="rId7" Type="http://schemas.openxmlformats.org/officeDocument/2006/relationships/tags" Target="../tags/tag929.xml"/><Relationship Id="rId12" Type="http://schemas.openxmlformats.org/officeDocument/2006/relationships/tags" Target="../tags/tag934.xml"/><Relationship Id="rId17" Type="http://schemas.openxmlformats.org/officeDocument/2006/relationships/tags" Target="../tags/tag939.xml"/><Relationship Id="rId25" Type="http://schemas.openxmlformats.org/officeDocument/2006/relationships/notesSlide" Target="../notesSlides/notesSlide4.xml"/><Relationship Id="rId2" Type="http://schemas.openxmlformats.org/officeDocument/2006/relationships/tags" Target="../tags/tag924.xml"/><Relationship Id="rId16" Type="http://schemas.openxmlformats.org/officeDocument/2006/relationships/tags" Target="../tags/tag938.xml"/><Relationship Id="rId20" Type="http://schemas.openxmlformats.org/officeDocument/2006/relationships/tags" Target="../tags/tag942.xml"/><Relationship Id="rId1" Type="http://schemas.openxmlformats.org/officeDocument/2006/relationships/tags" Target="../tags/tag923.xml"/><Relationship Id="rId6" Type="http://schemas.openxmlformats.org/officeDocument/2006/relationships/tags" Target="../tags/tag928.xml"/><Relationship Id="rId11" Type="http://schemas.openxmlformats.org/officeDocument/2006/relationships/tags" Target="../tags/tag933.xml"/><Relationship Id="rId24" Type="http://schemas.openxmlformats.org/officeDocument/2006/relationships/slideLayout" Target="../slideLayouts/slideLayout10.xml"/><Relationship Id="rId5" Type="http://schemas.openxmlformats.org/officeDocument/2006/relationships/tags" Target="../tags/tag927.xml"/><Relationship Id="rId15" Type="http://schemas.openxmlformats.org/officeDocument/2006/relationships/tags" Target="../tags/tag937.xml"/><Relationship Id="rId23" Type="http://schemas.openxmlformats.org/officeDocument/2006/relationships/tags" Target="../tags/tag945.xml"/><Relationship Id="rId28" Type="http://schemas.openxmlformats.org/officeDocument/2006/relationships/chart" Target="../charts/chart22.xml"/><Relationship Id="rId10" Type="http://schemas.openxmlformats.org/officeDocument/2006/relationships/tags" Target="../tags/tag932.xml"/><Relationship Id="rId19" Type="http://schemas.openxmlformats.org/officeDocument/2006/relationships/tags" Target="../tags/tag941.xml"/><Relationship Id="rId4" Type="http://schemas.openxmlformats.org/officeDocument/2006/relationships/tags" Target="../tags/tag926.xml"/><Relationship Id="rId9" Type="http://schemas.openxmlformats.org/officeDocument/2006/relationships/tags" Target="../tags/tag931.xml"/><Relationship Id="rId14" Type="http://schemas.openxmlformats.org/officeDocument/2006/relationships/tags" Target="../tags/tag936.xml"/><Relationship Id="rId22" Type="http://schemas.openxmlformats.org/officeDocument/2006/relationships/tags" Target="../tags/tag944.xml"/><Relationship Id="rId27" Type="http://schemas.openxmlformats.org/officeDocument/2006/relationships/image" Target="../media/image21.emf"/></Relationships>
</file>

<file path=ppt/slides/_rels/slide31.xml.rels><?xml version="1.0" encoding="UTF-8" standalone="yes"?>
<Relationships xmlns="http://schemas.openxmlformats.org/package/2006/relationships"><Relationship Id="rId8" Type="http://schemas.openxmlformats.org/officeDocument/2006/relationships/tags" Target="../tags/tag953.xml"/><Relationship Id="rId13" Type="http://schemas.openxmlformats.org/officeDocument/2006/relationships/oleObject" Target="../embeddings/oleObject64.bin"/><Relationship Id="rId3" Type="http://schemas.openxmlformats.org/officeDocument/2006/relationships/tags" Target="../tags/tag948.xml"/><Relationship Id="rId7" Type="http://schemas.openxmlformats.org/officeDocument/2006/relationships/tags" Target="../tags/tag952.xml"/><Relationship Id="rId12" Type="http://schemas.openxmlformats.org/officeDocument/2006/relationships/slideLayout" Target="../slideLayouts/slideLayout2.xml"/><Relationship Id="rId2" Type="http://schemas.openxmlformats.org/officeDocument/2006/relationships/tags" Target="../tags/tag947.xml"/><Relationship Id="rId1" Type="http://schemas.openxmlformats.org/officeDocument/2006/relationships/tags" Target="../tags/tag946.xml"/><Relationship Id="rId6" Type="http://schemas.openxmlformats.org/officeDocument/2006/relationships/tags" Target="../tags/tag951.xml"/><Relationship Id="rId11" Type="http://schemas.openxmlformats.org/officeDocument/2006/relationships/tags" Target="../tags/tag956.xml"/><Relationship Id="rId5" Type="http://schemas.openxmlformats.org/officeDocument/2006/relationships/tags" Target="../tags/tag950.xml"/><Relationship Id="rId10" Type="http://schemas.openxmlformats.org/officeDocument/2006/relationships/tags" Target="../tags/tag955.xml"/><Relationship Id="rId4" Type="http://schemas.openxmlformats.org/officeDocument/2006/relationships/tags" Target="../tags/tag949.xml"/><Relationship Id="rId9" Type="http://schemas.openxmlformats.org/officeDocument/2006/relationships/tags" Target="../tags/tag954.xml"/><Relationship Id="rId14" Type="http://schemas.openxmlformats.org/officeDocument/2006/relationships/image" Target="../media/image21.emf"/></Relationships>
</file>

<file path=ppt/slides/_rels/slide32.xml.rels><?xml version="1.0" encoding="UTF-8" standalone="yes"?>
<Relationships xmlns="http://schemas.openxmlformats.org/package/2006/relationships"><Relationship Id="rId8" Type="http://schemas.openxmlformats.org/officeDocument/2006/relationships/tags" Target="../tags/tag964.xml"/><Relationship Id="rId13" Type="http://schemas.openxmlformats.org/officeDocument/2006/relationships/tags" Target="../tags/tag969.xml"/><Relationship Id="rId3" Type="http://schemas.openxmlformats.org/officeDocument/2006/relationships/tags" Target="../tags/tag959.xml"/><Relationship Id="rId7" Type="http://schemas.openxmlformats.org/officeDocument/2006/relationships/tags" Target="../tags/tag963.xml"/><Relationship Id="rId12" Type="http://schemas.openxmlformats.org/officeDocument/2006/relationships/tags" Target="../tags/tag968.xml"/><Relationship Id="rId2" Type="http://schemas.openxmlformats.org/officeDocument/2006/relationships/tags" Target="../tags/tag958.xml"/><Relationship Id="rId16" Type="http://schemas.openxmlformats.org/officeDocument/2006/relationships/image" Target="../media/image21.emf"/><Relationship Id="rId1" Type="http://schemas.openxmlformats.org/officeDocument/2006/relationships/tags" Target="../tags/tag957.xml"/><Relationship Id="rId6" Type="http://schemas.openxmlformats.org/officeDocument/2006/relationships/tags" Target="../tags/tag962.xml"/><Relationship Id="rId11" Type="http://schemas.openxmlformats.org/officeDocument/2006/relationships/tags" Target="../tags/tag967.xml"/><Relationship Id="rId5" Type="http://schemas.openxmlformats.org/officeDocument/2006/relationships/tags" Target="../tags/tag961.xml"/><Relationship Id="rId15" Type="http://schemas.openxmlformats.org/officeDocument/2006/relationships/oleObject" Target="../embeddings/oleObject65.bin"/><Relationship Id="rId10" Type="http://schemas.openxmlformats.org/officeDocument/2006/relationships/tags" Target="../tags/tag966.xml"/><Relationship Id="rId4" Type="http://schemas.openxmlformats.org/officeDocument/2006/relationships/tags" Target="../tags/tag960.xml"/><Relationship Id="rId9" Type="http://schemas.openxmlformats.org/officeDocument/2006/relationships/tags" Target="../tags/tag965.xml"/><Relationship Id="rId1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977.xml"/><Relationship Id="rId13" Type="http://schemas.openxmlformats.org/officeDocument/2006/relationships/tags" Target="../tags/tag982.xml"/><Relationship Id="rId3" Type="http://schemas.openxmlformats.org/officeDocument/2006/relationships/tags" Target="../tags/tag972.xml"/><Relationship Id="rId7" Type="http://schemas.openxmlformats.org/officeDocument/2006/relationships/tags" Target="../tags/tag976.xml"/><Relationship Id="rId12" Type="http://schemas.openxmlformats.org/officeDocument/2006/relationships/tags" Target="../tags/tag981.xml"/><Relationship Id="rId17" Type="http://schemas.openxmlformats.org/officeDocument/2006/relationships/image" Target="../media/image21.emf"/><Relationship Id="rId2" Type="http://schemas.openxmlformats.org/officeDocument/2006/relationships/tags" Target="../tags/tag971.xml"/><Relationship Id="rId16" Type="http://schemas.openxmlformats.org/officeDocument/2006/relationships/oleObject" Target="../embeddings/oleObject66.bin"/><Relationship Id="rId1" Type="http://schemas.openxmlformats.org/officeDocument/2006/relationships/tags" Target="../tags/tag970.xml"/><Relationship Id="rId6" Type="http://schemas.openxmlformats.org/officeDocument/2006/relationships/tags" Target="../tags/tag975.xml"/><Relationship Id="rId11" Type="http://schemas.openxmlformats.org/officeDocument/2006/relationships/tags" Target="../tags/tag980.xml"/><Relationship Id="rId5" Type="http://schemas.openxmlformats.org/officeDocument/2006/relationships/tags" Target="../tags/tag974.xml"/><Relationship Id="rId15" Type="http://schemas.openxmlformats.org/officeDocument/2006/relationships/slideLayout" Target="../slideLayouts/slideLayout2.xml"/><Relationship Id="rId10" Type="http://schemas.openxmlformats.org/officeDocument/2006/relationships/tags" Target="../tags/tag979.xml"/><Relationship Id="rId4" Type="http://schemas.openxmlformats.org/officeDocument/2006/relationships/tags" Target="../tags/tag973.xml"/><Relationship Id="rId9" Type="http://schemas.openxmlformats.org/officeDocument/2006/relationships/tags" Target="../tags/tag978.xml"/><Relationship Id="rId14" Type="http://schemas.openxmlformats.org/officeDocument/2006/relationships/tags" Target="../tags/tag983.xml"/></Relationships>
</file>

<file path=ppt/slides/_rels/slide34.xml.rels><?xml version="1.0" encoding="UTF-8" standalone="yes"?>
<Relationships xmlns="http://schemas.openxmlformats.org/package/2006/relationships"><Relationship Id="rId8" Type="http://schemas.openxmlformats.org/officeDocument/2006/relationships/tags" Target="../tags/tag991.xml"/><Relationship Id="rId13" Type="http://schemas.openxmlformats.org/officeDocument/2006/relationships/tags" Target="../tags/tag996.xml"/><Relationship Id="rId3" Type="http://schemas.openxmlformats.org/officeDocument/2006/relationships/tags" Target="../tags/tag986.xml"/><Relationship Id="rId7" Type="http://schemas.openxmlformats.org/officeDocument/2006/relationships/tags" Target="../tags/tag990.xml"/><Relationship Id="rId12" Type="http://schemas.openxmlformats.org/officeDocument/2006/relationships/tags" Target="../tags/tag995.xml"/><Relationship Id="rId2" Type="http://schemas.openxmlformats.org/officeDocument/2006/relationships/tags" Target="../tags/tag985.xml"/><Relationship Id="rId16" Type="http://schemas.openxmlformats.org/officeDocument/2006/relationships/image" Target="../media/image21.emf"/><Relationship Id="rId1" Type="http://schemas.openxmlformats.org/officeDocument/2006/relationships/tags" Target="../tags/tag984.xml"/><Relationship Id="rId6" Type="http://schemas.openxmlformats.org/officeDocument/2006/relationships/tags" Target="../tags/tag989.xml"/><Relationship Id="rId11" Type="http://schemas.openxmlformats.org/officeDocument/2006/relationships/tags" Target="../tags/tag994.xml"/><Relationship Id="rId5" Type="http://schemas.openxmlformats.org/officeDocument/2006/relationships/tags" Target="../tags/tag988.xml"/><Relationship Id="rId15" Type="http://schemas.openxmlformats.org/officeDocument/2006/relationships/oleObject" Target="../embeddings/oleObject67.bin"/><Relationship Id="rId10" Type="http://schemas.openxmlformats.org/officeDocument/2006/relationships/tags" Target="../tags/tag993.xml"/><Relationship Id="rId4" Type="http://schemas.openxmlformats.org/officeDocument/2006/relationships/tags" Target="../tags/tag987.xml"/><Relationship Id="rId9" Type="http://schemas.openxmlformats.org/officeDocument/2006/relationships/tags" Target="../tags/tag992.xml"/><Relationship Id="rId1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1004.xml"/><Relationship Id="rId13" Type="http://schemas.openxmlformats.org/officeDocument/2006/relationships/tags" Target="../tags/tag1009.xml"/><Relationship Id="rId18" Type="http://schemas.openxmlformats.org/officeDocument/2006/relationships/tags" Target="../tags/tag1014.xml"/><Relationship Id="rId26" Type="http://schemas.openxmlformats.org/officeDocument/2006/relationships/tags" Target="../tags/tag1022.xml"/><Relationship Id="rId3" Type="http://schemas.openxmlformats.org/officeDocument/2006/relationships/tags" Target="../tags/tag999.xml"/><Relationship Id="rId21" Type="http://schemas.openxmlformats.org/officeDocument/2006/relationships/tags" Target="../tags/tag1017.xml"/><Relationship Id="rId7" Type="http://schemas.openxmlformats.org/officeDocument/2006/relationships/tags" Target="../tags/tag1003.xml"/><Relationship Id="rId12" Type="http://schemas.openxmlformats.org/officeDocument/2006/relationships/tags" Target="../tags/tag1008.xml"/><Relationship Id="rId17" Type="http://schemas.openxmlformats.org/officeDocument/2006/relationships/tags" Target="../tags/tag1013.xml"/><Relationship Id="rId25" Type="http://schemas.openxmlformats.org/officeDocument/2006/relationships/tags" Target="../tags/tag1021.xml"/><Relationship Id="rId2" Type="http://schemas.openxmlformats.org/officeDocument/2006/relationships/tags" Target="../tags/tag998.xml"/><Relationship Id="rId16" Type="http://schemas.openxmlformats.org/officeDocument/2006/relationships/tags" Target="../tags/tag1012.xml"/><Relationship Id="rId20" Type="http://schemas.openxmlformats.org/officeDocument/2006/relationships/tags" Target="../tags/tag1016.xml"/><Relationship Id="rId29" Type="http://schemas.openxmlformats.org/officeDocument/2006/relationships/slideLayout" Target="../slideLayouts/slideLayout10.xml"/><Relationship Id="rId1" Type="http://schemas.openxmlformats.org/officeDocument/2006/relationships/tags" Target="../tags/tag997.xml"/><Relationship Id="rId6" Type="http://schemas.openxmlformats.org/officeDocument/2006/relationships/tags" Target="../tags/tag1002.xml"/><Relationship Id="rId11" Type="http://schemas.openxmlformats.org/officeDocument/2006/relationships/tags" Target="../tags/tag1007.xml"/><Relationship Id="rId24" Type="http://schemas.openxmlformats.org/officeDocument/2006/relationships/tags" Target="../tags/tag1020.xml"/><Relationship Id="rId32" Type="http://schemas.openxmlformats.org/officeDocument/2006/relationships/chart" Target="../charts/chart23.xml"/><Relationship Id="rId5" Type="http://schemas.openxmlformats.org/officeDocument/2006/relationships/tags" Target="../tags/tag1001.xml"/><Relationship Id="rId15" Type="http://schemas.openxmlformats.org/officeDocument/2006/relationships/tags" Target="../tags/tag1011.xml"/><Relationship Id="rId23" Type="http://schemas.openxmlformats.org/officeDocument/2006/relationships/tags" Target="../tags/tag1019.xml"/><Relationship Id="rId28" Type="http://schemas.openxmlformats.org/officeDocument/2006/relationships/tags" Target="../tags/tag1024.xml"/><Relationship Id="rId10" Type="http://schemas.openxmlformats.org/officeDocument/2006/relationships/tags" Target="../tags/tag1006.xml"/><Relationship Id="rId19" Type="http://schemas.openxmlformats.org/officeDocument/2006/relationships/tags" Target="../tags/tag1015.xml"/><Relationship Id="rId31" Type="http://schemas.openxmlformats.org/officeDocument/2006/relationships/image" Target="../media/image21.emf"/><Relationship Id="rId4" Type="http://schemas.openxmlformats.org/officeDocument/2006/relationships/tags" Target="../tags/tag1000.xml"/><Relationship Id="rId9" Type="http://schemas.openxmlformats.org/officeDocument/2006/relationships/tags" Target="../tags/tag1005.xml"/><Relationship Id="rId14" Type="http://schemas.openxmlformats.org/officeDocument/2006/relationships/tags" Target="../tags/tag1010.xml"/><Relationship Id="rId22" Type="http://schemas.openxmlformats.org/officeDocument/2006/relationships/tags" Target="../tags/tag1018.xml"/><Relationship Id="rId27" Type="http://schemas.openxmlformats.org/officeDocument/2006/relationships/tags" Target="../tags/tag1023.xml"/><Relationship Id="rId30" Type="http://schemas.openxmlformats.org/officeDocument/2006/relationships/oleObject" Target="../embeddings/oleObject68.bin"/></Relationships>
</file>

<file path=ppt/slides/_rels/slide36.xml.rels><?xml version="1.0" encoding="UTF-8" standalone="yes"?>
<Relationships xmlns="http://schemas.openxmlformats.org/package/2006/relationships"><Relationship Id="rId8" Type="http://schemas.openxmlformats.org/officeDocument/2006/relationships/tags" Target="../tags/tag1032.xml"/><Relationship Id="rId13" Type="http://schemas.openxmlformats.org/officeDocument/2006/relationships/tags" Target="../tags/tag1037.xml"/><Relationship Id="rId18" Type="http://schemas.openxmlformats.org/officeDocument/2006/relationships/tags" Target="../tags/tag1042.xml"/><Relationship Id="rId26" Type="http://schemas.openxmlformats.org/officeDocument/2006/relationships/oleObject" Target="../embeddings/oleObject69.bin"/><Relationship Id="rId3" Type="http://schemas.openxmlformats.org/officeDocument/2006/relationships/tags" Target="../tags/tag1027.xml"/><Relationship Id="rId21" Type="http://schemas.openxmlformats.org/officeDocument/2006/relationships/tags" Target="../tags/tag1045.xml"/><Relationship Id="rId7" Type="http://schemas.openxmlformats.org/officeDocument/2006/relationships/tags" Target="../tags/tag1031.xml"/><Relationship Id="rId12" Type="http://schemas.openxmlformats.org/officeDocument/2006/relationships/tags" Target="../tags/tag1036.xml"/><Relationship Id="rId17" Type="http://schemas.openxmlformats.org/officeDocument/2006/relationships/tags" Target="../tags/tag1041.xml"/><Relationship Id="rId25" Type="http://schemas.openxmlformats.org/officeDocument/2006/relationships/slideLayout" Target="../slideLayouts/slideLayout10.xml"/><Relationship Id="rId2" Type="http://schemas.openxmlformats.org/officeDocument/2006/relationships/tags" Target="../tags/tag1026.xml"/><Relationship Id="rId16" Type="http://schemas.openxmlformats.org/officeDocument/2006/relationships/tags" Target="../tags/tag1040.xml"/><Relationship Id="rId20" Type="http://schemas.openxmlformats.org/officeDocument/2006/relationships/tags" Target="../tags/tag1044.xml"/><Relationship Id="rId1" Type="http://schemas.openxmlformats.org/officeDocument/2006/relationships/tags" Target="../tags/tag1025.xml"/><Relationship Id="rId6" Type="http://schemas.openxmlformats.org/officeDocument/2006/relationships/tags" Target="../tags/tag1030.xml"/><Relationship Id="rId11" Type="http://schemas.openxmlformats.org/officeDocument/2006/relationships/tags" Target="../tags/tag1035.xml"/><Relationship Id="rId24" Type="http://schemas.openxmlformats.org/officeDocument/2006/relationships/tags" Target="../tags/tag1048.xml"/><Relationship Id="rId5" Type="http://schemas.openxmlformats.org/officeDocument/2006/relationships/tags" Target="../tags/tag1029.xml"/><Relationship Id="rId15" Type="http://schemas.openxmlformats.org/officeDocument/2006/relationships/tags" Target="../tags/tag1039.xml"/><Relationship Id="rId23" Type="http://schemas.openxmlformats.org/officeDocument/2006/relationships/tags" Target="../tags/tag1047.xml"/><Relationship Id="rId28" Type="http://schemas.openxmlformats.org/officeDocument/2006/relationships/chart" Target="../charts/chart24.xml"/><Relationship Id="rId10" Type="http://schemas.openxmlformats.org/officeDocument/2006/relationships/tags" Target="../tags/tag1034.xml"/><Relationship Id="rId19" Type="http://schemas.openxmlformats.org/officeDocument/2006/relationships/tags" Target="../tags/tag1043.xml"/><Relationship Id="rId4" Type="http://schemas.openxmlformats.org/officeDocument/2006/relationships/tags" Target="../tags/tag1028.xml"/><Relationship Id="rId9" Type="http://schemas.openxmlformats.org/officeDocument/2006/relationships/tags" Target="../tags/tag1033.xml"/><Relationship Id="rId14" Type="http://schemas.openxmlformats.org/officeDocument/2006/relationships/tags" Target="../tags/tag1038.xml"/><Relationship Id="rId22" Type="http://schemas.openxmlformats.org/officeDocument/2006/relationships/tags" Target="../tags/tag1046.xml"/><Relationship Id="rId27" Type="http://schemas.openxmlformats.org/officeDocument/2006/relationships/image" Target="../media/image21.emf"/></Relationships>
</file>

<file path=ppt/slides/_rels/slide37.xml.rels><?xml version="1.0" encoding="UTF-8" standalone="yes"?>
<Relationships xmlns="http://schemas.openxmlformats.org/package/2006/relationships"><Relationship Id="rId8" Type="http://schemas.openxmlformats.org/officeDocument/2006/relationships/tags" Target="../tags/tag1056.xml"/><Relationship Id="rId13" Type="http://schemas.openxmlformats.org/officeDocument/2006/relationships/tags" Target="../tags/tag1061.xml"/><Relationship Id="rId3" Type="http://schemas.openxmlformats.org/officeDocument/2006/relationships/tags" Target="../tags/tag1051.xml"/><Relationship Id="rId7" Type="http://schemas.openxmlformats.org/officeDocument/2006/relationships/tags" Target="../tags/tag1055.xml"/><Relationship Id="rId12" Type="http://schemas.openxmlformats.org/officeDocument/2006/relationships/tags" Target="../tags/tag1060.xml"/><Relationship Id="rId2" Type="http://schemas.openxmlformats.org/officeDocument/2006/relationships/tags" Target="../tags/tag1050.xml"/><Relationship Id="rId16" Type="http://schemas.openxmlformats.org/officeDocument/2006/relationships/image" Target="../media/image21.emf"/><Relationship Id="rId1" Type="http://schemas.openxmlformats.org/officeDocument/2006/relationships/tags" Target="../tags/tag1049.xml"/><Relationship Id="rId6" Type="http://schemas.openxmlformats.org/officeDocument/2006/relationships/tags" Target="../tags/tag1054.xml"/><Relationship Id="rId11" Type="http://schemas.openxmlformats.org/officeDocument/2006/relationships/tags" Target="../tags/tag1059.xml"/><Relationship Id="rId5" Type="http://schemas.openxmlformats.org/officeDocument/2006/relationships/tags" Target="../tags/tag1053.xml"/><Relationship Id="rId15" Type="http://schemas.openxmlformats.org/officeDocument/2006/relationships/oleObject" Target="../embeddings/oleObject70.bin"/><Relationship Id="rId10" Type="http://schemas.openxmlformats.org/officeDocument/2006/relationships/tags" Target="../tags/tag1058.xml"/><Relationship Id="rId4" Type="http://schemas.openxmlformats.org/officeDocument/2006/relationships/tags" Target="../tags/tag1052.xml"/><Relationship Id="rId9" Type="http://schemas.openxmlformats.org/officeDocument/2006/relationships/tags" Target="../tags/tag1057.xml"/><Relationship Id="rId1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tags" Target="../tags/tag1069.xml"/><Relationship Id="rId13" Type="http://schemas.openxmlformats.org/officeDocument/2006/relationships/tags" Target="../tags/tag1074.xml"/><Relationship Id="rId18" Type="http://schemas.openxmlformats.org/officeDocument/2006/relationships/tags" Target="../tags/tag1079.xml"/><Relationship Id="rId3" Type="http://schemas.openxmlformats.org/officeDocument/2006/relationships/tags" Target="../tags/tag1064.xml"/><Relationship Id="rId21" Type="http://schemas.openxmlformats.org/officeDocument/2006/relationships/image" Target="../media/image21.emf"/><Relationship Id="rId7" Type="http://schemas.openxmlformats.org/officeDocument/2006/relationships/tags" Target="../tags/tag1068.xml"/><Relationship Id="rId12" Type="http://schemas.openxmlformats.org/officeDocument/2006/relationships/tags" Target="../tags/tag1073.xml"/><Relationship Id="rId17" Type="http://schemas.openxmlformats.org/officeDocument/2006/relationships/tags" Target="../tags/tag1078.xml"/><Relationship Id="rId2" Type="http://schemas.openxmlformats.org/officeDocument/2006/relationships/tags" Target="../tags/tag1063.xml"/><Relationship Id="rId16" Type="http://schemas.openxmlformats.org/officeDocument/2006/relationships/tags" Target="../tags/tag1077.xml"/><Relationship Id="rId20" Type="http://schemas.openxmlformats.org/officeDocument/2006/relationships/oleObject" Target="../embeddings/oleObject71.bin"/><Relationship Id="rId1" Type="http://schemas.openxmlformats.org/officeDocument/2006/relationships/tags" Target="../tags/tag1062.xml"/><Relationship Id="rId6" Type="http://schemas.openxmlformats.org/officeDocument/2006/relationships/tags" Target="../tags/tag1067.xml"/><Relationship Id="rId11" Type="http://schemas.openxmlformats.org/officeDocument/2006/relationships/tags" Target="../tags/tag1072.xml"/><Relationship Id="rId5" Type="http://schemas.openxmlformats.org/officeDocument/2006/relationships/tags" Target="../tags/tag1066.xml"/><Relationship Id="rId15" Type="http://schemas.openxmlformats.org/officeDocument/2006/relationships/tags" Target="../tags/tag1076.xml"/><Relationship Id="rId10" Type="http://schemas.openxmlformats.org/officeDocument/2006/relationships/tags" Target="../tags/tag1071.xml"/><Relationship Id="rId19" Type="http://schemas.openxmlformats.org/officeDocument/2006/relationships/slideLayout" Target="../slideLayouts/slideLayout2.xml"/><Relationship Id="rId4" Type="http://schemas.openxmlformats.org/officeDocument/2006/relationships/tags" Target="../tags/tag1065.xml"/><Relationship Id="rId9" Type="http://schemas.openxmlformats.org/officeDocument/2006/relationships/tags" Target="../tags/tag1070.xml"/><Relationship Id="rId14" Type="http://schemas.openxmlformats.org/officeDocument/2006/relationships/tags" Target="../tags/tag1075.xml"/></Relationships>
</file>

<file path=ppt/slides/_rels/slide39.xml.rels><?xml version="1.0" encoding="UTF-8" standalone="yes"?>
<Relationships xmlns="http://schemas.openxmlformats.org/package/2006/relationships"><Relationship Id="rId8" Type="http://schemas.openxmlformats.org/officeDocument/2006/relationships/tags" Target="../tags/tag1087.xml"/><Relationship Id="rId13" Type="http://schemas.openxmlformats.org/officeDocument/2006/relationships/tags" Target="../tags/tag1092.xml"/><Relationship Id="rId18" Type="http://schemas.openxmlformats.org/officeDocument/2006/relationships/tags" Target="../tags/tag1097.xml"/><Relationship Id="rId26" Type="http://schemas.openxmlformats.org/officeDocument/2006/relationships/tags" Target="../tags/tag1105.xml"/><Relationship Id="rId3" Type="http://schemas.openxmlformats.org/officeDocument/2006/relationships/tags" Target="../tags/tag1082.xml"/><Relationship Id="rId21" Type="http://schemas.openxmlformats.org/officeDocument/2006/relationships/tags" Target="../tags/tag1100.xml"/><Relationship Id="rId7" Type="http://schemas.openxmlformats.org/officeDocument/2006/relationships/tags" Target="../tags/tag1086.xml"/><Relationship Id="rId12" Type="http://schemas.openxmlformats.org/officeDocument/2006/relationships/tags" Target="../tags/tag1091.xml"/><Relationship Id="rId17" Type="http://schemas.openxmlformats.org/officeDocument/2006/relationships/tags" Target="../tags/tag1096.xml"/><Relationship Id="rId25" Type="http://schemas.openxmlformats.org/officeDocument/2006/relationships/tags" Target="../tags/tag1104.xml"/><Relationship Id="rId2" Type="http://schemas.openxmlformats.org/officeDocument/2006/relationships/tags" Target="../tags/tag1081.xml"/><Relationship Id="rId16" Type="http://schemas.openxmlformats.org/officeDocument/2006/relationships/tags" Target="../tags/tag1095.xml"/><Relationship Id="rId20" Type="http://schemas.openxmlformats.org/officeDocument/2006/relationships/tags" Target="../tags/tag1099.xml"/><Relationship Id="rId29" Type="http://schemas.openxmlformats.org/officeDocument/2006/relationships/slideLayout" Target="../slideLayouts/slideLayout2.xml"/><Relationship Id="rId1" Type="http://schemas.openxmlformats.org/officeDocument/2006/relationships/tags" Target="../tags/tag1080.xml"/><Relationship Id="rId6" Type="http://schemas.openxmlformats.org/officeDocument/2006/relationships/tags" Target="../tags/tag1085.xml"/><Relationship Id="rId11" Type="http://schemas.openxmlformats.org/officeDocument/2006/relationships/tags" Target="../tags/tag1090.xml"/><Relationship Id="rId24" Type="http://schemas.openxmlformats.org/officeDocument/2006/relationships/tags" Target="../tags/tag1103.xml"/><Relationship Id="rId32" Type="http://schemas.openxmlformats.org/officeDocument/2006/relationships/image" Target="../media/image21.emf"/><Relationship Id="rId5" Type="http://schemas.openxmlformats.org/officeDocument/2006/relationships/tags" Target="../tags/tag1084.xml"/><Relationship Id="rId15" Type="http://schemas.openxmlformats.org/officeDocument/2006/relationships/tags" Target="../tags/tag1094.xml"/><Relationship Id="rId23" Type="http://schemas.openxmlformats.org/officeDocument/2006/relationships/tags" Target="../tags/tag1102.xml"/><Relationship Id="rId28" Type="http://schemas.openxmlformats.org/officeDocument/2006/relationships/tags" Target="../tags/tag1107.xml"/><Relationship Id="rId10" Type="http://schemas.openxmlformats.org/officeDocument/2006/relationships/tags" Target="../tags/tag1089.xml"/><Relationship Id="rId19" Type="http://schemas.openxmlformats.org/officeDocument/2006/relationships/tags" Target="../tags/tag1098.xml"/><Relationship Id="rId31" Type="http://schemas.openxmlformats.org/officeDocument/2006/relationships/oleObject" Target="../embeddings/oleObject72.bin"/><Relationship Id="rId4" Type="http://schemas.openxmlformats.org/officeDocument/2006/relationships/tags" Target="../tags/tag1083.xml"/><Relationship Id="rId9" Type="http://schemas.openxmlformats.org/officeDocument/2006/relationships/tags" Target="../tags/tag1088.xml"/><Relationship Id="rId14" Type="http://schemas.openxmlformats.org/officeDocument/2006/relationships/tags" Target="../tags/tag1093.xml"/><Relationship Id="rId22" Type="http://schemas.openxmlformats.org/officeDocument/2006/relationships/tags" Target="../tags/tag1101.xml"/><Relationship Id="rId27" Type="http://schemas.openxmlformats.org/officeDocument/2006/relationships/tags" Target="../tags/tag1106.xml"/><Relationship Id="rId30"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3" Type="http://schemas.openxmlformats.org/officeDocument/2006/relationships/tags" Target="../tags/tag265.xml"/><Relationship Id="rId18" Type="http://schemas.openxmlformats.org/officeDocument/2006/relationships/tags" Target="../tags/tag270.xml"/><Relationship Id="rId26" Type="http://schemas.openxmlformats.org/officeDocument/2006/relationships/tags" Target="../tags/tag278.xml"/><Relationship Id="rId39" Type="http://schemas.openxmlformats.org/officeDocument/2006/relationships/chart" Target="../charts/chart1.xml"/><Relationship Id="rId21" Type="http://schemas.openxmlformats.org/officeDocument/2006/relationships/tags" Target="../tags/tag273.xml"/><Relationship Id="rId34" Type="http://schemas.openxmlformats.org/officeDocument/2006/relationships/tags" Target="../tags/tag286.xml"/><Relationship Id="rId7" Type="http://schemas.openxmlformats.org/officeDocument/2006/relationships/tags" Target="../tags/tag259.xml"/><Relationship Id="rId12" Type="http://schemas.openxmlformats.org/officeDocument/2006/relationships/tags" Target="../tags/tag264.xml"/><Relationship Id="rId17" Type="http://schemas.openxmlformats.org/officeDocument/2006/relationships/tags" Target="../tags/tag269.xml"/><Relationship Id="rId25" Type="http://schemas.openxmlformats.org/officeDocument/2006/relationships/tags" Target="../tags/tag277.xml"/><Relationship Id="rId33" Type="http://schemas.openxmlformats.org/officeDocument/2006/relationships/tags" Target="../tags/tag285.xml"/><Relationship Id="rId38" Type="http://schemas.openxmlformats.org/officeDocument/2006/relationships/image" Target="../media/image20.emf"/><Relationship Id="rId2" Type="http://schemas.openxmlformats.org/officeDocument/2006/relationships/tags" Target="../tags/tag254.xml"/><Relationship Id="rId16" Type="http://schemas.openxmlformats.org/officeDocument/2006/relationships/tags" Target="../tags/tag268.xml"/><Relationship Id="rId20" Type="http://schemas.openxmlformats.org/officeDocument/2006/relationships/tags" Target="../tags/tag272.xml"/><Relationship Id="rId29" Type="http://schemas.openxmlformats.org/officeDocument/2006/relationships/tags" Target="../tags/tag281.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24" Type="http://schemas.openxmlformats.org/officeDocument/2006/relationships/tags" Target="../tags/tag276.xml"/><Relationship Id="rId32" Type="http://schemas.openxmlformats.org/officeDocument/2006/relationships/tags" Target="../tags/tag284.xml"/><Relationship Id="rId37" Type="http://schemas.openxmlformats.org/officeDocument/2006/relationships/oleObject" Target="../embeddings/oleObject37.bin"/><Relationship Id="rId40" Type="http://schemas.openxmlformats.org/officeDocument/2006/relationships/chart" Target="../charts/chart2.xml"/><Relationship Id="rId5" Type="http://schemas.openxmlformats.org/officeDocument/2006/relationships/tags" Target="../tags/tag257.xml"/><Relationship Id="rId15" Type="http://schemas.openxmlformats.org/officeDocument/2006/relationships/tags" Target="../tags/tag267.xml"/><Relationship Id="rId23" Type="http://schemas.openxmlformats.org/officeDocument/2006/relationships/tags" Target="../tags/tag275.xml"/><Relationship Id="rId28" Type="http://schemas.openxmlformats.org/officeDocument/2006/relationships/tags" Target="../tags/tag280.xml"/><Relationship Id="rId36" Type="http://schemas.openxmlformats.org/officeDocument/2006/relationships/notesSlide" Target="../notesSlides/notesSlide2.xml"/><Relationship Id="rId10" Type="http://schemas.openxmlformats.org/officeDocument/2006/relationships/tags" Target="../tags/tag262.xml"/><Relationship Id="rId19" Type="http://schemas.openxmlformats.org/officeDocument/2006/relationships/tags" Target="../tags/tag271.xml"/><Relationship Id="rId31" Type="http://schemas.openxmlformats.org/officeDocument/2006/relationships/tags" Target="../tags/tag283.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 Id="rId22" Type="http://schemas.openxmlformats.org/officeDocument/2006/relationships/tags" Target="../tags/tag274.xml"/><Relationship Id="rId27" Type="http://schemas.openxmlformats.org/officeDocument/2006/relationships/tags" Target="../tags/tag279.xml"/><Relationship Id="rId30" Type="http://schemas.openxmlformats.org/officeDocument/2006/relationships/tags" Target="../tags/tag282.xml"/><Relationship Id="rId35" Type="http://schemas.openxmlformats.org/officeDocument/2006/relationships/slideLayout" Target="../slideLayouts/slideLayout2.xml"/><Relationship Id="rId8" Type="http://schemas.openxmlformats.org/officeDocument/2006/relationships/tags" Target="../tags/tag260.xml"/><Relationship Id="rId3" Type="http://schemas.openxmlformats.org/officeDocument/2006/relationships/tags" Target="../tags/tag255.xml"/></Relationships>
</file>

<file path=ppt/slides/_rels/slide40.xml.rels><?xml version="1.0" encoding="UTF-8" standalone="yes"?>
<Relationships xmlns="http://schemas.openxmlformats.org/package/2006/relationships"><Relationship Id="rId8" Type="http://schemas.openxmlformats.org/officeDocument/2006/relationships/tags" Target="../tags/tag1115.xml"/><Relationship Id="rId13" Type="http://schemas.openxmlformats.org/officeDocument/2006/relationships/tags" Target="../tags/tag1120.xml"/><Relationship Id="rId18" Type="http://schemas.openxmlformats.org/officeDocument/2006/relationships/tags" Target="../tags/tag1125.xml"/><Relationship Id="rId26" Type="http://schemas.openxmlformats.org/officeDocument/2006/relationships/tags" Target="../tags/tag1133.xml"/><Relationship Id="rId3" Type="http://schemas.openxmlformats.org/officeDocument/2006/relationships/tags" Target="../tags/tag1110.xml"/><Relationship Id="rId21" Type="http://schemas.openxmlformats.org/officeDocument/2006/relationships/tags" Target="../tags/tag1128.xml"/><Relationship Id="rId7" Type="http://schemas.openxmlformats.org/officeDocument/2006/relationships/tags" Target="../tags/tag1114.xml"/><Relationship Id="rId12" Type="http://schemas.openxmlformats.org/officeDocument/2006/relationships/tags" Target="../tags/tag1119.xml"/><Relationship Id="rId17" Type="http://schemas.openxmlformats.org/officeDocument/2006/relationships/tags" Target="../tags/tag1124.xml"/><Relationship Id="rId25" Type="http://schemas.openxmlformats.org/officeDocument/2006/relationships/tags" Target="../tags/tag1132.xml"/><Relationship Id="rId2" Type="http://schemas.openxmlformats.org/officeDocument/2006/relationships/tags" Target="../tags/tag1109.xml"/><Relationship Id="rId16" Type="http://schemas.openxmlformats.org/officeDocument/2006/relationships/tags" Target="../tags/tag1123.xml"/><Relationship Id="rId20" Type="http://schemas.openxmlformats.org/officeDocument/2006/relationships/tags" Target="../tags/tag1127.xml"/><Relationship Id="rId29" Type="http://schemas.openxmlformats.org/officeDocument/2006/relationships/slideLayout" Target="../slideLayouts/slideLayout2.xml"/><Relationship Id="rId1" Type="http://schemas.openxmlformats.org/officeDocument/2006/relationships/tags" Target="../tags/tag1108.xml"/><Relationship Id="rId6" Type="http://schemas.openxmlformats.org/officeDocument/2006/relationships/tags" Target="../tags/tag1113.xml"/><Relationship Id="rId11" Type="http://schemas.openxmlformats.org/officeDocument/2006/relationships/tags" Target="../tags/tag1118.xml"/><Relationship Id="rId24" Type="http://schemas.openxmlformats.org/officeDocument/2006/relationships/tags" Target="../tags/tag1131.xml"/><Relationship Id="rId32" Type="http://schemas.openxmlformats.org/officeDocument/2006/relationships/image" Target="../media/image21.emf"/><Relationship Id="rId5" Type="http://schemas.openxmlformats.org/officeDocument/2006/relationships/tags" Target="../tags/tag1112.xml"/><Relationship Id="rId15" Type="http://schemas.openxmlformats.org/officeDocument/2006/relationships/tags" Target="../tags/tag1122.xml"/><Relationship Id="rId23" Type="http://schemas.openxmlformats.org/officeDocument/2006/relationships/tags" Target="../tags/tag1130.xml"/><Relationship Id="rId28" Type="http://schemas.openxmlformats.org/officeDocument/2006/relationships/tags" Target="../tags/tag1135.xml"/><Relationship Id="rId10" Type="http://schemas.openxmlformats.org/officeDocument/2006/relationships/tags" Target="../tags/tag1117.xml"/><Relationship Id="rId19" Type="http://schemas.openxmlformats.org/officeDocument/2006/relationships/tags" Target="../tags/tag1126.xml"/><Relationship Id="rId31" Type="http://schemas.openxmlformats.org/officeDocument/2006/relationships/oleObject" Target="../embeddings/oleObject73.bin"/><Relationship Id="rId4" Type="http://schemas.openxmlformats.org/officeDocument/2006/relationships/tags" Target="../tags/tag1111.xml"/><Relationship Id="rId9" Type="http://schemas.openxmlformats.org/officeDocument/2006/relationships/tags" Target="../tags/tag1116.xml"/><Relationship Id="rId14" Type="http://schemas.openxmlformats.org/officeDocument/2006/relationships/tags" Target="../tags/tag1121.xml"/><Relationship Id="rId22" Type="http://schemas.openxmlformats.org/officeDocument/2006/relationships/tags" Target="../tags/tag1129.xml"/><Relationship Id="rId27" Type="http://schemas.openxmlformats.org/officeDocument/2006/relationships/tags" Target="../tags/tag1134.xml"/><Relationship Id="rId30"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138.xml"/><Relationship Id="rId7" Type="http://schemas.openxmlformats.org/officeDocument/2006/relationships/oleObject" Target="../embeddings/oleObject74.bin"/><Relationship Id="rId2" Type="http://schemas.openxmlformats.org/officeDocument/2006/relationships/tags" Target="../tags/tag1137.xml"/><Relationship Id="rId1" Type="http://schemas.openxmlformats.org/officeDocument/2006/relationships/tags" Target="../tags/tag1136.xml"/><Relationship Id="rId6" Type="http://schemas.openxmlformats.org/officeDocument/2006/relationships/slideLayout" Target="../slideLayouts/slideLayout3.xml"/><Relationship Id="rId5" Type="http://schemas.openxmlformats.org/officeDocument/2006/relationships/tags" Target="../tags/tag1140.xml"/><Relationship Id="rId4" Type="http://schemas.openxmlformats.org/officeDocument/2006/relationships/tags" Target="../tags/tag1139.xml"/><Relationship Id="rId9" Type="http://schemas.openxmlformats.org/officeDocument/2006/relationships/slide" Target="slide3.xml"/></Relationships>
</file>

<file path=ppt/slides/_rels/slide42.xml.rels><?xml version="1.0" encoding="UTF-8" standalone="yes"?>
<Relationships xmlns="http://schemas.openxmlformats.org/package/2006/relationships"><Relationship Id="rId13" Type="http://schemas.openxmlformats.org/officeDocument/2006/relationships/tags" Target="../tags/tag1153.xml"/><Relationship Id="rId18" Type="http://schemas.openxmlformats.org/officeDocument/2006/relationships/tags" Target="../tags/tag1158.xml"/><Relationship Id="rId26" Type="http://schemas.openxmlformats.org/officeDocument/2006/relationships/tags" Target="../tags/tag1166.xml"/><Relationship Id="rId21" Type="http://schemas.openxmlformats.org/officeDocument/2006/relationships/tags" Target="../tags/tag1161.xml"/><Relationship Id="rId34" Type="http://schemas.openxmlformats.org/officeDocument/2006/relationships/slideLayout" Target="../slideLayouts/slideLayout2.xml"/><Relationship Id="rId7" Type="http://schemas.openxmlformats.org/officeDocument/2006/relationships/tags" Target="../tags/tag1147.xml"/><Relationship Id="rId12" Type="http://schemas.openxmlformats.org/officeDocument/2006/relationships/tags" Target="../tags/tag1152.xml"/><Relationship Id="rId17" Type="http://schemas.openxmlformats.org/officeDocument/2006/relationships/tags" Target="../tags/tag1157.xml"/><Relationship Id="rId25" Type="http://schemas.openxmlformats.org/officeDocument/2006/relationships/tags" Target="../tags/tag1165.xml"/><Relationship Id="rId33" Type="http://schemas.openxmlformats.org/officeDocument/2006/relationships/tags" Target="../tags/tag1173.xml"/><Relationship Id="rId2" Type="http://schemas.openxmlformats.org/officeDocument/2006/relationships/tags" Target="../tags/tag1142.xml"/><Relationship Id="rId16" Type="http://schemas.openxmlformats.org/officeDocument/2006/relationships/tags" Target="../tags/tag1156.xml"/><Relationship Id="rId20" Type="http://schemas.openxmlformats.org/officeDocument/2006/relationships/tags" Target="../tags/tag1160.xml"/><Relationship Id="rId29" Type="http://schemas.openxmlformats.org/officeDocument/2006/relationships/tags" Target="../tags/tag1169.xml"/><Relationship Id="rId1" Type="http://schemas.openxmlformats.org/officeDocument/2006/relationships/tags" Target="../tags/tag1141.xml"/><Relationship Id="rId6" Type="http://schemas.openxmlformats.org/officeDocument/2006/relationships/tags" Target="../tags/tag1146.xml"/><Relationship Id="rId11" Type="http://schemas.openxmlformats.org/officeDocument/2006/relationships/tags" Target="../tags/tag1151.xml"/><Relationship Id="rId24" Type="http://schemas.openxmlformats.org/officeDocument/2006/relationships/tags" Target="../tags/tag1164.xml"/><Relationship Id="rId32" Type="http://schemas.openxmlformats.org/officeDocument/2006/relationships/tags" Target="../tags/tag1172.xml"/><Relationship Id="rId37" Type="http://schemas.openxmlformats.org/officeDocument/2006/relationships/hyperlink" Target="https://www.ercot.com/calendar/02122026-Batch-Study-Process-for" TargetMode="External"/><Relationship Id="rId5" Type="http://schemas.openxmlformats.org/officeDocument/2006/relationships/tags" Target="../tags/tag1145.xml"/><Relationship Id="rId15" Type="http://schemas.openxmlformats.org/officeDocument/2006/relationships/tags" Target="../tags/tag1155.xml"/><Relationship Id="rId23" Type="http://schemas.openxmlformats.org/officeDocument/2006/relationships/tags" Target="../tags/tag1163.xml"/><Relationship Id="rId28" Type="http://schemas.openxmlformats.org/officeDocument/2006/relationships/tags" Target="../tags/tag1168.xml"/><Relationship Id="rId36" Type="http://schemas.openxmlformats.org/officeDocument/2006/relationships/image" Target="../media/image11.emf"/><Relationship Id="rId10" Type="http://schemas.openxmlformats.org/officeDocument/2006/relationships/tags" Target="../tags/tag1150.xml"/><Relationship Id="rId19" Type="http://schemas.openxmlformats.org/officeDocument/2006/relationships/tags" Target="../tags/tag1159.xml"/><Relationship Id="rId31" Type="http://schemas.openxmlformats.org/officeDocument/2006/relationships/tags" Target="../tags/tag1171.xml"/><Relationship Id="rId4" Type="http://schemas.openxmlformats.org/officeDocument/2006/relationships/tags" Target="../tags/tag1144.xml"/><Relationship Id="rId9" Type="http://schemas.openxmlformats.org/officeDocument/2006/relationships/tags" Target="../tags/tag1149.xml"/><Relationship Id="rId14" Type="http://schemas.openxmlformats.org/officeDocument/2006/relationships/tags" Target="../tags/tag1154.xml"/><Relationship Id="rId22" Type="http://schemas.openxmlformats.org/officeDocument/2006/relationships/tags" Target="../tags/tag1162.xml"/><Relationship Id="rId27" Type="http://schemas.openxmlformats.org/officeDocument/2006/relationships/tags" Target="../tags/tag1167.xml"/><Relationship Id="rId30" Type="http://schemas.openxmlformats.org/officeDocument/2006/relationships/tags" Target="../tags/tag1170.xml"/><Relationship Id="rId35" Type="http://schemas.openxmlformats.org/officeDocument/2006/relationships/oleObject" Target="../embeddings/oleObject75.bin"/><Relationship Id="rId8" Type="http://schemas.openxmlformats.org/officeDocument/2006/relationships/tags" Target="../tags/tag1148.xml"/><Relationship Id="rId3" Type="http://schemas.openxmlformats.org/officeDocument/2006/relationships/tags" Target="../tags/tag1143.xml"/></Relationships>
</file>

<file path=ppt/slides/_rels/slide43.xml.rels><?xml version="1.0" encoding="UTF-8" standalone="yes"?>
<Relationships xmlns="http://schemas.openxmlformats.org/package/2006/relationships"><Relationship Id="rId13" Type="http://schemas.openxmlformats.org/officeDocument/2006/relationships/tags" Target="../tags/tag1186.xml"/><Relationship Id="rId18" Type="http://schemas.openxmlformats.org/officeDocument/2006/relationships/tags" Target="../tags/tag1191.xml"/><Relationship Id="rId26" Type="http://schemas.openxmlformats.org/officeDocument/2006/relationships/tags" Target="../tags/tag1199.xml"/><Relationship Id="rId21" Type="http://schemas.openxmlformats.org/officeDocument/2006/relationships/tags" Target="../tags/tag1194.xml"/><Relationship Id="rId34" Type="http://schemas.openxmlformats.org/officeDocument/2006/relationships/tags" Target="../tags/tag1207.xml"/><Relationship Id="rId7" Type="http://schemas.openxmlformats.org/officeDocument/2006/relationships/tags" Target="../tags/tag1180.xml"/><Relationship Id="rId12" Type="http://schemas.openxmlformats.org/officeDocument/2006/relationships/tags" Target="../tags/tag1185.xml"/><Relationship Id="rId17" Type="http://schemas.openxmlformats.org/officeDocument/2006/relationships/tags" Target="../tags/tag1190.xml"/><Relationship Id="rId25" Type="http://schemas.openxmlformats.org/officeDocument/2006/relationships/tags" Target="../tags/tag1198.xml"/><Relationship Id="rId33" Type="http://schemas.openxmlformats.org/officeDocument/2006/relationships/tags" Target="../tags/tag1206.xml"/><Relationship Id="rId38" Type="http://schemas.openxmlformats.org/officeDocument/2006/relationships/hyperlink" Target="https://www.ercot.com/calendar/02122026-Batch-Study-Process-for" TargetMode="External"/><Relationship Id="rId2" Type="http://schemas.openxmlformats.org/officeDocument/2006/relationships/tags" Target="../tags/tag1175.xml"/><Relationship Id="rId16" Type="http://schemas.openxmlformats.org/officeDocument/2006/relationships/tags" Target="../tags/tag1189.xml"/><Relationship Id="rId20" Type="http://schemas.openxmlformats.org/officeDocument/2006/relationships/tags" Target="../tags/tag1193.xml"/><Relationship Id="rId29" Type="http://schemas.openxmlformats.org/officeDocument/2006/relationships/tags" Target="../tags/tag1202.xml"/><Relationship Id="rId1" Type="http://schemas.openxmlformats.org/officeDocument/2006/relationships/tags" Target="../tags/tag1174.xml"/><Relationship Id="rId6" Type="http://schemas.openxmlformats.org/officeDocument/2006/relationships/tags" Target="../tags/tag1179.xml"/><Relationship Id="rId11" Type="http://schemas.openxmlformats.org/officeDocument/2006/relationships/tags" Target="../tags/tag1184.xml"/><Relationship Id="rId24" Type="http://schemas.openxmlformats.org/officeDocument/2006/relationships/tags" Target="../tags/tag1197.xml"/><Relationship Id="rId32" Type="http://schemas.openxmlformats.org/officeDocument/2006/relationships/tags" Target="../tags/tag1205.xml"/><Relationship Id="rId37" Type="http://schemas.openxmlformats.org/officeDocument/2006/relationships/image" Target="../media/image11.emf"/><Relationship Id="rId5" Type="http://schemas.openxmlformats.org/officeDocument/2006/relationships/tags" Target="../tags/tag1178.xml"/><Relationship Id="rId15" Type="http://schemas.openxmlformats.org/officeDocument/2006/relationships/tags" Target="../tags/tag1188.xml"/><Relationship Id="rId23" Type="http://schemas.openxmlformats.org/officeDocument/2006/relationships/tags" Target="../tags/tag1196.xml"/><Relationship Id="rId28" Type="http://schemas.openxmlformats.org/officeDocument/2006/relationships/tags" Target="../tags/tag1201.xml"/><Relationship Id="rId36" Type="http://schemas.openxmlformats.org/officeDocument/2006/relationships/oleObject" Target="../embeddings/oleObject76.bin"/><Relationship Id="rId10" Type="http://schemas.openxmlformats.org/officeDocument/2006/relationships/tags" Target="../tags/tag1183.xml"/><Relationship Id="rId19" Type="http://schemas.openxmlformats.org/officeDocument/2006/relationships/tags" Target="../tags/tag1192.xml"/><Relationship Id="rId31" Type="http://schemas.openxmlformats.org/officeDocument/2006/relationships/tags" Target="../tags/tag1204.xml"/><Relationship Id="rId4" Type="http://schemas.openxmlformats.org/officeDocument/2006/relationships/tags" Target="../tags/tag1177.xml"/><Relationship Id="rId9" Type="http://schemas.openxmlformats.org/officeDocument/2006/relationships/tags" Target="../tags/tag1182.xml"/><Relationship Id="rId14" Type="http://schemas.openxmlformats.org/officeDocument/2006/relationships/tags" Target="../tags/tag1187.xml"/><Relationship Id="rId22" Type="http://schemas.openxmlformats.org/officeDocument/2006/relationships/tags" Target="../tags/tag1195.xml"/><Relationship Id="rId27" Type="http://schemas.openxmlformats.org/officeDocument/2006/relationships/tags" Target="../tags/tag1200.xml"/><Relationship Id="rId30" Type="http://schemas.openxmlformats.org/officeDocument/2006/relationships/tags" Target="../tags/tag1203.xml"/><Relationship Id="rId35" Type="http://schemas.openxmlformats.org/officeDocument/2006/relationships/slideLayout" Target="../slideLayouts/slideLayout2.xml"/><Relationship Id="rId8" Type="http://schemas.openxmlformats.org/officeDocument/2006/relationships/tags" Target="../tags/tag1181.xml"/><Relationship Id="rId3" Type="http://schemas.openxmlformats.org/officeDocument/2006/relationships/tags" Target="../tags/tag1176.xml"/></Relationships>
</file>

<file path=ppt/slides/_rels/slide5.xml.rels><?xml version="1.0" encoding="UTF-8" standalone="yes"?>
<Relationships xmlns="http://schemas.openxmlformats.org/package/2006/relationships"><Relationship Id="rId13" Type="http://schemas.openxmlformats.org/officeDocument/2006/relationships/tags" Target="../tags/tag299.xml"/><Relationship Id="rId18" Type="http://schemas.openxmlformats.org/officeDocument/2006/relationships/tags" Target="../tags/tag304.xml"/><Relationship Id="rId26" Type="http://schemas.openxmlformats.org/officeDocument/2006/relationships/tags" Target="../tags/tag312.xml"/><Relationship Id="rId3" Type="http://schemas.openxmlformats.org/officeDocument/2006/relationships/tags" Target="../tags/tag289.xml"/><Relationship Id="rId21" Type="http://schemas.openxmlformats.org/officeDocument/2006/relationships/tags" Target="../tags/tag307.xml"/><Relationship Id="rId7" Type="http://schemas.openxmlformats.org/officeDocument/2006/relationships/tags" Target="../tags/tag293.xml"/><Relationship Id="rId12" Type="http://schemas.openxmlformats.org/officeDocument/2006/relationships/tags" Target="../tags/tag298.xml"/><Relationship Id="rId17" Type="http://schemas.openxmlformats.org/officeDocument/2006/relationships/tags" Target="../tags/tag303.xml"/><Relationship Id="rId25" Type="http://schemas.openxmlformats.org/officeDocument/2006/relationships/tags" Target="../tags/tag311.xml"/><Relationship Id="rId33" Type="http://schemas.openxmlformats.org/officeDocument/2006/relationships/image" Target="../media/image21.emf"/><Relationship Id="rId2" Type="http://schemas.openxmlformats.org/officeDocument/2006/relationships/tags" Target="../tags/tag288.xml"/><Relationship Id="rId16" Type="http://schemas.openxmlformats.org/officeDocument/2006/relationships/tags" Target="../tags/tag302.xml"/><Relationship Id="rId20" Type="http://schemas.openxmlformats.org/officeDocument/2006/relationships/tags" Target="../tags/tag306.xml"/><Relationship Id="rId29" Type="http://schemas.openxmlformats.org/officeDocument/2006/relationships/tags" Target="../tags/tag315.xml"/><Relationship Id="rId1" Type="http://schemas.openxmlformats.org/officeDocument/2006/relationships/tags" Target="../tags/tag287.xml"/><Relationship Id="rId6" Type="http://schemas.openxmlformats.org/officeDocument/2006/relationships/tags" Target="../tags/tag292.xml"/><Relationship Id="rId11" Type="http://schemas.openxmlformats.org/officeDocument/2006/relationships/tags" Target="../tags/tag297.xml"/><Relationship Id="rId24" Type="http://schemas.openxmlformats.org/officeDocument/2006/relationships/tags" Target="../tags/tag310.xml"/><Relationship Id="rId32" Type="http://schemas.openxmlformats.org/officeDocument/2006/relationships/oleObject" Target="../embeddings/oleObject38.bin"/><Relationship Id="rId5" Type="http://schemas.openxmlformats.org/officeDocument/2006/relationships/tags" Target="../tags/tag291.xml"/><Relationship Id="rId15" Type="http://schemas.openxmlformats.org/officeDocument/2006/relationships/tags" Target="../tags/tag301.xml"/><Relationship Id="rId23" Type="http://schemas.openxmlformats.org/officeDocument/2006/relationships/tags" Target="../tags/tag309.xml"/><Relationship Id="rId28" Type="http://schemas.openxmlformats.org/officeDocument/2006/relationships/tags" Target="../tags/tag314.xml"/><Relationship Id="rId10" Type="http://schemas.openxmlformats.org/officeDocument/2006/relationships/tags" Target="../tags/tag296.xml"/><Relationship Id="rId19" Type="http://schemas.openxmlformats.org/officeDocument/2006/relationships/tags" Target="../tags/tag305.xml"/><Relationship Id="rId31" Type="http://schemas.openxmlformats.org/officeDocument/2006/relationships/slideLayout" Target="../slideLayouts/slideLayout2.xml"/><Relationship Id="rId4" Type="http://schemas.openxmlformats.org/officeDocument/2006/relationships/tags" Target="../tags/tag290.xml"/><Relationship Id="rId9" Type="http://schemas.openxmlformats.org/officeDocument/2006/relationships/tags" Target="../tags/tag295.xml"/><Relationship Id="rId14" Type="http://schemas.openxmlformats.org/officeDocument/2006/relationships/tags" Target="../tags/tag300.xml"/><Relationship Id="rId22" Type="http://schemas.openxmlformats.org/officeDocument/2006/relationships/tags" Target="../tags/tag308.xml"/><Relationship Id="rId27" Type="http://schemas.openxmlformats.org/officeDocument/2006/relationships/tags" Target="../tags/tag313.xml"/><Relationship Id="rId30" Type="http://schemas.openxmlformats.org/officeDocument/2006/relationships/tags" Target="../tags/tag316.xml"/><Relationship Id="rId8" Type="http://schemas.openxmlformats.org/officeDocument/2006/relationships/tags" Target="../tags/tag294.xml"/></Relationships>
</file>

<file path=ppt/slides/_rels/slide6.xml.rels><?xml version="1.0" encoding="UTF-8" standalone="yes"?>
<Relationships xmlns="http://schemas.openxmlformats.org/package/2006/relationships"><Relationship Id="rId13" Type="http://schemas.openxmlformats.org/officeDocument/2006/relationships/tags" Target="../tags/tag329.xml"/><Relationship Id="rId18" Type="http://schemas.openxmlformats.org/officeDocument/2006/relationships/tags" Target="../tags/tag334.xml"/><Relationship Id="rId26" Type="http://schemas.openxmlformats.org/officeDocument/2006/relationships/tags" Target="../tags/tag342.xml"/><Relationship Id="rId3" Type="http://schemas.openxmlformats.org/officeDocument/2006/relationships/tags" Target="../tags/tag319.xml"/><Relationship Id="rId21" Type="http://schemas.openxmlformats.org/officeDocument/2006/relationships/tags" Target="../tags/tag337.xml"/><Relationship Id="rId7" Type="http://schemas.openxmlformats.org/officeDocument/2006/relationships/tags" Target="../tags/tag323.xml"/><Relationship Id="rId12" Type="http://schemas.openxmlformats.org/officeDocument/2006/relationships/tags" Target="../tags/tag328.xml"/><Relationship Id="rId17" Type="http://schemas.openxmlformats.org/officeDocument/2006/relationships/tags" Target="../tags/tag333.xml"/><Relationship Id="rId25" Type="http://schemas.openxmlformats.org/officeDocument/2006/relationships/tags" Target="../tags/tag341.xml"/><Relationship Id="rId33" Type="http://schemas.openxmlformats.org/officeDocument/2006/relationships/chart" Target="../charts/chart3.xml"/><Relationship Id="rId2" Type="http://schemas.openxmlformats.org/officeDocument/2006/relationships/tags" Target="../tags/tag318.xml"/><Relationship Id="rId16" Type="http://schemas.openxmlformats.org/officeDocument/2006/relationships/tags" Target="../tags/tag332.xml"/><Relationship Id="rId20" Type="http://schemas.openxmlformats.org/officeDocument/2006/relationships/tags" Target="../tags/tag336.xml"/><Relationship Id="rId29" Type="http://schemas.openxmlformats.org/officeDocument/2006/relationships/tags" Target="../tags/tag345.xml"/><Relationship Id="rId1" Type="http://schemas.openxmlformats.org/officeDocument/2006/relationships/tags" Target="../tags/tag317.xml"/><Relationship Id="rId6" Type="http://schemas.openxmlformats.org/officeDocument/2006/relationships/tags" Target="../tags/tag322.xml"/><Relationship Id="rId11" Type="http://schemas.openxmlformats.org/officeDocument/2006/relationships/tags" Target="../tags/tag327.xml"/><Relationship Id="rId24" Type="http://schemas.openxmlformats.org/officeDocument/2006/relationships/tags" Target="../tags/tag340.xml"/><Relationship Id="rId32" Type="http://schemas.openxmlformats.org/officeDocument/2006/relationships/image" Target="../media/image21.emf"/><Relationship Id="rId5" Type="http://schemas.openxmlformats.org/officeDocument/2006/relationships/tags" Target="../tags/tag321.xml"/><Relationship Id="rId15" Type="http://schemas.openxmlformats.org/officeDocument/2006/relationships/tags" Target="../tags/tag331.xml"/><Relationship Id="rId23" Type="http://schemas.openxmlformats.org/officeDocument/2006/relationships/tags" Target="../tags/tag339.xml"/><Relationship Id="rId28" Type="http://schemas.openxmlformats.org/officeDocument/2006/relationships/tags" Target="../tags/tag344.xml"/><Relationship Id="rId10" Type="http://schemas.openxmlformats.org/officeDocument/2006/relationships/tags" Target="../tags/tag326.xml"/><Relationship Id="rId19" Type="http://schemas.openxmlformats.org/officeDocument/2006/relationships/tags" Target="../tags/tag335.xml"/><Relationship Id="rId31" Type="http://schemas.openxmlformats.org/officeDocument/2006/relationships/oleObject" Target="../embeddings/oleObject39.bin"/><Relationship Id="rId4" Type="http://schemas.openxmlformats.org/officeDocument/2006/relationships/tags" Target="../tags/tag320.xml"/><Relationship Id="rId9" Type="http://schemas.openxmlformats.org/officeDocument/2006/relationships/tags" Target="../tags/tag325.xml"/><Relationship Id="rId14" Type="http://schemas.openxmlformats.org/officeDocument/2006/relationships/tags" Target="../tags/tag330.xml"/><Relationship Id="rId22" Type="http://schemas.openxmlformats.org/officeDocument/2006/relationships/tags" Target="../tags/tag338.xml"/><Relationship Id="rId27" Type="http://schemas.openxmlformats.org/officeDocument/2006/relationships/tags" Target="../tags/tag343.xml"/><Relationship Id="rId30" Type="http://schemas.openxmlformats.org/officeDocument/2006/relationships/slideLayout" Target="../slideLayouts/slideLayout10.xml"/><Relationship Id="rId8" Type="http://schemas.openxmlformats.org/officeDocument/2006/relationships/tags" Target="../tags/tag324.xml"/></Relationships>
</file>

<file path=ppt/slides/_rels/slide7.xml.rels><?xml version="1.0" encoding="UTF-8" standalone="yes"?>
<Relationships xmlns="http://schemas.openxmlformats.org/package/2006/relationships"><Relationship Id="rId8" Type="http://schemas.openxmlformats.org/officeDocument/2006/relationships/tags" Target="../tags/tag353.xml"/><Relationship Id="rId13" Type="http://schemas.openxmlformats.org/officeDocument/2006/relationships/tags" Target="../tags/tag358.xml"/><Relationship Id="rId18" Type="http://schemas.openxmlformats.org/officeDocument/2006/relationships/tags" Target="../tags/tag363.xml"/><Relationship Id="rId26" Type="http://schemas.openxmlformats.org/officeDocument/2006/relationships/tags" Target="../tags/tag371.xml"/><Relationship Id="rId3" Type="http://schemas.openxmlformats.org/officeDocument/2006/relationships/tags" Target="../tags/tag348.xml"/><Relationship Id="rId21" Type="http://schemas.openxmlformats.org/officeDocument/2006/relationships/tags" Target="../tags/tag366.xml"/><Relationship Id="rId7" Type="http://schemas.openxmlformats.org/officeDocument/2006/relationships/tags" Target="../tags/tag352.xml"/><Relationship Id="rId12" Type="http://schemas.openxmlformats.org/officeDocument/2006/relationships/tags" Target="../tags/tag357.xml"/><Relationship Id="rId17" Type="http://schemas.openxmlformats.org/officeDocument/2006/relationships/tags" Target="../tags/tag362.xml"/><Relationship Id="rId25" Type="http://schemas.openxmlformats.org/officeDocument/2006/relationships/tags" Target="../tags/tag370.xml"/><Relationship Id="rId2" Type="http://schemas.openxmlformats.org/officeDocument/2006/relationships/tags" Target="../tags/tag347.xml"/><Relationship Id="rId16" Type="http://schemas.openxmlformats.org/officeDocument/2006/relationships/tags" Target="../tags/tag361.xml"/><Relationship Id="rId20" Type="http://schemas.openxmlformats.org/officeDocument/2006/relationships/tags" Target="../tags/tag365.xml"/><Relationship Id="rId29" Type="http://schemas.openxmlformats.org/officeDocument/2006/relationships/slideLayout" Target="../slideLayouts/slideLayout10.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tags" Target="../tags/tag356.xml"/><Relationship Id="rId24" Type="http://schemas.openxmlformats.org/officeDocument/2006/relationships/tags" Target="../tags/tag369.xml"/><Relationship Id="rId32" Type="http://schemas.openxmlformats.org/officeDocument/2006/relationships/chart" Target="../charts/chart4.xml"/><Relationship Id="rId5" Type="http://schemas.openxmlformats.org/officeDocument/2006/relationships/tags" Target="../tags/tag350.xml"/><Relationship Id="rId15" Type="http://schemas.openxmlformats.org/officeDocument/2006/relationships/tags" Target="../tags/tag360.xml"/><Relationship Id="rId23" Type="http://schemas.openxmlformats.org/officeDocument/2006/relationships/tags" Target="../tags/tag368.xml"/><Relationship Id="rId28" Type="http://schemas.openxmlformats.org/officeDocument/2006/relationships/tags" Target="../tags/tag373.xml"/><Relationship Id="rId10" Type="http://schemas.openxmlformats.org/officeDocument/2006/relationships/tags" Target="../tags/tag355.xml"/><Relationship Id="rId19" Type="http://schemas.openxmlformats.org/officeDocument/2006/relationships/tags" Target="../tags/tag364.xml"/><Relationship Id="rId31" Type="http://schemas.openxmlformats.org/officeDocument/2006/relationships/image" Target="../media/image21.emf"/><Relationship Id="rId4" Type="http://schemas.openxmlformats.org/officeDocument/2006/relationships/tags" Target="../tags/tag349.xml"/><Relationship Id="rId9" Type="http://schemas.openxmlformats.org/officeDocument/2006/relationships/tags" Target="../tags/tag354.xml"/><Relationship Id="rId14" Type="http://schemas.openxmlformats.org/officeDocument/2006/relationships/tags" Target="../tags/tag359.xml"/><Relationship Id="rId22" Type="http://schemas.openxmlformats.org/officeDocument/2006/relationships/tags" Target="../tags/tag367.xml"/><Relationship Id="rId27" Type="http://schemas.openxmlformats.org/officeDocument/2006/relationships/tags" Target="../tags/tag372.xml"/><Relationship Id="rId30"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8" Type="http://schemas.openxmlformats.org/officeDocument/2006/relationships/tags" Target="../tags/tag381.xml"/><Relationship Id="rId13" Type="http://schemas.openxmlformats.org/officeDocument/2006/relationships/tags" Target="../tags/tag386.xml"/><Relationship Id="rId18" Type="http://schemas.openxmlformats.org/officeDocument/2006/relationships/tags" Target="../tags/tag391.xml"/><Relationship Id="rId26" Type="http://schemas.openxmlformats.org/officeDocument/2006/relationships/tags" Target="../tags/tag399.xml"/><Relationship Id="rId3" Type="http://schemas.openxmlformats.org/officeDocument/2006/relationships/tags" Target="../tags/tag376.xml"/><Relationship Id="rId21" Type="http://schemas.openxmlformats.org/officeDocument/2006/relationships/tags" Target="../tags/tag394.xml"/><Relationship Id="rId7" Type="http://schemas.openxmlformats.org/officeDocument/2006/relationships/tags" Target="../tags/tag380.xml"/><Relationship Id="rId12" Type="http://schemas.openxmlformats.org/officeDocument/2006/relationships/tags" Target="../tags/tag385.xml"/><Relationship Id="rId17" Type="http://schemas.openxmlformats.org/officeDocument/2006/relationships/tags" Target="../tags/tag390.xml"/><Relationship Id="rId25" Type="http://schemas.openxmlformats.org/officeDocument/2006/relationships/tags" Target="../tags/tag398.xml"/><Relationship Id="rId2" Type="http://schemas.openxmlformats.org/officeDocument/2006/relationships/tags" Target="../tags/tag375.xml"/><Relationship Id="rId16" Type="http://schemas.openxmlformats.org/officeDocument/2006/relationships/tags" Target="../tags/tag389.xml"/><Relationship Id="rId20" Type="http://schemas.openxmlformats.org/officeDocument/2006/relationships/tags" Target="../tags/tag393.xml"/><Relationship Id="rId29" Type="http://schemas.openxmlformats.org/officeDocument/2006/relationships/slideLayout" Target="../slideLayouts/slideLayout10.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24" Type="http://schemas.openxmlformats.org/officeDocument/2006/relationships/tags" Target="../tags/tag397.xml"/><Relationship Id="rId32" Type="http://schemas.openxmlformats.org/officeDocument/2006/relationships/chart" Target="../charts/chart5.xml"/><Relationship Id="rId5" Type="http://schemas.openxmlformats.org/officeDocument/2006/relationships/tags" Target="../tags/tag378.xml"/><Relationship Id="rId15" Type="http://schemas.openxmlformats.org/officeDocument/2006/relationships/tags" Target="../tags/tag388.xml"/><Relationship Id="rId23" Type="http://schemas.openxmlformats.org/officeDocument/2006/relationships/tags" Target="../tags/tag396.xml"/><Relationship Id="rId28" Type="http://schemas.openxmlformats.org/officeDocument/2006/relationships/tags" Target="../tags/tag401.xml"/><Relationship Id="rId10" Type="http://schemas.openxmlformats.org/officeDocument/2006/relationships/tags" Target="../tags/tag383.xml"/><Relationship Id="rId19" Type="http://schemas.openxmlformats.org/officeDocument/2006/relationships/tags" Target="../tags/tag392.xml"/><Relationship Id="rId31" Type="http://schemas.openxmlformats.org/officeDocument/2006/relationships/image" Target="../media/image21.emf"/><Relationship Id="rId4" Type="http://schemas.openxmlformats.org/officeDocument/2006/relationships/tags" Target="../tags/tag377.xml"/><Relationship Id="rId9" Type="http://schemas.openxmlformats.org/officeDocument/2006/relationships/tags" Target="../tags/tag382.xml"/><Relationship Id="rId14" Type="http://schemas.openxmlformats.org/officeDocument/2006/relationships/tags" Target="../tags/tag387.xml"/><Relationship Id="rId22" Type="http://schemas.openxmlformats.org/officeDocument/2006/relationships/tags" Target="../tags/tag395.xml"/><Relationship Id="rId27" Type="http://schemas.openxmlformats.org/officeDocument/2006/relationships/tags" Target="../tags/tag400.xml"/><Relationship Id="rId30"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tags" Target="../tags/tag414.xml"/><Relationship Id="rId18" Type="http://schemas.openxmlformats.org/officeDocument/2006/relationships/tags" Target="../tags/tag419.xml"/><Relationship Id="rId26" Type="http://schemas.openxmlformats.org/officeDocument/2006/relationships/image" Target="../media/image21.emf"/><Relationship Id="rId3" Type="http://schemas.openxmlformats.org/officeDocument/2006/relationships/tags" Target="../tags/tag404.xml"/><Relationship Id="rId21" Type="http://schemas.openxmlformats.org/officeDocument/2006/relationships/tags" Target="../tags/tag422.xml"/><Relationship Id="rId7" Type="http://schemas.openxmlformats.org/officeDocument/2006/relationships/tags" Target="../tags/tag408.xml"/><Relationship Id="rId12" Type="http://schemas.openxmlformats.org/officeDocument/2006/relationships/tags" Target="../tags/tag413.xml"/><Relationship Id="rId17" Type="http://schemas.openxmlformats.org/officeDocument/2006/relationships/tags" Target="../tags/tag418.xml"/><Relationship Id="rId25" Type="http://schemas.openxmlformats.org/officeDocument/2006/relationships/oleObject" Target="../embeddings/oleObject42.bin"/><Relationship Id="rId2" Type="http://schemas.openxmlformats.org/officeDocument/2006/relationships/tags" Target="../tags/tag403.xml"/><Relationship Id="rId16" Type="http://schemas.openxmlformats.org/officeDocument/2006/relationships/tags" Target="../tags/tag417.xml"/><Relationship Id="rId20" Type="http://schemas.openxmlformats.org/officeDocument/2006/relationships/tags" Target="../tags/tag421.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tags" Target="../tags/tag412.xml"/><Relationship Id="rId24" Type="http://schemas.openxmlformats.org/officeDocument/2006/relationships/slideLayout" Target="../slideLayouts/slideLayout10.xml"/><Relationship Id="rId5" Type="http://schemas.openxmlformats.org/officeDocument/2006/relationships/tags" Target="../tags/tag406.xml"/><Relationship Id="rId15" Type="http://schemas.openxmlformats.org/officeDocument/2006/relationships/tags" Target="../tags/tag416.xml"/><Relationship Id="rId23" Type="http://schemas.openxmlformats.org/officeDocument/2006/relationships/tags" Target="../tags/tag424.xml"/><Relationship Id="rId10" Type="http://schemas.openxmlformats.org/officeDocument/2006/relationships/tags" Target="../tags/tag411.xml"/><Relationship Id="rId19" Type="http://schemas.openxmlformats.org/officeDocument/2006/relationships/tags" Target="../tags/tag420.xml"/><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tags" Target="../tags/tag415.xml"/><Relationship Id="rId22" Type="http://schemas.openxmlformats.org/officeDocument/2006/relationships/tags" Target="../tags/tag423.xml"/><Relationship Id="rId27"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2754881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dirty="0">
              <a:solidFill>
                <a:schemeClr val="bg1"/>
              </a:solidFill>
              <a:latin typeface="Georgia" panose="02040502050405020303" pitchFamily="18" charset="0"/>
              <a:ea typeface="+mj-ea"/>
              <a:cs typeface="+mj-cs"/>
              <a:sym typeface="Georgia" panose="02040502050405020303" pitchFamily="18" charset="0"/>
            </a:endParaRPr>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13"/>
            <p:custDataLst>
              <p:tags r:id="rId4"/>
            </p:custDataLst>
          </p:nvPr>
        </p:nvSpPr>
        <p:spPr/>
        <p:txBody>
          <a:bodyPr/>
          <a:lstStyle/>
          <a:p>
            <a:r>
              <a:rPr lang="en-US" dirty="0"/>
              <a:t>February 12</a:t>
            </a:r>
            <a:r>
              <a:rPr lang="en-US" baseline="30000" dirty="0"/>
              <a:t>th</a:t>
            </a:r>
            <a:r>
              <a:rPr lang="en-US" dirty="0"/>
              <a:t>, 2026</a:t>
            </a:r>
          </a:p>
        </p:txBody>
      </p:sp>
      <p:sp>
        <p:nvSpPr>
          <p:cNvPr id="8" name="Subtitle">
            <a:extLst>
              <a:ext uri="{FF2B5EF4-FFF2-40B4-BE49-F238E27FC236}">
                <a16:creationId xmlns:a16="http://schemas.microsoft.com/office/drawing/2014/main" id="{C782A516-A38A-5CD7-081C-A04928C4509E}"/>
              </a:ext>
            </a:extLst>
          </p:cNvPr>
          <p:cNvSpPr>
            <a:spLocks noGrp="1"/>
          </p:cNvSpPr>
          <p:nvPr>
            <p:ph type="subTitle" idx="1"/>
            <p:custDataLst>
              <p:tags r:id="rId5"/>
            </p:custDataLst>
          </p:nvPr>
        </p:nvSpPr>
        <p:spPr>
          <a:noFill/>
          <a:ln/>
          <a:extLst>
            <a:ext uri="{909E8E84-426E-40DD-AFC4-6F175D3DCCD1}">
              <a14:hiddenFill xmlns:a14="http://schemas.microsoft.com/office/drawing/2010/main">
                <a:solidFill>
                  <a:srgbClr val="FFFFFF"/>
                </a:solidFill>
              </a14:hiddenFill>
            </a:ext>
          </a:extLst>
        </p:spPr>
        <p:txBody>
          <a:bodyPr/>
          <a:lstStyle/>
          <a:p>
            <a:r>
              <a:rPr lang="en-US" dirty="0"/>
              <a:t>Survey results and public written </a:t>
            </a:r>
            <a:r>
              <a:rPr lang="en-US"/>
              <a:t>comments summary</a:t>
            </a:r>
            <a:endParaRPr lang="en-US" dirty="0"/>
          </a:p>
        </p:txBody>
      </p:sp>
      <p:sp>
        <p:nvSpPr>
          <p:cNvPr id="4" name="Title">
            <a:extLst>
              <a:ext uri="{FF2B5EF4-FFF2-40B4-BE49-F238E27FC236}">
                <a16:creationId xmlns:a16="http://schemas.microsoft.com/office/drawing/2014/main" id="{FA5D4630-F7DD-45DE-8B28-13C4C3DDAD21}"/>
              </a:ext>
            </a:extLst>
          </p:cNvPr>
          <p:cNvSpPr>
            <a:spLocks noGrp="1"/>
          </p:cNvSpPr>
          <p:nvPr>
            <p:ph type="title"/>
            <p:custDataLst>
              <p:tags r:id="rId6"/>
            </p:custDataLst>
          </p:nvPr>
        </p:nvSpPr>
        <p:spPr/>
        <p:txBody>
          <a:bodyPr vert="horz">
            <a:normAutofit/>
          </a:bodyPr>
          <a:lstStyle/>
          <a:p>
            <a:r>
              <a:rPr lang="en-US" dirty="0">
                <a:latin typeface="+mn-lt"/>
              </a:rPr>
              <a:t>ERCOT Large Load Interconnection </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1">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5962FA7-B848-DABC-6AC2-EA0E5A33B7F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5" progId="TCLayout.ActiveDocument.1">
                  <p:embed/>
                </p:oleObj>
              </mc:Choice>
              <mc:Fallback>
                <p:oleObj name="think-cell Slide" r:id="rId15" imgW="404" imgH="405" progId="TCLayout.ActiveDocument.1">
                  <p:embed/>
                  <p:pic>
                    <p:nvPicPr>
                      <p:cNvPr id="6" name="think-cell data - do not delete" hidden="1">
                        <a:extLst>
                          <a:ext uri="{FF2B5EF4-FFF2-40B4-BE49-F238E27FC236}">
                            <a16:creationId xmlns:a16="http://schemas.microsoft.com/office/drawing/2014/main" id="{75962FA7-B848-DABC-6AC2-EA0E5A33B7F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3AA73F38-D49A-7994-8A88-DB08DB08A41E}"/>
              </a:ext>
            </a:extLst>
          </p:cNvPr>
          <p:cNvSpPr>
            <a:spLocks noGrp="1"/>
          </p:cNvSpPr>
          <p:nvPr>
            <p:ph type="title"/>
            <p:custDataLst>
              <p:tags r:id="rId2"/>
            </p:custDataLst>
          </p:nvPr>
        </p:nvSpPr>
        <p:spPr/>
        <p:txBody>
          <a:bodyPr vert="horz"/>
          <a:lstStyle/>
          <a:p>
            <a:r>
              <a:rPr lang="en-US" dirty="0"/>
              <a:t>Initial Screening Study/Early Input: Open Comments</a:t>
            </a:r>
          </a:p>
        </p:txBody>
      </p:sp>
      <p:sp>
        <p:nvSpPr>
          <p:cNvPr id="8" name="TextBox 7">
            <a:extLst>
              <a:ext uri="{FF2B5EF4-FFF2-40B4-BE49-F238E27FC236}">
                <a16:creationId xmlns:a16="http://schemas.microsoft.com/office/drawing/2014/main" id="{59DC147A-1D2D-403E-3CD3-CD85D24512AE}"/>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B969E696-1D4A-FBD4-CCE6-84E061A228B3}"/>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N=63</a:t>
            </a:r>
          </a:p>
        </p:txBody>
      </p:sp>
      <p:sp>
        <p:nvSpPr>
          <p:cNvPr id="10" name="TextBox 9">
            <a:extLst>
              <a:ext uri="{FF2B5EF4-FFF2-40B4-BE49-F238E27FC236}">
                <a16:creationId xmlns:a16="http://schemas.microsoft.com/office/drawing/2014/main" id="{81CB2DAD-4739-5123-4B24-51A53580BB30}"/>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“Regarding feedback on T(D)SP and ERCOT delayed responses, what are appropriate next steps to consider?”</a:t>
            </a:r>
            <a:endParaRPr lang="en-US" sz="1400" i="1" dirty="0"/>
          </a:p>
        </p:txBody>
      </p:sp>
      <p:sp>
        <p:nvSpPr>
          <p:cNvPr id="2" name="TextBox 1">
            <a:extLst>
              <a:ext uri="{FF2B5EF4-FFF2-40B4-BE49-F238E27FC236}">
                <a16:creationId xmlns:a16="http://schemas.microsoft.com/office/drawing/2014/main" id="{E7C0D0B0-5750-A23D-C328-4300241F8B5F}"/>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3" name="LineBasicStrong 6">
            <a:extLst>
              <a:ext uri="{FF2B5EF4-FFF2-40B4-BE49-F238E27FC236}">
                <a16:creationId xmlns:a16="http://schemas.microsoft.com/office/drawing/2014/main" id="{1FC16CCC-3A72-6A67-2827-D9DD9A84B56E}"/>
              </a:ext>
            </a:extLst>
          </p:cNvPr>
          <p:cNvCxnSpPr>
            <a:cxnSpLocks/>
          </p:cNvCxnSpPr>
          <p:nvPr>
            <p:custDataLst>
              <p:tags r:id="rId5"/>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9051B27-F3DD-9D64-9AB8-C0810D7DCAF2}"/>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35" name="Group 34">
            <a:extLst>
              <a:ext uri="{FF2B5EF4-FFF2-40B4-BE49-F238E27FC236}">
                <a16:creationId xmlns:a16="http://schemas.microsoft.com/office/drawing/2014/main" id="{8F8508E7-0285-1052-1B86-0D6D8764E271}"/>
              </a:ext>
            </a:extLst>
          </p:cNvPr>
          <p:cNvGrpSpPr/>
          <p:nvPr/>
        </p:nvGrpSpPr>
        <p:grpSpPr>
          <a:xfrm>
            <a:off x="554736" y="1574160"/>
            <a:ext cx="11082527" cy="430887"/>
            <a:chOff x="554736" y="1607396"/>
            <a:chExt cx="11082527" cy="430887"/>
          </a:xfrm>
        </p:grpSpPr>
        <p:sp>
          <p:nvSpPr>
            <p:cNvPr id="12" name="TextBox 11">
              <a:extLst>
                <a:ext uri="{FF2B5EF4-FFF2-40B4-BE49-F238E27FC236}">
                  <a16:creationId xmlns:a16="http://schemas.microsoft.com/office/drawing/2014/main" id="{4C3F3845-7FF1-EB55-3365-D11745568F20}"/>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Clear need for standardized, end-to-end processes</a:t>
              </a:r>
              <a:endParaRPr lang="en-US" sz="1400" dirty="0"/>
            </a:p>
          </p:txBody>
        </p:sp>
        <p:sp>
          <p:nvSpPr>
            <p:cNvPr id="13" name="TextBox 12">
              <a:extLst>
                <a:ext uri="{FF2B5EF4-FFF2-40B4-BE49-F238E27FC236}">
                  <a16:creationId xmlns:a16="http://schemas.microsoft.com/office/drawing/2014/main" id="{634C3AA1-7903-19F6-A3F0-B7B9563733BB}"/>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Stakeholders repeatedly call for clearer definition of roles, steps, and timelines </a:t>
              </a:r>
              <a:r>
                <a:rPr lang="en-US" sz="1400" dirty="0"/>
                <a:t>across the full Large Load Interconnection process to reduce inconsistency and inequitable outcomes across T(D)SPs</a:t>
              </a:r>
            </a:p>
          </p:txBody>
        </p:sp>
      </p:grpSp>
      <p:cxnSp>
        <p:nvCxnSpPr>
          <p:cNvPr id="14" name="LineBasicStrong 6">
            <a:extLst>
              <a:ext uri="{FF2B5EF4-FFF2-40B4-BE49-F238E27FC236}">
                <a16:creationId xmlns:a16="http://schemas.microsoft.com/office/drawing/2014/main" id="{0C0631FE-58AA-4930-F3BB-1C9C15D34EC2}"/>
              </a:ext>
            </a:extLst>
          </p:cNvPr>
          <p:cNvCxnSpPr>
            <a:cxnSpLocks/>
          </p:cNvCxnSpPr>
          <p:nvPr>
            <p:custDataLst>
              <p:tags r:id="rId6"/>
            </p:custDataLst>
          </p:nvPr>
        </p:nvCxnSpPr>
        <p:spPr>
          <a:xfrm>
            <a:off x="554735" y="2083789"/>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AC991D4-8338-B55E-9425-FA1D4BE16CFE}"/>
              </a:ext>
            </a:extLst>
          </p:cNvPr>
          <p:cNvGrpSpPr/>
          <p:nvPr/>
        </p:nvGrpSpPr>
        <p:grpSpPr>
          <a:xfrm>
            <a:off x="554736" y="2162531"/>
            <a:ext cx="11082527" cy="430887"/>
            <a:chOff x="554736" y="2203726"/>
            <a:chExt cx="11082527" cy="430887"/>
          </a:xfrm>
        </p:grpSpPr>
        <p:sp>
          <p:nvSpPr>
            <p:cNvPr id="15" name="TextBox 14">
              <a:extLst>
                <a:ext uri="{FF2B5EF4-FFF2-40B4-BE49-F238E27FC236}">
                  <a16:creationId xmlns:a16="http://schemas.microsoft.com/office/drawing/2014/main" id="{A50D1E65-1FD4-95F0-5542-127457EC33A8}"/>
                </a:ext>
              </a:extLst>
            </p:cNvPr>
            <p:cNvSpPr txBox="1">
              <a:spLocks/>
            </p:cNvSpPr>
            <p:nvPr/>
          </p:nvSpPr>
          <p:spPr>
            <a:xfrm>
              <a:off x="554736" y="220372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Transparency and visibility are the top pain points</a:t>
              </a:r>
              <a:endParaRPr lang="en-US" sz="1400" dirty="0"/>
            </a:p>
          </p:txBody>
        </p:sp>
        <p:sp>
          <p:nvSpPr>
            <p:cNvPr id="16" name="TextBox 15">
              <a:extLst>
                <a:ext uri="{FF2B5EF4-FFF2-40B4-BE49-F238E27FC236}">
                  <a16:creationId xmlns:a16="http://schemas.microsoft.com/office/drawing/2014/main" id="{CAD59E5D-AE4D-47DC-B35D-E56A4E149BEF}"/>
                </a:ext>
              </a:extLst>
            </p:cNvPr>
            <p:cNvSpPr txBox="1">
              <a:spLocks/>
            </p:cNvSpPr>
            <p:nvPr/>
          </p:nvSpPr>
          <p:spPr>
            <a:xfrm>
              <a:off x="3472665" y="220372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A centralized, RIOO-like portal to track project status, ownership, missing inputs, and timelines is widely viewed as essential </a:t>
              </a:r>
              <a:r>
                <a:rPr lang="en-US" sz="1400" dirty="0"/>
                <a:t>to improve coordination and reduce ad-hoc communication</a:t>
              </a:r>
            </a:p>
          </p:txBody>
        </p:sp>
      </p:grpSp>
      <p:cxnSp>
        <p:nvCxnSpPr>
          <p:cNvPr id="17" name="LineBasicStrong 6">
            <a:extLst>
              <a:ext uri="{FF2B5EF4-FFF2-40B4-BE49-F238E27FC236}">
                <a16:creationId xmlns:a16="http://schemas.microsoft.com/office/drawing/2014/main" id="{E54C012D-F07F-49EB-E5C9-5A07E2D87640}"/>
              </a:ext>
            </a:extLst>
          </p:cNvPr>
          <p:cNvCxnSpPr>
            <a:cxnSpLocks/>
          </p:cNvCxnSpPr>
          <p:nvPr>
            <p:custDataLst>
              <p:tags r:id="rId7"/>
            </p:custDataLst>
          </p:nvPr>
        </p:nvCxnSpPr>
        <p:spPr>
          <a:xfrm>
            <a:off x="554735" y="2672160"/>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6F896C32-0B77-5FE6-1955-534DB0D6530C}"/>
              </a:ext>
            </a:extLst>
          </p:cNvPr>
          <p:cNvGrpSpPr/>
          <p:nvPr/>
        </p:nvGrpSpPr>
        <p:grpSpPr>
          <a:xfrm>
            <a:off x="554736" y="2750902"/>
            <a:ext cx="11082527" cy="430887"/>
            <a:chOff x="554736" y="2773841"/>
            <a:chExt cx="11082527" cy="430887"/>
          </a:xfrm>
        </p:grpSpPr>
        <p:sp>
          <p:nvSpPr>
            <p:cNvPr id="18" name="TextBox 17">
              <a:extLst>
                <a:ext uri="{FF2B5EF4-FFF2-40B4-BE49-F238E27FC236}">
                  <a16:creationId xmlns:a16="http://schemas.microsoft.com/office/drawing/2014/main" id="{569C0F5F-A6AE-A26A-877C-B1A2A79F5017}"/>
                </a:ext>
              </a:extLst>
            </p:cNvPr>
            <p:cNvSpPr txBox="1">
              <a:spLocks/>
            </p:cNvSpPr>
            <p:nvPr/>
          </p:nvSpPr>
          <p:spPr>
            <a:xfrm>
              <a:off x="554736" y="2773841"/>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Screening studies must be high-quality/aligned with assumptions</a:t>
              </a:r>
              <a:endParaRPr lang="en-US" sz="1400" dirty="0"/>
            </a:p>
          </p:txBody>
        </p:sp>
        <p:sp>
          <p:nvSpPr>
            <p:cNvPr id="19" name="TextBox 18">
              <a:extLst>
                <a:ext uri="{FF2B5EF4-FFF2-40B4-BE49-F238E27FC236}">
                  <a16:creationId xmlns:a16="http://schemas.microsoft.com/office/drawing/2014/main" id="{8C40C044-8979-0B91-BB7B-01EDFEAD8D4F}"/>
                </a:ext>
              </a:extLst>
            </p:cNvPr>
            <p:cNvSpPr txBox="1">
              <a:spLocks/>
            </p:cNvSpPr>
            <p:nvPr/>
          </p:nvSpPr>
          <p:spPr>
            <a:xfrm>
              <a:off x="3472665" y="2773841"/>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Stakeholders favor ERCOT-led or coordinated screening </a:t>
              </a:r>
              <a:r>
                <a:rPr lang="en-US" sz="1400" dirty="0"/>
                <a:t>that provides directionally accurate MW and energization timelines; low-fidelity or sequential T(D)SP-only screening is seen as limited value</a:t>
              </a:r>
            </a:p>
          </p:txBody>
        </p:sp>
      </p:grpSp>
      <p:cxnSp>
        <p:nvCxnSpPr>
          <p:cNvPr id="20" name="LineBasicStrong 6">
            <a:extLst>
              <a:ext uri="{FF2B5EF4-FFF2-40B4-BE49-F238E27FC236}">
                <a16:creationId xmlns:a16="http://schemas.microsoft.com/office/drawing/2014/main" id="{A5ADA5F9-E20A-1D3D-7F27-5C0E420E7CE6}"/>
              </a:ext>
            </a:extLst>
          </p:cNvPr>
          <p:cNvCxnSpPr>
            <a:cxnSpLocks/>
          </p:cNvCxnSpPr>
          <p:nvPr>
            <p:custDataLst>
              <p:tags r:id="rId8"/>
            </p:custDataLst>
          </p:nvPr>
        </p:nvCxnSpPr>
        <p:spPr>
          <a:xfrm>
            <a:off x="554735" y="326053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8DB5480-7577-B5B7-42AE-210BE1DE38BD}"/>
              </a:ext>
            </a:extLst>
          </p:cNvPr>
          <p:cNvGrpSpPr/>
          <p:nvPr/>
        </p:nvGrpSpPr>
        <p:grpSpPr>
          <a:xfrm>
            <a:off x="554736" y="3339273"/>
            <a:ext cx="11082527" cy="430887"/>
            <a:chOff x="554736" y="3349623"/>
            <a:chExt cx="11082527" cy="430887"/>
          </a:xfrm>
        </p:grpSpPr>
        <p:sp>
          <p:nvSpPr>
            <p:cNvPr id="21" name="TextBox 20">
              <a:extLst>
                <a:ext uri="{FF2B5EF4-FFF2-40B4-BE49-F238E27FC236}">
                  <a16:creationId xmlns:a16="http://schemas.microsoft.com/office/drawing/2014/main" id="{0F450B6F-B346-F30D-C780-04508998609E}"/>
                </a:ext>
              </a:extLst>
            </p:cNvPr>
            <p:cNvSpPr txBox="1">
              <a:spLocks/>
            </p:cNvSpPr>
            <p:nvPr/>
          </p:nvSpPr>
          <p:spPr>
            <a:xfrm>
              <a:off x="554736" y="3349623"/>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Early screening clarity reduces speculation and capital risk</a:t>
              </a:r>
              <a:endParaRPr lang="en-US" sz="1400" dirty="0"/>
            </a:p>
          </p:txBody>
        </p:sp>
        <p:sp>
          <p:nvSpPr>
            <p:cNvPr id="22" name="TextBox 21">
              <a:extLst>
                <a:ext uri="{FF2B5EF4-FFF2-40B4-BE49-F238E27FC236}">
                  <a16:creationId xmlns:a16="http://schemas.microsoft.com/office/drawing/2014/main" id="{11053209-9651-1154-9DA4-2378103E001E}"/>
                </a:ext>
              </a:extLst>
            </p:cNvPr>
            <p:cNvSpPr txBox="1">
              <a:spLocks/>
            </p:cNvSpPr>
            <p:nvPr/>
          </p:nvSpPr>
          <p:spPr>
            <a:xfrm>
              <a:off x="3472665" y="3349623"/>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Credible early screening is viewed as critical to reduce speculative requests </a:t>
              </a:r>
              <a:r>
                <a:rPr lang="en-US" sz="1400" dirty="0"/>
                <a:t>and allow developers to make informed investment decisions before posting significant security</a:t>
              </a:r>
            </a:p>
          </p:txBody>
        </p:sp>
      </p:grpSp>
      <p:cxnSp>
        <p:nvCxnSpPr>
          <p:cNvPr id="23" name="LineBasicStrong 6">
            <a:extLst>
              <a:ext uri="{FF2B5EF4-FFF2-40B4-BE49-F238E27FC236}">
                <a16:creationId xmlns:a16="http://schemas.microsoft.com/office/drawing/2014/main" id="{77040367-8578-532E-D156-CFA68B4CDE8F}"/>
              </a:ext>
            </a:extLst>
          </p:cNvPr>
          <p:cNvCxnSpPr>
            <a:cxnSpLocks/>
          </p:cNvCxnSpPr>
          <p:nvPr>
            <p:custDataLst>
              <p:tags r:id="rId9"/>
            </p:custDataLst>
          </p:nvPr>
        </p:nvCxnSpPr>
        <p:spPr>
          <a:xfrm>
            <a:off x="554735" y="3848902"/>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5F2FFA6-6E9E-A982-08D5-79E9F971853E}"/>
              </a:ext>
            </a:extLst>
          </p:cNvPr>
          <p:cNvGrpSpPr/>
          <p:nvPr/>
        </p:nvGrpSpPr>
        <p:grpSpPr>
          <a:xfrm>
            <a:off x="554736" y="3927644"/>
            <a:ext cx="11082527" cy="430887"/>
            <a:chOff x="554736" y="3915131"/>
            <a:chExt cx="11082527" cy="430887"/>
          </a:xfrm>
        </p:grpSpPr>
        <p:sp>
          <p:nvSpPr>
            <p:cNvPr id="24" name="TextBox 23">
              <a:extLst>
                <a:ext uri="{FF2B5EF4-FFF2-40B4-BE49-F238E27FC236}">
                  <a16:creationId xmlns:a16="http://schemas.microsoft.com/office/drawing/2014/main" id="{028FEBC6-6D8E-3BEE-6D9E-0464A8B7A6A8}"/>
                </a:ext>
              </a:extLst>
            </p:cNvPr>
            <p:cNvSpPr txBox="1">
              <a:spLocks/>
            </p:cNvSpPr>
            <p:nvPr/>
          </p:nvSpPr>
          <p:spPr>
            <a:xfrm>
              <a:off x="554736" y="3915131"/>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Communication gaps between ERCOT, T(D)SPs, and developers</a:t>
              </a:r>
              <a:endParaRPr lang="en-US" sz="1400" dirty="0"/>
            </a:p>
          </p:txBody>
        </p:sp>
        <p:sp>
          <p:nvSpPr>
            <p:cNvPr id="25" name="TextBox 24">
              <a:extLst>
                <a:ext uri="{FF2B5EF4-FFF2-40B4-BE49-F238E27FC236}">
                  <a16:creationId xmlns:a16="http://schemas.microsoft.com/office/drawing/2014/main" id="{74C6D7EF-B958-0640-BFFA-01ECC1A3EFAE}"/>
                </a:ext>
              </a:extLst>
            </p:cNvPr>
            <p:cNvSpPr txBox="1">
              <a:spLocks/>
            </p:cNvSpPr>
            <p:nvPr/>
          </p:nvSpPr>
          <p:spPr>
            <a:xfrm>
              <a:off x="3472665" y="3915131"/>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Stakeholders highlight unclear handoffs and stalled requests</a:t>
              </a:r>
              <a:r>
                <a:rPr lang="en-US" sz="1400" dirty="0"/>
                <a:t>; joint ERCOT–T(D)SP–developer communication during early stages is strongly encouraged</a:t>
              </a:r>
            </a:p>
          </p:txBody>
        </p:sp>
      </p:grpSp>
      <p:cxnSp>
        <p:nvCxnSpPr>
          <p:cNvPr id="26" name="LineBasicStrong 6">
            <a:extLst>
              <a:ext uri="{FF2B5EF4-FFF2-40B4-BE49-F238E27FC236}">
                <a16:creationId xmlns:a16="http://schemas.microsoft.com/office/drawing/2014/main" id="{0A08D5F4-107F-31EC-31CB-E1F45D24B139}"/>
              </a:ext>
            </a:extLst>
          </p:cNvPr>
          <p:cNvCxnSpPr>
            <a:cxnSpLocks/>
          </p:cNvCxnSpPr>
          <p:nvPr>
            <p:custDataLst>
              <p:tags r:id="rId10"/>
            </p:custDataLst>
          </p:nvPr>
        </p:nvCxnSpPr>
        <p:spPr>
          <a:xfrm>
            <a:off x="554735" y="4437273"/>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9AA8BE5-E17B-90BD-8462-52A730B85815}"/>
              </a:ext>
            </a:extLst>
          </p:cNvPr>
          <p:cNvGrpSpPr/>
          <p:nvPr/>
        </p:nvGrpSpPr>
        <p:grpSpPr>
          <a:xfrm>
            <a:off x="554736" y="4516015"/>
            <a:ext cx="11082527" cy="430887"/>
            <a:chOff x="554736" y="4506388"/>
            <a:chExt cx="11082527" cy="430887"/>
          </a:xfrm>
        </p:grpSpPr>
        <p:sp>
          <p:nvSpPr>
            <p:cNvPr id="27" name="TextBox 26">
              <a:extLst>
                <a:ext uri="{FF2B5EF4-FFF2-40B4-BE49-F238E27FC236}">
                  <a16:creationId xmlns:a16="http://schemas.microsoft.com/office/drawing/2014/main" id="{3FCCF119-E09C-26C4-5BC2-FF70A08B73C8}"/>
                </a:ext>
              </a:extLst>
            </p:cNvPr>
            <p:cNvSpPr txBox="1">
              <a:spLocks/>
            </p:cNvSpPr>
            <p:nvPr/>
          </p:nvSpPr>
          <p:spPr>
            <a:xfrm>
              <a:off x="554736" y="4506388"/>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Consistency across T(D)SPs is critical to fairness</a:t>
              </a:r>
              <a:endParaRPr lang="en-US" sz="1400" dirty="0"/>
            </a:p>
          </p:txBody>
        </p:sp>
        <p:sp>
          <p:nvSpPr>
            <p:cNvPr id="28" name="TextBox 27">
              <a:extLst>
                <a:ext uri="{FF2B5EF4-FFF2-40B4-BE49-F238E27FC236}">
                  <a16:creationId xmlns:a16="http://schemas.microsoft.com/office/drawing/2014/main" id="{4EEEC1F1-E150-A35E-1751-C71CE3D0EC05}"/>
                </a:ext>
              </a:extLst>
            </p:cNvPr>
            <p:cNvSpPr txBox="1">
              <a:spLocks/>
            </p:cNvSpPr>
            <p:nvPr/>
          </p:nvSpPr>
          <p:spPr>
            <a:xfrm>
              <a:off x="3472665" y="4506388"/>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Differences in study scope, timing, and prioritization across T(D)SPs risk projects missing batch cutoffs </a:t>
              </a:r>
              <a:r>
                <a:rPr lang="en-US" sz="1400" dirty="0"/>
                <a:t>and are viewed as unfair and economically harmful</a:t>
              </a:r>
            </a:p>
          </p:txBody>
        </p:sp>
      </p:grpSp>
      <p:cxnSp>
        <p:nvCxnSpPr>
          <p:cNvPr id="29" name="LineBasicStrong 6">
            <a:extLst>
              <a:ext uri="{FF2B5EF4-FFF2-40B4-BE49-F238E27FC236}">
                <a16:creationId xmlns:a16="http://schemas.microsoft.com/office/drawing/2014/main" id="{EAC3D704-F683-53E2-99FF-30EE0D22C49C}"/>
              </a:ext>
            </a:extLst>
          </p:cNvPr>
          <p:cNvCxnSpPr>
            <a:cxnSpLocks/>
          </p:cNvCxnSpPr>
          <p:nvPr>
            <p:custDataLst>
              <p:tags r:id="rId11"/>
            </p:custDataLst>
          </p:nvPr>
        </p:nvCxnSpPr>
        <p:spPr>
          <a:xfrm>
            <a:off x="554735" y="502564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4002E386-893D-CDDA-BB43-65BC4AFFF065}"/>
              </a:ext>
            </a:extLst>
          </p:cNvPr>
          <p:cNvGrpSpPr/>
          <p:nvPr/>
        </p:nvGrpSpPr>
        <p:grpSpPr>
          <a:xfrm>
            <a:off x="554736" y="5104386"/>
            <a:ext cx="11082527" cy="430887"/>
            <a:chOff x="554736" y="5099572"/>
            <a:chExt cx="11082527" cy="430887"/>
          </a:xfrm>
        </p:grpSpPr>
        <p:sp>
          <p:nvSpPr>
            <p:cNvPr id="30" name="TextBox 29">
              <a:extLst>
                <a:ext uri="{FF2B5EF4-FFF2-40B4-BE49-F238E27FC236}">
                  <a16:creationId xmlns:a16="http://schemas.microsoft.com/office/drawing/2014/main" id="{C73B1722-9D76-E0A9-CEDA-8DEA0F19B8F2}"/>
                </a:ext>
              </a:extLst>
            </p:cNvPr>
            <p:cNvSpPr txBox="1">
              <a:spLocks/>
            </p:cNvSpPr>
            <p:nvPr/>
          </p:nvSpPr>
          <p:spPr>
            <a:xfrm>
              <a:off x="554736" y="5099572"/>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Earlier differentiation of load characteristics is important</a:t>
              </a:r>
              <a:endParaRPr lang="en-US" sz="1400" dirty="0"/>
            </a:p>
          </p:txBody>
        </p:sp>
        <p:sp>
          <p:nvSpPr>
            <p:cNvPr id="31" name="TextBox 30">
              <a:extLst>
                <a:ext uri="{FF2B5EF4-FFF2-40B4-BE49-F238E27FC236}">
                  <a16:creationId xmlns:a16="http://schemas.microsoft.com/office/drawing/2014/main" id="{65F34985-8884-A6E4-5F4A-B6AE53F52BA2}"/>
                </a:ext>
              </a:extLst>
            </p:cNvPr>
            <p:cNvSpPr txBox="1">
              <a:spLocks/>
            </p:cNvSpPr>
            <p:nvPr/>
          </p:nvSpPr>
          <p:spPr>
            <a:xfrm>
              <a:off x="3472665" y="5099572"/>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Stakeholders support early identification of firm vs. non-firm and flexible loads </a:t>
              </a:r>
              <a:r>
                <a:rPr lang="en-US" sz="1400" dirty="0"/>
                <a:t>to improve operational clarity and avoid unnecessary infrastructure build-out</a:t>
              </a:r>
            </a:p>
          </p:txBody>
        </p:sp>
      </p:grpSp>
      <p:cxnSp>
        <p:nvCxnSpPr>
          <p:cNvPr id="32" name="LineBasicStrong 6">
            <a:extLst>
              <a:ext uri="{FF2B5EF4-FFF2-40B4-BE49-F238E27FC236}">
                <a16:creationId xmlns:a16="http://schemas.microsoft.com/office/drawing/2014/main" id="{0E297717-A073-14EC-7C77-2E89733182B6}"/>
              </a:ext>
            </a:extLst>
          </p:cNvPr>
          <p:cNvCxnSpPr>
            <a:cxnSpLocks/>
          </p:cNvCxnSpPr>
          <p:nvPr>
            <p:custDataLst>
              <p:tags r:id="rId12"/>
            </p:custDataLst>
          </p:nvPr>
        </p:nvCxnSpPr>
        <p:spPr>
          <a:xfrm>
            <a:off x="554735" y="5614015"/>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CDEDC102-8306-A9E8-BDEA-BF9DF1A81D15}"/>
              </a:ext>
            </a:extLst>
          </p:cNvPr>
          <p:cNvGrpSpPr/>
          <p:nvPr/>
        </p:nvGrpSpPr>
        <p:grpSpPr>
          <a:xfrm>
            <a:off x="554736" y="5692755"/>
            <a:ext cx="11082527" cy="430887"/>
            <a:chOff x="554736" y="5692755"/>
            <a:chExt cx="11082527" cy="430887"/>
          </a:xfrm>
        </p:grpSpPr>
        <p:sp>
          <p:nvSpPr>
            <p:cNvPr id="33" name="TextBox 32">
              <a:extLst>
                <a:ext uri="{FF2B5EF4-FFF2-40B4-BE49-F238E27FC236}">
                  <a16:creationId xmlns:a16="http://schemas.microsoft.com/office/drawing/2014/main" id="{DE81E212-F121-D863-FC1A-F3E94299F88E}"/>
                </a:ext>
              </a:extLst>
            </p:cNvPr>
            <p:cNvSpPr txBox="1">
              <a:spLocks/>
            </p:cNvSpPr>
            <p:nvPr/>
          </p:nvSpPr>
          <p:spPr>
            <a:xfrm>
              <a:off x="554736" y="5692755"/>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ERCOT leadership is supported, with resourcing caveats</a:t>
              </a:r>
              <a:endParaRPr lang="en-US" sz="1400" dirty="0"/>
            </a:p>
          </p:txBody>
        </p:sp>
        <p:sp>
          <p:nvSpPr>
            <p:cNvPr id="34" name="TextBox 33">
              <a:extLst>
                <a:ext uri="{FF2B5EF4-FFF2-40B4-BE49-F238E27FC236}">
                  <a16:creationId xmlns:a16="http://schemas.microsoft.com/office/drawing/2014/main" id="{4940C44B-562E-8384-3577-9B3D62671A44}"/>
                </a:ext>
              </a:extLst>
            </p:cNvPr>
            <p:cNvSpPr txBox="1">
              <a:spLocks/>
            </p:cNvSpPr>
            <p:nvPr/>
          </p:nvSpPr>
          <p:spPr>
            <a:xfrm>
              <a:off x="3472665" y="5692755"/>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Many support ERCOT leading early screening and coordination, but emphasize the </a:t>
              </a:r>
              <a:r>
                <a:rPr lang="en-US" sz="1400" b="1" dirty="0"/>
                <a:t>need for sufficient tools, staffing, and guardrails to avoid new bottlenecks</a:t>
              </a:r>
            </a:p>
          </p:txBody>
        </p:sp>
      </p:grpSp>
      <p:sp>
        <p:nvSpPr>
          <p:cNvPr id="43" name="TrackerNumBlue 28">
            <a:extLst>
              <a:ext uri="{FF2B5EF4-FFF2-40B4-BE49-F238E27FC236}">
                <a16:creationId xmlns:a16="http://schemas.microsoft.com/office/drawing/2014/main" id="{4ADA83FC-E360-B528-35A5-A73F6CAF78B6}"/>
              </a:ext>
            </a:extLst>
          </p:cNvPr>
          <p:cNvSpPr/>
          <p:nvPr>
            <p:custDataLst>
              <p:tags r:id="rId1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A</a:t>
            </a:r>
          </a:p>
        </p:txBody>
      </p:sp>
    </p:spTree>
    <p:extLst>
      <p:ext uri="{BB962C8B-B14F-4D97-AF65-F5344CB8AC3E}">
        <p14:creationId xmlns:p14="http://schemas.microsoft.com/office/powerpoint/2010/main" val="214129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63ADF1D-D205-356A-BE69-99317A1C91A2}"/>
              </a:ext>
            </a:extLst>
          </p:cNvPr>
          <p:cNvGraphicFramePr>
            <a:graphicFrameLocks noChangeAspect="1"/>
          </p:cNvGraphicFramePr>
          <p:nvPr>
            <p:custDataLst>
              <p:tags r:id="rId1"/>
            </p:custDataLst>
            <p:extLst>
              <p:ext uri="{D42A27DB-BD31-4B8C-83A1-F6EECF244321}">
                <p14:modId xmlns:p14="http://schemas.microsoft.com/office/powerpoint/2010/main" val="1897885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6" imgW="360" imgH="360" progId="TCLayout.ActiveDocument.1">
                  <p:embed/>
                </p:oleObj>
              </mc:Choice>
              <mc:Fallback>
                <p:oleObj name="think-cell Slide" r:id="rId56" imgW="360" imgH="360" progId="TCLayout.ActiveDocument.1">
                  <p:embed/>
                  <p:pic>
                    <p:nvPicPr>
                      <p:cNvPr id="8" name="think-cell data - do not delete" hidden="1">
                        <a:extLst>
                          <a:ext uri="{FF2B5EF4-FFF2-40B4-BE49-F238E27FC236}">
                            <a16:creationId xmlns:a16="http://schemas.microsoft.com/office/drawing/2014/main" id="{A63ADF1D-D205-356A-BE69-99317A1C91A2}"/>
                          </a:ext>
                        </a:extLst>
                      </p:cNvPr>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6932A75-3AD4-ADD4-19AC-5BB9A129DF71}"/>
              </a:ext>
            </a:extLst>
          </p:cNvPr>
          <p:cNvSpPr>
            <a:spLocks noGrp="1"/>
          </p:cNvSpPr>
          <p:nvPr>
            <p:ph type="title"/>
            <p:custDataLst>
              <p:tags r:id="rId2"/>
            </p:custDataLst>
          </p:nvPr>
        </p:nvSpPr>
        <p:spPr/>
        <p:txBody>
          <a:bodyPr vert="horz"/>
          <a:lstStyle/>
          <a:p>
            <a:r>
              <a:rPr lang="en-US" dirty="0"/>
              <a:t>Eligibility criteria: Batch Zero criteria</a:t>
            </a:r>
          </a:p>
        </p:txBody>
      </p:sp>
      <p:sp>
        <p:nvSpPr>
          <p:cNvPr id="6" name="TextBox 5">
            <a:extLst>
              <a:ext uri="{FF2B5EF4-FFF2-40B4-BE49-F238E27FC236}">
                <a16:creationId xmlns:a16="http://schemas.microsoft.com/office/drawing/2014/main" id="{5A453C3F-E8B3-1BD4-CA0F-1150592EB317}"/>
              </a:ext>
            </a:extLst>
          </p:cNvPr>
          <p:cNvSpPr txBox="1">
            <a:spLocks/>
          </p:cNvSpPr>
          <p:nvPr/>
        </p:nvSpPr>
        <p:spPr>
          <a:xfrm>
            <a:off x="554735" y="866213"/>
            <a:ext cx="6967727"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“Based on ERCOT’s proposal laid out in the ERCOT Large Load Batch Study Workshop, are there any additional factors that should be considered to prioritize interconnection requests for inclusion in Batch Zero?”</a:t>
            </a:r>
            <a:r>
              <a:rPr lang="en-US" sz="1400" i="1" dirty="0"/>
              <a:t> (% of overall respondents that selected a specific option)</a:t>
            </a:r>
          </a:p>
        </p:txBody>
      </p:sp>
      <p:sp>
        <p:nvSpPr>
          <p:cNvPr id="7" name="TrackerNumBlue 28">
            <a:extLst>
              <a:ext uri="{FF2B5EF4-FFF2-40B4-BE49-F238E27FC236}">
                <a16:creationId xmlns:a16="http://schemas.microsoft.com/office/drawing/2014/main" id="{D23E8FF8-6468-9C17-FA4B-490E5C50786B}"/>
              </a:ext>
            </a:extLst>
          </p:cNvPr>
          <p:cNvSpPr/>
          <p:nvPr>
            <p:custDataLst>
              <p:tags r:id="rId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B1</a:t>
            </a:r>
          </a:p>
        </p:txBody>
      </p:sp>
      <p:graphicFrame>
        <p:nvGraphicFramePr>
          <p:cNvPr id="62" name="Chart 61">
            <a:extLst>
              <a:ext uri="{FF2B5EF4-FFF2-40B4-BE49-F238E27FC236}">
                <a16:creationId xmlns:a16="http://schemas.microsoft.com/office/drawing/2014/main" id="{D4001EFB-4AA6-A3C7-63DF-BD6DE4F9A442}"/>
              </a:ext>
            </a:extLst>
          </p:cNvPr>
          <p:cNvGraphicFramePr/>
          <p:nvPr>
            <p:custDataLst>
              <p:tags r:id="rId4"/>
            </p:custDataLst>
            <p:extLst>
              <p:ext uri="{D42A27DB-BD31-4B8C-83A1-F6EECF244321}">
                <p14:modId xmlns:p14="http://schemas.microsoft.com/office/powerpoint/2010/main" val="2849958724"/>
              </p:ext>
            </p:extLst>
          </p:nvPr>
        </p:nvGraphicFramePr>
        <p:xfrm>
          <a:off x="471488" y="2384425"/>
          <a:ext cx="7018337" cy="2660650"/>
        </p:xfrm>
        <a:graphic>
          <a:graphicData uri="http://schemas.openxmlformats.org/drawingml/2006/chart">
            <c:chart xmlns:c="http://schemas.openxmlformats.org/drawingml/2006/chart" xmlns:r="http://schemas.openxmlformats.org/officeDocument/2006/relationships" r:id="rId58"/>
          </a:graphicData>
        </a:graphic>
      </p:graphicFrame>
      <p:sp>
        <p:nvSpPr>
          <p:cNvPr id="24"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gray">
          <a:xfrm>
            <a:off x="1665288" y="37909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304C13-0423-4373-8FD4-20DE844515F9}" type="datetime'''''''''''''''''''''''4''''''''''''0''''%'''''''''''">
              <a:rPr lang="en-US" altLang="en-US" sz="1200" smtClean="0">
                <a:cs typeface="+mn-cs"/>
              </a:rPr>
              <a:pPr/>
              <a:t>40%</a:t>
            </a:fld>
            <a:endParaRPr lang="en-US" sz="1200" dirty="0">
              <a:cs typeface="+mn-cs"/>
            </a:endParaRPr>
          </a:p>
        </p:txBody>
      </p:sp>
      <p:sp>
        <p:nvSpPr>
          <p:cNvPr id="25"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1706563" y="47037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63BA218-A29B-4470-864A-ABDB89D01A3D}" type="datetime'''''''''''''''''''''9%'''''''''''''''''''''''''''''''''''''">
              <a:rPr lang="en-US" altLang="en-US" sz="1200" smtClean="0">
                <a:solidFill>
                  <a:schemeClr val="tx2"/>
                </a:solidFill>
                <a:cs typeface="+mn-cs"/>
              </a:rPr>
              <a:pPr/>
              <a:t>9%</a:t>
            </a:fld>
            <a:endParaRPr lang="en-US" sz="1200" dirty="0">
              <a:solidFill>
                <a:schemeClr val="tx2"/>
              </a:solidFill>
              <a:cs typeface="+mn-cs"/>
            </a:endParaRPr>
          </a:p>
        </p:txBody>
      </p:sp>
      <p:sp>
        <p:nvSpPr>
          <p:cNvPr id="17" name="Text Placeholder 4">
            <a:extLst>
              <a:ext uri="{FF2B5EF4-FFF2-40B4-BE49-F238E27FC236}">
                <a16:creationId xmlns:a16="http://schemas.microsoft.com/office/drawing/2014/main" id="{4756623B-4600-5DA2-04FD-31A21C66563F}"/>
              </a:ext>
            </a:extLst>
          </p:cNvPr>
          <p:cNvSpPr>
            <a:spLocks noGrp="1"/>
          </p:cNvSpPr>
          <p:nvPr>
            <p:custDataLst>
              <p:tags r:id="rId7"/>
            </p:custDataLst>
          </p:nvPr>
        </p:nvSpPr>
        <p:spPr bwMode="auto">
          <a:xfrm>
            <a:off x="1503363" y="5032375"/>
            <a:ext cx="6715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28A4A7D-73D9-48E7-99BE-BD54105213BE}" type="datetime'''Date reque''''st'' su''b''m''itte''d'''' ''''to ''''''''TSP'">
              <a:rPr lang="en-US" altLang="en-US" sz="1200" smtClean="0">
                <a:cs typeface="+mn-cs"/>
              </a:rPr>
              <a:pPr lvl="0" algn="ctr">
                <a:spcBef>
                  <a:spcPct val="0"/>
                </a:spcBef>
                <a:spcAft>
                  <a:spcPct val="0"/>
                </a:spcAft>
              </a:pPr>
              <a:t>Date request submitted to TSP</a:t>
            </a:fld>
            <a:endParaRPr lang="en-US" sz="1200" dirty="0">
              <a:cs typeface="+mn-cs"/>
            </a:endParaRPr>
          </a:p>
        </p:txBody>
      </p:sp>
      <p:sp>
        <p:nvSpPr>
          <p:cNvPr id="27"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gray">
          <a:xfrm>
            <a:off x="5092700" y="37195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69F9A2C-7784-47DF-B098-49D7EE6CF1B2}" type="datetime'''''''''''''''''''''''''''''''''''''''''''1''''0''''''%'''''''">
              <a:rPr lang="en-US" altLang="en-US" sz="1200" smtClean="0">
                <a:solidFill>
                  <a:schemeClr val="tx2"/>
                </a:solidFill>
                <a:effectLst/>
                <a:cs typeface="+mn-cs"/>
              </a:rPr>
              <a:pPr lvl="0" algn="ctr">
                <a:spcBef>
                  <a:spcPct val="0"/>
                </a:spcBef>
                <a:spcAft>
                  <a:spcPct val="0"/>
                </a:spcAft>
              </a:pPr>
              <a:t>10%</a:t>
            </a:fld>
            <a:endParaRPr lang="en-US" sz="1200" dirty="0">
              <a:solidFill>
                <a:schemeClr val="tx2"/>
              </a:solidFill>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gray">
          <a:xfrm>
            <a:off x="5092700" y="43195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7F50846-D5D5-4E7E-BC6B-BEEB264BB39E}" type="datetime'''''''''''''''''''''''''2''''''2%'''''''''''''''''''''">
              <a:rPr lang="en-US" altLang="en-US" sz="1200" smtClean="0">
                <a:effectLst/>
                <a:cs typeface="+mn-cs"/>
              </a:rPr>
              <a:pPr lvl="0" algn="ctr">
                <a:spcBef>
                  <a:spcPct val="0"/>
                </a:spcBef>
                <a:spcAft>
                  <a:spcPct val="0"/>
                </a:spcAft>
              </a:pPr>
              <a:t>22%</a:t>
            </a:fld>
            <a:endParaRPr lang="en-US" sz="1200" dirty="0">
              <a:cs typeface="+mn-cs"/>
            </a:endParaRPr>
          </a:p>
        </p:txBody>
      </p:sp>
      <p:sp>
        <p:nvSpPr>
          <p:cNvPr id="29"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5133975" y="479901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26708AD-C215-4C05-A99D-231BF592E884}" type="datetime'''4''''''''%'''''''''''''''''''''''''''''''''''''''''''''''''">
              <a:rPr lang="en-US" altLang="en-US" sz="1200" smtClean="0">
                <a:solidFill>
                  <a:schemeClr val="tx2"/>
                </a:solidFill>
                <a:effectLst/>
                <a:cs typeface="+mn-cs"/>
              </a:rPr>
              <a:pPr lvl="0" algn="ctr">
                <a:spcBef>
                  <a:spcPct val="0"/>
                </a:spcBef>
                <a:spcAft>
                  <a:spcPct val="0"/>
                </a:spcAft>
              </a:pPr>
              <a:t>4%</a:t>
            </a:fld>
            <a:endParaRPr lang="en-US" sz="1200" dirty="0">
              <a:solidFill>
                <a:schemeClr val="tx2"/>
              </a:solidFill>
              <a:cs typeface="+mn-cs"/>
            </a:endParaRPr>
          </a:p>
        </p:txBody>
      </p:sp>
      <p:sp>
        <p:nvSpPr>
          <p:cNvPr id="368" name="Text Placeholder 4">
            <a:extLst>
              <a:ext uri="{FF2B5EF4-FFF2-40B4-BE49-F238E27FC236}">
                <a16:creationId xmlns:a16="http://schemas.microsoft.com/office/drawing/2014/main" id="{CA0C8BD2-7096-0372-B75A-E1AD52350B6E}"/>
              </a:ext>
            </a:extLst>
          </p:cNvPr>
          <p:cNvSpPr>
            <a:spLocks noGrp="1"/>
          </p:cNvSpPr>
          <p:nvPr>
            <p:custDataLst>
              <p:tags r:id="rId11"/>
            </p:custDataLst>
          </p:nvPr>
        </p:nvSpPr>
        <p:spPr bwMode="auto">
          <a:xfrm>
            <a:off x="4908550" y="5032375"/>
            <a:ext cx="71596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19F2841-B329-402F-987A-47724874077D}" type="datetime'D''at''e re''''quest s''ub''mitte''d'''' ''t''''o'' ERC''O''T'">
              <a:rPr lang="en-US" altLang="en-US" sz="1200" smtClean="0">
                <a:cs typeface="+mn-cs"/>
              </a:rPr>
              <a:pPr lvl="0" algn="ctr">
                <a:spcBef>
                  <a:spcPct val="0"/>
                </a:spcBef>
                <a:spcAft>
                  <a:spcPct val="0"/>
                </a:spcAft>
              </a:pPr>
              <a:t>Date request submitted to ERCOT</a:t>
            </a:fld>
            <a:endParaRPr lang="en-US" sz="1200" dirty="0">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2"/>
            </p:custDataLst>
          </p:nvPr>
        </p:nvSpPr>
        <p:spPr bwMode="gray">
          <a:xfrm>
            <a:off x="2522538" y="2832101"/>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E4B7BB1-E3DE-4933-A686-9C0AF8BF56AF}" type="datetime'1''''''4''''''''''''''''''''%'''''">
              <a:rPr lang="en-US" altLang="en-US" sz="1200" smtClean="0">
                <a:solidFill>
                  <a:schemeClr val="tx2"/>
                </a:solidFill>
                <a:effectLst/>
                <a:cs typeface="+mn-cs"/>
              </a:rPr>
              <a:pPr lvl="0" algn="ctr">
                <a:spcBef>
                  <a:spcPct val="0"/>
                </a:spcBef>
                <a:spcAft>
                  <a:spcPct val="0"/>
                </a:spcAft>
              </a:pPr>
              <a:t>14%</a:t>
            </a:fld>
            <a:endParaRPr lang="en-US" sz="1200" dirty="0">
              <a:solidFill>
                <a:schemeClr val="tx2"/>
              </a:solidFill>
              <a:cs typeface="+mn-cs"/>
            </a:endParaRPr>
          </a:p>
        </p:txBody>
      </p:sp>
      <p:sp>
        <p:nvSpPr>
          <p:cNvPr id="33"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2522538" y="37671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140E08-46BC-43D2-8DC7-58FAE7F710AE}" type="datetime'''''''''''''''''''''''''''''''''3''''''''6''''''''''''''%'''">
              <a:rPr lang="en-US" altLang="en-US" sz="1200" smtClean="0">
                <a:cs typeface="+mn-cs"/>
              </a:rPr>
              <a:pPr/>
              <a:t>36%</a:t>
            </a:fld>
            <a:endParaRPr lang="en-US" sz="1200" dirty="0">
              <a:cs typeface="+mn-cs"/>
            </a:endParaRPr>
          </a:p>
        </p:txBody>
      </p:sp>
      <p:sp>
        <p:nvSpPr>
          <p:cNvPr id="39"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2522538" y="46561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6AA348C-5552-47ED-82D4-CC438495D62B}" type="datetime'''''''1''''2''''''''''''''''''''''%'''''''''''''''''">
              <a:rPr lang="en-US" altLang="en-US" sz="1200" smtClean="0">
                <a:solidFill>
                  <a:schemeClr val="tx2"/>
                </a:solidFill>
                <a:cs typeface="+mn-cs"/>
              </a:rPr>
              <a:pPr/>
              <a:t>12%</a:t>
            </a:fld>
            <a:endParaRPr lang="en-US" sz="1200" dirty="0">
              <a:solidFill>
                <a:schemeClr val="tx2"/>
              </a:solidFill>
              <a:cs typeface="+mn-cs"/>
            </a:endParaRPr>
          </a:p>
        </p:txBody>
      </p:sp>
      <p:sp>
        <p:nvSpPr>
          <p:cNvPr id="34" name="Text Placeholder 4">
            <a:extLst>
              <a:ext uri="{FF2B5EF4-FFF2-40B4-BE49-F238E27FC236}">
                <a16:creationId xmlns:a16="http://schemas.microsoft.com/office/drawing/2014/main" id="{AD9F3997-A38D-62E7-AE95-EF24729333A2}"/>
              </a:ext>
            </a:extLst>
          </p:cNvPr>
          <p:cNvSpPr>
            <a:spLocks noGrp="1"/>
          </p:cNvSpPr>
          <p:nvPr>
            <p:custDataLst>
              <p:tags r:id="rId15"/>
            </p:custDataLst>
          </p:nvPr>
        </p:nvSpPr>
        <p:spPr bwMode="auto">
          <a:xfrm>
            <a:off x="2297113" y="5032375"/>
            <a:ext cx="796925"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493068F-6EEE-4681-8A2C-68917EC27304}" type="datetime'Operat''''''io''n''al'' ''read''iness ''c''''riter''ia '''''">
              <a:rPr lang="en-US" altLang="en-US" sz="1200" smtClean="0">
                <a:cs typeface="+mn-cs"/>
              </a:rPr>
              <a:pPr lvl="0" algn="ctr">
                <a:spcBef>
                  <a:spcPct val="0"/>
                </a:spcBef>
                <a:spcAft>
                  <a:spcPct val="0"/>
                </a:spcAft>
              </a:pPr>
              <a:t>Operational readiness criteria </a:t>
            </a:fld>
            <a:endParaRPr lang="en-US" sz="1200" dirty="0">
              <a:cs typeface="+mn-cs"/>
            </a:endParaRPr>
          </a:p>
        </p:txBody>
      </p:sp>
      <p:sp>
        <p:nvSpPr>
          <p:cNvPr id="40"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3421063" y="3311526"/>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5A38F2-F1C3-42FA-BD71-143654F640D8}" type="datetime'6''''''''''%'''''''''''''''''''''''''''''''''''''''''''">
              <a:rPr lang="en-US" altLang="en-US" sz="1200" smtClean="0">
                <a:solidFill>
                  <a:schemeClr val="tx2"/>
                </a:solidFill>
                <a:effectLst/>
                <a:cs typeface="+mn-cs"/>
              </a:rPr>
              <a:pPr lvl="0" algn="ctr">
                <a:spcBef>
                  <a:spcPct val="0"/>
                </a:spcBef>
                <a:spcAft>
                  <a:spcPct val="0"/>
                </a:spcAft>
              </a:pPr>
              <a:t>6%</a:t>
            </a:fld>
            <a:endParaRPr lang="en-US" sz="1200" dirty="0">
              <a:solidFill>
                <a:schemeClr val="tx2"/>
              </a:solidFill>
              <a:cs typeface="+mn-cs"/>
            </a:endParaRPr>
          </a:p>
        </p:txBody>
      </p:sp>
      <p:sp>
        <p:nvSpPr>
          <p:cNvPr id="42"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3379788" y="38401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7A6F2C-F3C0-4CB7-9A54-24147ACC5612}" type="datetime'''''''''''''''22''''''''''''''''''''''''''''''''''%'''''''''''">
              <a:rPr lang="en-US" altLang="en-US" sz="1200" smtClean="0">
                <a:effectLst/>
                <a:cs typeface="+mn-cs"/>
              </a:rPr>
              <a:pPr lvl="0" algn="ctr">
                <a:spcBef>
                  <a:spcPct val="0"/>
                </a:spcBef>
                <a:spcAft>
                  <a:spcPct val="0"/>
                </a:spcAft>
              </a:pPr>
              <a:t>22%</a:t>
            </a:fld>
            <a:endParaRPr lang="en-US" sz="1200" dirty="0">
              <a:cs typeface="+mn-cs"/>
            </a:endParaRPr>
          </a:p>
        </p:txBody>
      </p:sp>
      <p:sp>
        <p:nvSpPr>
          <p:cNvPr id="43"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3379788" y="45593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115D8CB-C699-4FE6-BFAE-AE98D40D68CA}" type="datetime'''''''''''''''''''''1''''''''''''''''7''''''''''''''''''''%'">
              <a:rPr lang="en-US" altLang="en-US" sz="1200" smtClean="0">
                <a:solidFill>
                  <a:schemeClr val="tx2"/>
                </a:solidFill>
                <a:effectLst/>
                <a:cs typeface="+mn-cs"/>
              </a:rPr>
              <a:pPr lvl="0" algn="ctr">
                <a:spcBef>
                  <a:spcPct val="0"/>
                </a:spcBef>
                <a:spcAft>
                  <a:spcPct val="0"/>
                </a:spcAft>
              </a:pPr>
              <a:t>17%</a:t>
            </a:fld>
            <a:endParaRPr lang="en-US" sz="1200" dirty="0">
              <a:solidFill>
                <a:schemeClr val="tx2"/>
              </a:solidFill>
              <a:cs typeface="+mn-cs"/>
            </a:endParaRPr>
          </a:p>
        </p:txBody>
      </p:sp>
      <p:sp>
        <p:nvSpPr>
          <p:cNvPr id="35" name="Text Placeholder 4">
            <a:extLst>
              <a:ext uri="{FF2B5EF4-FFF2-40B4-BE49-F238E27FC236}">
                <a16:creationId xmlns:a16="http://schemas.microsoft.com/office/drawing/2014/main" id="{81141A5E-FAF5-8DB2-686A-90725BE4D17B}"/>
              </a:ext>
            </a:extLst>
          </p:cNvPr>
          <p:cNvSpPr>
            <a:spLocks noGrp="1"/>
          </p:cNvSpPr>
          <p:nvPr>
            <p:custDataLst>
              <p:tags r:id="rId19"/>
            </p:custDataLst>
          </p:nvPr>
        </p:nvSpPr>
        <p:spPr bwMode="auto">
          <a:xfrm>
            <a:off x="3146425" y="5032375"/>
            <a:ext cx="814388" cy="912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8F905F-F254-4902-B44C-5E304C39B45F}" type="datetime'BYOG (B''r''i''ng ''You''r Own Gene''ration'') sta''t''u''s'''">
              <a:rPr lang="en-US" altLang="en-US" sz="1200" smtClean="0">
                <a:cs typeface="+mn-cs"/>
              </a:rPr>
              <a:pPr lvl="0" algn="ctr">
                <a:spcBef>
                  <a:spcPct val="0"/>
                </a:spcBef>
                <a:spcAft>
                  <a:spcPct val="0"/>
                </a:spcAft>
              </a:pPr>
              <a:t>BYOG (Bring Your Own Generation) status</a:t>
            </a:fld>
            <a:endParaRPr lang="en-US" sz="1200" dirty="0">
              <a:cs typeface="+mn-cs"/>
            </a:endParaRPr>
          </a:p>
        </p:txBody>
      </p:sp>
      <p:sp>
        <p:nvSpPr>
          <p:cNvPr id="11"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6846888" y="400843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9A75908-B93A-4CF5-BEC0-6A50EB1B6CDF}" type="datetime'''''''''''''''''''''''''''''''''3''%'">
              <a:rPr lang="en-US" altLang="en-US" sz="1200" smtClean="0">
                <a:solidFill>
                  <a:schemeClr val="tx2"/>
                </a:solidFill>
                <a:effectLst/>
                <a:cs typeface="+mn-cs"/>
              </a:rPr>
              <a:pPr lvl="0" algn="ctr">
                <a:spcBef>
                  <a:spcPct val="0"/>
                </a:spcBef>
                <a:spcAft>
                  <a:spcPct val="0"/>
                </a:spcAft>
              </a:pPr>
              <a:t>3%</a:t>
            </a:fld>
            <a:endParaRPr lang="en-US" sz="1200" dirty="0">
              <a:solidFill>
                <a:schemeClr val="tx2"/>
              </a:solidFill>
              <a:cs typeface="+mn-cs"/>
            </a:endParaRPr>
          </a:p>
        </p:txBody>
      </p:sp>
      <p:sp>
        <p:nvSpPr>
          <p:cNvPr id="44"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6805613" y="42481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7DC7759-46B9-4FF6-8FC9-64E74C80F79C}" type="datetime'''''''''''''''''''''''''1''''''''''''0%'''''">
              <a:rPr lang="en-US" altLang="en-US" sz="1200" smtClean="0">
                <a:cs typeface="+mn-cs"/>
              </a:rPr>
              <a:pPr/>
              <a:t>10%</a:t>
            </a:fld>
            <a:endParaRPr lang="en-US" sz="1200" dirty="0">
              <a:cs typeface="+mn-cs"/>
            </a:endParaRPr>
          </a:p>
        </p:txBody>
      </p:sp>
      <p:sp>
        <p:nvSpPr>
          <p:cNvPr id="46"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6805613" y="46561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D7E5043-4664-4D71-BB5B-4386EDD49460}" type="datetime'''''''''''''''''''''''''''''1''''''''''''''2''''''%'">
              <a:rPr lang="en-US" altLang="en-US" sz="1200" smtClean="0">
                <a:solidFill>
                  <a:schemeClr val="tx2"/>
                </a:solidFill>
                <a:cs typeface="+mn-cs"/>
              </a:rPr>
              <a:pPr/>
              <a:t>12%</a:t>
            </a:fld>
            <a:endParaRPr lang="en-US" sz="1200" dirty="0">
              <a:solidFill>
                <a:schemeClr val="tx2"/>
              </a:solidFill>
              <a:cs typeface="+mn-cs"/>
            </a:endParaRPr>
          </a:p>
        </p:txBody>
      </p:sp>
      <p:sp>
        <p:nvSpPr>
          <p:cNvPr id="36" name="Text Placeholder 4">
            <a:extLst>
              <a:ext uri="{FF2B5EF4-FFF2-40B4-BE49-F238E27FC236}">
                <a16:creationId xmlns:a16="http://schemas.microsoft.com/office/drawing/2014/main" id="{232E3201-30C7-4732-E067-5D359B3C7550}"/>
              </a:ext>
            </a:extLst>
          </p:cNvPr>
          <p:cNvSpPr>
            <a:spLocks noGrp="1"/>
          </p:cNvSpPr>
          <p:nvPr>
            <p:custDataLst>
              <p:tags r:id="rId23"/>
            </p:custDataLst>
          </p:nvPr>
        </p:nvSpPr>
        <p:spPr bwMode="auto">
          <a:xfrm>
            <a:off x="6769100" y="5032375"/>
            <a:ext cx="4191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200" dirty="0">
                <a:cs typeface="+mn-cs"/>
              </a:rPr>
              <a:t>CLR </a:t>
            </a:r>
          </a:p>
          <a:p>
            <a:pPr lvl="0" algn="ctr">
              <a:spcBef>
                <a:spcPct val="0"/>
              </a:spcBef>
              <a:spcAft>
                <a:spcPct val="0"/>
              </a:spcAft>
            </a:pPr>
            <a:r>
              <a:rPr lang="en-US" sz="1200" dirty="0">
                <a:cs typeface="+mn-cs"/>
              </a:rPr>
              <a:t>status</a:t>
            </a: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4"/>
            </p:custDataLst>
          </p:nvPr>
        </p:nvSpPr>
        <p:spPr bwMode="gray">
          <a:xfrm>
            <a:off x="1665288" y="27844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12D318D-F822-46E5-8924-DF1E5ABC2852}" type="datetime'''''''''''''''''''''1''''''''4''''%'''''''''''">
              <a:rPr lang="en-US" altLang="en-US" sz="1200" smtClean="0">
                <a:solidFill>
                  <a:schemeClr val="tx2"/>
                </a:solidFill>
                <a:effectLst/>
                <a:cs typeface="+mn-cs"/>
              </a:rPr>
              <a:pPr lvl="0" algn="ctr">
                <a:spcBef>
                  <a:spcPct val="0"/>
                </a:spcBef>
                <a:spcAft>
                  <a:spcPct val="0"/>
                </a:spcAft>
              </a:pPr>
              <a:t>14%</a:t>
            </a:fld>
            <a:endParaRPr lang="en-US" sz="1200" dirty="0">
              <a:solidFill>
                <a:schemeClr val="tx2"/>
              </a:solidFill>
              <a:cs typeface="+mn-cs"/>
            </a:endParaRPr>
          </a:p>
        </p:txBody>
      </p:sp>
      <p:sp>
        <p:nvSpPr>
          <p:cNvPr id="49" name="Text Placeholder 4">
            <a:extLst>
              <a:ext uri="{FF2B5EF4-FFF2-40B4-BE49-F238E27FC236}">
                <a16:creationId xmlns:a16="http://schemas.microsoft.com/office/drawing/2014/main" id="{4C1F3293-4EFE-461D-940D-7EE66BAE31C5}"/>
              </a:ext>
            </a:extLst>
          </p:cNvPr>
          <p:cNvSpPr>
            <a:spLocks noGrp="1"/>
          </p:cNvSpPr>
          <p:nvPr>
            <p:custDataLst>
              <p:tags r:id="rId25"/>
            </p:custDataLst>
          </p:nvPr>
        </p:nvSpPr>
        <p:spPr bwMode="gray">
          <a:xfrm>
            <a:off x="5948363" y="44640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CB8C5AF-7CBE-4BD7-B73E-ABE76CDB0C23}" type="datetime'''''''''''''''''''''1''4''''''''''%'''''''''">
              <a:rPr lang="en-US" altLang="en-US" sz="1200" smtClean="0">
                <a:cs typeface="+mn-cs"/>
              </a:rPr>
              <a:pPr/>
              <a:t>14%</a:t>
            </a:fld>
            <a:endParaRPr lang="en-US" sz="1200" dirty="0">
              <a:cs typeface="+mn-cs"/>
            </a:endParaRPr>
          </a:p>
        </p:txBody>
      </p:sp>
      <p:sp>
        <p:nvSpPr>
          <p:cNvPr id="50" name="Text Placeholder 4">
            <a:extLst>
              <a:ext uri="{FF2B5EF4-FFF2-40B4-BE49-F238E27FC236}">
                <a16:creationId xmlns:a16="http://schemas.microsoft.com/office/drawing/2014/main" id="{4C1F3293-4EFE-461D-940D-7EE66BAE31C5}"/>
              </a:ext>
            </a:extLst>
          </p:cNvPr>
          <p:cNvSpPr>
            <a:spLocks noGrp="1"/>
          </p:cNvSpPr>
          <p:nvPr>
            <p:custDataLst>
              <p:tags r:id="rId26"/>
            </p:custDataLst>
          </p:nvPr>
        </p:nvSpPr>
        <p:spPr bwMode="gray">
          <a:xfrm>
            <a:off x="5989638" y="479901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E62DB16-B5EA-441E-9365-BFAB91E1B555}" type="datetime'''''4''''''''''''''''''''''''''''%'''">
              <a:rPr lang="en-US" altLang="en-US" sz="1200" smtClean="0">
                <a:solidFill>
                  <a:schemeClr val="tx2"/>
                </a:solidFill>
                <a:cs typeface="+mn-cs"/>
              </a:rPr>
              <a:pPr/>
              <a:t>4%</a:t>
            </a:fld>
            <a:endParaRPr lang="en-US" sz="1200" dirty="0">
              <a:solidFill>
                <a:schemeClr val="tx2"/>
              </a:solidFill>
              <a:cs typeface="+mn-cs"/>
            </a:endParaRPr>
          </a:p>
        </p:txBody>
      </p:sp>
      <p:sp>
        <p:nvSpPr>
          <p:cNvPr id="37" name="Text Placeholder 4">
            <a:extLst>
              <a:ext uri="{FF2B5EF4-FFF2-40B4-BE49-F238E27FC236}">
                <a16:creationId xmlns:a16="http://schemas.microsoft.com/office/drawing/2014/main" id="{6E8DE13C-7272-AC8C-3062-C8513AC91C2D}"/>
              </a:ext>
            </a:extLst>
          </p:cNvPr>
          <p:cNvSpPr>
            <a:spLocks noGrp="1"/>
          </p:cNvSpPr>
          <p:nvPr>
            <p:custDataLst>
              <p:tags r:id="rId27"/>
            </p:custDataLst>
          </p:nvPr>
        </p:nvSpPr>
        <p:spPr bwMode="auto">
          <a:xfrm>
            <a:off x="5702300" y="5032375"/>
            <a:ext cx="838200"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BE55850-54D6-46CA-95B9-7936D0095398}" type="datetime'Req''''u''ir''''''''''ed ''energiz''''atio''''n'' da''''''te'">
              <a:rPr lang="en-US" altLang="en-US" sz="1200" smtClean="0">
                <a:cs typeface="+mn-cs"/>
              </a:rPr>
              <a:pPr lvl="0" algn="ctr">
                <a:spcBef>
                  <a:spcPct val="0"/>
                </a:spcBef>
                <a:spcAft>
                  <a:spcPct val="0"/>
                </a:spcAft>
              </a:pPr>
              <a:t>Required energization date</a:t>
            </a:fld>
            <a:endParaRPr lang="en-US" sz="1200" dirty="0">
              <a:cs typeface="+mn-cs"/>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28"/>
            </p:custDataLst>
          </p:nvPr>
        </p:nvSpPr>
        <p:spPr bwMode="gray">
          <a:xfrm>
            <a:off x="4235450" y="36480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4F83A7F-634B-48C1-AFD2-99340E2F181F}" type="datetime'1''''''''''''''''''''''''''''''4''%'''''''''''''''''''''">
              <a:rPr lang="en-US" altLang="en-US" sz="1200" smtClean="0">
                <a:solidFill>
                  <a:schemeClr val="tx2"/>
                </a:solidFill>
                <a:effectLst/>
                <a:cs typeface="+mn-cs"/>
              </a:rPr>
              <a:pPr lvl="0" algn="ctr">
                <a:spcBef>
                  <a:spcPct val="0"/>
                </a:spcBef>
                <a:spcAft>
                  <a:spcPct val="0"/>
                </a:spcAft>
              </a:pPr>
              <a:t>14%</a:t>
            </a:fld>
            <a:endParaRPr lang="en-US" sz="1200" dirty="0">
              <a:solidFill>
                <a:schemeClr val="tx2"/>
              </a:solidFill>
              <a:cs typeface="+mn-cs"/>
            </a:endParaRPr>
          </a:p>
        </p:txBody>
      </p:sp>
      <p:sp>
        <p:nvSpPr>
          <p:cNvPr id="53" name="Text Placeholder 4">
            <a:extLst>
              <a:ext uri="{FF2B5EF4-FFF2-40B4-BE49-F238E27FC236}">
                <a16:creationId xmlns:a16="http://schemas.microsoft.com/office/drawing/2014/main" id="{4C1F3293-4EFE-461D-940D-7EE66BAE31C5}"/>
              </a:ext>
            </a:extLst>
          </p:cNvPr>
          <p:cNvSpPr>
            <a:spLocks noGrp="1"/>
          </p:cNvSpPr>
          <p:nvPr>
            <p:custDataLst>
              <p:tags r:id="rId29"/>
            </p:custDataLst>
          </p:nvPr>
        </p:nvSpPr>
        <p:spPr bwMode="gray">
          <a:xfrm>
            <a:off x="4235450" y="43910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3E2C7A-C294-4C5D-AC26-994C33A09FA0}" type="datetime'''2''''6''%'''''''">
              <a:rPr lang="en-US" altLang="en-US" sz="1200" smtClean="0">
                <a:cs typeface="+mn-cs"/>
              </a:rPr>
              <a:pPr/>
              <a:t>26%</a:t>
            </a:fld>
            <a:endParaRPr lang="en-US" sz="1200" dirty="0">
              <a:cs typeface="+mn-cs"/>
            </a:endParaRPr>
          </a:p>
        </p:txBody>
      </p:sp>
      <p:sp>
        <p:nvSpPr>
          <p:cNvPr id="60" name="Text Placeholder 4">
            <a:extLst>
              <a:ext uri="{FF2B5EF4-FFF2-40B4-BE49-F238E27FC236}">
                <a16:creationId xmlns:a16="http://schemas.microsoft.com/office/drawing/2014/main" id="{BBDB2B1C-A498-0676-6B1A-05FFA7152BE1}"/>
              </a:ext>
            </a:extLst>
          </p:cNvPr>
          <p:cNvSpPr>
            <a:spLocks noGrp="1"/>
          </p:cNvSpPr>
          <p:nvPr>
            <p:custDataLst>
              <p:tags r:id="rId30"/>
            </p:custDataLst>
          </p:nvPr>
        </p:nvSpPr>
        <p:spPr bwMode="auto">
          <a:xfrm>
            <a:off x="4040188" y="5032375"/>
            <a:ext cx="736600" cy="12779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A673E4-709F-4972-8EE5-82AEE1F42BA5}" type="thinkcell&lt;?xml version=&quot;1.0&quot; encoding=&quot;UTF-16&quot; standalone=&quot;yes&quot;?&gt;&lt;root reqver=&quot;28224&quot;&gt;&lt;version val=&quot;35838&quot;/&gt;&lt;PersistentType&gt;&lt;m_guid val=&quot;2302201a-551e-416f-a69c-f1a46b060eab&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Current status of application through existing study process </a:t>
            </a:fld>
            <a:endParaRPr lang="en-US" sz="1200" dirty="0">
              <a:cs typeface="+mn-cs"/>
            </a:endParaRPr>
          </a:p>
        </p:txBody>
      </p:sp>
      <p:sp>
        <p:nvSpPr>
          <p:cNvPr id="56" name="Text Placeholder 4">
            <a:extLst>
              <a:ext uri="{FF2B5EF4-FFF2-40B4-BE49-F238E27FC236}">
                <a16:creationId xmlns:a16="http://schemas.microsoft.com/office/drawing/2014/main" id="{4C1F3293-4EFE-461D-940D-7EE66BAE31C5}"/>
              </a:ext>
            </a:extLst>
          </p:cNvPr>
          <p:cNvSpPr>
            <a:spLocks noGrp="1"/>
          </p:cNvSpPr>
          <p:nvPr>
            <p:custDataLst>
              <p:tags r:id="rId31"/>
            </p:custDataLst>
          </p:nvPr>
        </p:nvSpPr>
        <p:spPr bwMode="gray">
          <a:xfrm>
            <a:off x="809625" y="2687639"/>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0155112-9AA6-4E19-9C6A-77213F95BAFE}" type="datetime'''''''1''''7''''''''''''%'''''''''''''''''''''''''''''''''">
              <a:rPr lang="en-US" altLang="en-US" sz="1200" smtClean="0">
                <a:solidFill>
                  <a:schemeClr val="tx2"/>
                </a:solidFill>
                <a:effectLst/>
                <a:cs typeface="+mn-cs"/>
              </a:rPr>
              <a:pPr lvl="0" algn="ctr">
                <a:spcBef>
                  <a:spcPct val="0"/>
                </a:spcBef>
                <a:spcAft>
                  <a:spcPct val="0"/>
                </a:spcAft>
              </a:pPr>
              <a:t>17%</a:t>
            </a:fld>
            <a:endParaRPr lang="en-US" sz="1200" dirty="0">
              <a:solidFill>
                <a:schemeClr val="tx2"/>
              </a:solidFill>
              <a:cs typeface="+mn-cs"/>
            </a:endParaRPr>
          </a:p>
        </p:txBody>
      </p:sp>
      <p:sp>
        <p:nvSpPr>
          <p:cNvPr id="57" name="Text Placeholder 4">
            <a:extLst>
              <a:ext uri="{FF2B5EF4-FFF2-40B4-BE49-F238E27FC236}">
                <a16:creationId xmlns:a16="http://schemas.microsoft.com/office/drawing/2014/main" id="{4C1F3293-4EFE-461D-940D-7EE66BAE31C5}"/>
              </a:ext>
            </a:extLst>
          </p:cNvPr>
          <p:cNvSpPr>
            <a:spLocks noGrp="1"/>
          </p:cNvSpPr>
          <p:nvPr>
            <p:custDataLst>
              <p:tags r:id="rId32"/>
            </p:custDataLst>
          </p:nvPr>
        </p:nvSpPr>
        <p:spPr bwMode="gray">
          <a:xfrm>
            <a:off x="809625" y="36957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4D64F4C-2646-43C9-AD8E-3BE3F3F655CB}" type="datetime'''''''3''''''''8''''''''''''''''''''''%'''">
              <a:rPr lang="en-US" altLang="en-US" sz="1200" smtClean="0">
                <a:cs typeface="+mn-cs"/>
              </a:rPr>
              <a:pPr/>
              <a:t>38%</a:t>
            </a:fld>
            <a:endParaRPr lang="en-US" sz="1200" dirty="0">
              <a:cs typeface="+mn-cs"/>
            </a:endParaRPr>
          </a:p>
        </p:txBody>
      </p:sp>
      <p:sp>
        <p:nvSpPr>
          <p:cNvPr id="58" name="Text Placeholder 4">
            <a:extLst>
              <a:ext uri="{FF2B5EF4-FFF2-40B4-BE49-F238E27FC236}">
                <a16:creationId xmlns:a16="http://schemas.microsoft.com/office/drawing/2014/main" id="{4C1F3293-4EFE-461D-940D-7EE66BAE31C5}"/>
              </a:ext>
            </a:extLst>
          </p:cNvPr>
          <p:cNvSpPr>
            <a:spLocks noGrp="1"/>
          </p:cNvSpPr>
          <p:nvPr>
            <p:custDataLst>
              <p:tags r:id="rId33"/>
            </p:custDataLst>
          </p:nvPr>
        </p:nvSpPr>
        <p:spPr bwMode="gray">
          <a:xfrm>
            <a:off x="809625" y="46323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6AD86B-E2A8-4C31-97BF-77AB9F637D19}" type="datetime'1''''''''''''''''''3''''''''''''''''''%'''''''''''''''''''">
              <a:rPr lang="en-US" altLang="en-US" sz="1200" smtClean="0">
                <a:solidFill>
                  <a:schemeClr val="tx2"/>
                </a:solidFill>
                <a:cs typeface="+mn-cs"/>
              </a:rPr>
              <a:pPr/>
              <a:t>13%</a:t>
            </a:fld>
            <a:endParaRPr lang="en-US" sz="1200" dirty="0">
              <a:solidFill>
                <a:schemeClr val="tx2"/>
              </a:solidFill>
              <a:cs typeface="+mn-cs"/>
            </a:endParaRPr>
          </a:p>
        </p:txBody>
      </p:sp>
      <p:sp>
        <p:nvSpPr>
          <p:cNvPr id="38" name="Text Placeholder 4">
            <a:extLst>
              <a:ext uri="{FF2B5EF4-FFF2-40B4-BE49-F238E27FC236}">
                <a16:creationId xmlns:a16="http://schemas.microsoft.com/office/drawing/2014/main" id="{38AB48BB-D939-84A3-EB2A-EE38B1A480D1}"/>
              </a:ext>
            </a:extLst>
          </p:cNvPr>
          <p:cNvSpPr>
            <a:spLocks noGrp="1"/>
          </p:cNvSpPr>
          <p:nvPr>
            <p:custDataLst>
              <p:tags r:id="rId34"/>
            </p:custDataLst>
          </p:nvPr>
        </p:nvSpPr>
        <p:spPr bwMode="auto">
          <a:xfrm>
            <a:off x="673100" y="5032375"/>
            <a:ext cx="6191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3060AB-238C-4D66-BD40-0526C726FA03}" type="datetime'Fina''nc''i''''a''l'''' sec''''u''''r''''i''''t''''''y'''''">
              <a:rPr lang="en-US" altLang="en-US" sz="1200" smtClean="0">
                <a:cs typeface="+mn-cs"/>
              </a:rPr>
              <a:pPr lvl="0" algn="ctr">
                <a:spcBef>
                  <a:spcPct val="0"/>
                </a:spcBef>
                <a:spcAft>
                  <a:spcPct val="0"/>
                </a:spcAft>
              </a:pPr>
              <a:t>Financial security</a:t>
            </a:fld>
            <a:endParaRPr lang="en-US" sz="1200" dirty="0">
              <a:cs typeface="+mn-cs"/>
            </a:endParaRPr>
          </a:p>
        </p:txBody>
      </p:sp>
      <p:sp>
        <p:nvSpPr>
          <p:cNvPr id="21" name="Text Placeholder 4">
            <a:extLst>
              <a:ext uri="{FF2B5EF4-FFF2-40B4-BE49-F238E27FC236}">
                <a16:creationId xmlns:a16="http://schemas.microsoft.com/office/drawing/2014/main" id="{6F3FE634-6FAC-E5C2-EF9D-CC0DB0C563BC}"/>
              </a:ext>
            </a:extLst>
          </p:cNvPr>
          <p:cNvSpPr>
            <a:spLocks noGrp="1"/>
          </p:cNvSpPr>
          <p:nvPr>
            <p:custDataLst>
              <p:tags r:id="rId35"/>
            </p:custDataLst>
          </p:nvPr>
        </p:nvSpPr>
        <p:spPr bwMode="gray">
          <a:xfrm>
            <a:off x="1665288" y="24034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BD3E418-823F-4089-926F-8391163BC624}" type="datetime'''''''''''''''''6''''''''''''''''''''''''4''''''''''''%'''''">
              <a:rPr lang="en-US" altLang="en-US" sz="1200" b="1" smtClean="0">
                <a:cs typeface="+mn-cs"/>
              </a:rPr>
              <a:pPr lvl="0" algn="ctr">
                <a:spcBef>
                  <a:spcPct val="0"/>
                </a:spcBef>
                <a:spcAft>
                  <a:spcPct val="0"/>
                </a:spcAft>
              </a:pPr>
              <a:t>64%</a:t>
            </a:fld>
            <a:endParaRPr lang="en-US" sz="1200" b="1" dirty="0">
              <a:cs typeface="+mn-cs"/>
            </a:endParaRPr>
          </a:p>
        </p:txBody>
      </p:sp>
      <p:sp>
        <p:nvSpPr>
          <p:cNvPr id="22" name="Text Placeholder 4">
            <a:extLst>
              <a:ext uri="{FF2B5EF4-FFF2-40B4-BE49-F238E27FC236}">
                <a16:creationId xmlns:a16="http://schemas.microsoft.com/office/drawing/2014/main" id="{2A716FDB-7EFD-F95F-712B-9D6875C72F2B}"/>
              </a:ext>
            </a:extLst>
          </p:cNvPr>
          <p:cNvSpPr>
            <a:spLocks noGrp="1"/>
          </p:cNvSpPr>
          <p:nvPr>
            <p:custDataLst>
              <p:tags r:id="rId36"/>
            </p:custDataLst>
          </p:nvPr>
        </p:nvSpPr>
        <p:spPr bwMode="gray">
          <a:xfrm>
            <a:off x="5092700" y="3411538"/>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62B8C08-9BC7-4B2D-8FBD-C61ECBD9CA7A}" type="datetime'''''''''''''''''''''''''''''''3''''''''''''''6''%'''''''">
              <a:rPr lang="en-US" altLang="en-US" sz="1200" b="1" smtClean="0">
                <a:cs typeface="+mn-cs"/>
              </a:rPr>
              <a:pPr lvl="0" algn="ctr">
                <a:spcBef>
                  <a:spcPct val="0"/>
                </a:spcBef>
                <a:spcAft>
                  <a:spcPct val="0"/>
                </a:spcAft>
              </a:pPr>
              <a:t>36%</a:t>
            </a:fld>
            <a:endParaRPr lang="en-US" sz="1200" b="1" dirty="0">
              <a:cs typeface="+mn-cs"/>
            </a:endParaRPr>
          </a:p>
        </p:txBody>
      </p:sp>
      <p:sp>
        <p:nvSpPr>
          <p:cNvPr id="45" name="Text Placeholder 4">
            <a:extLst>
              <a:ext uri="{FF2B5EF4-FFF2-40B4-BE49-F238E27FC236}">
                <a16:creationId xmlns:a16="http://schemas.microsoft.com/office/drawing/2014/main" id="{393DE067-ACCE-5888-4734-8E82C3016B28}"/>
              </a:ext>
            </a:extLst>
          </p:cNvPr>
          <p:cNvSpPr>
            <a:spLocks noGrp="1"/>
          </p:cNvSpPr>
          <p:nvPr>
            <p:custDataLst>
              <p:tags r:id="rId37"/>
            </p:custDataLst>
          </p:nvPr>
        </p:nvSpPr>
        <p:spPr bwMode="gray">
          <a:xfrm>
            <a:off x="2522539" y="24511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D816AC-C8F4-44CE-AC51-2B0BA5A67777}" type="datetime'''6''''2''''''''''''''''''''''''''''''''''%'''''''''''''''">
              <a:rPr lang="en-US" altLang="en-US" sz="1200" b="1" smtClean="0">
                <a:cs typeface="+mn-cs"/>
              </a:rPr>
              <a:pPr lvl="0" algn="ctr">
                <a:spcBef>
                  <a:spcPct val="0"/>
                </a:spcBef>
                <a:spcAft>
                  <a:spcPct val="0"/>
                </a:spcAft>
              </a:pPr>
              <a:t>62%</a:t>
            </a:fld>
            <a:endParaRPr lang="en-US" sz="1200" b="1" dirty="0">
              <a:cs typeface="+mn-cs"/>
            </a:endParaRPr>
          </a:p>
        </p:txBody>
      </p:sp>
      <p:sp>
        <p:nvSpPr>
          <p:cNvPr id="48" name="Text Placeholder 4">
            <a:extLst>
              <a:ext uri="{FF2B5EF4-FFF2-40B4-BE49-F238E27FC236}">
                <a16:creationId xmlns:a16="http://schemas.microsoft.com/office/drawing/2014/main" id="{261EF9B2-B6C9-4145-E3A5-7992FAADB8AD}"/>
              </a:ext>
            </a:extLst>
          </p:cNvPr>
          <p:cNvSpPr>
            <a:spLocks noGrp="1"/>
          </p:cNvSpPr>
          <p:nvPr>
            <p:custDataLst>
              <p:tags r:id="rId38"/>
            </p:custDataLst>
          </p:nvPr>
        </p:nvSpPr>
        <p:spPr bwMode="gray">
          <a:xfrm>
            <a:off x="3379788" y="30749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D891AD4-120C-4149-AFD6-69AB0CFF3E3B}" type="datetime'''''''''''45''''''''%'''''''''''">
              <a:rPr lang="en-US" altLang="en-US" sz="1200" b="1" smtClean="0">
                <a:cs typeface="+mn-cs"/>
              </a:rPr>
              <a:pPr lvl="0" algn="ctr">
                <a:spcBef>
                  <a:spcPct val="0"/>
                </a:spcBef>
                <a:spcAft>
                  <a:spcPct val="0"/>
                </a:spcAft>
              </a:pPr>
              <a:t>45%</a:t>
            </a:fld>
            <a:endParaRPr lang="en-US" sz="1200" b="1" dirty="0">
              <a:cs typeface="+mn-cs"/>
            </a:endParaRPr>
          </a:p>
        </p:txBody>
      </p:sp>
      <p:sp>
        <p:nvSpPr>
          <p:cNvPr id="51" name="Text Placeholder 4">
            <a:extLst>
              <a:ext uri="{FF2B5EF4-FFF2-40B4-BE49-F238E27FC236}">
                <a16:creationId xmlns:a16="http://schemas.microsoft.com/office/drawing/2014/main" id="{BABA100C-7898-7738-663C-EF47DE86AA69}"/>
              </a:ext>
            </a:extLst>
          </p:cNvPr>
          <p:cNvSpPr>
            <a:spLocks noGrp="1"/>
          </p:cNvSpPr>
          <p:nvPr>
            <p:custDataLst>
              <p:tags r:id="rId39"/>
            </p:custDataLst>
          </p:nvPr>
        </p:nvSpPr>
        <p:spPr bwMode="gray">
          <a:xfrm>
            <a:off x="6805613" y="3825875"/>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884895D-E364-4F4B-A4B2-4F6E93DA36E7}" type="datetime'''''''''''''''''''''''''''''2''''''''''''''''''''''''5%'">
              <a:rPr lang="en-US" altLang="en-US" sz="1200" b="1" smtClean="0">
                <a:cs typeface="+mn-cs"/>
              </a:rPr>
              <a:pPr lvl="0" algn="ctr">
                <a:spcBef>
                  <a:spcPct val="0"/>
                </a:spcBef>
                <a:spcAft>
                  <a:spcPct val="0"/>
                </a:spcAft>
              </a:pPr>
              <a:t>25%</a:t>
            </a:fld>
            <a:endParaRPr lang="en-US" sz="1200" b="1" dirty="0">
              <a:cs typeface="+mn-cs"/>
            </a:endParaRPr>
          </a:p>
        </p:txBody>
      </p:sp>
      <p:sp>
        <p:nvSpPr>
          <p:cNvPr id="54" name="Text Placeholder 4">
            <a:extLst>
              <a:ext uri="{FF2B5EF4-FFF2-40B4-BE49-F238E27FC236}">
                <a16:creationId xmlns:a16="http://schemas.microsoft.com/office/drawing/2014/main" id="{61EA0557-C8C4-EBD8-BD81-8EE1AE29493D}"/>
              </a:ext>
            </a:extLst>
          </p:cNvPr>
          <p:cNvSpPr>
            <a:spLocks noGrp="1"/>
          </p:cNvSpPr>
          <p:nvPr>
            <p:custDataLst>
              <p:tags r:id="rId40"/>
            </p:custDataLst>
          </p:nvPr>
        </p:nvSpPr>
        <p:spPr bwMode="gray">
          <a:xfrm>
            <a:off x="5948363" y="3746500"/>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A9DF3C3-BA1E-41B7-9B83-B0050292A9D8}" type="datetime'''''2''7''%'''''''''''''''''''''''''''''''''''''''''">
              <a:rPr lang="en-US" altLang="en-US" sz="1200" b="1" smtClean="0">
                <a:cs typeface="+mn-cs"/>
              </a:rPr>
              <a:pPr lvl="0" algn="ctr">
                <a:spcBef>
                  <a:spcPct val="0"/>
                </a:spcBef>
                <a:spcAft>
                  <a:spcPct val="0"/>
                </a:spcAft>
              </a:pPr>
              <a:t>27%</a:t>
            </a:fld>
            <a:endParaRPr lang="en-US" sz="1200" b="1" dirty="0">
              <a:cs typeface="+mn-cs"/>
            </a:endParaRPr>
          </a:p>
        </p:txBody>
      </p:sp>
      <p:sp>
        <p:nvSpPr>
          <p:cNvPr id="575" name="Text Placeholder 4">
            <a:extLst>
              <a:ext uri="{FF2B5EF4-FFF2-40B4-BE49-F238E27FC236}">
                <a16:creationId xmlns:a16="http://schemas.microsoft.com/office/drawing/2014/main" id="{9BF3E960-D5CC-EDC0-1371-6719D7F231BB}"/>
              </a:ext>
            </a:extLst>
          </p:cNvPr>
          <p:cNvSpPr>
            <a:spLocks noGrp="1"/>
          </p:cNvSpPr>
          <p:nvPr>
            <p:custDataLst>
              <p:tags r:id="rId41"/>
            </p:custDataLst>
          </p:nvPr>
        </p:nvSpPr>
        <p:spPr bwMode="gray">
          <a:xfrm>
            <a:off x="4235450" y="3267075"/>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62CFFE5-DBFD-47A2-88B5-C4AF70A394AA}" type="datetime'''''''''''''4''0''''''''''''''''''''''''%'''''''''''''''''''''">
              <a:rPr lang="en-US" altLang="en-US" sz="1200" b="1" smtClean="0">
                <a:cs typeface="+mn-cs"/>
              </a:rPr>
              <a:pPr/>
              <a:t>40%</a:t>
            </a:fld>
            <a:endParaRPr lang="en-US" sz="1200" b="1" dirty="0">
              <a:cs typeface="+mn-cs"/>
            </a:endParaRPr>
          </a:p>
        </p:txBody>
      </p:sp>
      <p:sp>
        <p:nvSpPr>
          <p:cNvPr id="591" name="Text Placeholder 4">
            <a:extLst>
              <a:ext uri="{FF2B5EF4-FFF2-40B4-BE49-F238E27FC236}">
                <a16:creationId xmlns:a16="http://schemas.microsoft.com/office/drawing/2014/main" id="{83F9A8E6-E3E2-8511-D3A8-EE08EDE8A6D4}"/>
              </a:ext>
            </a:extLst>
          </p:cNvPr>
          <p:cNvSpPr>
            <a:spLocks noGrp="1"/>
          </p:cNvSpPr>
          <p:nvPr>
            <p:custDataLst>
              <p:tags r:id="rId42"/>
            </p:custDataLst>
          </p:nvPr>
        </p:nvSpPr>
        <p:spPr bwMode="gray">
          <a:xfrm>
            <a:off x="809625" y="2259013"/>
            <a:ext cx="347663" cy="182563"/>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694EF4-21F9-44A6-BD6A-B8D7A55167C5}" type="datetime'''6''''''''''''''''''''''''8%'''''''''''''''">
              <a:rPr lang="en-US" altLang="en-US" sz="1200" b="1" smtClean="0">
                <a:cs typeface="+mn-cs"/>
              </a:rPr>
              <a:pPr lvl="0" algn="ctr">
                <a:spcBef>
                  <a:spcPct val="0"/>
                </a:spcBef>
                <a:spcAft>
                  <a:spcPct val="0"/>
                </a:spcAft>
              </a:pPr>
              <a:t>68%</a:t>
            </a:fld>
            <a:endParaRPr lang="en-US" sz="1200" b="1" dirty="0">
              <a:cs typeface="+mn-cs"/>
            </a:endParaRPr>
          </a:p>
        </p:txBody>
      </p:sp>
      <p:sp>
        <p:nvSpPr>
          <p:cNvPr id="47" name="Text Placeholder 4">
            <a:extLst>
              <a:ext uri="{FF2B5EF4-FFF2-40B4-BE49-F238E27FC236}">
                <a16:creationId xmlns:a16="http://schemas.microsoft.com/office/drawing/2014/main" id="{4C1F3293-4EFE-461D-940D-7EE66BAE31C5}"/>
              </a:ext>
            </a:extLst>
          </p:cNvPr>
          <p:cNvSpPr>
            <a:spLocks noGrp="1"/>
          </p:cNvSpPr>
          <p:nvPr>
            <p:custDataLst>
              <p:tags r:id="rId43"/>
            </p:custDataLst>
          </p:nvPr>
        </p:nvSpPr>
        <p:spPr bwMode="gray">
          <a:xfrm>
            <a:off x="5989638" y="40322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AD49A67-27F7-48CF-AB0E-4A4F1499CC26}" type="datetime'''''''9''''''''''''''''''''''''''''%'''''''''''''''''''''''''">
              <a:rPr lang="en-US" altLang="en-US" sz="1200" smtClean="0">
                <a:solidFill>
                  <a:schemeClr val="tx2"/>
                </a:solidFill>
                <a:effectLst/>
                <a:cs typeface="+mn-cs"/>
              </a:rPr>
              <a:pPr lvl="0" algn="ctr">
                <a:spcBef>
                  <a:spcPct val="0"/>
                </a:spcBef>
                <a:spcAft>
                  <a:spcPct val="0"/>
                </a:spcAft>
              </a:pPr>
              <a:t>9%</a:t>
            </a:fld>
            <a:endParaRPr lang="en-US" sz="1200" dirty="0">
              <a:solidFill>
                <a:schemeClr val="tx2"/>
              </a:solidFill>
              <a:cs typeface="+mn-cs"/>
            </a:endParaRPr>
          </a:p>
        </p:txBody>
      </p:sp>
      <p:sp>
        <p:nvSpPr>
          <p:cNvPr id="23" name="Rectangle 22">
            <a:extLst>
              <a:ext uri="{FF2B5EF4-FFF2-40B4-BE49-F238E27FC236}">
                <a16:creationId xmlns:a16="http://schemas.microsoft.com/office/drawing/2014/main" id="{FC6BFF7F-B7B9-0AA5-DC83-E28C5430B72F}"/>
              </a:ext>
            </a:extLst>
          </p:cNvPr>
          <p:cNvSpPr/>
          <p:nvPr>
            <p:custDataLst>
              <p:tags r:id="rId44"/>
            </p:custDataLst>
          </p:nvPr>
        </p:nvSpPr>
        <p:spPr bwMode="auto">
          <a:xfrm>
            <a:off x="614363" y="19081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97" name="Rectangle 596">
            <a:extLst>
              <a:ext uri="{FF2B5EF4-FFF2-40B4-BE49-F238E27FC236}">
                <a16:creationId xmlns:a16="http://schemas.microsoft.com/office/drawing/2014/main" id="{7D246A44-64D0-7AE1-1FDD-906FAD8A1EA2}"/>
              </a:ext>
            </a:extLst>
          </p:cNvPr>
          <p:cNvSpPr/>
          <p:nvPr>
            <p:custDataLst>
              <p:tags r:id="rId45"/>
            </p:custDataLst>
          </p:nvPr>
        </p:nvSpPr>
        <p:spPr bwMode="auto">
          <a:xfrm>
            <a:off x="1516063" y="19081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616" name="Rectangle 615">
            <a:extLst>
              <a:ext uri="{FF2B5EF4-FFF2-40B4-BE49-F238E27FC236}">
                <a16:creationId xmlns:a16="http://schemas.microsoft.com/office/drawing/2014/main" id="{8FB29D85-8BFC-69CA-A11E-94E555828B88}"/>
              </a:ext>
            </a:extLst>
          </p:cNvPr>
          <p:cNvSpPr/>
          <p:nvPr>
            <p:custDataLst>
              <p:tags r:id="rId46"/>
            </p:custDataLst>
          </p:nvPr>
        </p:nvSpPr>
        <p:spPr bwMode="auto">
          <a:xfrm>
            <a:off x="2740025" y="19081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26" name="Text Placeholder 4">
            <a:extLst>
              <a:ext uri="{FF2B5EF4-FFF2-40B4-BE49-F238E27FC236}">
                <a16:creationId xmlns:a16="http://schemas.microsoft.com/office/drawing/2014/main" id="{7A36F15D-0A0D-FBEA-B4F8-8C4C4B197D7C}"/>
              </a:ext>
            </a:extLst>
          </p:cNvPr>
          <p:cNvSpPr>
            <a:spLocks noGrp="1"/>
          </p:cNvSpPr>
          <p:nvPr>
            <p:custDataLst>
              <p:tags r:id="rId47"/>
            </p:custDataLst>
          </p:nvPr>
        </p:nvSpPr>
        <p:spPr bwMode="auto">
          <a:xfrm>
            <a:off x="830263" y="19065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77915A0-0615-49D8-BAEB-9E97F08C6580}" type="datetime'T''(D'''')''''''''''SP''''''''''''''''''''''''''''s'''''">
              <a:rPr lang="en-US" altLang="en-US" sz="1200" smtClean="0">
                <a:cs typeface="+mn-cs"/>
              </a:rPr>
              <a:pPr lvl="0">
                <a:spcBef>
                  <a:spcPct val="0"/>
                </a:spcBef>
                <a:spcAft>
                  <a:spcPct val="0"/>
                </a:spcAft>
              </a:pPr>
              <a:t>T(D)SPs</a:t>
            </a:fld>
            <a:endParaRPr lang="en-US" sz="1200" dirty="0">
              <a:cs typeface="+mn-cs"/>
            </a:endParaRPr>
          </a:p>
        </p:txBody>
      </p:sp>
      <p:sp>
        <p:nvSpPr>
          <p:cNvPr id="594" name="Text Placeholder 4">
            <a:extLst>
              <a:ext uri="{FF2B5EF4-FFF2-40B4-BE49-F238E27FC236}">
                <a16:creationId xmlns:a16="http://schemas.microsoft.com/office/drawing/2014/main" id="{649F330D-A1AB-5A00-A047-47378EB90ADE}"/>
              </a:ext>
            </a:extLst>
          </p:cNvPr>
          <p:cNvSpPr>
            <a:spLocks noGrp="1"/>
          </p:cNvSpPr>
          <p:nvPr>
            <p:custDataLst>
              <p:tags r:id="rId48"/>
            </p:custDataLst>
          </p:nvPr>
        </p:nvSpPr>
        <p:spPr bwMode="auto">
          <a:xfrm>
            <a:off x="1731963" y="19065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96D7D0D-AECF-4A4D-8C80-02E051C7BE16}"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13" name="Text Placeholder 4">
            <a:extLst>
              <a:ext uri="{FF2B5EF4-FFF2-40B4-BE49-F238E27FC236}">
                <a16:creationId xmlns:a16="http://schemas.microsoft.com/office/drawing/2014/main" id="{C519AA5C-CD66-EC12-6733-7BD9D59C1E1E}"/>
              </a:ext>
            </a:extLst>
          </p:cNvPr>
          <p:cNvSpPr>
            <a:spLocks noGrp="1"/>
          </p:cNvSpPr>
          <p:nvPr>
            <p:custDataLst>
              <p:tags r:id="rId49"/>
            </p:custDataLst>
          </p:nvPr>
        </p:nvSpPr>
        <p:spPr bwMode="auto">
          <a:xfrm>
            <a:off x="2955925" y="19065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7688120-80A3-443D-A301-53AFE67A6D92}" type="datetime'''O''''''t''h''''''''''e''''''''''''''''''''''''''''r'''''">
              <a:rPr lang="en-US" altLang="en-US" sz="1200" smtClean="0">
                <a:cs typeface="+mn-cs"/>
              </a:rPr>
              <a:pPr lvl="0">
                <a:spcBef>
                  <a:spcPct val="0"/>
                </a:spcBef>
                <a:spcAft>
                  <a:spcPct val="0"/>
                </a:spcAft>
              </a:pPr>
              <a:t>Other</a:t>
            </a:fld>
            <a:endParaRPr lang="en-US" sz="1200" dirty="0">
              <a:cs typeface="+mn-cs"/>
            </a:endParaRPr>
          </a:p>
        </p:txBody>
      </p:sp>
      <p:sp>
        <p:nvSpPr>
          <p:cNvPr id="31" name="4. Footnote">
            <a:extLst>
              <a:ext uri="{FF2B5EF4-FFF2-40B4-BE49-F238E27FC236}">
                <a16:creationId xmlns:a16="http://schemas.microsoft.com/office/drawing/2014/main" id="{5AE736AC-E7D0-89AE-53B0-19C88CFEF230}"/>
              </a:ext>
            </a:extLst>
          </p:cNvPr>
          <p:cNvSpPr txBox="1"/>
          <p:nvPr>
            <p:custDataLst>
              <p:tags r:id="rId50"/>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N=77; note that respondents could multi-select responses so total % &gt; 100</a:t>
            </a:r>
          </a:p>
        </p:txBody>
      </p:sp>
      <p:sp>
        <p:nvSpPr>
          <p:cNvPr id="32" name="TextBox 31">
            <a:extLst>
              <a:ext uri="{FF2B5EF4-FFF2-40B4-BE49-F238E27FC236}">
                <a16:creationId xmlns:a16="http://schemas.microsoft.com/office/drawing/2014/main" id="{CF87CAB1-5090-46C7-61E6-99AC87B598BB}"/>
              </a:ext>
            </a:extLst>
          </p:cNvPr>
          <p:cNvSpPr txBox="1"/>
          <p:nvPr>
            <p:custDataLst>
              <p:tags r:id="rId51"/>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cxnSp>
        <p:nvCxnSpPr>
          <p:cNvPr id="550" name="LineBasicStrong 6">
            <a:extLst>
              <a:ext uri="{FF2B5EF4-FFF2-40B4-BE49-F238E27FC236}">
                <a16:creationId xmlns:a16="http://schemas.microsoft.com/office/drawing/2014/main" id="{C5FC510C-798B-C715-889F-481AC31AE06A}"/>
              </a:ext>
            </a:extLst>
          </p:cNvPr>
          <p:cNvCxnSpPr>
            <a:cxnSpLocks/>
          </p:cNvCxnSpPr>
          <p:nvPr>
            <p:custDataLst>
              <p:tags r:id="rId52"/>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1" name="TextBox 550">
            <a:extLst>
              <a:ext uri="{FF2B5EF4-FFF2-40B4-BE49-F238E27FC236}">
                <a16:creationId xmlns:a16="http://schemas.microsoft.com/office/drawing/2014/main" id="{D1142FCB-F8F0-539B-00C7-04A9CC93CAF5}"/>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552" name="LineBasicStrong 6">
            <a:extLst>
              <a:ext uri="{FF2B5EF4-FFF2-40B4-BE49-F238E27FC236}">
                <a16:creationId xmlns:a16="http://schemas.microsoft.com/office/drawing/2014/main" id="{8E02C620-4285-1A62-97D0-4E972A4F94B3}"/>
              </a:ext>
            </a:extLst>
          </p:cNvPr>
          <p:cNvCxnSpPr>
            <a:cxnSpLocks/>
          </p:cNvCxnSpPr>
          <p:nvPr>
            <p:custDataLst>
              <p:tags r:id="rId53"/>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3" name="TextBox 552">
            <a:extLst>
              <a:ext uri="{FF2B5EF4-FFF2-40B4-BE49-F238E27FC236}">
                <a16:creationId xmlns:a16="http://schemas.microsoft.com/office/drawing/2014/main" id="{D434CD80-0D29-6A2F-2239-1D5238E8D28B}"/>
              </a:ext>
            </a:extLst>
          </p:cNvPr>
          <p:cNvSpPr txBox="1">
            <a:spLocks/>
          </p:cNvSpPr>
          <p:nvPr/>
        </p:nvSpPr>
        <p:spPr>
          <a:xfrm>
            <a:off x="8054871" y="1992154"/>
            <a:ext cx="3801508" cy="29238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favor financial security (68%), date of request submission to T(D)SP (64%), and operational readiness criteria (62%) as Batch Zero entry criteria; </a:t>
            </a:r>
            <a:r>
              <a:rPr lang="en-US" sz="1200" dirty="0"/>
              <a:t>other popular options included BYOG status (45%) and current application status (40%), while date of submission to ERCOT (36%), required energization date (27%), and CLR status (25%) were less frequent selections</a:t>
            </a:r>
          </a:p>
          <a:p>
            <a:pPr marL="285750" indent="-285750">
              <a:buFont typeface="Arial" panose="020B0604020202020204" pitchFamily="34" charset="0"/>
              <a:buChar char="•"/>
            </a:pPr>
            <a:r>
              <a:rPr lang="en-US" sz="1200" b="1" dirty="0"/>
              <a:t>Stakeholders differ on which criteria they prefer:</a:t>
            </a:r>
          </a:p>
          <a:p>
            <a:pPr marL="514350" lvl="1" indent="-285750">
              <a:buFont typeface="Arial" panose="020B0604020202020204" pitchFamily="34" charset="0"/>
              <a:buChar char="-"/>
            </a:pPr>
            <a:r>
              <a:rPr lang="en-US" sz="1200" dirty="0"/>
              <a:t>“T(D)SPs” and “Large Load customers” tended toward financial security, operational readiness, and date of submission to T(D)SP</a:t>
            </a:r>
          </a:p>
          <a:p>
            <a:pPr marL="514350" lvl="1" indent="-285750">
              <a:buFont typeface="Arial" panose="020B0604020202020204" pitchFamily="34" charset="0"/>
              <a:buChar char="-"/>
            </a:pPr>
            <a:r>
              <a:rPr lang="en-US" sz="1200" dirty="0"/>
              <a:t>“Other” stakeholders agreed with the above most popular criteria, but most strongly preferred financial security and BYOG status</a:t>
            </a:r>
          </a:p>
        </p:txBody>
      </p:sp>
    </p:spTree>
    <p:extLst>
      <p:ext uri="{BB962C8B-B14F-4D97-AF65-F5344CB8AC3E}">
        <p14:creationId xmlns:p14="http://schemas.microsoft.com/office/powerpoint/2010/main" val="94718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B18A8-DD94-E480-1CE5-194B30CAE64C}"/>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8E207E9F-9A2E-1DB8-EC46-9977E4AA3A31}"/>
              </a:ext>
            </a:extLst>
          </p:cNvPr>
          <p:cNvGraphicFramePr>
            <a:graphicFrameLocks noChangeAspect="1"/>
          </p:cNvGraphicFramePr>
          <p:nvPr>
            <p:custDataLst>
              <p:tags r:id="rId1"/>
            </p:custDataLst>
            <p:extLst>
              <p:ext uri="{D42A27DB-BD31-4B8C-83A1-F6EECF244321}">
                <p14:modId xmlns:p14="http://schemas.microsoft.com/office/powerpoint/2010/main" val="152213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8E207E9F-9A2E-1DB8-EC46-9977E4AA3A31}"/>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4B18FF7-7CFB-EA16-E16D-BB431A8571AD}"/>
              </a:ext>
            </a:extLst>
          </p:cNvPr>
          <p:cNvSpPr>
            <a:spLocks noGrp="1"/>
          </p:cNvSpPr>
          <p:nvPr>
            <p:ph type="title"/>
            <p:custDataLst>
              <p:tags r:id="rId2"/>
            </p:custDataLst>
          </p:nvPr>
        </p:nvSpPr>
        <p:spPr>
          <a:xfrm>
            <a:off x="554736" y="172212"/>
            <a:ext cx="6967728" cy="731520"/>
          </a:xfrm>
        </p:spPr>
        <p:txBody>
          <a:bodyPr vert="horz"/>
          <a:lstStyle/>
          <a:p>
            <a:r>
              <a:rPr lang="en-US" dirty="0"/>
              <a:t>Eligibility criteria: Batch Zero inclusion criteria</a:t>
            </a:r>
          </a:p>
        </p:txBody>
      </p:sp>
      <p:cxnSp>
        <p:nvCxnSpPr>
          <p:cNvPr id="6" name="LineBasicStrong 6">
            <a:extLst>
              <a:ext uri="{FF2B5EF4-FFF2-40B4-BE49-F238E27FC236}">
                <a16:creationId xmlns:a16="http://schemas.microsoft.com/office/drawing/2014/main" id="{F780BFE1-43D3-FFBE-2BCC-1DBED4C5AE04}"/>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D76D25A-1CF9-F51F-3042-97CEA1D7AA0D}"/>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A6BC5679-F4C8-3CFE-33D3-E0F1EB9E842E}"/>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14BF809-F1BF-673A-D298-BDD1DEDC5964}"/>
              </a:ext>
            </a:extLst>
          </p:cNvPr>
          <p:cNvSpPr txBox="1">
            <a:spLocks/>
          </p:cNvSpPr>
          <p:nvPr/>
        </p:nvSpPr>
        <p:spPr>
          <a:xfrm>
            <a:off x="8054871" y="1992154"/>
            <a:ext cx="3801508" cy="333168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favor allowing some form of grace period for Batch Zero eligibility, with a preference for a short administrative grace period to cure documentation or administrative gaps (53%)</a:t>
            </a:r>
            <a:r>
              <a:rPr lang="en-US" sz="1200" dirty="0"/>
              <a:t>; a smaller but meaningful share support an extended grace period for substantive changes (38%), while limited support exists for a strict cutoff with no grace period (8%)</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show greater support for an extended grace period for allowing substantive changes</a:t>
            </a:r>
          </a:p>
          <a:p>
            <a:pPr marL="514350" lvl="1" indent="-285750">
              <a:buFont typeface="Arial" panose="020B0604020202020204" pitchFamily="34" charset="0"/>
              <a:buChar char="-"/>
            </a:pPr>
            <a:r>
              <a:rPr lang="en-US" sz="1200" dirty="0"/>
              <a:t>“Large Load customers” support both administrative and extended grace periods</a:t>
            </a:r>
          </a:p>
          <a:p>
            <a:pPr marL="514350" lvl="1" indent="-285750">
              <a:buFont typeface="Arial" panose="020B0604020202020204" pitchFamily="34" charset="0"/>
              <a:buChar char="-"/>
            </a:pPr>
            <a:r>
              <a:rPr lang="en-US" sz="1200" dirty="0"/>
              <a:t>“Other” stakeholders also favor a short administrative grace period over an extended one, with no support for a strict cutoff with no grace period at all</a:t>
            </a:r>
          </a:p>
        </p:txBody>
      </p:sp>
      <p:graphicFrame>
        <p:nvGraphicFramePr>
          <p:cNvPr id="26" name="Chart 25">
            <a:extLst>
              <a:ext uri="{FF2B5EF4-FFF2-40B4-BE49-F238E27FC236}">
                <a16:creationId xmlns:a16="http://schemas.microsoft.com/office/drawing/2014/main" id="{54858C2C-7765-CAE9-AF9C-C05AFA39D6BC}"/>
              </a:ext>
            </a:extLst>
          </p:cNvPr>
          <p:cNvGraphicFramePr/>
          <p:nvPr>
            <p:custDataLst>
              <p:tags r:id="rId5"/>
            </p:custDataLst>
            <p:extLst>
              <p:ext uri="{D42A27DB-BD31-4B8C-83A1-F6EECF244321}">
                <p14:modId xmlns:p14="http://schemas.microsoft.com/office/powerpoint/2010/main" val="4067469492"/>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66" name="Text Placeholder 4">
            <a:extLst>
              <a:ext uri="{FF2B5EF4-FFF2-40B4-BE49-F238E27FC236}">
                <a16:creationId xmlns:a16="http://schemas.microsoft.com/office/drawing/2014/main" id="{7EE137CA-8723-238D-5222-45BD8D2A5972}"/>
              </a:ext>
            </a:extLst>
          </p:cNvPr>
          <p:cNvSpPr>
            <a:spLocks noGrp="1"/>
          </p:cNvSpPr>
          <p:nvPr>
            <p:custDataLst>
              <p:tags r:id="rId6"/>
            </p:custDataLst>
          </p:nvPr>
        </p:nvSpPr>
        <p:spPr bwMode="gray">
          <a:xfrm>
            <a:off x="1582738" y="48942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46C73E-73C8-4059-AE64-352AE951FA43}" type="datetime'''''''''''''''''''''''''''''''''''4%'">
              <a:rPr lang="en-US" altLang="en-US" sz="1200" smtClean="0">
                <a:solidFill>
                  <a:schemeClr val="tx2"/>
                </a:solidFill>
                <a:cs typeface="+mn-cs"/>
              </a:rPr>
              <a:pPr lvl="0" algn="ctr">
                <a:spcBef>
                  <a:spcPct val="0"/>
                </a:spcBef>
                <a:spcAft>
                  <a:spcPct val="0"/>
                </a:spcAft>
              </a:pPr>
              <a:t>4%</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2C5C69F6-471B-8740-F952-0C9C1B6D64D4}"/>
              </a:ext>
            </a:extLst>
          </p:cNvPr>
          <p:cNvSpPr>
            <a:spLocks noGrp="1"/>
          </p:cNvSpPr>
          <p:nvPr>
            <p:custDataLst>
              <p:tags r:id="rId7"/>
            </p:custDataLst>
          </p:nvPr>
        </p:nvSpPr>
        <p:spPr bwMode="gray">
          <a:xfrm>
            <a:off x="1582738" y="5100638"/>
            <a:ext cx="263525" cy="182563"/>
          </a:xfrm>
          <a:prstGeom prst="rect">
            <a:avLst/>
          </a:prstGeom>
          <a:no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B9B96A-C2B7-4871-B457-41EA034B9421}" type="datetime'''''''''''''''''''4''''''%'''''''''''''''''''''''''''">
              <a:rPr lang="en-US" altLang="en-US" sz="1200" smtClean="0">
                <a:effectLst/>
                <a:cs typeface="+mn-cs"/>
              </a:rPr>
              <a:pPr lvl="0" algn="ctr">
                <a:spcBef>
                  <a:spcPct val="0"/>
                </a:spcBef>
                <a:spcAft>
                  <a:spcPct val="0"/>
                </a:spcAft>
              </a:pPr>
              <a:t>4%</a:t>
            </a:fld>
            <a:endParaRPr lang="en-US" sz="1200" dirty="0">
              <a:cs typeface="+mn-cs"/>
            </a:endParaRPr>
          </a:p>
        </p:txBody>
      </p:sp>
      <p:sp>
        <p:nvSpPr>
          <p:cNvPr id="50" name="Text Placeholder 4">
            <a:extLst>
              <a:ext uri="{FF2B5EF4-FFF2-40B4-BE49-F238E27FC236}">
                <a16:creationId xmlns:a16="http://schemas.microsoft.com/office/drawing/2014/main" id="{F0EE7E90-7435-AD6B-900F-175801199D6B}"/>
              </a:ext>
            </a:extLst>
          </p:cNvPr>
          <p:cNvSpPr>
            <a:spLocks noGrp="1"/>
          </p:cNvSpPr>
          <p:nvPr>
            <p:custDataLst>
              <p:tags r:id="rId8"/>
            </p:custDataLst>
          </p:nvPr>
        </p:nvSpPr>
        <p:spPr bwMode="auto">
          <a:xfrm>
            <a:off x="728663" y="5343525"/>
            <a:ext cx="19716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8A02BCB-B531-445E-A5BF-084E225E7E78}" type="datetime'No ''g''''''''rac''e'''''' period (s''tr''ict c''utoff'')'''''">
              <a:rPr lang="en-US" altLang="en-US" sz="1200" smtClean="0">
                <a:cs typeface="+mn-cs"/>
              </a:rPr>
              <a:pPr lvl="0" algn="ctr">
                <a:spcBef>
                  <a:spcPct val="0"/>
                </a:spcBef>
                <a:spcAft>
                  <a:spcPct val="0"/>
                </a:spcAft>
              </a:pPr>
              <a:t>No grace period (strict cutoff)</a:t>
            </a:fld>
            <a:endParaRPr lang="en-US" sz="1200" dirty="0">
              <a:cs typeface="+mn-cs"/>
            </a:endParaRPr>
          </a:p>
        </p:txBody>
      </p:sp>
      <p:sp>
        <p:nvSpPr>
          <p:cNvPr id="71" name="Text Placeholder 4">
            <a:extLst>
              <a:ext uri="{FF2B5EF4-FFF2-40B4-BE49-F238E27FC236}">
                <a16:creationId xmlns:a16="http://schemas.microsoft.com/office/drawing/2014/main" id="{696BD030-20EF-412C-11D4-0A02EC47D20F}"/>
              </a:ext>
            </a:extLst>
          </p:cNvPr>
          <p:cNvSpPr>
            <a:spLocks noGrp="1"/>
          </p:cNvSpPr>
          <p:nvPr>
            <p:custDataLst>
              <p:tags r:id="rId9"/>
            </p:custDataLst>
          </p:nvPr>
        </p:nvSpPr>
        <p:spPr bwMode="gray">
          <a:xfrm>
            <a:off x="3906838" y="271303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445289-7468-4038-A428-3DC5499ED095}" type="datetime'''''8''''''''''''''''''''''''''''''''''''''''%'''''''">
              <a:rPr lang="en-US" altLang="en-US" sz="1200" smtClean="0">
                <a:solidFill>
                  <a:schemeClr val="tx2"/>
                </a:solidFill>
                <a:cs typeface="+mn-cs"/>
              </a:rPr>
              <a:pPr lvl="0" algn="ctr">
                <a:spcBef>
                  <a:spcPct val="0"/>
                </a:spcBef>
                <a:spcAft>
                  <a:spcPct val="0"/>
                </a:spcAft>
              </a:pPr>
              <a:t>8%</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BDFA4BEE-FCAE-BAA4-D428-2FA0798DBF9A}"/>
              </a:ext>
            </a:extLst>
          </p:cNvPr>
          <p:cNvSpPr>
            <a:spLocks noGrp="1"/>
          </p:cNvSpPr>
          <p:nvPr>
            <p:custDataLst>
              <p:tags r:id="rId10"/>
            </p:custDataLst>
          </p:nvPr>
        </p:nvSpPr>
        <p:spPr bwMode="gray">
          <a:xfrm>
            <a:off x="3865564" y="37592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44AC2BC-113B-42B7-A4E3-2BDE8CDE4917}" type="datetime'''33''''''''''%'''''''''''''''''''''''''''''''''''''''''''''''">
              <a:rPr lang="en-US" altLang="en-US" sz="1200" smtClean="0">
                <a:cs typeface="+mn-cs"/>
              </a:rPr>
              <a:pPr/>
              <a:t>33%</a:t>
            </a:fld>
            <a:endParaRPr lang="en-US" sz="1200" dirty="0">
              <a:cs typeface="+mn-cs"/>
            </a:endParaRPr>
          </a:p>
        </p:txBody>
      </p:sp>
      <p:sp>
        <p:nvSpPr>
          <p:cNvPr id="73" name="Text Placeholder 4">
            <a:extLst>
              <a:ext uri="{FF2B5EF4-FFF2-40B4-BE49-F238E27FC236}">
                <a16:creationId xmlns:a16="http://schemas.microsoft.com/office/drawing/2014/main" id="{7283DF52-0C53-D09A-1A55-9677478EBB53}"/>
              </a:ext>
            </a:extLst>
          </p:cNvPr>
          <p:cNvSpPr>
            <a:spLocks noGrp="1"/>
          </p:cNvSpPr>
          <p:nvPr>
            <p:custDataLst>
              <p:tags r:id="rId11"/>
            </p:custDataLst>
          </p:nvPr>
        </p:nvSpPr>
        <p:spPr bwMode="gray">
          <a:xfrm>
            <a:off x="3865564" y="48974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E091B62-E652-43EA-BEEB-00382C8C5AE0}" type="datetime'1''''''''2''''''''''''''''''''%'''''''''''''''''''''''''''">
              <a:rPr lang="en-US" altLang="en-US" sz="1200" smtClean="0">
                <a:solidFill>
                  <a:schemeClr val="tx2"/>
                </a:solidFill>
                <a:cs typeface="+mn-cs"/>
              </a:rPr>
              <a:pPr/>
              <a:t>12%</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9322FF08-2021-DFA7-5703-AFBD026FCEB3}"/>
              </a:ext>
            </a:extLst>
          </p:cNvPr>
          <p:cNvSpPr>
            <a:spLocks noGrp="1"/>
          </p:cNvSpPr>
          <p:nvPr>
            <p:custDataLst>
              <p:tags r:id="rId12"/>
            </p:custDataLst>
          </p:nvPr>
        </p:nvSpPr>
        <p:spPr bwMode="auto">
          <a:xfrm>
            <a:off x="2917825" y="5343525"/>
            <a:ext cx="2241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34F518-8FB6-4AB6-9D98-E918C99274D1}" type="datetime'Sh''ort'' a''''d''minist''ra''t''ive grace per''''i''o''''''d'">
              <a:rPr lang="en-US" altLang="en-US" sz="1200" smtClean="0">
                <a:cs typeface="+mn-cs"/>
              </a:rPr>
              <a:pPr lvl="0" algn="ctr">
                <a:spcBef>
                  <a:spcPct val="0"/>
                </a:spcBef>
                <a:spcAft>
                  <a:spcPct val="0"/>
                </a:spcAft>
              </a:pPr>
              <a:t>Short administrative grace period</a:t>
            </a:fld>
            <a:endParaRPr lang="en-US" sz="1200" dirty="0">
              <a:cs typeface="+mn-cs"/>
            </a:endParaRPr>
          </a:p>
        </p:txBody>
      </p:sp>
      <p:sp>
        <p:nvSpPr>
          <p:cNvPr id="74" name="Text Placeholder 4">
            <a:extLst>
              <a:ext uri="{FF2B5EF4-FFF2-40B4-BE49-F238E27FC236}">
                <a16:creationId xmlns:a16="http://schemas.microsoft.com/office/drawing/2014/main" id="{195254A4-E10F-A717-2095-95F30BE2AA3C}"/>
              </a:ext>
            </a:extLst>
          </p:cNvPr>
          <p:cNvSpPr>
            <a:spLocks noGrp="1"/>
          </p:cNvSpPr>
          <p:nvPr>
            <p:custDataLst>
              <p:tags r:id="rId13"/>
            </p:custDataLst>
          </p:nvPr>
        </p:nvSpPr>
        <p:spPr bwMode="gray">
          <a:xfrm>
            <a:off x="6192837" y="3541713"/>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8CEB93-B1A8-4675-AEFB-7F375CFDC9FD}" type="datetime'1''''''''''''''''''''''''1''''%'''''''''''''''''''''''''''''''">
              <a:rPr lang="en-US" altLang="en-US" sz="1200" smtClean="0">
                <a:solidFill>
                  <a:schemeClr val="tx2"/>
                </a:solidFill>
                <a:cs typeface="+mn-cs"/>
              </a:rPr>
              <a:pPr lvl="0" algn="ctr">
                <a:spcBef>
                  <a:spcPct val="0"/>
                </a:spcBef>
                <a:spcAft>
                  <a:spcPct val="0"/>
                </a:spcAft>
              </a:pPr>
              <a:t>11%</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EE41F591-C41D-C548-C922-EA38AEF3B76F}"/>
              </a:ext>
            </a:extLst>
          </p:cNvPr>
          <p:cNvSpPr>
            <a:spLocks noGrp="1"/>
          </p:cNvSpPr>
          <p:nvPr>
            <p:custDataLst>
              <p:tags r:id="rId14"/>
            </p:custDataLst>
          </p:nvPr>
        </p:nvSpPr>
        <p:spPr bwMode="gray">
          <a:xfrm>
            <a:off x="6188075" y="43862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959D1B0-44B8-42BD-97D2-173D084B7A55}" type="datetime'2''''2%'''''''''''''''''''''''''''''">
              <a:rPr lang="en-US" altLang="en-US" sz="1200" smtClean="0">
                <a:cs typeface="+mn-cs"/>
              </a:rPr>
              <a:pPr lvl="0" algn="ctr">
                <a:spcBef>
                  <a:spcPct val="0"/>
                </a:spcBef>
                <a:spcAft>
                  <a:spcPct val="0"/>
                </a:spcAft>
              </a:pPr>
              <a:t>22%</a:t>
            </a:fld>
            <a:endParaRPr lang="en-US" sz="1200" dirty="0">
              <a:cs typeface="+mn-cs"/>
            </a:endParaRPr>
          </a:p>
        </p:txBody>
      </p:sp>
      <p:sp>
        <p:nvSpPr>
          <p:cNvPr id="76" name="Text Placeholder 4">
            <a:extLst>
              <a:ext uri="{FF2B5EF4-FFF2-40B4-BE49-F238E27FC236}">
                <a16:creationId xmlns:a16="http://schemas.microsoft.com/office/drawing/2014/main" id="{6BFCFDDE-FE7F-8B26-26BF-FEB4A055C2F0}"/>
              </a:ext>
            </a:extLst>
          </p:cNvPr>
          <p:cNvSpPr>
            <a:spLocks noGrp="1"/>
          </p:cNvSpPr>
          <p:nvPr>
            <p:custDataLst>
              <p:tags r:id="rId15"/>
            </p:custDataLst>
          </p:nvPr>
        </p:nvSpPr>
        <p:spPr bwMode="gray">
          <a:xfrm>
            <a:off x="6229350" y="5075238"/>
            <a:ext cx="263525" cy="182563"/>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9CFA94-2FB7-4A1A-9C37-4D130892129C}" type="datetime'''''''''''''5''''''''''''''''''%'''''''''''">
              <a:rPr lang="en-US" altLang="en-US" sz="1200" smtClean="0">
                <a:solidFill>
                  <a:schemeClr val="tx2"/>
                </a:solidFill>
                <a:cs typeface="+mn-cs"/>
              </a:rPr>
              <a:pPr/>
              <a:t>5%</a:t>
            </a:fld>
            <a:endParaRPr lang="en-US" sz="1200" dirty="0">
              <a:solidFill>
                <a:schemeClr val="tx2"/>
              </a:solidFill>
              <a:cs typeface="+mn-cs"/>
            </a:endParaRPr>
          </a:p>
        </p:txBody>
      </p:sp>
      <p:sp>
        <p:nvSpPr>
          <p:cNvPr id="13" name="Text Placeholder 4">
            <a:extLst>
              <a:ext uri="{FF2B5EF4-FFF2-40B4-BE49-F238E27FC236}">
                <a16:creationId xmlns:a16="http://schemas.microsoft.com/office/drawing/2014/main" id="{39AE3DCD-E348-4741-54F9-969B3543459E}"/>
              </a:ext>
            </a:extLst>
          </p:cNvPr>
          <p:cNvSpPr>
            <a:spLocks noGrp="1"/>
          </p:cNvSpPr>
          <p:nvPr>
            <p:custDataLst>
              <p:tags r:id="rId16"/>
            </p:custDataLst>
          </p:nvPr>
        </p:nvSpPr>
        <p:spPr bwMode="auto">
          <a:xfrm>
            <a:off x="5553075" y="5343525"/>
            <a:ext cx="16176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E57A51C-B917-4917-827B-4788A53459B0}" type="datetime'Extended'' grac''e period for s''ubs''t''''antive chan''ges'">
              <a:rPr lang="en-US" altLang="en-US" sz="1200" smtClean="0">
                <a:cs typeface="+mn-cs"/>
              </a:rPr>
              <a:pPr lvl="0" algn="ctr">
                <a:spcBef>
                  <a:spcPct val="0"/>
                </a:spcBef>
                <a:spcAft>
                  <a:spcPct val="0"/>
                </a:spcAft>
              </a:pPr>
              <a:t>Extended grace period for substantive changes</a:t>
            </a:fld>
            <a:endParaRPr lang="en-US" sz="1200" dirty="0">
              <a:cs typeface="+mn-cs"/>
            </a:endParaRPr>
          </a:p>
        </p:txBody>
      </p:sp>
      <p:sp>
        <p:nvSpPr>
          <p:cNvPr id="11" name="Text Placeholder 4">
            <a:extLst>
              <a:ext uri="{FF2B5EF4-FFF2-40B4-BE49-F238E27FC236}">
                <a16:creationId xmlns:a16="http://schemas.microsoft.com/office/drawing/2014/main" id="{22804409-EDD2-AB88-5692-E16E89A262F4}"/>
              </a:ext>
            </a:extLst>
          </p:cNvPr>
          <p:cNvSpPr>
            <a:spLocks noGrp="1"/>
          </p:cNvSpPr>
          <p:nvPr>
            <p:custDataLst>
              <p:tags r:id="rId17"/>
            </p:custDataLst>
          </p:nvPr>
        </p:nvSpPr>
        <p:spPr bwMode="gray">
          <a:xfrm>
            <a:off x="1582738" y="46720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D9AC377-6491-466E-A958-D179672ECD1D}" type="datetime'''''''''''''''''''8''''''''''''''''''%'''''''''''''''''''''">
              <a:rPr lang="en-US" altLang="en-US" sz="1200" b="1" smtClean="0">
                <a:cs typeface="+mn-cs"/>
              </a:rPr>
              <a:pPr/>
              <a:t>8%</a:t>
            </a:fld>
            <a:endParaRPr lang="en-US" sz="1200" b="1" dirty="0">
              <a:cs typeface="+mn-cs"/>
            </a:endParaRPr>
          </a:p>
        </p:txBody>
      </p:sp>
      <p:sp>
        <p:nvSpPr>
          <p:cNvPr id="12" name="Text Placeholder 4">
            <a:extLst>
              <a:ext uri="{FF2B5EF4-FFF2-40B4-BE49-F238E27FC236}">
                <a16:creationId xmlns:a16="http://schemas.microsoft.com/office/drawing/2014/main" id="{D020C2E1-CDD6-DDBF-B680-F4270A4700E0}"/>
              </a:ext>
            </a:extLst>
          </p:cNvPr>
          <p:cNvSpPr>
            <a:spLocks noGrp="1"/>
          </p:cNvSpPr>
          <p:nvPr>
            <p:custDataLst>
              <p:tags r:id="rId18"/>
            </p:custDataLst>
          </p:nvPr>
        </p:nvSpPr>
        <p:spPr bwMode="gray">
          <a:xfrm>
            <a:off x="3865564"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E433FAD-4307-49C2-85CD-568C5D218456}" type="datetime'''''5''3''%'''''''''''''''''">
              <a:rPr lang="en-US" altLang="en-US" sz="1200" b="1" smtClean="0">
                <a:cs typeface="+mn-cs"/>
              </a:rPr>
              <a:pPr/>
              <a:t>53%</a:t>
            </a:fld>
            <a:endParaRPr lang="en-US" sz="1200" b="1" dirty="0">
              <a:cs typeface="+mn-cs"/>
            </a:endParaRPr>
          </a:p>
        </p:txBody>
      </p:sp>
      <p:sp>
        <p:nvSpPr>
          <p:cNvPr id="14" name="Text Placeholder 4">
            <a:extLst>
              <a:ext uri="{FF2B5EF4-FFF2-40B4-BE49-F238E27FC236}">
                <a16:creationId xmlns:a16="http://schemas.microsoft.com/office/drawing/2014/main" id="{AE6929BB-6E2C-CB60-72D9-0D51C821DC12}"/>
              </a:ext>
            </a:extLst>
          </p:cNvPr>
          <p:cNvSpPr>
            <a:spLocks noGrp="1"/>
          </p:cNvSpPr>
          <p:nvPr>
            <p:custDataLst>
              <p:tags r:id="rId19"/>
            </p:custDataLst>
          </p:nvPr>
        </p:nvSpPr>
        <p:spPr bwMode="gray">
          <a:xfrm>
            <a:off x="6188076" y="31432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DCD832E-9E18-4AC3-99D2-8B0BCECF909B}" type="datetime'''''''''''''''''''''''''''''''''3''8''''''''''%'''''''">
              <a:rPr lang="en-US" altLang="en-US" sz="1200" b="1" smtClean="0">
                <a:cs typeface="+mn-cs"/>
              </a:rPr>
              <a:pPr/>
              <a:t>38%</a:t>
            </a:fld>
            <a:endParaRPr lang="en-US" sz="1200" b="1" dirty="0">
              <a:cs typeface="+mn-cs"/>
            </a:endParaRPr>
          </a:p>
        </p:txBody>
      </p:sp>
      <p:sp>
        <p:nvSpPr>
          <p:cNvPr id="56" name="Rectangle 55">
            <a:extLst>
              <a:ext uri="{FF2B5EF4-FFF2-40B4-BE49-F238E27FC236}">
                <a16:creationId xmlns:a16="http://schemas.microsoft.com/office/drawing/2014/main" id="{5A6B1D01-53C0-8356-22F1-281F8BC4E293}"/>
              </a:ext>
            </a:extLst>
          </p:cNvPr>
          <p:cNvSpPr/>
          <p:nvPr>
            <p:custDataLst>
              <p:tags r:id="rId2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F96ECED1-4B8A-7DB4-4F77-D3A7E006DCD8}"/>
              </a:ext>
            </a:extLst>
          </p:cNvPr>
          <p:cNvSpPr/>
          <p:nvPr>
            <p:custDataLst>
              <p:tags r:id="rId2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F9A7C133-A51A-007F-EFF5-6E21AC9F6123}"/>
              </a:ext>
            </a:extLst>
          </p:cNvPr>
          <p:cNvSpPr/>
          <p:nvPr>
            <p:custDataLst>
              <p:tags r:id="rId22"/>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91E5B630-C237-0BDD-8A9E-3382A185A54E}"/>
              </a:ext>
            </a:extLst>
          </p:cNvPr>
          <p:cNvSpPr>
            <a:spLocks noGrp="1"/>
          </p:cNvSpPr>
          <p:nvPr>
            <p:custDataLst>
              <p:tags r:id="rId23"/>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5F16974B-5814-F23D-3A6D-5D18C303B1F5}"/>
              </a:ext>
            </a:extLst>
          </p:cNvPr>
          <p:cNvSpPr>
            <a:spLocks noGrp="1"/>
          </p:cNvSpPr>
          <p:nvPr>
            <p:custDataLst>
              <p:tags r:id="rId24"/>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53B3E838-B378-6F4C-7231-E6D461E18CD9}"/>
              </a:ext>
            </a:extLst>
          </p:cNvPr>
          <p:cNvSpPr>
            <a:spLocks noGrp="1"/>
          </p:cNvSpPr>
          <p:nvPr>
            <p:custDataLst>
              <p:tags r:id="rId25"/>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F7031899-AC88-5C6F-C77E-E3688C151F3A}"/>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N=72 (17 T(D)SPs, 43 LLC, 13 Other)</a:t>
            </a:r>
          </a:p>
        </p:txBody>
      </p:sp>
      <p:sp>
        <p:nvSpPr>
          <p:cNvPr id="21" name="TextBox 20">
            <a:extLst>
              <a:ext uri="{FF2B5EF4-FFF2-40B4-BE49-F238E27FC236}">
                <a16:creationId xmlns:a16="http://schemas.microsoft.com/office/drawing/2014/main" id="{FB015874-E607-3EE6-9619-4A057008E4A1}"/>
              </a:ext>
            </a:extLst>
          </p:cNvPr>
          <p:cNvSpPr txBox="1"/>
          <p:nvPr>
            <p:custDataLst>
              <p:tags r:id="rId27"/>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E76AD652-6AAD-677B-BF1D-862DA18ADE1D}"/>
              </a:ext>
            </a:extLst>
          </p:cNvPr>
          <p:cNvSpPr/>
          <p:nvPr>
            <p:custDataLst>
              <p:tags r:id="rId2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B2</a:t>
            </a:r>
          </a:p>
        </p:txBody>
      </p:sp>
      <p:sp>
        <p:nvSpPr>
          <p:cNvPr id="36" name="TextBox 35">
            <a:extLst>
              <a:ext uri="{FF2B5EF4-FFF2-40B4-BE49-F238E27FC236}">
                <a16:creationId xmlns:a16="http://schemas.microsoft.com/office/drawing/2014/main" id="{7028867C-CD72-3F68-1C5B-D10BBD687C67}"/>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“Should ERCOT allow a grace period for projects to meet Batch Zero eligibility criteria?”</a:t>
            </a:r>
            <a:r>
              <a:rPr lang="en-US" sz="1400" i="1" dirty="0"/>
              <a:t> (% of overall respondents)</a:t>
            </a:r>
          </a:p>
        </p:txBody>
      </p:sp>
    </p:spTree>
    <p:extLst>
      <p:ext uri="{BB962C8B-B14F-4D97-AF65-F5344CB8AC3E}">
        <p14:creationId xmlns:p14="http://schemas.microsoft.com/office/powerpoint/2010/main" val="343003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EDD6E-33B1-39F8-10AF-B11194671A21}"/>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6B3C87A0-4701-9A4B-1FFA-A1B354E5E3CF}"/>
              </a:ext>
            </a:extLst>
          </p:cNvPr>
          <p:cNvGraphicFramePr>
            <a:graphicFrameLocks noChangeAspect="1"/>
          </p:cNvGraphicFramePr>
          <p:nvPr>
            <p:custDataLst>
              <p:tags r:id="rId1"/>
            </p:custDataLst>
            <p:extLst>
              <p:ext uri="{D42A27DB-BD31-4B8C-83A1-F6EECF244321}">
                <p14:modId xmlns:p14="http://schemas.microsoft.com/office/powerpoint/2010/main" val="2202539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22" name="Object 2" hidden="1">
                        <a:extLst>
                          <a:ext uri="{FF2B5EF4-FFF2-40B4-BE49-F238E27FC236}">
                            <a16:creationId xmlns:a16="http://schemas.microsoft.com/office/drawing/2014/main" id="{6B3C87A0-4701-9A4B-1FFA-A1B354E5E3CF}"/>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225B045-7242-9947-1386-FE3118CD36DB}"/>
              </a:ext>
            </a:extLst>
          </p:cNvPr>
          <p:cNvSpPr>
            <a:spLocks noGrp="1"/>
          </p:cNvSpPr>
          <p:nvPr>
            <p:ph type="title"/>
            <p:custDataLst>
              <p:tags r:id="rId2"/>
            </p:custDataLst>
          </p:nvPr>
        </p:nvSpPr>
        <p:spPr>
          <a:xfrm>
            <a:off x="554736" y="172212"/>
            <a:ext cx="6967728" cy="731520"/>
          </a:xfrm>
        </p:spPr>
        <p:txBody>
          <a:bodyPr vert="horz"/>
          <a:lstStyle/>
          <a:p>
            <a:r>
              <a:rPr lang="en-US" dirty="0"/>
              <a:t>Eligibility criteria: CLR status declaration timing</a:t>
            </a:r>
          </a:p>
        </p:txBody>
      </p:sp>
      <p:sp>
        <p:nvSpPr>
          <p:cNvPr id="5" name="TextBox 4">
            <a:extLst>
              <a:ext uri="{FF2B5EF4-FFF2-40B4-BE49-F238E27FC236}">
                <a16:creationId xmlns:a16="http://schemas.microsoft.com/office/drawing/2014/main" id="{40313A3E-4061-A182-0B8F-B78B8539D921}"/>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“When should CLR status be declared in the application?”</a:t>
            </a:r>
            <a:r>
              <a:rPr lang="en-US" sz="1400" i="1" dirty="0"/>
              <a:t> (% of overall respondents)</a:t>
            </a:r>
          </a:p>
        </p:txBody>
      </p:sp>
      <p:cxnSp>
        <p:nvCxnSpPr>
          <p:cNvPr id="6" name="LineBasicStrong 6">
            <a:extLst>
              <a:ext uri="{FF2B5EF4-FFF2-40B4-BE49-F238E27FC236}">
                <a16:creationId xmlns:a16="http://schemas.microsoft.com/office/drawing/2014/main" id="{96B55990-70A4-9F65-641D-B273DDE996A4}"/>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23F303-238A-490D-9E8E-E1C6134B22C1}"/>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C0D80B5F-3D82-BD64-3465-D317779AE9C1}"/>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21287CF-0849-691F-26B8-D9DB6F715233}"/>
              </a:ext>
            </a:extLst>
          </p:cNvPr>
          <p:cNvSpPr txBox="1">
            <a:spLocks/>
          </p:cNvSpPr>
          <p:nvPr/>
        </p:nvSpPr>
        <p:spPr>
          <a:xfrm>
            <a:off x="8054871" y="1992154"/>
            <a:ext cx="3801508" cy="236988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(67%) favor requiring CLR status to be declared up front at the application stage</a:t>
            </a:r>
            <a:r>
              <a:rPr lang="en-US" sz="1200" dirty="0"/>
              <a:t>, while a smaller but meaningful share support allowing CLR declaration after allocation (32%)</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and “Other” stakeholders each show strong support for declaring CLR status upfront at the application stage</a:t>
            </a:r>
          </a:p>
          <a:p>
            <a:pPr marL="514350" lvl="1" indent="-285750">
              <a:buFont typeface="Arial" panose="020B0604020202020204" pitchFamily="34" charset="0"/>
              <a:buChar char="-"/>
            </a:pPr>
            <a:r>
              <a:rPr lang="en-US" sz="1200" dirty="0"/>
              <a:t>“Large Load customers” also show significant support for CLR status declaration post-application</a:t>
            </a:r>
          </a:p>
        </p:txBody>
      </p:sp>
      <p:graphicFrame>
        <p:nvGraphicFramePr>
          <p:cNvPr id="18" name="Chart 17">
            <a:extLst>
              <a:ext uri="{FF2B5EF4-FFF2-40B4-BE49-F238E27FC236}">
                <a16:creationId xmlns:a16="http://schemas.microsoft.com/office/drawing/2014/main" id="{46190255-D3BC-E104-3934-5DD412472948}"/>
              </a:ext>
            </a:extLst>
          </p:cNvPr>
          <p:cNvGraphicFramePr/>
          <p:nvPr>
            <p:custDataLst>
              <p:tags r:id="rId5"/>
            </p:custDataLst>
            <p:extLst>
              <p:ext uri="{D42A27DB-BD31-4B8C-83A1-F6EECF244321}">
                <p14:modId xmlns:p14="http://schemas.microsoft.com/office/powerpoint/2010/main" val="2394754413"/>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8"/>
          </a:graphicData>
        </a:graphic>
      </p:graphicFrame>
      <p:sp>
        <p:nvSpPr>
          <p:cNvPr id="66" name="Text Placeholder 4">
            <a:extLst>
              <a:ext uri="{FF2B5EF4-FFF2-40B4-BE49-F238E27FC236}">
                <a16:creationId xmlns:a16="http://schemas.microsoft.com/office/drawing/2014/main" id="{3D635143-B5A5-C6E3-73EE-5F7F35619858}"/>
              </a:ext>
            </a:extLst>
          </p:cNvPr>
          <p:cNvSpPr>
            <a:spLocks noGrp="1"/>
          </p:cNvSpPr>
          <p:nvPr>
            <p:custDataLst>
              <p:tags r:id="rId6"/>
            </p:custDataLst>
          </p:nvPr>
        </p:nvSpPr>
        <p:spPr bwMode="gray">
          <a:xfrm>
            <a:off x="2122488" y="28829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7355D39-4DA2-403B-97D7-CD9BC87D0B14}" type="datetime'''''''''1''''''''''''''''9''''''''''%'''''''''''''''''''''''''">
              <a:rPr lang="en-US" altLang="en-US" sz="1200" smtClean="0">
                <a:solidFill>
                  <a:schemeClr val="tx2"/>
                </a:solidFill>
                <a:cs typeface="+mn-cs"/>
              </a:rPr>
              <a:pPr lvl="0" algn="ctr">
                <a:spcBef>
                  <a:spcPct val="0"/>
                </a:spcBef>
                <a:spcAft>
                  <a:spcPct val="0"/>
                </a:spcAft>
              </a:pPr>
              <a:t>19%</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883E6BE5-F43D-1E93-755F-574BBB6E9952}"/>
              </a:ext>
            </a:extLst>
          </p:cNvPr>
          <p:cNvSpPr>
            <a:spLocks noGrp="1"/>
          </p:cNvSpPr>
          <p:nvPr>
            <p:custDataLst>
              <p:tags r:id="rId7"/>
            </p:custDataLst>
          </p:nvPr>
        </p:nvSpPr>
        <p:spPr bwMode="gray">
          <a:xfrm>
            <a:off x="2122488" y="391001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6F7DBC1-767C-4D16-A24B-777F573FB683}" type="datetime'''''''''''''''3''''''''''''''''''''''''''''2''''''''''''%'''''">
              <a:rPr lang="en-US" altLang="en-US" sz="1200" smtClean="0">
                <a:cs typeface="+mn-cs"/>
              </a:rPr>
              <a:pPr/>
              <a:t>32%</a:t>
            </a:fld>
            <a:endParaRPr lang="en-US" sz="1200" dirty="0">
              <a:cs typeface="+mn-cs"/>
            </a:endParaRPr>
          </a:p>
        </p:txBody>
      </p:sp>
      <p:sp>
        <p:nvSpPr>
          <p:cNvPr id="40" name="Text Placeholder 4">
            <a:extLst>
              <a:ext uri="{FF2B5EF4-FFF2-40B4-BE49-F238E27FC236}">
                <a16:creationId xmlns:a16="http://schemas.microsoft.com/office/drawing/2014/main" id="{F069B349-A184-BD4A-2F40-DC84959B052C}"/>
              </a:ext>
            </a:extLst>
          </p:cNvPr>
          <p:cNvSpPr>
            <a:spLocks noGrp="1"/>
          </p:cNvSpPr>
          <p:nvPr>
            <p:custDataLst>
              <p:tags r:id="rId8"/>
            </p:custDataLst>
          </p:nvPr>
        </p:nvSpPr>
        <p:spPr bwMode="gray">
          <a:xfrm>
            <a:off x="2122488" y="48783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7417088-9ADC-4FC7-A0BC-20138AC42E6D}" type="datetime'''''''''''''1''''6%'''''''''''''''''''''''''''''''''">
              <a:rPr lang="en-US" altLang="en-US" sz="1200" smtClean="0">
                <a:solidFill>
                  <a:schemeClr val="tx2"/>
                </a:solidFill>
                <a:cs typeface="+mn-cs"/>
              </a:rPr>
              <a:pPr/>
              <a:t>16%</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2A208370-40AD-220B-54FD-093E9C10CA14}"/>
              </a:ext>
            </a:extLst>
          </p:cNvPr>
          <p:cNvSpPr>
            <a:spLocks noGrp="1"/>
          </p:cNvSpPr>
          <p:nvPr>
            <p:custDataLst>
              <p:tags r:id="rId9"/>
            </p:custDataLst>
          </p:nvPr>
        </p:nvSpPr>
        <p:spPr bwMode="auto">
          <a:xfrm>
            <a:off x="825500" y="5343525"/>
            <a:ext cx="29416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4ACCC8D-45D8-426D-B0AE-995CD2B2320F}" type="datetime'CLR declar''ation up fron''t'''' (''app''''licati''on stage)'">
              <a:rPr lang="en-US" altLang="en-US" sz="1200" smtClean="0">
                <a:cs typeface="+mn-cs"/>
              </a:rPr>
              <a:pPr lvl="0" algn="ctr">
                <a:spcBef>
                  <a:spcPct val="0"/>
                </a:spcBef>
                <a:spcAft>
                  <a:spcPct val="0"/>
                </a:spcAft>
              </a:pPr>
              <a:t>CLR declaration up front (application stage)</a:t>
            </a:fld>
            <a:endParaRPr lang="en-US" sz="1200" dirty="0">
              <a:cs typeface="+mn-cs"/>
            </a:endParaRPr>
          </a:p>
        </p:txBody>
      </p:sp>
      <p:sp>
        <p:nvSpPr>
          <p:cNvPr id="71" name="Text Placeholder 4">
            <a:extLst>
              <a:ext uri="{FF2B5EF4-FFF2-40B4-BE49-F238E27FC236}">
                <a16:creationId xmlns:a16="http://schemas.microsoft.com/office/drawing/2014/main" id="{2CD8CD96-C1C5-A850-8BD0-E3EF52A67A19}"/>
              </a:ext>
            </a:extLst>
          </p:cNvPr>
          <p:cNvSpPr>
            <a:spLocks noGrp="1"/>
          </p:cNvSpPr>
          <p:nvPr>
            <p:custDataLst>
              <p:tags r:id="rId10"/>
            </p:custDataLst>
          </p:nvPr>
        </p:nvSpPr>
        <p:spPr bwMode="gray">
          <a:xfrm>
            <a:off x="5648325" y="39893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6F03BA5-C1AF-4A92-B063-C22BCBA47395}" type="datetime'4''''%'''''''">
              <a:rPr lang="en-US" altLang="en-US" sz="1200" smtClean="0">
                <a:solidFill>
                  <a:schemeClr val="tx2"/>
                </a:solidFill>
                <a:cs typeface="+mn-cs"/>
              </a:rPr>
              <a:pPr lvl="0" algn="ctr">
                <a:spcBef>
                  <a:spcPct val="0"/>
                </a:spcBef>
                <a:spcAft>
                  <a:spcPct val="0"/>
                </a:spcAft>
              </a:pPr>
              <a:t>4%</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BE6BB529-81B8-7751-B9F6-233BC1CD6524}"/>
              </a:ext>
            </a:extLst>
          </p:cNvPr>
          <p:cNvSpPr>
            <a:spLocks noGrp="1"/>
          </p:cNvSpPr>
          <p:nvPr>
            <p:custDataLst>
              <p:tags r:id="rId11"/>
            </p:custDataLst>
          </p:nvPr>
        </p:nvSpPr>
        <p:spPr bwMode="gray">
          <a:xfrm>
            <a:off x="5607050" y="45561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BF5A444-8A0B-4AF5-B38B-56B890ACF7DD}" type="datetime'''''''''''''''''2''''''4''''%'''''''''">
              <a:rPr lang="en-US" altLang="en-US" sz="1200" smtClean="0">
                <a:cs typeface="+mn-cs"/>
              </a:rPr>
              <a:pPr/>
              <a:t>24%</a:t>
            </a:fld>
            <a:endParaRPr lang="en-US" sz="1200" dirty="0">
              <a:cs typeface="+mn-cs"/>
            </a:endParaRPr>
          </a:p>
        </p:txBody>
      </p:sp>
      <p:sp>
        <p:nvSpPr>
          <p:cNvPr id="73" name="Text Placeholder 4">
            <a:extLst>
              <a:ext uri="{FF2B5EF4-FFF2-40B4-BE49-F238E27FC236}">
                <a16:creationId xmlns:a16="http://schemas.microsoft.com/office/drawing/2014/main" id="{87478697-CEDF-EBAF-3975-EBA896022ECD}"/>
              </a:ext>
            </a:extLst>
          </p:cNvPr>
          <p:cNvSpPr>
            <a:spLocks noGrp="1"/>
          </p:cNvSpPr>
          <p:nvPr>
            <p:custDataLst>
              <p:tags r:id="rId12"/>
            </p:custDataLst>
          </p:nvPr>
        </p:nvSpPr>
        <p:spPr bwMode="gray">
          <a:xfrm>
            <a:off x="5648325" y="51212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A51AD15-D24E-4D89-9A9F-D377629497D1}" type="datetime'''''4''''''''''''''''''''''%'''''''''''">
              <a:rPr lang="en-US" altLang="en-US" sz="1200" smtClean="0">
                <a:solidFill>
                  <a:schemeClr val="tx2"/>
                </a:solidFill>
                <a:cs typeface="+mn-cs"/>
              </a:rPr>
              <a:pPr/>
              <a:t>4%</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3618390C-D0C8-7156-A716-A97A9B8B3115}"/>
              </a:ext>
            </a:extLst>
          </p:cNvPr>
          <p:cNvSpPr>
            <a:spLocks noGrp="1"/>
          </p:cNvSpPr>
          <p:nvPr>
            <p:custDataLst>
              <p:tags r:id="rId13"/>
            </p:custDataLst>
          </p:nvPr>
        </p:nvSpPr>
        <p:spPr bwMode="auto">
          <a:xfrm>
            <a:off x="4714875" y="5343525"/>
            <a:ext cx="21304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CDBB02D-5C00-4156-BB30-CD5474A15076}" type="datetime'CLR d''ecla''r''ati''''on ''after a''l''loca''''t''i''on'''">
              <a:rPr lang="en-US" altLang="en-US" sz="1200" smtClean="0">
                <a:cs typeface="+mn-cs"/>
              </a:rPr>
              <a:pPr lvl="0" algn="ctr">
                <a:spcBef>
                  <a:spcPct val="0"/>
                </a:spcBef>
                <a:spcAft>
                  <a:spcPct val="0"/>
                </a:spcAft>
              </a:pPr>
              <a:t>CLR declaration after allocation</a:t>
            </a:fld>
            <a:endParaRPr lang="en-US" sz="1200" dirty="0">
              <a:cs typeface="+mn-cs"/>
            </a:endParaRPr>
          </a:p>
        </p:txBody>
      </p:sp>
      <p:sp>
        <p:nvSpPr>
          <p:cNvPr id="11" name="Text Placeholder 4">
            <a:extLst>
              <a:ext uri="{FF2B5EF4-FFF2-40B4-BE49-F238E27FC236}">
                <a16:creationId xmlns:a16="http://schemas.microsoft.com/office/drawing/2014/main" id="{585705AA-E2CB-9A13-1C63-264771DF51DD}"/>
              </a:ext>
            </a:extLst>
          </p:cNvPr>
          <p:cNvSpPr>
            <a:spLocks noGrp="1"/>
          </p:cNvSpPr>
          <p:nvPr>
            <p:custDataLst>
              <p:tags r:id="rId14"/>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3464714-0C36-4887-B474-7ED214977F66}" type="datetime'''''6''''7''%'''''''''''''''''''''''''''''''''''''''''''''''''">
              <a:rPr lang="en-US" altLang="en-US" sz="1200" b="1" smtClean="0">
                <a:cs typeface="+mn-cs"/>
              </a:rPr>
              <a:pPr/>
              <a:t>67%</a:t>
            </a:fld>
            <a:endParaRPr lang="en-US" sz="1200" b="1" dirty="0">
              <a:cs typeface="+mn-cs"/>
            </a:endParaRPr>
          </a:p>
        </p:txBody>
      </p:sp>
      <p:sp>
        <p:nvSpPr>
          <p:cNvPr id="12" name="Text Placeholder 4">
            <a:extLst>
              <a:ext uri="{FF2B5EF4-FFF2-40B4-BE49-F238E27FC236}">
                <a16:creationId xmlns:a16="http://schemas.microsoft.com/office/drawing/2014/main" id="{9E654D17-E85A-9D42-696F-1EE136B99CE3}"/>
              </a:ext>
            </a:extLst>
          </p:cNvPr>
          <p:cNvSpPr>
            <a:spLocks noGrp="1"/>
          </p:cNvSpPr>
          <p:nvPr>
            <p:custDataLst>
              <p:tags r:id="rId15"/>
            </p:custDataLst>
          </p:nvPr>
        </p:nvSpPr>
        <p:spPr bwMode="gray">
          <a:xfrm>
            <a:off x="5607050" y="37909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B59D482-C385-4811-A237-C340D3217B29}" type="datetime'''''''''''''''''''''''''''''''''32''''%'''''''''''''''''">
              <a:rPr lang="en-US" altLang="en-US" sz="1200" b="1" smtClean="0">
                <a:cs typeface="+mn-cs"/>
              </a:rPr>
              <a:pPr/>
              <a:t>32%</a:t>
            </a:fld>
            <a:endParaRPr lang="en-US" sz="1200" b="1" dirty="0">
              <a:cs typeface="+mn-cs"/>
            </a:endParaRPr>
          </a:p>
        </p:txBody>
      </p:sp>
      <p:sp>
        <p:nvSpPr>
          <p:cNvPr id="56" name="Rectangle 55">
            <a:extLst>
              <a:ext uri="{FF2B5EF4-FFF2-40B4-BE49-F238E27FC236}">
                <a16:creationId xmlns:a16="http://schemas.microsoft.com/office/drawing/2014/main" id="{2CAAC5E7-60FB-9C41-5F48-9BBF47BA31E1}"/>
              </a:ext>
            </a:extLst>
          </p:cNvPr>
          <p:cNvSpPr/>
          <p:nvPr>
            <p:custDataLst>
              <p:tags r:id="rId16"/>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26C749B4-8B39-A71E-D538-F3276E3FFF2B}"/>
              </a:ext>
            </a:extLst>
          </p:cNvPr>
          <p:cNvSpPr/>
          <p:nvPr>
            <p:custDataLst>
              <p:tags r:id="rId17"/>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7B8D4AEA-E447-E343-F012-33003F22EF0B}"/>
              </a:ext>
            </a:extLst>
          </p:cNvPr>
          <p:cNvSpPr/>
          <p:nvPr>
            <p:custDataLst>
              <p:tags r:id="rId18"/>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F8C27894-6DDA-55AC-E9BB-241DA8732790}"/>
              </a:ext>
            </a:extLst>
          </p:cNvPr>
          <p:cNvSpPr>
            <a:spLocks noGrp="1"/>
          </p:cNvSpPr>
          <p:nvPr>
            <p:custDataLst>
              <p:tags r:id="rId19"/>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AD072FEC-89A9-F7AD-131C-DAA242E92C87}"/>
              </a:ext>
            </a:extLst>
          </p:cNvPr>
          <p:cNvSpPr>
            <a:spLocks noGrp="1"/>
          </p:cNvSpPr>
          <p:nvPr>
            <p:custDataLst>
              <p:tags r:id="rId20"/>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A09EAD0C-F660-77C2-0C80-CEA1C600EAEC}"/>
              </a:ext>
            </a:extLst>
          </p:cNvPr>
          <p:cNvSpPr>
            <a:spLocks noGrp="1"/>
          </p:cNvSpPr>
          <p:nvPr>
            <p:custDataLst>
              <p:tags r:id="rId21"/>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05852411-CD38-5A96-CF48-5CB606E8B9F2}"/>
              </a:ext>
            </a:extLst>
          </p:cNvPr>
          <p:cNvSpPr txBox="1"/>
          <p:nvPr>
            <p:custDataLst>
              <p:tags r:id="rId2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N=74 (17 T(D)SPs, 42 LLC, 15 Other)</a:t>
            </a:r>
          </a:p>
        </p:txBody>
      </p:sp>
      <p:sp>
        <p:nvSpPr>
          <p:cNvPr id="21" name="TextBox 20">
            <a:extLst>
              <a:ext uri="{FF2B5EF4-FFF2-40B4-BE49-F238E27FC236}">
                <a16:creationId xmlns:a16="http://schemas.microsoft.com/office/drawing/2014/main" id="{EA315684-70F0-1930-5A9B-CC6BEA296939}"/>
              </a:ext>
            </a:extLst>
          </p:cNvPr>
          <p:cNvSpPr txBox="1"/>
          <p:nvPr>
            <p:custDataLst>
              <p:tags r:id="rId2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2E7788AC-365D-A53B-E469-A90E3F6CE848}"/>
              </a:ext>
            </a:extLst>
          </p:cNvPr>
          <p:cNvSpPr/>
          <p:nvPr>
            <p:custDataLst>
              <p:tags r:id="rId24"/>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B3</a:t>
            </a:r>
          </a:p>
        </p:txBody>
      </p:sp>
    </p:spTree>
    <p:extLst>
      <p:ext uri="{BB962C8B-B14F-4D97-AF65-F5344CB8AC3E}">
        <p14:creationId xmlns:p14="http://schemas.microsoft.com/office/powerpoint/2010/main" val="260775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DE65-39A1-9AAC-76A8-4EAD3EB26CF8}"/>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1D78DCFB-7959-3993-75E8-D0DA90BC2E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5" progId="TCLayout.ActiveDocument.1">
                  <p:embed/>
                </p:oleObj>
              </mc:Choice>
              <mc:Fallback>
                <p:oleObj name="think-cell Slide" r:id="rId15" imgW="404" imgH="405" progId="TCLayout.ActiveDocument.1">
                  <p:embed/>
                  <p:pic>
                    <p:nvPicPr>
                      <p:cNvPr id="6" name="Object 6" hidden="1">
                        <a:extLst>
                          <a:ext uri="{FF2B5EF4-FFF2-40B4-BE49-F238E27FC236}">
                            <a16:creationId xmlns:a16="http://schemas.microsoft.com/office/drawing/2014/main" id="{1D78DCFB-7959-3993-75E8-D0DA90BC2E9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11E8B5E2-EA36-63A4-EBFC-3F1DD3A8935B}"/>
              </a:ext>
            </a:extLst>
          </p:cNvPr>
          <p:cNvSpPr>
            <a:spLocks noGrp="1"/>
          </p:cNvSpPr>
          <p:nvPr>
            <p:ph type="title"/>
            <p:custDataLst>
              <p:tags r:id="rId2"/>
            </p:custDataLst>
          </p:nvPr>
        </p:nvSpPr>
        <p:spPr>
          <a:xfrm>
            <a:off x="554736" y="172212"/>
            <a:ext cx="11082528" cy="384721"/>
          </a:xfrm>
        </p:spPr>
        <p:txBody>
          <a:bodyPr vert="horz">
            <a:spAutoFit/>
          </a:bodyPr>
          <a:lstStyle/>
          <a:p>
            <a:r>
              <a:rPr lang="en-US" dirty="0"/>
              <a:t>Eligibility criteria: BYOG treatment in the application</a:t>
            </a:r>
          </a:p>
        </p:txBody>
      </p:sp>
      <p:sp>
        <p:nvSpPr>
          <p:cNvPr id="8" name="TextBox 7">
            <a:extLst>
              <a:ext uri="{FF2B5EF4-FFF2-40B4-BE49-F238E27FC236}">
                <a16:creationId xmlns:a16="http://schemas.microsoft.com/office/drawing/2014/main" id="{7C67557A-2E58-4A18-3059-EFE0B230ADDA}"/>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44A137CF-1B6C-3194-64A6-AABA69A5C6F9}"/>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N=78</a:t>
            </a:r>
          </a:p>
        </p:txBody>
      </p:sp>
      <p:sp>
        <p:nvSpPr>
          <p:cNvPr id="10" name="TextBox 9">
            <a:extLst>
              <a:ext uri="{FF2B5EF4-FFF2-40B4-BE49-F238E27FC236}">
                <a16:creationId xmlns:a16="http://schemas.microsoft.com/office/drawing/2014/main" id="{9D6B6D8E-F3C3-B7E7-E644-737316BD6D3C}"/>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“How should BTM (Behind the Meter)/BYOG requests be handled in the application?”</a:t>
            </a:r>
            <a:endParaRPr lang="en-US" sz="1400" i="1" dirty="0"/>
          </a:p>
        </p:txBody>
      </p:sp>
      <p:sp>
        <p:nvSpPr>
          <p:cNvPr id="16" name="TrackerNumBlue 28">
            <a:extLst>
              <a:ext uri="{FF2B5EF4-FFF2-40B4-BE49-F238E27FC236}">
                <a16:creationId xmlns:a16="http://schemas.microsoft.com/office/drawing/2014/main" id="{0F5AE5C8-F9FD-9EE3-5851-2DB5D62671F7}"/>
              </a:ext>
            </a:extLst>
          </p:cNvPr>
          <p:cNvSpPr/>
          <p:nvPr>
            <p:custDataLst>
              <p:tags r:id="rId5"/>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B4</a:t>
            </a:r>
          </a:p>
        </p:txBody>
      </p:sp>
      <p:sp>
        <p:nvSpPr>
          <p:cNvPr id="2" name="TextBox 1">
            <a:extLst>
              <a:ext uri="{FF2B5EF4-FFF2-40B4-BE49-F238E27FC236}">
                <a16:creationId xmlns:a16="http://schemas.microsoft.com/office/drawing/2014/main" id="{E96A98B6-BA65-EAC7-68B0-7BDA932EB86F}"/>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Feedback</a:t>
            </a:r>
          </a:p>
        </p:txBody>
      </p:sp>
      <p:cxnSp>
        <p:nvCxnSpPr>
          <p:cNvPr id="3" name="LineBasicStrong 6">
            <a:extLst>
              <a:ext uri="{FF2B5EF4-FFF2-40B4-BE49-F238E27FC236}">
                <a16:creationId xmlns:a16="http://schemas.microsoft.com/office/drawing/2014/main" id="{EBE21D81-DEE5-1640-32FA-D3EA38917E94}"/>
              </a:ext>
            </a:extLst>
          </p:cNvPr>
          <p:cNvCxnSpPr>
            <a:cxnSpLocks/>
          </p:cNvCxnSpPr>
          <p:nvPr>
            <p:custDataLst>
              <p:tags r:id="rId6"/>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47C3A76-BB33-AED2-1404-C4E995F2C2CE}"/>
              </a:ext>
            </a:extLst>
          </p:cNvPr>
          <p:cNvSpPr txBox="1">
            <a:spLocks/>
          </p:cNvSpPr>
          <p:nvPr/>
        </p:nvSpPr>
        <p:spPr>
          <a:xfrm>
            <a:off x="3472665" y="1217737"/>
            <a:ext cx="816459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dirty="0"/>
              <a:t>Description</a:t>
            </a:r>
          </a:p>
        </p:txBody>
      </p:sp>
      <p:grpSp>
        <p:nvGrpSpPr>
          <p:cNvPr id="17" name="Group 16">
            <a:extLst>
              <a:ext uri="{FF2B5EF4-FFF2-40B4-BE49-F238E27FC236}">
                <a16:creationId xmlns:a16="http://schemas.microsoft.com/office/drawing/2014/main" id="{FFD3F7BC-764C-7E38-97A1-87C3618D704C}"/>
              </a:ext>
            </a:extLst>
          </p:cNvPr>
          <p:cNvGrpSpPr/>
          <p:nvPr/>
        </p:nvGrpSpPr>
        <p:grpSpPr>
          <a:xfrm>
            <a:off x="554736" y="1611540"/>
            <a:ext cx="11082527" cy="369332"/>
            <a:chOff x="554736" y="1607396"/>
            <a:chExt cx="11082527" cy="369332"/>
          </a:xfrm>
        </p:grpSpPr>
        <p:sp>
          <p:nvSpPr>
            <p:cNvPr id="18" name="TextBox 17">
              <a:extLst>
                <a:ext uri="{FF2B5EF4-FFF2-40B4-BE49-F238E27FC236}">
                  <a16:creationId xmlns:a16="http://schemas.microsoft.com/office/drawing/2014/main" id="{2902A963-3D1D-C39A-2749-27588BAE45DD}"/>
                </a:ext>
              </a:extLst>
            </p:cNvPr>
            <p:cNvSpPr txBox="1">
              <a:spLocks/>
            </p:cNvSpPr>
            <p:nvPr/>
          </p:nvSpPr>
          <p:spPr>
            <a:xfrm>
              <a:off x="554736" y="1607396"/>
              <a:ext cx="272186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Support for recognizing BTM/BYOG in application and batch process</a:t>
              </a:r>
              <a:endParaRPr lang="en-US" sz="1200" dirty="0"/>
            </a:p>
          </p:txBody>
        </p:sp>
        <p:sp>
          <p:nvSpPr>
            <p:cNvPr id="19" name="TextBox 18">
              <a:extLst>
                <a:ext uri="{FF2B5EF4-FFF2-40B4-BE49-F238E27FC236}">
                  <a16:creationId xmlns:a16="http://schemas.microsoft.com/office/drawing/2014/main" id="{1E0A1B07-E6F0-F6B5-6223-8DD87B5F6D03}"/>
                </a:ext>
              </a:extLst>
            </p:cNvPr>
            <p:cNvSpPr txBox="1">
              <a:spLocks/>
            </p:cNvSpPr>
            <p:nvPr/>
          </p:nvSpPr>
          <p:spPr>
            <a:xfrm>
              <a:off x="3472665" y="1607396"/>
              <a:ext cx="816459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Stakeholders consistently support explicitly identifying BTM/BYOG arrangements early in the application </a:t>
              </a:r>
              <a:r>
                <a:rPr lang="en-US" sz="1200" dirty="0"/>
                <a:t>and accounting for them in Batch Zero and subsequent batch studies, given their potential to materially reduce net grid impact</a:t>
              </a:r>
            </a:p>
          </p:txBody>
        </p:sp>
      </p:grpSp>
      <p:cxnSp>
        <p:nvCxnSpPr>
          <p:cNvPr id="20" name="LineBasicStrong 6">
            <a:extLst>
              <a:ext uri="{FF2B5EF4-FFF2-40B4-BE49-F238E27FC236}">
                <a16:creationId xmlns:a16="http://schemas.microsoft.com/office/drawing/2014/main" id="{07A45AD1-4A51-B9F7-82E6-695FEE5DF54E}"/>
              </a:ext>
            </a:extLst>
          </p:cNvPr>
          <p:cNvCxnSpPr>
            <a:cxnSpLocks/>
          </p:cNvCxnSpPr>
          <p:nvPr>
            <p:custDataLst>
              <p:tags r:id="rId7"/>
            </p:custDataLst>
          </p:nvPr>
        </p:nvCxnSpPr>
        <p:spPr>
          <a:xfrm>
            <a:off x="554735" y="209699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C42A7843-059F-7171-1C5B-FC6301304551}"/>
              </a:ext>
            </a:extLst>
          </p:cNvPr>
          <p:cNvGrpSpPr/>
          <p:nvPr/>
        </p:nvGrpSpPr>
        <p:grpSpPr>
          <a:xfrm>
            <a:off x="554736" y="2213116"/>
            <a:ext cx="11082527" cy="369332"/>
            <a:chOff x="554736" y="1607396"/>
            <a:chExt cx="11082527" cy="369332"/>
          </a:xfrm>
        </p:grpSpPr>
        <p:sp>
          <p:nvSpPr>
            <p:cNvPr id="22" name="TextBox 21">
              <a:extLst>
                <a:ext uri="{FF2B5EF4-FFF2-40B4-BE49-F238E27FC236}">
                  <a16:creationId xmlns:a16="http://schemas.microsoft.com/office/drawing/2014/main" id="{F4C5B9C7-834B-B63F-5272-16777F0F9DE9}"/>
                </a:ext>
              </a:extLst>
            </p:cNvPr>
            <p:cNvSpPr txBox="1">
              <a:spLocks/>
            </p:cNvSpPr>
            <p:nvPr/>
          </p:nvSpPr>
          <p:spPr>
            <a:xfrm>
              <a:off x="554736" y="1607396"/>
              <a:ext cx="281518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Preference for net-load–based treatment vs. gross load assumptions</a:t>
              </a:r>
              <a:endParaRPr lang="en-US" sz="1200" dirty="0"/>
            </a:p>
          </p:txBody>
        </p:sp>
        <p:sp>
          <p:nvSpPr>
            <p:cNvPr id="23" name="TextBox 22">
              <a:extLst>
                <a:ext uri="{FF2B5EF4-FFF2-40B4-BE49-F238E27FC236}">
                  <a16:creationId xmlns:a16="http://schemas.microsoft.com/office/drawing/2014/main" id="{206D7F2F-E2C5-1A43-5A99-AE90F5769931}"/>
                </a:ext>
              </a:extLst>
            </p:cNvPr>
            <p:cNvSpPr txBox="1">
              <a:spLocks/>
            </p:cNvSpPr>
            <p:nvPr/>
          </p:nvSpPr>
          <p:spPr>
            <a:xfrm>
              <a:off x="3472665" y="1607396"/>
              <a:ext cx="816459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BTM/BYOG projects should be studied and allocated based on net grid demand </a:t>
              </a:r>
              <a:r>
                <a:rPr lang="en-US" sz="1200" dirty="0"/>
                <a:t>(gross load minus on-site generation), with study assumptions aligned to realistic operating behavior vs. conservative “all load/no generation” cases</a:t>
              </a:r>
            </a:p>
          </p:txBody>
        </p:sp>
      </p:grpSp>
      <p:cxnSp>
        <p:nvCxnSpPr>
          <p:cNvPr id="24" name="LineBasicStrong 6">
            <a:extLst>
              <a:ext uri="{FF2B5EF4-FFF2-40B4-BE49-F238E27FC236}">
                <a16:creationId xmlns:a16="http://schemas.microsoft.com/office/drawing/2014/main" id="{89A3D344-C14D-6B8C-EC28-C8B90C2DB84E}"/>
              </a:ext>
            </a:extLst>
          </p:cNvPr>
          <p:cNvCxnSpPr>
            <a:cxnSpLocks/>
          </p:cNvCxnSpPr>
          <p:nvPr>
            <p:custDataLst>
              <p:tags r:id="rId8"/>
            </p:custDataLst>
          </p:nvPr>
        </p:nvCxnSpPr>
        <p:spPr>
          <a:xfrm>
            <a:off x="554735" y="2698570"/>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C06DEFB5-0ADB-5081-3D0D-E25D440D6658}"/>
              </a:ext>
            </a:extLst>
          </p:cNvPr>
          <p:cNvGrpSpPr/>
          <p:nvPr/>
        </p:nvGrpSpPr>
        <p:grpSpPr>
          <a:xfrm>
            <a:off x="554736" y="2814692"/>
            <a:ext cx="11082527" cy="369332"/>
            <a:chOff x="554736" y="1607396"/>
            <a:chExt cx="11082527" cy="369332"/>
          </a:xfrm>
        </p:grpSpPr>
        <p:sp>
          <p:nvSpPr>
            <p:cNvPr id="26" name="TextBox 25">
              <a:extLst>
                <a:ext uri="{FF2B5EF4-FFF2-40B4-BE49-F238E27FC236}">
                  <a16:creationId xmlns:a16="http://schemas.microsoft.com/office/drawing/2014/main" id="{67602558-4DA8-4136-D832-01742F86641D}"/>
                </a:ext>
              </a:extLst>
            </p:cNvPr>
            <p:cNvSpPr txBox="1">
              <a:spLocks/>
            </p:cNvSpPr>
            <p:nvPr/>
          </p:nvSpPr>
          <p:spPr>
            <a:xfrm>
              <a:off x="554736" y="1607396"/>
              <a:ext cx="281518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BTM/BYOG viewed as system-beneficial, but requiring guardrails</a:t>
              </a:r>
              <a:endParaRPr lang="en-US" sz="1200" dirty="0"/>
            </a:p>
          </p:txBody>
        </p:sp>
        <p:sp>
          <p:nvSpPr>
            <p:cNvPr id="27" name="TextBox 26">
              <a:extLst>
                <a:ext uri="{FF2B5EF4-FFF2-40B4-BE49-F238E27FC236}">
                  <a16:creationId xmlns:a16="http://schemas.microsoft.com/office/drawing/2014/main" id="{FD7E0738-316A-218C-3C3E-3A5FDCE2DE11}"/>
                </a:ext>
              </a:extLst>
            </p:cNvPr>
            <p:cNvSpPr txBox="1">
              <a:spLocks/>
            </p:cNvSpPr>
            <p:nvPr/>
          </p:nvSpPr>
          <p:spPr>
            <a:xfrm>
              <a:off x="3472665" y="1607396"/>
              <a:ext cx="816459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BTM/BYOG can be beneficial </a:t>
              </a:r>
              <a:r>
                <a:rPr lang="en-US" sz="1200" dirty="0"/>
                <a:t>(reducing transmission needs, accelerating energization, supporting reliability) </a:t>
              </a:r>
              <a:r>
                <a:rPr lang="en-US" sz="1200" b="1" dirty="0"/>
                <a:t>only with appropriate guardrails </a:t>
              </a:r>
              <a:r>
                <a:rPr lang="en-US" sz="1200" dirty="0"/>
                <a:t>(e.g., clear modeling rules, binding commitments, and safeguards against unintended grid draw)</a:t>
              </a:r>
            </a:p>
          </p:txBody>
        </p:sp>
      </p:grpSp>
      <p:cxnSp>
        <p:nvCxnSpPr>
          <p:cNvPr id="28" name="LineBasicStrong 6">
            <a:extLst>
              <a:ext uri="{FF2B5EF4-FFF2-40B4-BE49-F238E27FC236}">
                <a16:creationId xmlns:a16="http://schemas.microsoft.com/office/drawing/2014/main" id="{9197252A-19AB-3CAD-A96E-6ABEBA905365}"/>
              </a:ext>
            </a:extLst>
          </p:cNvPr>
          <p:cNvCxnSpPr>
            <a:cxnSpLocks/>
          </p:cNvCxnSpPr>
          <p:nvPr>
            <p:custDataLst>
              <p:tags r:id="rId9"/>
            </p:custDataLst>
          </p:nvPr>
        </p:nvCxnSpPr>
        <p:spPr>
          <a:xfrm>
            <a:off x="554735" y="330014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EAB3639E-DC72-D5C2-25C7-A27C180EAE99}"/>
              </a:ext>
            </a:extLst>
          </p:cNvPr>
          <p:cNvGrpSpPr/>
          <p:nvPr/>
        </p:nvGrpSpPr>
        <p:grpSpPr>
          <a:xfrm>
            <a:off x="554736" y="3416268"/>
            <a:ext cx="11082527" cy="369332"/>
            <a:chOff x="554736" y="1607396"/>
            <a:chExt cx="11082527" cy="369332"/>
          </a:xfrm>
        </p:grpSpPr>
        <p:sp>
          <p:nvSpPr>
            <p:cNvPr id="30" name="TextBox 29">
              <a:extLst>
                <a:ext uri="{FF2B5EF4-FFF2-40B4-BE49-F238E27FC236}">
                  <a16:creationId xmlns:a16="http://schemas.microsoft.com/office/drawing/2014/main" id="{B399259D-5986-141C-0614-BB110C9E14D9}"/>
                </a:ext>
              </a:extLst>
            </p:cNvPr>
            <p:cNvSpPr txBox="1">
              <a:spLocks/>
            </p:cNvSpPr>
            <p:nvPr/>
          </p:nvSpPr>
          <p:spPr>
            <a:xfrm>
              <a:off x="554736" y="1607396"/>
              <a:ext cx="281518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Need for linkage and coordination between LLI and GINR processes</a:t>
              </a:r>
              <a:endParaRPr lang="en-US" sz="1200" dirty="0"/>
            </a:p>
          </p:txBody>
        </p:sp>
        <p:sp>
          <p:nvSpPr>
            <p:cNvPr id="31" name="TextBox 30">
              <a:extLst>
                <a:ext uri="{FF2B5EF4-FFF2-40B4-BE49-F238E27FC236}">
                  <a16:creationId xmlns:a16="http://schemas.microsoft.com/office/drawing/2014/main" id="{34225215-1F48-4551-4104-62D5E005AF70}"/>
                </a:ext>
              </a:extLst>
            </p:cNvPr>
            <p:cNvSpPr txBox="1">
              <a:spLocks/>
            </p:cNvSpPr>
            <p:nvPr/>
          </p:nvSpPr>
          <p:spPr>
            <a:xfrm>
              <a:off x="3472665" y="1607396"/>
              <a:ext cx="816459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Need for formal mechanisms to link LLI Interconnection requests with associated Generation Interconnection requests</a:t>
              </a:r>
              <a:r>
                <a:rPr lang="en-US" sz="1200" dirty="0"/>
                <a:t>, enabling ERCOT to study load and generation together while avoiding duplicative or conflicting processes</a:t>
              </a:r>
            </a:p>
          </p:txBody>
        </p:sp>
      </p:grpSp>
      <p:cxnSp>
        <p:nvCxnSpPr>
          <p:cNvPr id="32" name="LineBasicStrong 6">
            <a:extLst>
              <a:ext uri="{FF2B5EF4-FFF2-40B4-BE49-F238E27FC236}">
                <a16:creationId xmlns:a16="http://schemas.microsoft.com/office/drawing/2014/main" id="{B1C65741-17A2-450B-A683-06A8A6A7296B}"/>
              </a:ext>
            </a:extLst>
          </p:cNvPr>
          <p:cNvCxnSpPr>
            <a:cxnSpLocks/>
          </p:cNvCxnSpPr>
          <p:nvPr>
            <p:custDataLst>
              <p:tags r:id="rId10"/>
            </p:custDataLst>
          </p:nvPr>
        </p:nvCxnSpPr>
        <p:spPr>
          <a:xfrm>
            <a:off x="554735" y="3901722"/>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6358F946-6B64-74C6-CAA2-09C5153EEB80}"/>
              </a:ext>
            </a:extLst>
          </p:cNvPr>
          <p:cNvGrpSpPr/>
          <p:nvPr/>
        </p:nvGrpSpPr>
        <p:grpSpPr>
          <a:xfrm>
            <a:off x="554736" y="4017844"/>
            <a:ext cx="11082527" cy="369332"/>
            <a:chOff x="554736" y="1607396"/>
            <a:chExt cx="11082527" cy="369332"/>
          </a:xfrm>
        </p:grpSpPr>
        <p:sp>
          <p:nvSpPr>
            <p:cNvPr id="34" name="TextBox 33">
              <a:extLst>
                <a:ext uri="{FF2B5EF4-FFF2-40B4-BE49-F238E27FC236}">
                  <a16:creationId xmlns:a16="http://schemas.microsoft.com/office/drawing/2014/main" id="{4E8C218A-74EF-21CD-746C-0B54CFC4A693}"/>
                </a:ext>
              </a:extLst>
            </p:cNvPr>
            <p:cNvSpPr txBox="1">
              <a:spLocks/>
            </p:cNvSpPr>
            <p:nvPr/>
          </p:nvSpPr>
          <p:spPr>
            <a:xfrm>
              <a:off x="554736" y="1607396"/>
              <a:ext cx="281518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Desire for priority/expedited treatment where grid impacts are reduced</a:t>
              </a:r>
              <a:endParaRPr lang="en-US" sz="1200" dirty="0"/>
            </a:p>
          </p:txBody>
        </p:sp>
        <p:sp>
          <p:nvSpPr>
            <p:cNvPr id="35" name="TextBox 34">
              <a:extLst>
                <a:ext uri="{FF2B5EF4-FFF2-40B4-BE49-F238E27FC236}">
                  <a16:creationId xmlns:a16="http://schemas.microsoft.com/office/drawing/2014/main" id="{49897A2A-31DA-C6E9-AB7A-A1C37A1B2B54}"/>
                </a:ext>
              </a:extLst>
            </p:cNvPr>
            <p:cNvSpPr txBox="1">
              <a:spLocks/>
            </p:cNvSpPr>
            <p:nvPr/>
          </p:nvSpPr>
          <p:spPr>
            <a:xfrm>
              <a:off x="3472665" y="1607396"/>
              <a:ext cx="816459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Support prioritizing or fast-tracking BTM/BYOG projects </a:t>
              </a:r>
              <a:r>
                <a:rPr lang="en-US" sz="1200" dirty="0"/>
                <a:t>(esp. co-located loads with existing/new dispatchable gen) </a:t>
              </a:r>
              <a:r>
                <a:rPr lang="en-US" sz="1200" b="1" dirty="0"/>
                <a:t>where they demonstrably reduce transmission upgrades</a:t>
              </a:r>
              <a:r>
                <a:rPr lang="en-US" sz="1200" dirty="0"/>
                <a:t>, meet CLR-like characteristics, or can energize earlier</a:t>
              </a:r>
            </a:p>
          </p:txBody>
        </p:sp>
      </p:grpSp>
      <p:cxnSp>
        <p:nvCxnSpPr>
          <p:cNvPr id="36" name="LineBasicStrong 6">
            <a:extLst>
              <a:ext uri="{FF2B5EF4-FFF2-40B4-BE49-F238E27FC236}">
                <a16:creationId xmlns:a16="http://schemas.microsoft.com/office/drawing/2014/main" id="{A4FD8946-D3E3-F20A-2387-08DADC7B96B6}"/>
              </a:ext>
            </a:extLst>
          </p:cNvPr>
          <p:cNvCxnSpPr>
            <a:cxnSpLocks/>
          </p:cNvCxnSpPr>
          <p:nvPr>
            <p:custDataLst>
              <p:tags r:id="rId11"/>
            </p:custDataLst>
          </p:nvPr>
        </p:nvCxnSpPr>
        <p:spPr>
          <a:xfrm>
            <a:off x="554735" y="4503298"/>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15682062-4ACF-4E9D-4306-1A1470DC6635}"/>
              </a:ext>
            </a:extLst>
          </p:cNvPr>
          <p:cNvGrpSpPr/>
          <p:nvPr/>
        </p:nvGrpSpPr>
        <p:grpSpPr>
          <a:xfrm>
            <a:off x="554736" y="4619420"/>
            <a:ext cx="11082527" cy="369332"/>
            <a:chOff x="554736" y="1607396"/>
            <a:chExt cx="11082527" cy="369332"/>
          </a:xfrm>
        </p:grpSpPr>
        <p:sp>
          <p:nvSpPr>
            <p:cNvPr id="38" name="TextBox 37">
              <a:extLst>
                <a:ext uri="{FF2B5EF4-FFF2-40B4-BE49-F238E27FC236}">
                  <a16:creationId xmlns:a16="http://schemas.microsoft.com/office/drawing/2014/main" id="{2589CF1D-319E-8E50-D1D6-409A02B62958}"/>
                </a:ext>
              </a:extLst>
            </p:cNvPr>
            <p:cNvSpPr txBox="1">
              <a:spLocks/>
            </p:cNvSpPr>
            <p:nvPr/>
          </p:nvSpPr>
          <p:spPr>
            <a:xfrm>
              <a:off x="554736" y="1607396"/>
              <a:ext cx="281518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Calls for consistent, standardized study assumptions across T(D)SPs</a:t>
              </a:r>
              <a:endParaRPr lang="en-US" sz="1200" dirty="0"/>
            </a:p>
          </p:txBody>
        </p:sp>
        <p:sp>
          <p:nvSpPr>
            <p:cNvPr id="39" name="TextBox 38">
              <a:extLst>
                <a:ext uri="{FF2B5EF4-FFF2-40B4-BE49-F238E27FC236}">
                  <a16:creationId xmlns:a16="http://schemas.microsoft.com/office/drawing/2014/main" id="{C2EF0F97-43C4-D45B-F74E-D017BC2665C6}"/>
                </a:ext>
              </a:extLst>
            </p:cNvPr>
            <p:cNvSpPr txBox="1">
              <a:spLocks/>
            </p:cNvSpPr>
            <p:nvPr/>
          </p:nvSpPr>
          <p:spPr>
            <a:xfrm>
              <a:off x="3472665" y="1607396"/>
              <a:ext cx="816459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Need for ERCOT-led standardization of how BTM/BYOG resources are modeled </a:t>
              </a:r>
              <a:r>
                <a:rPr lang="en-US" sz="1200" dirty="0"/>
                <a:t>(e.g., dispatch assumptions by technology, contingency treatment, stability analysis) to ensure fairness and avoid inconsistent outcomes across T(D)SPs</a:t>
              </a:r>
            </a:p>
          </p:txBody>
        </p:sp>
      </p:grpSp>
      <p:cxnSp>
        <p:nvCxnSpPr>
          <p:cNvPr id="40" name="LineBasicStrong 6">
            <a:extLst>
              <a:ext uri="{FF2B5EF4-FFF2-40B4-BE49-F238E27FC236}">
                <a16:creationId xmlns:a16="http://schemas.microsoft.com/office/drawing/2014/main" id="{C3F3F084-304F-7293-A50A-FC80C2148D96}"/>
              </a:ext>
            </a:extLst>
          </p:cNvPr>
          <p:cNvCxnSpPr>
            <a:cxnSpLocks/>
          </p:cNvCxnSpPr>
          <p:nvPr>
            <p:custDataLst>
              <p:tags r:id="rId12"/>
            </p:custDataLst>
          </p:nvPr>
        </p:nvCxnSpPr>
        <p:spPr>
          <a:xfrm>
            <a:off x="554735" y="510487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C53326DC-F459-ACEF-475F-0A8C686EFE0A}"/>
              </a:ext>
            </a:extLst>
          </p:cNvPr>
          <p:cNvGrpSpPr/>
          <p:nvPr/>
        </p:nvGrpSpPr>
        <p:grpSpPr>
          <a:xfrm>
            <a:off x="554736" y="5220996"/>
            <a:ext cx="11082527" cy="369332"/>
            <a:chOff x="554736" y="1607396"/>
            <a:chExt cx="11082527" cy="369332"/>
          </a:xfrm>
        </p:grpSpPr>
        <p:sp>
          <p:nvSpPr>
            <p:cNvPr id="42" name="TextBox 41">
              <a:extLst>
                <a:ext uri="{FF2B5EF4-FFF2-40B4-BE49-F238E27FC236}">
                  <a16:creationId xmlns:a16="http://schemas.microsoft.com/office/drawing/2014/main" id="{3080E9F5-46AC-C84D-9749-10910A22842C}"/>
                </a:ext>
              </a:extLst>
            </p:cNvPr>
            <p:cNvSpPr txBox="1">
              <a:spLocks/>
            </p:cNvSpPr>
            <p:nvPr/>
          </p:nvSpPr>
          <p:spPr>
            <a:xfrm>
              <a:off x="554736" y="1607396"/>
              <a:ext cx="281518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Recognition that one size does not fit all</a:t>
              </a:r>
              <a:endParaRPr lang="en-US" sz="1200" dirty="0"/>
            </a:p>
          </p:txBody>
        </p:sp>
        <p:sp>
          <p:nvSpPr>
            <p:cNvPr id="43" name="TextBox 42">
              <a:extLst>
                <a:ext uri="{FF2B5EF4-FFF2-40B4-BE49-F238E27FC236}">
                  <a16:creationId xmlns:a16="http://schemas.microsoft.com/office/drawing/2014/main" id="{17CAA880-0EF2-6010-F2B6-23C01135A64E}"/>
                </a:ext>
              </a:extLst>
            </p:cNvPr>
            <p:cNvSpPr txBox="1">
              <a:spLocks/>
            </p:cNvSpPr>
            <p:nvPr/>
          </p:nvSpPr>
          <p:spPr>
            <a:xfrm>
              <a:off x="3472665" y="1607396"/>
              <a:ext cx="816459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dirty="0"/>
                <a:t>While support for inclusion is broad, </a:t>
              </a:r>
              <a:r>
                <a:rPr lang="en-US" sz="1200" b="1" dirty="0"/>
                <a:t>treatment should reflect project specifics </a:t>
              </a:r>
              <a:r>
                <a:rPr lang="en-US" sz="1200" dirty="0"/>
                <a:t>(e.g., islanded vs grid-connected, firm vs non-firm, degree of dispatchability), </a:t>
              </a:r>
              <a:r>
                <a:rPr lang="en-US" sz="1200" b="1" dirty="0"/>
                <a:t>and in some cases suggest separate/streamlined study paths vs. exclusion</a:t>
              </a:r>
            </a:p>
          </p:txBody>
        </p:sp>
      </p:grpSp>
      <p:cxnSp>
        <p:nvCxnSpPr>
          <p:cNvPr id="44" name="LineBasicStrong 6">
            <a:extLst>
              <a:ext uri="{FF2B5EF4-FFF2-40B4-BE49-F238E27FC236}">
                <a16:creationId xmlns:a16="http://schemas.microsoft.com/office/drawing/2014/main" id="{86B6BACA-697D-6D5E-8842-2EBC309B1CEE}"/>
              </a:ext>
            </a:extLst>
          </p:cNvPr>
          <p:cNvCxnSpPr>
            <a:cxnSpLocks/>
          </p:cNvCxnSpPr>
          <p:nvPr>
            <p:custDataLst>
              <p:tags r:id="rId13"/>
            </p:custDataLst>
          </p:nvPr>
        </p:nvCxnSpPr>
        <p:spPr>
          <a:xfrm>
            <a:off x="554735" y="5706450"/>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3FB9A659-58DF-7403-ED5C-4EC73F6F878E}"/>
              </a:ext>
            </a:extLst>
          </p:cNvPr>
          <p:cNvGrpSpPr/>
          <p:nvPr/>
        </p:nvGrpSpPr>
        <p:grpSpPr>
          <a:xfrm>
            <a:off x="554736" y="5822565"/>
            <a:ext cx="11082527" cy="369332"/>
            <a:chOff x="554736" y="1607396"/>
            <a:chExt cx="11082527" cy="369332"/>
          </a:xfrm>
        </p:grpSpPr>
        <p:sp>
          <p:nvSpPr>
            <p:cNvPr id="46" name="TextBox 45">
              <a:extLst>
                <a:ext uri="{FF2B5EF4-FFF2-40B4-BE49-F238E27FC236}">
                  <a16:creationId xmlns:a16="http://schemas.microsoft.com/office/drawing/2014/main" id="{AE7CB1FE-47E6-7B14-4361-7FB5D5E2A5A9}"/>
                </a:ext>
              </a:extLst>
            </p:cNvPr>
            <p:cNvSpPr txBox="1">
              <a:spLocks/>
            </p:cNvSpPr>
            <p:nvPr/>
          </p:nvSpPr>
          <p:spPr>
            <a:xfrm>
              <a:off x="554736" y="1607396"/>
              <a:ext cx="281518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Strong concern about avoiding unnecessary process burden or delay</a:t>
              </a:r>
              <a:endParaRPr lang="en-US" sz="1200" dirty="0"/>
            </a:p>
          </p:txBody>
        </p:sp>
        <p:sp>
          <p:nvSpPr>
            <p:cNvPr id="47" name="TextBox 46">
              <a:extLst>
                <a:ext uri="{FF2B5EF4-FFF2-40B4-BE49-F238E27FC236}">
                  <a16:creationId xmlns:a16="http://schemas.microsoft.com/office/drawing/2014/main" id="{6FB72721-7A61-21AB-3728-C048DAEFBCAD}"/>
                </a:ext>
              </a:extLst>
            </p:cNvPr>
            <p:cNvSpPr txBox="1">
              <a:spLocks/>
            </p:cNvSpPr>
            <p:nvPr/>
          </p:nvSpPr>
          <p:spPr>
            <a:xfrm>
              <a:off x="3472665" y="1607396"/>
              <a:ext cx="816459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Caution against creating new or duplicative requirements solely because a project is BTM/BYOG</a:t>
              </a:r>
              <a:r>
                <a:rPr lang="en-US" sz="1200" dirty="0"/>
                <a:t>, particularly where existing studies or PURA 39.169 processes already demonstrate limited system impact or statutory timelines apply</a:t>
              </a:r>
            </a:p>
          </p:txBody>
        </p:sp>
      </p:grpSp>
    </p:spTree>
    <p:extLst>
      <p:ext uri="{BB962C8B-B14F-4D97-AF65-F5344CB8AC3E}">
        <p14:creationId xmlns:p14="http://schemas.microsoft.com/office/powerpoint/2010/main" val="4072340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2F45-2ED3-41BD-4FE1-E64142739684}"/>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CA45EB21-43B6-4B46-7EE0-0DE3B0100C9A}"/>
              </a:ext>
            </a:extLst>
          </p:cNvPr>
          <p:cNvGraphicFramePr>
            <a:graphicFrameLocks noChangeAspect="1"/>
          </p:cNvGraphicFramePr>
          <p:nvPr>
            <p:custDataLst>
              <p:tags r:id="rId1"/>
            </p:custDataLst>
            <p:extLst>
              <p:ext uri="{D42A27DB-BD31-4B8C-83A1-F6EECF244321}">
                <p14:modId xmlns:p14="http://schemas.microsoft.com/office/powerpoint/2010/main" val="3905786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22" name="Object 2" hidden="1">
                        <a:extLst>
                          <a:ext uri="{FF2B5EF4-FFF2-40B4-BE49-F238E27FC236}">
                            <a16:creationId xmlns:a16="http://schemas.microsoft.com/office/drawing/2014/main" id="{CA45EB21-43B6-4B46-7EE0-0DE3B0100C9A}"/>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CF2B093A-BE4C-FC57-CFA0-BF6B95226591}"/>
              </a:ext>
            </a:extLst>
          </p:cNvPr>
          <p:cNvSpPr>
            <a:spLocks noGrp="1"/>
          </p:cNvSpPr>
          <p:nvPr>
            <p:ph type="title"/>
            <p:custDataLst>
              <p:tags r:id="rId2"/>
            </p:custDataLst>
          </p:nvPr>
        </p:nvSpPr>
        <p:spPr>
          <a:xfrm>
            <a:off x="554736" y="172212"/>
            <a:ext cx="5827014" cy="731520"/>
          </a:xfrm>
        </p:spPr>
        <p:txBody>
          <a:bodyPr vert="horz"/>
          <a:lstStyle/>
          <a:p>
            <a:r>
              <a:rPr lang="en-US" dirty="0"/>
              <a:t>Eligibility criteria: Batch Zero vs. Batch Zero A/Zero B</a:t>
            </a:r>
          </a:p>
        </p:txBody>
      </p:sp>
      <p:sp>
        <p:nvSpPr>
          <p:cNvPr id="5" name="TextBox 4">
            <a:extLst>
              <a:ext uri="{FF2B5EF4-FFF2-40B4-BE49-F238E27FC236}">
                <a16:creationId xmlns:a16="http://schemas.microsoft.com/office/drawing/2014/main" id="{25219710-A5DF-A2EF-FC8C-B47EA2210EF7}"/>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“When should ERCOT transition to a Batch Study process?”</a:t>
            </a:r>
            <a:r>
              <a:rPr lang="en-US" sz="1400" i="1" dirty="0"/>
              <a:t> (% of overall respondents)</a:t>
            </a:r>
          </a:p>
        </p:txBody>
      </p:sp>
      <p:cxnSp>
        <p:nvCxnSpPr>
          <p:cNvPr id="6" name="LineBasicStrong 6">
            <a:extLst>
              <a:ext uri="{FF2B5EF4-FFF2-40B4-BE49-F238E27FC236}">
                <a16:creationId xmlns:a16="http://schemas.microsoft.com/office/drawing/2014/main" id="{16DFE07A-8E8B-9F9F-330F-EC704E06E9E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34F4C14-D7A3-3795-E15A-C1FF34BB7C72}"/>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BFF96C92-F7F1-B2AF-4F37-75A7B7EA3CBE}"/>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BD6B309-8E34-AFEF-9C14-8374D2DA6B06}"/>
              </a:ext>
            </a:extLst>
          </p:cNvPr>
          <p:cNvSpPr txBox="1">
            <a:spLocks/>
          </p:cNvSpPr>
          <p:nvPr/>
        </p:nvSpPr>
        <p:spPr>
          <a:xfrm>
            <a:off x="8054871" y="1992154"/>
            <a:ext cx="3801508" cy="19620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(69%) favor immediately transitioning to a Batch Study process through a two-phase Batch Zero approach (Batch Zero A and Batch Zero B)</a:t>
            </a:r>
            <a:r>
              <a:rPr lang="en-US" sz="1200" dirty="0"/>
              <a:t>, while a smaller share prefer a single Batch Zero process even if that results in delayed energization for some projects (32%)</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strong support for an immediate two-phase Batch Zero transition</a:t>
            </a:r>
            <a:endParaRPr lang="en-US" sz="1200" b="1" dirty="0"/>
          </a:p>
        </p:txBody>
      </p:sp>
      <p:graphicFrame>
        <p:nvGraphicFramePr>
          <p:cNvPr id="18" name="Chart 17">
            <a:extLst>
              <a:ext uri="{FF2B5EF4-FFF2-40B4-BE49-F238E27FC236}">
                <a16:creationId xmlns:a16="http://schemas.microsoft.com/office/drawing/2014/main" id="{AF67E6EA-5149-18E5-D2F1-80FD1135B3F9}"/>
              </a:ext>
            </a:extLst>
          </p:cNvPr>
          <p:cNvGraphicFramePr/>
          <p:nvPr>
            <p:custDataLst>
              <p:tags r:id="rId5"/>
            </p:custDataLst>
            <p:extLst>
              <p:ext uri="{D42A27DB-BD31-4B8C-83A1-F6EECF244321}">
                <p14:modId xmlns:p14="http://schemas.microsoft.com/office/powerpoint/2010/main" val="3136764770"/>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8"/>
          </a:graphicData>
        </a:graphic>
      </p:graphicFrame>
      <p:sp>
        <p:nvSpPr>
          <p:cNvPr id="66" name="Text Placeholder 4">
            <a:extLst>
              <a:ext uri="{FF2B5EF4-FFF2-40B4-BE49-F238E27FC236}">
                <a16:creationId xmlns:a16="http://schemas.microsoft.com/office/drawing/2014/main" id="{D118E72B-9C0B-7039-569E-9C91515A9A6F}"/>
              </a:ext>
            </a:extLst>
          </p:cNvPr>
          <p:cNvSpPr>
            <a:spLocks noGrp="1"/>
          </p:cNvSpPr>
          <p:nvPr>
            <p:custDataLst>
              <p:tags r:id="rId6"/>
            </p:custDataLst>
          </p:nvPr>
        </p:nvSpPr>
        <p:spPr bwMode="gray">
          <a:xfrm>
            <a:off x="2122488" y="28717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7355D39-4DA2-403B-97D7-CD9BC87D0B14}" type="datetime'''''''''1''''''''''''''''9''''''''''%'''''''''''''''''''''''''">
              <a:rPr lang="en-US" altLang="en-US" sz="1200" smtClean="0">
                <a:solidFill>
                  <a:schemeClr val="tx2"/>
                </a:solidFill>
                <a:cs typeface="+mn-cs"/>
              </a:rPr>
              <a:pPr lvl="0" algn="ctr">
                <a:spcBef>
                  <a:spcPct val="0"/>
                </a:spcBef>
                <a:spcAft>
                  <a:spcPct val="0"/>
                </a:spcAft>
              </a:pPr>
              <a:t>19%</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769190BC-53FC-E751-E49D-A1BB872FF83B}"/>
              </a:ext>
            </a:extLst>
          </p:cNvPr>
          <p:cNvSpPr>
            <a:spLocks noGrp="1"/>
          </p:cNvSpPr>
          <p:nvPr>
            <p:custDataLst>
              <p:tags r:id="rId7"/>
            </p:custDataLst>
          </p:nvPr>
        </p:nvSpPr>
        <p:spPr bwMode="gray">
          <a:xfrm>
            <a:off x="2122488" y="398621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6D2E16-0F34-4B11-B777-F6917B6C4C36}" type="datetime'''''''38''''''%'''''''''''''''''''''''''''">
              <a:rPr lang="en-US" altLang="en-US" sz="1200" smtClean="0">
                <a:cs typeface="+mn-cs"/>
              </a:rPr>
              <a:pPr/>
              <a:t>38%</a:t>
            </a:fld>
            <a:endParaRPr lang="en-US" sz="1200" dirty="0">
              <a:cs typeface="+mn-cs"/>
            </a:endParaRPr>
          </a:p>
        </p:txBody>
      </p:sp>
      <p:sp>
        <p:nvSpPr>
          <p:cNvPr id="40" name="Text Placeholder 4">
            <a:extLst>
              <a:ext uri="{FF2B5EF4-FFF2-40B4-BE49-F238E27FC236}">
                <a16:creationId xmlns:a16="http://schemas.microsoft.com/office/drawing/2014/main" id="{93F67738-69B8-D065-8AD5-024E44F0C3C8}"/>
              </a:ext>
            </a:extLst>
          </p:cNvPr>
          <p:cNvSpPr>
            <a:spLocks noGrp="1"/>
          </p:cNvSpPr>
          <p:nvPr>
            <p:custDataLst>
              <p:tags r:id="rId8"/>
            </p:custDataLst>
          </p:nvPr>
        </p:nvSpPr>
        <p:spPr bwMode="gray">
          <a:xfrm>
            <a:off x="2122488" y="49657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CCC3920-5121-4190-A757-ADDAE019CE7C}" type="datetime'''''1''''''''''''''''''''''''''''''''2''''%'''''">
              <a:rPr lang="en-US" altLang="en-US" sz="1200" smtClean="0">
                <a:solidFill>
                  <a:schemeClr val="tx2"/>
                </a:solidFill>
                <a:cs typeface="+mn-cs"/>
              </a:rPr>
              <a:pPr/>
              <a:t>12%</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266BEA43-644C-F65C-F1B3-726AE43E1F1F}"/>
              </a:ext>
            </a:extLst>
          </p:cNvPr>
          <p:cNvSpPr>
            <a:spLocks noGrp="1"/>
          </p:cNvSpPr>
          <p:nvPr>
            <p:custDataLst>
              <p:tags r:id="rId9"/>
            </p:custDataLst>
          </p:nvPr>
        </p:nvSpPr>
        <p:spPr bwMode="auto">
          <a:xfrm>
            <a:off x="1258889" y="5343525"/>
            <a:ext cx="20748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EE161AD-9106-4212-AAC8-52E90A774328}" type="datetime'Immedia''te transition with a two-phase Batch Zero ''process'">
              <a:rPr lang="en-US" altLang="en-US" sz="1200" smtClean="0">
                <a:cs typeface="+mn-cs"/>
              </a:rPr>
              <a:pPr lvl="0" algn="ctr">
                <a:spcBef>
                  <a:spcPct val="0"/>
                </a:spcBef>
                <a:spcAft>
                  <a:spcPct val="0"/>
                </a:spcAft>
              </a:pPr>
              <a:t>Immediate transition with a two-phase Batch Zero process</a:t>
            </a:fld>
            <a:endParaRPr lang="en-US" sz="1200" dirty="0">
              <a:cs typeface="+mn-cs"/>
            </a:endParaRPr>
          </a:p>
        </p:txBody>
      </p:sp>
      <p:sp>
        <p:nvSpPr>
          <p:cNvPr id="71" name="Text Placeholder 4">
            <a:extLst>
              <a:ext uri="{FF2B5EF4-FFF2-40B4-BE49-F238E27FC236}">
                <a16:creationId xmlns:a16="http://schemas.microsoft.com/office/drawing/2014/main" id="{4A9D2C70-7D59-65F8-DBAF-E43A840DE9DC}"/>
              </a:ext>
            </a:extLst>
          </p:cNvPr>
          <p:cNvSpPr>
            <a:spLocks noGrp="1"/>
          </p:cNvSpPr>
          <p:nvPr>
            <p:custDataLst>
              <p:tags r:id="rId10"/>
            </p:custDataLst>
          </p:nvPr>
        </p:nvSpPr>
        <p:spPr bwMode="gray">
          <a:xfrm>
            <a:off x="5648325" y="40687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17D405B-D370-44E2-9FF2-86EE9CB65277}" type="datetime'''6''''''''''''''%'''''''''''''''''''''''''">
              <a:rPr lang="en-US" altLang="en-US" sz="1200" smtClean="0">
                <a:solidFill>
                  <a:schemeClr val="tx2"/>
                </a:solidFill>
                <a:cs typeface="+mn-cs"/>
              </a:rPr>
              <a:pPr lvl="0" algn="ctr">
                <a:spcBef>
                  <a:spcPct val="0"/>
                </a:spcBef>
                <a:spcAft>
                  <a:spcPct val="0"/>
                </a:spcAft>
              </a:pPr>
              <a:t>6%</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6403D681-8B5D-0C27-FE82-527730668367}"/>
              </a:ext>
            </a:extLst>
          </p:cNvPr>
          <p:cNvSpPr>
            <a:spLocks noGrp="1"/>
          </p:cNvSpPr>
          <p:nvPr>
            <p:custDataLst>
              <p:tags r:id="rId11"/>
            </p:custDataLst>
          </p:nvPr>
        </p:nvSpPr>
        <p:spPr bwMode="gray">
          <a:xfrm>
            <a:off x="5607050" y="45545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382AF97-4437-4EC1-A3C3-FA3A34228C6D}" type="datetime'''1''''''9''''''''''%'''''''''''''''''''''''''''''''''">
              <a:rPr lang="en-US" altLang="en-US" sz="1200" smtClean="0">
                <a:cs typeface="+mn-cs"/>
              </a:rPr>
              <a:pPr/>
              <a:t>19%</a:t>
            </a:fld>
            <a:endParaRPr lang="en-US" sz="1200" dirty="0">
              <a:cs typeface="+mn-cs"/>
            </a:endParaRPr>
          </a:p>
        </p:txBody>
      </p:sp>
      <p:sp>
        <p:nvSpPr>
          <p:cNvPr id="73" name="Text Placeholder 4">
            <a:extLst>
              <a:ext uri="{FF2B5EF4-FFF2-40B4-BE49-F238E27FC236}">
                <a16:creationId xmlns:a16="http://schemas.microsoft.com/office/drawing/2014/main" id="{91C44A8A-C1D5-8D28-6864-BB8D3F738BB8}"/>
              </a:ext>
            </a:extLst>
          </p:cNvPr>
          <p:cNvSpPr>
            <a:spLocks noGrp="1"/>
          </p:cNvSpPr>
          <p:nvPr>
            <p:custDataLst>
              <p:tags r:id="rId12"/>
            </p:custDataLst>
          </p:nvPr>
        </p:nvSpPr>
        <p:spPr bwMode="gray">
          <a:xfrm>
            <a:off x="5648325" y="506412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2AAC9A8-474E-4373-8FCB-9EAAB388B002}" type="datetime'''''''7''''''''''''''%'''">
              <a:rPr lang="en-US" altLang="en-US" sz="1200" smtClean="0">
                <a:solidFill>
                  <a:schemeClr val="tx2"/>
                </a:solidFill>
                <a:cs typeface="+mn-cs"/>
              </a:rPr>
              <a:pPr/>
              <a:t>7%</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38578EC3-423C-A81B-696E-3CB30F972A4F}"/>
              </a:ext>
            </a:extLst>
          </p:cNvPr>
          <p:cNvSpPr>
            <a:spLocks noGrp="1"/>
          </p:cNvSpPr>
          <p:nvPr>
            <p:custDataLst>
              <p:tags r:id="rId13"/>
            </p:custDataLst>
          </p:nvPr>
        </p:nvSpPr>
        <p:spPr bwMode="auto">
          <a:xfrm>
            <a:off x="4752975" y="5343525"/>
            <a:ext cx="20542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DEA1A77-397B-4DDD-846D-1262F9B0D721}" type="thinkcell&lt;?xml version=&quot;1.0&quot; encoding=&quot;UTF-16&quot; standalone=&quot;yes&quot;?&gt;&lt;root reqver=&quot;28224&quot;&gt;&lt;version val=&quot;35840&quot;/&gt;&lt;PersistentType&gt;&lt;m_guid val=&quot;a5d8aea4-7abf-47ea-b950-99ec09e6307f&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Single Batch Zero process, even if energization is delayed</a:t>
            </a:fld>
            <a:endParaRPr lang="en-US" sz="1200" dirty="0">
              <a:cs typeface="+mn-cs"/>
            </a:endParaRPr>
          </a:p>
        </p:txBody>
      </p:sp>
      <p:sp>
        <p:nvSpPr>
          <p:cNvPr id="11" name="Text Placeholder 4">
            <a:extLst>
              <a:ext uri="{FF2B5EF4-FFF2-40B4-BE49-F238E27FC236}">
                <a16:creationId xmlns:a16="http://schemas.microsoft.com/office/drawing/2014/main" id="{E3D136E0-605D-128A-7865-A8E7410AF3C1}"/>
              </a:ext>
            </a:extLst>
          </p:cNvPr>
          <p:cNvSpPr>
            <a:spLocks noGrp="1"/>
          </p:cNvSpPr>
          <p:nvPr>
            <p:custDataLst>
              <p:tags r:id="rId14"/>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399B7EC-0DFE-46DE-B1CC-CF84F5E09F59}" type="datetime'6''''''''''9''''''%'''">
              <a:rPr lang="en-US" altLang="en-US" sz="1200" b="1" smtClean="0">
                <a:cs typeface="+mn-cs"/>
              </a:rPr>
              <a:pPr/>
              <a:t>69%</a:t>
            </a:fld>
            <a:endParaRPr lang="en-US" sz="1200" b="1" dirty="0">
              <a:cs typeface="+mn-cs"/>
            </a:endParaRPr>
          </a:p>
        </p:txBody>
      </p:sp>
      <p:sp>
        <p:nvSpPr>
          <p:cNvPr id="12" name="Text Placeholder 4">
            <a:extLst>
              <a:ext uri="{FF2B5EF4-FFF2-40B4-BE49-F238E27FC236}">
                <a16:creationId xmlns:a16="http://schemas.microsoft.com/office/drawing/2014/main" id="{9669B451-DE48-CBDD-748B-DED699AC8B27}"/>
              </a:ext>
            </a:extLst>
          </p:cNvPr>
          <p:cNvSpPr>
            <a:spLocks noGrp="1"/>
          </p:cNvSpPr>
          <p:nvPr>
            <p:custDataLst>
              <p:tags r:id="rId15"/>
            </p:custDataLst>
          </p:nvPr>
        </p:nvSpPr>
        <p:spPr bwMode="gray">
          <a:xfrm>
            <a:off x="5607050" y="38369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E90D7B6-2DF6-4068-BE76-02A798B1D4CF}" type="datetime'''''''''''''''''''''''''''''''''32''''%'''''''''''''''''">
              <a:rPr lang="en-US" altLang="en-US" sz="1200" b="1" smtClean="0">
                <a:cs typeface="+mn-cs"/>
              </a:rPr>
              <a:pPr/>
              <a:t>32%</a:t>
            </a:fld>
            <a:endParaRPr lang="en-US" sz="1200" b="1" dirty="0">
              <a:cs typeface="+mn-cs"/>
            </a:endParaRPr>
          </a:p>
        </p:txBody>
      </p:sp>
      <p:sp>
        <p:nvSpPr>
          <p:cNvPr id="56" name="Rectangle 55">
            <a:extLst>
              <a:ext uri="{FF2B5EF4-FFF2-40B4-BE49-F238E27FC236}">
                <a16:creationId xmlns:a16="http://schemas.microsoft.com/office/drawing/2014/main" id="{7A0218A8-FF29-8291-67C4-4BE1F8EA7E65}"/>
              </a:ext>
            </a:extLst>
          </p:cNvPr>
          <p:cNvSpPr/>
          <p:nvPr>
            <p:custDataLst>
              <p:tags r:id="rId16"/>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546380D4-5FF6-6D7F-091F-CFBA3AC844D8}"/>
              </a:ext>
            </a:extLst>
          </p:cNvPr>
          <p:cNvSpPr/>
          <p:nvPr>
            <p:custDataLst>
              <p:tags r:id="rId17"/>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C25B4F16-7781-FF7D-9F21-53FA168E9144}"/>
              </a:ext>
            </a:extLst>
          </p:cNvPr>
          <p:cNvSpPr/>
          <p:nvPr>
            <p:custDataLst>
              <p:tags r:id="rId18"/>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D737BB9E-DFF4-E765-EB31-BA97BC85C3F4}"/>
              </a:ext>
            </a:extLst>
          </p:cNvPr>
          <p:cNvSpPr>
            <a:spLocks noGrp="1"/>
          </p:cNvSpPr>
          <p:nvPr>
            <p:custDataLst>
              <p:tags r:id="rId19"/>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2157CDAF-DB67-9D60-8F95-AB949C525B26}"/>
              </a:ext>
            </a:extLst>
          </p:cNvPr>
          <p:cNvSpPr>
            <a:spLocks noGrp="1"/>
          </p:cNvSpPr>
          <p:nvPr>
            <p:custDataLst>
              <p:tags r:id="rId20"/>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D12A12F5-E2ED-69E3-6550-B8FBDE17FA73}"/>
              </a:ext>
            </a:extLst>
          </p:cNvPr>
          <p:cNvSpPr>
            <a:spLocks noGrp="1"/>
          </p:cNvSpPr>
          <p:nvPr>
            <p:custDataLst>
              <p:tags r:id="rId21"/>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6F9D8797-EDFB-CB21-00B8-D3DEEF6788FF}"/>
              </a:ext>
            </a:extLst>
          </p:cNvPr>
          <p:cNvSpPr txBox="1"/>
          <p:nvPr>
            <p:custDataLst>
              <p:tags r:id="rId2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N=69 (17 T(D)SPs, 39 LLC, 13 Other)</a:t>
            </a:r>
          </a:p>
        </p:txBody>
      </p:sp>
      <p:sp>
        <p:nvSpPr>
          <p:cNvPr id="21" name="TextBox 20">
            <a:extLst>
              <a:ext uri="{FF2B5EF4-FFF2-40B4-BE49-F238E27FC236}">
                <a16:creationId xmlns:a16="http://schemas.microsoft.com/office/drawing/2014/main" id="{50B31D79-9164-E0A3-7F66-731C2B8701E2}"/>
              </a:ext>
            </a:extLst>
          </p:cNvPr>
          <p:cNvSpPr txBox="1"/>
          <p:nvPr>
            <p:custDataLst>
              <p:tags r:id="rId2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D6D04094-4A81-516B-175F-27475F9A61DE}"/>
              </a:ext>
            </a:extLst>
          </p:cNvPr>
          <p:cNvSpPr/>
          <p:nvPr>
            <p:custDataLst>
              <p:tags r:id="rId24"/>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B5</a:t>
            </a:r>
          </a:p>
        </p:txBody>
      </p:sp>
    </p:spTree>
    <p:extLst>
      <p:ext uri="{BB962C8B-B14F-4D97-AF65-F5344CB8AC3E}">
        <p14:creationId xmlns:p14="http://schemas.microsoft.com/office/powerpoint/2010/main" val="296266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593CB-6E7B-5989-F672-85369E115041}"/>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CF4B2103-E782-75F9-2210-E1DE920AE0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6" name="Object 6" hidden="1">
                        <a:extLst>
                          <a:ext uri="{FF2B5EF4-FFF2-40B4-BE49-F238E27FC236}">
                            <a16:creationId xmlns:a16="http://schemas.microsoft.com/office/drawing/2014/main" id="{CF4B2103-E782-75F9-2210-E1DE920AE0A5}"/>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B463847-A8AC-88A5-1DC0-87049EEE6303}"/>
              </a:ext>
            </a:extLst>
          </p:cNvPr>
          <p:cNvSpPr>
            <a:spLocks noGrp="1"/>
          </p:cNvSpPr>
          <p:nvPr>
            <p:ph type="title"/>
            <p:custDataLst>
              <p:tags r:id="rId2"/>
            </p:custDataLst>
          </p:nvPr>
        </p:nvSpPr>
        <p:spPr/>
        <p:txBody>
          <a:bodyPr vert="horz"/>
          <a:lstStyle/>
          <a:p>
            <a:r>
              <a:rPr lang="en-US" dirty="0"/>
              <a:t>Eligibility criteria: Open Comments</a:t>
            </a:r>
          </a:p>
        </p:txBody>
      </p:sp>
      <p:sp>
        <p:nvSpPr>
          <p:cNvPr id="8" name="TextBox 7">
            <a:extLst>
              <a:ext uri="{FF2B5EF4-FFF2-40B4-BE49-F238E27FC236}">
                <a16:creationId xmlns:a16="http://schemas.microsoft.com/office/drawing/2014/main" id="{241A32A2-E342-B95D-8EFB-4E8E46B5FBDA}"/>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E64D45CA-6D24-BEEE-2148-7BEE3DB2E1D8}"/>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N=69</a:t>
            </a:r>
          </a:p>
        </p:txBody>
      </p:sp>
      <p:sp>
        <p:nvSpPr>
          <p:cNvPr id="10" name="TextBox 9">
            <a:extLst>
              <a:ext uri="{FF2B5EF4-FFF2-40B4-BE49-F238E27FC236}">
                <a16:creationId xmlns:a16="http://schemas.microsoft.com/office/drawing/2014/main" id="{2E691EFC-8A15-1986-783A-9C9090A8B745}"/>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“Is there anything else you would like to share about the eligibility criteria aspect of the process?”</a:t>
            </a:r>
            <a:endParaRPr lang="en-US" sz="1400" i="1" dirty="0"/>
          </a:p>
        </p:txBody>
      </p:sp>
      <p:sp>
        <p:nvSpPr>
          <p:cNvPr id="2" name="TextBox 1">
            <a:extLst>
              <a:ext uri="{FF2B5EF4-FFF2-40B4-BE49-F238E27FC236}">
                <a16:creationId xmlns:a16="http://schemas.microsoft.com/office/drawing/2014/main" id="{7547E02B-EC87-C196-037B-066A164EC025}"/>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3" name="LineBasicStrong 6">
            <a:extLst>
              <a:ext uri="{FF2B5EF4-FFF2-40B4-BE49-F238E27FC236}">
                <a16:creationId xmlns:a16="http://schemas.microsoft.com/office/drawing/2014/main" id="{AF599A00-43A6-866B-DB9B-6D7975A79FB2}"/>
              </a:ext>
            </a:extLst>
          </p:cNvPr>
          <p:cNvCxnSpPr>
            <a:cxnSpLocks/>
          </p:cNvCxnSpPr>
          <p:nvPr>
            <p:custDataLst>
              <p:tags r:id="rId5"/>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6864E17-9906-F718-3C25-3CCB492D3B67}"/>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7" name="Group 6">
            <a:extLst>
              <a:ext uri="{FF2B5EF4-FFF2-40B4-BE49-F238E27FC236}">
                <a16:creationId xmlns:a16="http://schemas.microsoft.com/office/drawing/2014/main" id="{787ECA46-453D-474E-890E-37C72EDE0A4D}"/>
              </a:ext>
            </a:extLst>
          </p:cNvPr>
          <p:cNvGrpSpPr/>
          <p:nvPr/>
        </p:nvGrpSpPr>
        <p:grpSpPr>
          <a:xfrm>
            <a:off x="554736" y="1574160"/>
            <a:ext cx="11082527" cy="430887"/>
            <a:chOff x="554736" y="1607396"/>
            <a:chExt cx="11082527" cy="430887"/>
          </a:xfrm>
        </p:grpSpPr>
        <p:sp>
          <p:nvSpPr>
            <p:cNvPr id="12" name="TextBox 11">
              <a:extLst>
                <a:ext uri="{FF2B5EF4-FFF2-40B4-BE49-F238E27FC236}">
                  <a16:creationId xmlns:a16="http://schemas.microsoft.com/office/drawing/2014/main" id="{C41317A4-006B-7097-218B-7BA1AE0B8051}"/>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Concerns that current eligibility criteria are overly restrictive</a:t>
              </a:r>
              <a:endParaRPr lang="en-US" sz="1400" dirty="0"/>
            </a:p>
          </p:txBody>
        </p:sp>
        <p:sp>
          <p:nvSpPr>
            <p:cNvPr id="13" name="TextBox 12">
              <a:extLst>
                <a:ext uri="{FF2B5EF4-FFF2-40B4-BE49-F238E27FC236}">
                  <a16:creationId xmlns:a16="http://schemas.microsoft.com/office/drawing/2014/main" id="{66091151-DA92-431D-CE9B-357D0B29A8C8}"/>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Many stakeholders believe the proposed criteria risk excluding viable, well-advanced projects </a:t>
              </a:r>
              <a:r>
                <a:rPr lang="en-US" sz="1400" dirty="0"/>
                <a:t>and may undermine the intent of SB6 by delaying projects that have progressed in good faith</a:t>
              </a:r>
            </a:p>
          </p:txBody>
        </p:sp>
      </p:grpSp>
      <p:cxnSp>
        <p:nvCxnSpPr>
          <p:cNvPr id="14" name="LineBasicStrong 6">
            <a:extLst>
              <a:ext uri="{FF2B5EF4-FFF2-40B4-BE49-F238E27FC236}">
                <a16:creationId xmlns:a16="http://schemas.microsoft.com/office/drawing/2014/main" id="{98A620AA-675B-FF71-95E9-2973910E8C6B}"/>
              </a:ext>
            </a:extLst>
          </p:cNvPr>
          <p:cNvCxnSpPr>
            <a:cxnSpLocks/>
          </p:cNvCxnSpPr>
          <p:nvPr>
            <p:custDataLst>
              <p:tags r:id="rId6"/>
            </p:custDataLst>
          </p:nvPr>
        </p:nvCxnSpPr>
        <p:spPr>
          <a:xfrm>
            <a:off x="554735" y="208648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B815AC3-FEC6-17E5-8EB1-9D93389A71A4}"/>
              </a:ext>
            </a:extLst>
          </p:cNvPr>
          <p:cNvGrpSpPr/>
          <p:nvPr/>
        </p:nvGrpSpPr>
        <p:grpSpPr>
          <a:xfrm>
            <a:off x="554736" y="2167920"/>
            <a:ext cx="11082527" cy="430887"/>
            <a:chOff x="554736" y="1607396"/>
            <a:chExt cx="11082527" cy="430887"/>
          </a:xfrm>
        </p:grpSpPr>
        <p:sp>
          <p:nvSpPr>
            <p:cNvPr id="16" name="TextBox 15">
              <a:extLst>
                <a:ext uri="{FF2B5EF4-FFF2-40B4-BE49-F238E27FC236}">
                  <a16:creationId xmlns:a16="http://schemas.microsoft.com/office/drawing/2014/main" id="{17CC0D81-DFBE-7C3F-474E-2AFEFA01B2AC}"/>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Preference for readiness-based criteria over rigid date cutoffs</a:t>
              </a:r>
              <a:endParaRPr lang="en-US" sz="1400" dirty="0"/>
            </a:p>
          </p:txBody>
        </p:sp>
        <p:sp>
          <p:nvSpPr>
            <p:cNvPr id="17" name="TextBox 16">
              <a:extLst>
                <a:ext uri="{FF2B5EF4-FFF2-40B4-BE49-F238E27FC236}">
                  <a16:creationId xmlns:a16="http://schemas.microsoft.com/office/drawing/2014/main" id="{CD0E6329-AA0B-6D03-2763-0959D974EFF8}"/>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Call for prioritizing demonstrated project maturity </a:t>
              </a:r>
              <a:r>
                <a:rPr lang="en-US" sz="1400" dirty="0"/>
                <a:t>(e.g., site control, executed agreements, posted security, construction readiness) vs. arbitrary calendar deadlines or requested energization dates</a:t>
              </a:r>
            </a:p>
          </p:txBody>
        </p:sp>
      </p:grpSp>
      <p:cxnSp>
        <p:nvCxnSpPr>
          <p:cNvPr id="18" name="LineBasicStrong 6">
            <a:extLst>
              <a:ext uri="{FF2B5EF4-FFF2-40B4-BE49-F238E27FC236}">
                <a16:creationId xmlns:a16="http://schemas.microsoft.com/office/drawing/2014/main" id="{B6BC5A13-774B-3161-A901-FB794E3A49F4}"/>
              </a:ext>
            </a:extLst>
          </p:cNvPr>
          <p:cNvCxnSpPr>
            <a:cxnSpLocks/>
          </p:cNvCxnSpPr>
          <p:nvPr>
            <p:custDataLst>
              <p:tags r:id="rId7"/>
            </p:custDataLst>
          </p:nvPr>
        </p:nvCxnSpPr>
        <p:spPr>
          <a:xfrm>
            <a:off x="554735" y="2680243"/>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0D335D7-1D5F-5F44-DC9D-7D1EFDE66F7C}"/>
              </a:ext>
            </a:extLst>
          </p:cNvPr>
          <p:cNvGrpSpPr/>
          <p:nvPr/>
        </p:nvGrpSpPr>
        <p:grpSpPr>
          <a:xfrm>
            <a:off x="554736" y="2761679"/>
            <a:ext cx="11082527" cy="430887"/>
            <a:chOff x="554736" y="1607396"/>
            <a:chExt cx="11082527" cy="430887"/>
          </a:xfrm>
        </p:grpSpPr>
        <p:sp>
          <p:nvSpPr>
            <p:cNvPr id="20" name="TextBox 19">
              <a:extLst>
                <a:ext uri="{FF2B5EF4-FFF2-40B4-BE49-F238E27FC236}">
                  <a16:creationId xmlns:a16="http://schemas.microsoft.com/office/drawing/2014/main" id="{3ABF20D3-0B3F-45C9-24E6-86A868546187}"/>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for limited grace periods to address administrative gaps</a:t>
              </a:r>
              <a:endParaRPr lang="en-US" sz="1400" dirty="0"/>
            </a:p>
          </p:txBody>
        </p:sp>
        <p:sp>
          <p:nvSpPr>
            <p:cNvPr id="21" name="TextBox 20">
              <a:extLst>
                <a:ext uri="{FF2B5EF4-FFF2-40B4-BE49-F238E27FC236}">
                  <a16:creationId xmlns:a16="http://schemas.microsoft.com/office/drawing/2014/main" id="{4E68D50E-6BF4-649C-7894-971DD3702EB4}"/>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Broad support for short, clearly defined grace periods to cure documentation or study-related delays</a:t>
              </a:r>
              <a:r>
                <a:rPr lang="en-US" sz="1400" dirty="0"/>
                <a:t>, particularly where timing was outside the developer’s control</a:t>
              </a:r>
            </a:p>
          </p:txBody>
        </p:sp>
      </p:grpSp>
      <p:cxnSp>
        <p:nvCxnSpPr>
          <p:cNvPr id="22" name="LineBasicStrong 6">
            <a:extLst>
              <a:ext uri="{FF2B5EF4-FFF2-40B4-BE49-F238E27FC236}">
                <a16:creationId xmlns:a16="http://schemas.microsoft.com/office/drawing/2014/main" id="{A29BC05C-22E9-C77F-B320-E63E20529E7B}"/>
              </a:ext>
            </a:extLst>
          </p:cNvPr>
          <p:cNvCxnSpPr>
            <a:cxnSpLocks/>
          </p:cNvCxnSpPr>
          <p:nvPr>
            <p:custDataLst>
              <p:tags r:id="rId8"/>
            </p:custDataLst>
          </p:nvPr>
        </p:nvCxnSpPr>
        <p:spPr>
          <a:xfrm>
            <a:off x="554735" y="3274002"/>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289EAC9-D0C9-D498-4FBA-2C6DD4FD8BFB}"/>
              </a:ext>
            </a:extLst>
          </p:cNvPr>
          <p:cNvGrpSpPr/>
          <p:nvPr/>
        </p:nvGrpSpPr>
        <p:grpSpPr>
          <a:xfrm>
            <a:off x="554736" y="3355438"/>
            <a:ext cx="11082527" cy="430887"/>
            <a:chOff x="554736" y="1607396"/>
            <a:chExt cx="11082527" cy="430887"/>
          </a:xfrm>
        </p:grpSpPr>
        <p:sp>
          <p:nvSpPr>
            <p:cNvPr id="24" name="TextBox 23">
              <a:extLst>
                <a:ext uri="{FF2B5EF4-FFF2-40B4-BE49-F238E27FC236}">
                  <a16:creationId xmlns:a16="http://schemas.microsoft.com/office/drawing/2014/main" id="{C6BB643F-FBA6-21B8-6EE3-253DC45E8DA1}"/>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Need to account for submission timing and developer effort</a:t>
              </a:r>
              <a:endParaRPr lang="en-US" sz="1400" dirty="0"/>
            </a:p>
          </p:txBody>
        </p:sp>
        <p:sp>
          <p:nvSpPr>
            <p:cNvPr id="25" name="TextBox 24">
              <a:extLst>
                <a:ext uri="{FF2B5EF4-FFF2-40B4-BE49-F238E27FC236}">
                  <a16:creationId xmlns:a16="http://schemas.microsoft.com/office/drawing/2014/main" id="{947E75A6-84D7-7607-127C-05CFC174E238}"/>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Eligibility should reflect time in queue and responsiveness, anchoring to T(D)SP submission dates to avoid penalizing projects </a:t>
              </a:r>
              <a:r>
                <a:rPr lang="en-US" sz="1400" dirty="0"/>
                <a:t>delayed by uneven T(D)SP or ERCOT processes</a:t>
              </a:r>
            </a:p>
          </p:txBody>
        </p:sp>
      </p:grpSp>
      <p:cxnSp>
        <p:nvCxnSpPr>
          <p:cNvPr id="26" name="LineBasicStrong 6">
            <a:extLst>
              <a:ext uri="{FF2B5EF4-FFF2-40B4-BE49-F238E27FC236}">
                <a16:creationId xmlns:a16="http://schemas.microsoft.com/office/drawing/2014/main" id="{06B501E6-A6C9-47F3-8D05-62560490F1A3}"/>
              </a:ext>
            </a:extLst>
          </p:cNvPr>
          <p:cNvCxnSpPr>
            <a:cxnSpLocks/>
          </p:cNvCxnSpPr>
          <p:nvPr>
            <p:custDataLst>
              <p:tags r:id="rId9"/>
            </p:custDataLst>
          </p:nvPr>
        </p:nvCxnSpPr>
        <p:spPr>
          <a:xfrm>
            <a:off x="554735" y="386776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E024F32-4039-546F-F368-0FF5BE7BBE44}"/>
              </a:ext>
            </a:extLst>
          </p:cNvPr>
          <p:cNvGrpSpPr/>
          <p:nvPr/>
        </p:nvGrpSpPr>
        <p:grpSpPr>
          <a:xfrm>
            <a:off x="554736" y="3949197"/>
            <a:ext cx="11082527" cy="430887"/>
            <a:chOff x="554736" y="1607396"/>
            <a:chExt cx="11082527" cy="430887"/>
          </a:xfrm>
        </p:grpSpPr>
        <p:sp>
          <p:nvSpPr>
            <p:cNvPr id="28" name="TextBox 27">
              <a:extLst>
                <a:ext uri="{FF2B5EF4-FFF2-40B4-BE49-F238E27FC236}">
                  <a16:creationId xmlns:a16="http://schemas.microsoft.com/office/drawing/2014/main" id="{B0BB60C9-58B4-12DE-F212-546DA5B21C88}"/>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Concern about inequities driven by inconsistent T(D)SP practices</a:t>
              </a:r>
              <a:endParaRPr lang="en-US" sz="1400" dirty="0"/>
            </a:p>
          </p:txBody>
        </p:sp>
        <p:sp>
          <p:nvSpPr>
            <p:cNvPr id="29" name="TextBox 28">
              <a:extLst>
                <a:ext uri="{FF2B5EF4-FFF2-40B4-BE49-F238E27FC236}">
                  <a16:creationId xmlns:a16="http://schemas.microsoft.com/office/drawing/2014/main" id="{FE7CFD25-5631-50C5-CDBD-A1B2B12A22BC}"/>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Differences in T(D)SP study initiation and prioritization are viewed as creating unfair outcomes</a:t>
              </a:r>
              <a:r>
                <a:rPr lang="en-US" sz="1400" dirty="0"/>
                <a:t>, underscoring the need for ERCOT-led guardrails to ensure consistency</a:t>
              </a:r>
            </a:p>
          </p:txBody>
        </p:sp>
      </p:grpSp>
      <p:cxnSp>
        <p:nvCxnSpPr>
          <p:cNvPr id="30" name="LineBasicStrong 6">
            <a:extLst>
              <a:ext uri="{FF2B5EF4-FFF2-40B4-BE49-F238E27FC236}">
                <a16:creationId xmlns:a16="http://schemas.microsoft.com/office/drawing/2014/main" id="{7D9EBCE9-D8B7-CCAE-D3FA-0817E1DDF7DC}"/>
              </a:ext>
            </a:extLst>
          </p:cNvPr>
          <p:cNvCxnSpPr>
            <a:cxnSpLocks/>
          </p:cNvCxnSpPr>
          <p:nvPr>
            <p:custDataLst>
              <p:tags r:id="rId10"/>
            </p:custDataLst>
          </p:nvPr>
        </p:nvCxnSpPr>
        <p:spPr>
          <a:xfrm>
            <a:off x="554735" y="4461520"/>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F233193-8449-2B4B-B653-FC84C8048CD3}"/>
              </a:ext>
            </a:extLst>
          </p:cNvPr>
          <p:cNvGrpSpPr/>
          <p:nvPr/>
        </p:nvGrpSpPr>
        <p:grpSpPr>
          <a:xfrm>
            <a:off x="554736" y="4542956"/>
            <a:ext cx="11082527" cy="430887"/>
            <a:chOff x="554736" y="1607396"/>
            <a:chExt cx="11082527" cy="430887"/>
          </a:xfrm>
        </p:grpSpPr>
        <p:sp>
          <p:nvSpPr>
            <p:cNvPr id="37" name="TextBox 36">
              <a:extLst>
                <a:ext uri="{FF2B5EF4-FFF2-40B4-BE49-F238E27FC236}">
                  <a16:creationId xmlns:a16="http://schemas.microsoft.com/office/drawing/2014/main" id="{8C13CD00-4DEF-C5A4-B621-43EAE6633DC6}"/>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Desire to prioritize committed and low-impact projects</a:t>
              </a:r>
              <a:endParaRPr lang="en-US" sz="1400" dirty="0"/>
            </a:p>
          </p:txBody>
        </p:sp>
        <p:sp>
          <p:nvSpPr>
            <p:cNvPr id="38" name="TextBox 37">
              <a:extLst>
                <a:ext uri="{FF2B5EF4-FFF2-40B4-BE49-F238E27FC236}">
                  <a16:creationId xmlns:a16="http://schemas.microsoft.com/office/drawing/2014/main" id="{C15F4961-4040-89F0-7CEA-26A6AB5F37EB}"/>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weighting eligibility toward projects with demonstrated financial commitment, minimal transmission upgrades</a:t>
              </a:r>
              <a:r>
                <a:rPr lang="en-US" sz="1400" dirty="0"/>
                <a:t>, or co-located generation that can energize sooner</a:t>
              </a:r>
            </a:p>
          </p:txBody>
        </p:sp>
      </p:grpSp>
      <p:cxnSp>
        <p:nvCxnSpPr>
          <p:cNvPr id="39" name="LineBasicStrong 6">
            <a:extLst>
              <a:ext uri="{FF2B5EF4-FFF2-40B4-BE49-F238E27FC236}">
                <a16:creationId xmlns:a16="http://schemas.microsoft.com/office/drawing/2014/main" id="{1936A7B3-5843-971D-A532-C74E24168882}"/>
              </a:ext>
            </a:extLst>
          </p:cNvPr>
          <p:cNvCxnSpPr>
            <a:cxnSpLocks/>
          </p:cNvCxnSpPr>
          <p:nvPr>
            <p:custDataLst>
              <p:tags r:id="rId11"/>
            </p:custDataLst>
          </p:nvPr>
        </p:nvCxnSpPr>
        <p:spPr>
          <a:xfrm>
            <a:off x="554735" y="5055279"/>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C7AB9521-55D4-FA74-69AC-9124B00D04CE}"/>
              </a:ext>
            </a:extLst>
          </p:cNvPr>
          <p:cNvGrpSpPr/>
          <p:nvPr/>
        </p:nvGrpSpPr>
        <p:grpSpPr>
          <a:xfrm>
            <a:off x="554736" y="5136720"/>
            <a:ext cx="11082527" cy="430887"/>
            <a:chOff x="554736" y="1607396"/>
            <a:chExt cx="11082527" cy="430887"/>
          </a:xfrm>
        </p:grpSpPr>
        <p:sp>
          <p:nvSpPr>
            <p:cNvPr id="41" name="TextBox 40">
              <a:extLst>
                <a:ext uri="{FF2B5EF4-FFF2-40B4-BE49-F238E27FC236}">
                  <a16:creationId xmlns:a16="http://schemas.microsoft.com/office/drawing/2014/main" id="{D00454B2-C40D-1B4E-0CDF-F46138A4F0C7}"/>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Frustration with shifting or retroactive requirements</a:t>
              </a:r>
              <a:endParaRPr lang="en-US" sz="1400" dirty="0"/>
            </a:p>
          </p:txBody>
        </p:sp>
        <p:sp>
          <p:nvSpPr>
            <p:cNvPr id="42" name="TextBox 41">
              <a:extLst>
                <a:ext uri="{FF2B5EF4-FFF2-40B4-BE49-F238E27FC236}">
                  <a16:creationId xmlns:a16="http://schemas.microsoft.com/office/drawing/2014/main" id="{084C47A3-4EC9-15F4-5E43-95D86FBE23CC}"/>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Respondents urge ERCOT to recognize prior investments and milestones achieved under earlier frameworks </a:t>
              </a:r>
              <a:r>
                <a:rPr lang="en-US" sz="1400" dirty="0"/>
                <a:t>rather than excluding projects due to evolving rules</a:t>
              </a:r>
              <a:endParaRPr lang="en-US" sz="1400" b="1" dirty="0"/>
            </a:p>
          </p:txBody>
        </p:sp>
      </p:grpSp>
      <p:sp>
        <p:nvSpPr>
          <p:cNvPr id="44" name="TrackerNumBlue 28">
            <a:extLst>
              <a:ext uri="{FF2B5EF4-FFF2-40B4-BE49-F238E27FC236}">
                <a16:creationId xmlns:a16="http://schemas.microsoft.com/office/drawing/2014/main" id="{DBFD5B8E-F5D2-D542-946E-A20DAB4820E4}"/>
              </a:ext>
            </a:extLst>
          </p:cNvPr>
          <p:cNvSpPr/>
          <p:nvPr>
            <p:custDataLst>
              <p:tags r:id="rId12"/>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B</a:t>
            </a:r>
          </a:p>
        </p:txBody>
      </p:sp>
    </p:spTree>
    <p:extLst>
      <p:ext uri="{BB962C8B-B14F-4D97-AF65-F5344CB8AC3E}">
        <p14:creationId xmlns:p14="http://schemas.microsoft.com/office/powerpoint/2010/main" val="78816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5D649-29A6-A1B2-5D29-1803D4DBB5D8}"/>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50E2C2E9-6E9D-8AB0-8E3D-E73F3E313B6F}"/>
              </a:ext>
            </a:extLst>
          </p:cNvPr>
          <p:cNvGraphicFramePr>
            <a:graphicFrameLocks noChangeAspect="1"/>
          </p:cNvGraphicFramePr>
          <p:nvPr>
            <p:custDataLst>
              <p:tags r:id="rId1"/>
            </p:custDataLst>
            <p:extLst>
              <p:ext uri="{D42A27DB-BD31-4B8C-83A1-F6EECF244321}">
                <p14:modId xmlns:p14="http://schemas.microsoft.com/office/powerpoint/2010/main" val="2577140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22" name="Object 2" hidden="1">
                        <a:extLst>
                          <a:ext uri="{FF2B5EF4-FFF2-40B4-BE49-F238E27FC236}">
                            <a16:creationId xmlns:a16="http://schemas.microsoft.com/office/drawing/2014/main" id="{50E2C2E9-6E9D-8AB0-8E3D-E73F3E313B6F}"/>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2F62D4B-5924-4E21-471C-28EA2A092BC4}"/>
              </a:ext>
            </a:extLst>
          </p:cNvPr>
          <p:cNvSpPr>
            <a:spLocks noGrp="1"/>
          </p:cNvSpPr>
          <p:nvPr>
            <p:ph type="title"/>
            <p:custDataLst>
              <p:tags r:id="rId2"/>
            </p:custDataLst>
          </p:nvPr>
        </p:nvSpPr>
        <p:spPr>
          <a:xfrm>
            <a:off x="554736" y="172212"/>
            <a:ext cx="6967728" cy="731520"/>
          </a:xfrm>
        </p:spPr>
        <p:txBody>
          <a:bodyPr vert="horz"/>
          <a:lstStyle/>
          <a:p>
            <a:r>
              <a:rPr lang="en-US" dirty="0"/>
              <a:t>Batch study: Batch study responsibility centralization</a:t>
            </a:r>
          </a:p>
        </p:txBody>
      </p:sp>
      <p:cxnSp>
        <p:nvCxnSpPr>
          <p:cNvPr id="6" name="LineBasicStrong 6">
            <a:extLst>
              <a:ext uri="{FF2B5EF4-FFF2-40B4-BE49-F238E27FC236}">
                <a16:creationId xmlns:a16="http://schemas.microsoft.com/office/drawing/2014/main" id="{E10F9AC3-C769-74CF-ED2C-75A44FF297A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7D97240-CB68-325C-3E81-7ABC360D91B7}"/>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CB640D7C-183F-0B54-AE52-2E85BC451415}"/>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F1813D3-BBC3-0A27-BC24-1C650EB05E28}"/>
              </a:ext>
            </a:extLst>
          </p:cNvPr>
          <p:cNvSpPr txBox="1">
            <a:spLocks/>
          </p:cNvSpPr>
          <p:nvPr/>
        </p:nvSpPr>
        <p:spPr>
          <a:xfrm>
            <a:off x="8054871" y="1992154"/>
            <a:ext cx="3801508" cy="251607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(75%) favor centralizing batch study responsibility with ERCOT while partnering with T(D)SPs to identify transmission upgrades</a:t>
            </a:r>
            <a:r>
              <a:rPr lang="en-US" sz="1200" dirty="0"/>
              <a:t>, reflecting a preference for ERCOT-led coordination with T(D)SP technical input; comparatively fewer respondents support fully ERCOT-led upgrade identification (12%) or leaving studies primarily with T(D)SPs (14%)</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strong preference for an ERCOT-led, centrally managed study framework supported by T(D)SP expertise</a:t>
            </a:r>
            <a:endParaRPr lang="en-US" sz="1200" b="1" dirty="0"/>
          </a:p>
        </p:txBody>
      </p:sp>
      <p:graphicFrame>
        <p:nvGraphicFramePr>
          <p:cNvPr id="7" name="Chart 6">
            <a:extLst>
              <a:ext uri="{FF2B5EF4-FFF2-40B4-BE49-F238E27FC236}">
                <a16:creationId xmlns:a16="http://schemas.microsoft.com/office/drawing/2014/main" id="{69FF80E5-C042-4720-B8D1-8E1D1AD64213}"/>
              </a:ext>
            </a:extLst>
          </p:cNvPr>
          <p:cNvGraphicFramePr/>
          <p:nvPr>
            <p:custDataLst>
              <p:tags r:id="rId5"/>
            </p:custDataLst>
            <p:extLst>
              <p:ext uri="{D42A27DB-BD31-4B8C-83A1-F6EECF244321}">
                <p14:modId xmlns:p14="http://schemas.microsoft.com/office/powerpoint/2010/main" val="4144383077"/>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1"/>
          </a:graphicData>
        </a:graphic>
      </p:graphicFrame>
      <p:sp>
        <p:nvSpPr>
          <p:cNvPr id="68" name="Text Placeholder 4">
            <a:extLst>
              <a:ext uri="{FF2B5EF4-FFF2-40B4-BE49-F238E27FC236}">
                <a16:creationId xmlns:a16="http://schemas.microsoft.com/office/drawing/2014/main" id="{B176554F-901F-B612-2385-A21424CB83D5}"/>
              </a:ext>
            </a:extLst>
          </p:cNvPr>
          <p:cNvSpPr>
            <a:spLocks noGrp="1"/>
          </p:cNvSpPr>
          <p:nvPr>
            <p:custDataLst>
              <p:tags r:id="rId6"/>
            </p:custDataLst>
          </p:nvPr>
        </p:nvSpPr>
        <p:spPr bwMode="gray">
          <a:xfrm>
            <a:off x="1582738" y="4854575"/>
            <a:ext cx="263525"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5C2C47-7A94-4B46-B660-3832C2931D60}" type="datetime'''''''''5''''''''%'''''''">
              <a:rPr lang="en-US" altLang="en-US" sz="1200" smtClean="0">
                <a:effectLst/>
                <a:cs typeface="+mn-cs"/>
              </a:rPr>
              <a:pPr lvl="0" algn="ctr">
                <a:spcBef>
                  <a:spcPct val="0"/>
                </a:spcBef>
                <a:spcAft>
                  <a:spcPct val="0"/>
                </a:spcAft>
              </a:pPr>
              <a:t>5%</a:t>
            </a:fld>
            <a:endParaRPr lang="en-US" sz="1200" dirty="0">
              <a:cs typeface="+mn-cs"/>
            </a:endParaRPr>
          </a:p>
        </p:txBody>
      </p:sp>
      <p:sp>
        <p:nvSpPr>
          <p:cNvPr id="39" name="Text Placeholder 4">
            <a:extLst>
              <a:ext uri="{FF2B5EF4-FFF2-40B4-BE49-F238E27FC236}">
                <a16:creationId xmlns:a16="http://schemas.microsoft.com/office/drawing/2014/main" id="{558AAC53-F6D2-CD85-22B5-FE79FB0E9D75}"/>
              </a:ext>
            </a:extLst>
          </p:cNvPr>
          <p:cNvSpPr>
            <a:spLocks noGrp="1"/>
          </p:cNvSpPr>
          <p:nvPr>
            <p:custDataLst>
              <p:tags r:id="rId7"/>
            </p:custDataLst>
          </p:nvPr>
        </p:nvSpPr>
        <p:spPr bwMode="gray">
          <a:xfrm>
            <a:off x="1582738" y="50784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AD6E79F-80A0-418F-AD47-3E4FF130B5F6}" type="datetime'''7''''''''%'''''''''''''''''''''''''''''''''">
              <a:rPr lang="en-US" altLang="en-US" sz="1200" smtClean="0">
                <a:solidFill>
                  <a:schemeClr val="tx2"/>
                </a:solidFill>
                <a:cs typeface="+mn-cs"/>
              </a:rPr>
              <a:pPr lvl="0" algn="ctr">
                <a:spcBef>
                  <a:spcPct val="0"/>
                </a:spcBef>
                <a:spcAft>
                  <a:spcPct val="0"/>
                </a:spcAft>
              </a:pPr>
              <a:t>7%</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BA362663-84DC-04C8-D24A-3FC1646D393D}"/>
              </a:ext>
            </a:extLst>
          </p:cNvPr>
          <p:cNvSpPr>
            <a:spLocks noGrp="1"/>
          </p:cNvSpPr>
          <p:nvPr>
            <p:custDataLst>
              <p:tags r:id="rId8"/>
            </p:custDataLst>
          </p:nvPr>
        </p:nvSpPr>
        <p:spPr bwMode="auto">
          <a:xfrm>
            <a:off x="909638" y="5343525"/>
            <a:ext cx="16097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9A057B4-D5D2-4D3E-A518-108D9DB8D729}" type="datetime'ERCOT-led studies'''' ''and ''upgra''de identificat''''''ion'">
              <a:rPr lang="en-US" altLang="en-US" sz="1200" smtClean="0">
                <a:cs typeface="+mn-cs"/>
              </a:rPr>
              <a:pPr lvl="0" algn="ctr">
                <a:spcBef>
                  <a:spcPct val="0"/>
                </a:spcBef>
                <a:spcAft>
                  <a:spcPct val="0"/>
                </a:spcAft>
              </a:pPr>
              <a:t>ERCOT-led studies and upgrade identification</a:t>
            </a:fld>
            <a:endParaRPr lang="en-US" sz="1200" dirty="0">
              <a:cs typeface="+mn-cs"/>
            </a:endParaRPr>
          </a:p>
        </p:txBody>
      </p:sp>
      <p:sp>
        <p:nvSpPr>
          <p:cNvPr id="71" name="Text Placeholder 4">
            <a:extLst>
              <a:ext uri="{FF2B5EF4-FFF2-40B4-BE49-F238E27FC236}">
                <a16:creationId xmlns:a16="http://schemas.microsoft.com/office/drawing/2014/main" id="{62B9CB8E-C2FC-FCC5-0003-7F2D840F688F}"/>
              </a:ext>
            </a:extLst>
          </p:cNvPr>
          <p:cNvSpPr>
            <a:spLocks noGrp="1"/>
          </p:cNvSpPr>
          <p:nvPr>
            <p:custDataLst>
              <p:tags r:id="rId9"/>
            </p:custDataLst>
          </p:nvPr>
        </p:nvSpPr>
        <p:spPr bwMode="gray">
          <a:xfrm>
            <a:off x="3865563" y="28733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705E2E8-E1ED-48AA-B40F-8B1C2B59FCB3}" type="datetime'2''''''''''''''''''''1''''''''%'''">
              <a:rPr lang="en-US" altLang="en-US" sz="1200" smtClean="0">
                <a:solidFill>
                  <a:schemeClr val="tx2"/>
                </a:solidFill>
                <a:cs typeface="+mn-cs"/>
              </a:rPr>
              <a:pPr lvl="0" algn="ctr">
                <a:spcBef>
                  <a:spcPct val="0"/>
                </a:spcBef>
                <a:spcAft>
                  <a:spcPct val="0"/>
                </a:spcAft>
              </a:pPr>
              <a:t>21%</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FBF1C6D7-7440-97BF-43BF-9420F2E303F5}"/>
              </a:ext>
            </a:extLst>
          </p:cNvPr>
          <p:cNvSpPr>
            <a:spLocks noGrp="1"/>
          </p:cNvSpPr>
          <p:nvPr>
            <p:custDataLst>
              <p:tags r:id="rId10"/>
            </p:custDataLst>
          </p:nvPr>
        </p:nvSpPr>
        <p:spPr bwMode="gray">
          <a:xfrm>
            <a:off x="3865564" y="3970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A3E217E-9D91-4F35-8052-FEBFED328FF5}" type="datetime'''''''''''40%'''''''''''''''''''''''''''''''''''''">
              <a:rPr lang="en-US" altLang="en-US" sz="1200" smtClean="0">
                <a:cs typeface="+mn-cs"/>
              </a:rPr>
              <a:pPr/>
              <a:t>40%</a:t>
            </a:fld>
            <a:endParaRPr lang="en-US" sz="1200" dirty="0">
              <a:cs typeface="+mn-cs"/>
            </a:endParaRPr>
          </a:p>
        </p:txBody>
      </p:sp>
      <p:sp>
        <p:nvSpPr>
          <p:cNvPr id="73" name="Text Placeholder 4">
            <a:extLst>
              <a:ext uri="{FF2B5EF4-FFF2-40B4-BE49-F238E27FC236}">
                <a16:creationId xmlns:a16="http://schemas.microsoft.com/office/drawing/2014/main" id="{AD2DCDDD-F857-AEB0-CA77-9843FD9D83A9}"/>
              </a:ext>
            </a:extLst>
          </p:cNvPr>
          <p:cNvSpPr>
            <a:spLocks noGrp="1"/>
          </p:cNvSpPr>
          <p:nvPr>
            <p:custDataLst>
              <p:tags r:id="rId11"/>
            </p:custDataLst>
          </p:nvPr>
        </p:nvSpPr>
        <p:spPr bwMode="gray">
          <a:xfrm>
            <a:off x="3865564" y="4948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51C2B41-93BC-48AF-A5F4-189858FF65BD}" type="datetime'''''''''1''''''''''''''''''''''4''''''''%'">
              <a:rPr lang="en-US" altLang="en-US" sz="1200" smtClean="0">
                <a:solidFill>
                  <a:schemeClr val="tx2"/>
                </a:solidFill>
                <a:cs typeface="+mn-cs"/>
              </a:rPr>
              <a:pPr/>
              <a:t>14%</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0C59756F-0396-7EF0-6FD4-E46933265DF0}"/>
              </a:ext>
            </a:extLst>
          </p:cNvPr>
          <p:cNvSpPr>
            <a:spLocks noGrp="1"/>
          </p:cNvSpPr>
          <p:nvPr>
            <p:custDataLst>
              <p:tags r:id="rId12"/>
            </p:custDataLst>
          </p:nvPr>
        </p:nvSpPr>
        <p:spPr bwMode="auto">
          <a:xfrm>
            <a:off x="2952750" y="5343525"/>
            <a:ext cx="21717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A0B7EB4-3EAF-4591-A01E-AA8DAD31FE9A}" type="thinkcell&lt;?xml version=&quot;1.0&quot; encoding=&quot;UTF-16&quot; standalone=&quot;yes&quot;?&gt;&lt;root reqver=&quot;28224&quot;&gt;&lt;version val=&quot;35840&quot;/&gt;&lt;PersistentType&gt;&lt;m_guid val=&quot;a5d8aea4-7abf-47ea-b950-99ec09e6307f&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ERCOT-led studies with TSP-supported upgrade identification</a:t>
            </a:fld>
            <a:endParaRPr lang="en-US" sz="1200" dirty="0">
              <a:cs typeface="+mn-cs"/>
            </a:endParaRPr>
          </a:p>
        </p:txBody>
      </p:sp>
      <p:sp>
        <p:nvSpPr>
          <p:cNvPr id="74" name="Text Placeholder 4">
            <a:extLst>
              <a:ext uri="{FF2B5EF4-FFF2-40B4-BE49-F238E27FC236}">
                <a16:creationId xmlns:a16="http://schemas.microsoft.com/office/drawing/2014/main" id="{3602A0D0-623B-F330-2249-B0706A100472}"/>
              </a:ext>
            </a:extLst>
          </p:cNvPr>
          <p:cNvSpPr>
            <a:spLocks noGrp="1"/>
          </p:cNvSpPr>
          <p:nvPr>
            <p:custDataLst>
              <p:tags r:id="rId13"/>
            </p:custDataLst>
          </p:nvPr>
        </p:nvSpPr>
        <p:spPr bwMode="gray">
          <a:xfrm>
            <a:off x="6229351" y="4730750"/>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BCDF1C-D706-4888-9A83-BB62EA8532EE}" type="datetime'''''''''''''''''''''''''''''1''''''''%'''''''''">
              <a:rPr lang="en-US" altLang="en-US" sz="1200" smtClean="0">
                <a:solidFill>
                  <a:schemeClr val="tx2"/>
                </a:solidFill>
                <a:cs typeface="+mn-cs"/>
              </a:rPr>
              <a:pPr lvl="0" algn="ctr">
                <a:spcBef>
                  <a:spcPct val="0"/>
                </a:spcBef>
                <a:spcAft>
                  <a:spcPct val="0"/>
                </a:spcAft>
              </a:pPr>
              <a:t>1%</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4007E336-242F-E042-AD04-FA8D3B2660C4}"/>
              </a:ext>
            </a:extLst>
          </p:cNvPr>
          <p:cNvSpPr>
            <a:spLocks noGrp="1"/>
          </p:cNvSpPr>
          <p:nvPr>
            <p:custDataLst>
              <p:tags r:id="rId14"/>
            </p:custDataLst>
          </p:nvPr>
        </p:nvSpPr>
        <p:spPr bwMode="gray">
          <a:xfrm>
            <a:off x="6188075" y="49784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FDE8A8-1369-456F-9E3E-8FB03EB2BA4C}" type="datetime'''''''''''''''''''1''''2''''%'''''''''''''''''''''''">
              <a:rPr lang="en-US" altLang="en-US" sz="1200" smtClean="0">
                <a:cs typeface="+mn-cs"/>
              </a:rPr>
              <a:pPr lvl="0" algn="ctr">
                <a:spcBef>
                  <a:spcPct val="0"/>
                </a:spcBef>
                <a:spcAft>
                  <a:spcPct val="0"/>
                </a:spcAft>
              </a:pPr>
              <a:t>12%</a:t>
            </a:fld>
            <a:endParaRPr lang="en-US" sz="1200" dirty="0">
              <a:cs typeface="+mn-cs"/>
            </a:endParaRPr>
          </a:p>
        </p:txBody>
      </p:sp>
      <p:sp>
        <p:nvSpPr>
          <p:cNvPr id="13" name="Text Placeholder 4">
            <a:extLst>
              <a:ext uri="{FF2B5EF4-FFF2-40B4-BE49-F238E27FC236}">
                <a16:creationId xmlns:a16="http://schemas.microsoft.com/office/drawing/2014/main" id="{FF3D45D7-B60E-3523-349C-D6A906EE8DBE}"/>
              </a:ext>
            </a:extLst>
          </p:cNvPr>
          <p:cNvSpPr>
            <a:spLocks noGrp="1"/>
          </p:cNvSpPr>
          <p:nvPr>
            <p:custDataLst>
              <p:tags r:id="rId15"/>
            </p:custDataLst>
          </p:nvPr>
        </p:nvSpPr>
        <p:spPr bwMode="auto">
          <a:xfrm>
            <a:off x="5494338" y="5343525"/>
            <a:ext cx="17351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98AFF0D-0148-4F9D-9CEE-4A64FED804BE}" type="datetime'TSP-led st''udies with ER''C''OT coor''d''i''nat''ion'' only'">
              <a:rPr lang="en-US" altLang="en-US" sz="1200" smtClean="0">
                <a:cs typeface="+mn-cs"/>
              </a:rPr>
              <a:pPr lvl="0" algn="ctr">
                <a:spcBef>
                  <a:spcPct val="0"/>
                </a:spcBef>
                <a:spcAft>
                  <a:spcPct val="0"/>
                </a:spcAft>
              </a:pPr>
              <a:t>TSP-led studies with ERCOT coordination only</a:t>
            </a:fld>
            <a:endParaRPr lang="en-US" sz="1200" dirty="0">
              <a:cs typeface="+mn-cs"/>
            </a:endParaRPr>
          </a:p>
        </p:txBody>
      </p:sp>
      <p:sp>
        <p:nvSpPr>
          <p:cNvPr id="11" name="Text Placeholder 4">
            <a:extLst>
              <a:ext uri="{FF2B5EF4-FFF2-40B4-BE49-F238E27FC236}">
                <a16:creationId xmlns:a16="http://schemas.microsoft.com/office/drawing/2014/main" id="{9FBF2C0C-1675-9D3B-FB8C-8E54B5D96EDF}"/>
              </a:ext>
            </a:extLst>
          </p:cNvPr>
          <p:cNvSpPr>
            <a:spLocks noGrp="1"/>
          </p:cNvSpPr>
          <p:nvPr>
            <p:custDataLst>
              <p:tags r:id="rId16"/>
            </p:custDataLst>
          </p:nvPr>
        </p:nvSpPr>
        <p:spPr bwMode="gray">
          <a:xfrm>
            <a:off x="1541463" y="46386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11AC29A-897F-4E71-A0F2-C5015A754392}" type="datetime'''''''''''''''''''''''12''%'''''''''">
              <a:rPr lang="en-US" altLang="en-US" sz="1200" b="1" smtClean="0">
                <a:cs typeface="+mn-cs"/>
              </a:rPr>
              <a:pPr lvl="0" algn="ctr">
                <a:spcBef>
                  <a:spcPct val="0"/>
                </a:spcBef>
                <a:spcAft>
                  <a:spcPct val="0"/>
                </a:spcAft>
              </a:pPr>
              <a:t>12%</a:t>
            </a:fld>
            <a:endParaRPr lang="en-US" sz="1200" b="1" dirty="0">
              <a:cs typeface="+mn-cs"/>
            </a:endParaRPr>
          </a:p>
        </p:txBody>
      </p:sp>
      <p:sp>
        <p:nvSpPr>
          <p:cNvPr id="12" name="Text Placeholder 4">
            <a:extLst>
              <a:ext uri="{FF2B5EF4-FFF2-40B4-BE49-F238E27FC236}">
                <a16:creationId xmlns:a16="http://schemas.microsoft.com/office/drawing/2014/main" id="{A2C3E2AC-2839-2103-E5B1-2CFFFC653D34}"/>
              </a:ext>
            </a:extLst>
          </p:cNvPr>
          <p:cNvSpPr>
            <a:spLocks noGrp="1"/>
          </p:cNvSpPr>
          <p:nvPr>
            <p:custDataLst>
              <p:tags r:id="rId17"/>
            </p:custDataLst>
          </p:nvPr>
        </p:nvSpPr>
        <p:spPr bwMode="gray">
          <a:xfrm>
            <a:off x="3865564"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59C730-F9D6-40E3-9930-1D75B328591D}" type="datetime'7''''''''''''''''''5%'''''''''''''''''''''''''''''''''''''">
              <a:rPr lang="en-US" altLang="en-US" sz="1200" b="1" smtClean="0">
                <a:cs typeface="+mn-cs"/>
              </a:rPr>
              <a:pPr/>
              <a:t>75%</a:t>
            </a:fld>
            <a:endParaRPr lang="en-US" sz="1200" b="1" dirty="0">
              <a:cs typeface="+mn-cs"/>
            </a:endParaRPr>
          </a:p>
        </p:txBody>
      </p:sp>
      <p:sp>
        <p:nvSpPr>
          <p:cNvPr id="14" name="Text Placeholder 4">
            <a:extLst>
              <a:ext uri="{FF2B5EF4-FFF2-40B4-BE49-F238E27FC236}">
                <a16:creationId xmlns:a16="http://schemas.microsoft.com/office/drawing/2014/main" id="{A531E4F0-9938-1385-B16C-EF3189971D62}"/>
              </a:ext>
            </a:extLst>
          </p:cNvPr>
          <p:cNvSpPr>
            <a:spLocks noGrp="1"/>
          </p:cNvSpPr>
          <p:nvPr>
            <p:custDataLst>
              <p:tags r:id="rId18"/>
            </p:custDataLst>
          </p:nvPr>
        </p:nvSpPr>
        <p:spPr bwMode="gray">
          <a:xfrm>
            <a:off x="6188076" y="45481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3B49364-5544-4025-AF98-C90C82613A74}" type="datetime'''''''''''''''''''''''''''''''14''''''''%'''''''">
              <a:rPr lang="en-US" altLang="en-US" sz="1200" b="1" smtClean="0">
                <a:cs typeface="+mn-cs"/>
              </a:rPr>
              <a:pPr lvl="0" algn="ctr">
                <a:spcBef>
                  <a:spcPct val="0"/>
                </a:spcBef>
                <a:spcAft>
                  <a:spcPct val="0"/>
                </a:spcAft>
              </a:pPr>
              <a:t>14%</a:t>
            </a:fld>
            <a:endParaRPr lang="en-US" sz="1200" b="1" dirty="0">
              <a:cs typeface="+mn-cs"/>
            </a:endParaRPr>
          </a:p>
        </p:txBody>
      </p:sp>
      <p:sp>
        <p:nvSpPr>
          <p:cNvPr id="56" name="Rectangle 55">
            <a:extLst>
              <a:ext uri="{FF2B5EF4-FFF2-40B4-BE49-F238E27FC236}">
                <a16:creationId xmlns:a16="http://schemas.microsoft.com/office/drawing/2014/main" id="{6F21B3DD-0E72-D9C2-9E85-7857A59C6C33}"/>
              </a:ext>
            </a:extLst>
          </p:cNvPr>
          <p:cNvSpPr/>
          <p:nvPr>
            <p:custDataLst>
              <p:tags r:id="rId19"/>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C066E025-03CB-AF9A-D8E8-3AA358071736}"/>
              </a:ext>
            </a:extLst>
          </p:cNvPr>
          <p:cNvSpPr/>
          <p:nvPr>
            <p:custDataLst>
              <p:tags r:id="rId20"/>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257DAD2D-A0F4-7DAD-0286-94B862D2D0F4}"/>
              </a:ext>
            </a:extLst>
          </p:cNvPr>
          <p:cNvSpPr/>
          <p:nvPr>
            <p:custDataLst>
              <p:tags r:id="rId21"/>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15735E89-77D5-FB21-DA06-7693CA16172A}"/>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41444110-E3D0-92E0-0886-CFB490F15E98}"/>
              </a:ext>
            </a:extLst>
          </p:cNvPr>
          <p:cNvSpPr>
            <a:spLocks noGrp="1"/>
          </p:cNvSpPr>
          <p:nvPr>
            <p:custDataLst>
              <p:tags r:id="rId23"/>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788197CA-4B76-1437-B945-384CDF6D383E}"/>
              </a:ext>
            </a:extLst>
          </p:cNvPr>
          <p:cNvSpPr>
            <a:spLocks noGrp="1"/>
          </p:cNvSpPr>
          <p:nvPr>
            <p:custDataLst>
              <p:tags r:id="rId24"/>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5C80D40A-9D5B-06B1-1410-95C492D8AA60}"/>
              </a:ext>
            </a:extLst>
          </p:cNvPr>
          <p:cNvSpPr txBox="1"/>
          <p:nvPr>
            <p:custDataLst>
              <p:tags r:id="rId25"/>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N=73 (16 T(D)SPs, 42 LLC, 15 Other)</a:t>
            </a:r>
          </a:p>
        </p:txBody>
      </p:sp>
      <p:sp>
        <p:nvSpPr>
          <p:cNvPr id="21" name="TextBox 20">
            <a:extLst>
              <a:ext uri="{FF2B5EF4-FFF2-40B4-BE49-F238E27FC236}">
                <a16:creationId xmlns:a16="http://schemas.microsoft.com/office/drawing/2014/main" id="{4BA6B8A8-EF37-2F2C-0330-D684880B13A5}"/>
              </a:ext>
            </a:extLst>
          </p:cNvPr>
          <p:cNvSpPr txBox="1"/>
          <p:nvPr>
            <p:custDataLst>
              <p:tags r:id="rId26"/>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FBC00616-0610-4981-6D16-B08A07129F3A}"/>
              </a:ext>
            </a:extLst>
          </p:cNvPr>
          <p:cNvSpPr/>
          <p:nvPr>
            <p:custDataLst>
              <p:tags r:id="rId2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C1</a:t>
            </a:r>
          </a:p>
        </p:txBody>
      </p:sp>
      <p:sp>
        <p:nvSpPr>
          <p:cNvPr id="36" name="TextBox 35">
            <a:extLst>
              <a:ext uri="{FF2B5EF4-FFF2-40B4-BE49-F238E27FC236}">
                <a16:creationId xmlns:a16="http://schemas.microsoft.com/office/drawing/2014/main" id="{27611BF2-598C-B408-6D77-960DAA9AC640}"/>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“Should ERCOT centralize responsibility for large load interconnection batch studies?”</a:t>
            </a:r>
            <a:r>
              <a:rPr lang="en-US" sz="1400" i="1" dirty="0"/>
              <a:t> (% of overall respondents)</a:t>
            </a:r>
          </a:p>
        </p:txBody>
      </p:sp>
    </p:spTree>
    <p:extLst>
      <p:ext uri="{BB962C8B-B14F-4D97-AF65-F5344CB8AC3E}">
        <p14:creationId xmlns:p14="http://schemas.microsoft.com/office/powerpoint/2010/main" val="1994947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EB76-AB3E-7C41-7D29-6566FC1E4089}"/>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680527CD-0ADF-87E9-D059-00BBC1CED2CF}"/>
              </a:ext>
            </a:extLst>
          </p:cNvPr>
          <p:cNvGraphicFramePr>
            <a:graphicFrameLocks noChangeAspect="1"/>
          </p:cNvGraphicFramePr>
          <p:nvPr>
            <p:custDataLst>
              <p:tags r:id="rId1"/>
            </p:custDataLst>
            <p:extLst>
              <p:ext uri="{D42A27DB-BD31-4B8C-83A1-F6EECF244321}">
                <p14:modId xmlns:p14="http://schemas.microsoft.com/office/powerpoint/2010/main" val="190866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680527CD-0ADF-87E9-D059-00BBC1CED2CF}"/>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CBA4A59-4355-2D85-F5B1-25CCBC932B62}"/>
              </a:ext>
            </a:extLst>
          </p:cNvPr>
          <p:cNvSpPr>
            <a:spLocks noGrp="1"/>
          </p:cNvSpPr>
          <p:nvPr>
            <p:ph type="title"/>
            <p:custDataLst>
              <p:tags r:id="rId2"/>
            </p:custDataLst>
          </p:nvPr>
        </p:nvSpPr>
        <p:spPr>
          <a:xfrm>
            <a:off x="554736" y="172212"/>
            <a:ext cx="6967728" cy="731520"/>
          </a:xfrm>
        </p:spPr>
        <p:txBody>
          <a:bodyPr vert="horz"/>
          <a:lstStyle/>
          <a:p>
            <a:r>
              <a:rPr lang="en-US" dirty="0"/>
              <a:t>Batch study: Batch frequency</a:t>
            </a:r>
          </a:p>
        </p:txBody>
      </p:sp>
      <p:cxnSp>
        <p:nvCxnSpPr>
          <p:cNvPr id="6" name="LineBasicStrong 6">
            <a:extLst>
              <a:ext uri="{FF2B5EF4-FFF2-40B4-BE49-F238E27FC236}">
                <a16:creationId xmlns:a16="http://schemas.microsoft.com/office/drawing/2014/main" id="{ADAE90B0-2611-6A9A-2BA8-E76D09AE7549}"/>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2FCE1F-3419-AA7F-8D14-883ACB4E56FD}"/>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73BE6A4E-5D8C-1594-10E8-2A36385550B3}"/>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2979C0B-86F0-029F-05F1-D656E1EABDB5}"/>
              </a:ext>
            </a:extLst>
          </p:cNvPr>
          <p:cNvSpPr txBox="1">
            <a:spLocks/>
          </p:cNvSpPr>
          <p:nvPr/>
        </p:nvSpPr>
        <p:spPr>
          <a:xfrm>
            <a:off x="8054871" y="1992154"/>
            <a:ext cx="3801508" cy="177741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Overwhelming majority of respondents (89%) favor running batch studies on a semi-annual cadence (every 6 months)</a:t>
            </a:r>
            <a:r>
              <a:rPr lang="en-US" sz="1200" dirty="0"/>
              <a:t> </a:t>
            </a:r>
            <a:r>
              <a:rPr lang="en-US" sz="1200" b="1" dirty="0"/>
              <a:t>following Batch Zero</a:t>
            </a:r>
            <a:r>
              <a:rPr lang="en-US" sz="1200" dirty="0"/>
              <a:t>; comparatively few support a nine-month cadence (8%) or an annual cadence (3%)</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strong support for a semi-annual batch cadence</a:t>
            </a:r>
            <a:endParaRPr lang="en-US" sz="1200" b="1" dirty="0"/>
          </a:p>
        </p:txBody>
      </p:sp>
      <p:graphicFrame>
        <p:nvGraphicFramePr>
          <p:cNvPr id="15" name="Chart 14">
            <a:extLst>
              <a:ext uri="{FF2B5EF4-FFF2-40B4-BE49-F238E27FC236}">
                <a16:creationId xmlns:a16="http://schemas.microsoft.com/office/drawing/2014/main" id="{AD49E1B0-4DE7-B305-15BE-10F96FA2DEAC}"/>
              </a:ext>
            </a:extLst>
          </p:cNvPr>
          <p:cNvGraphicFramePr/>
          <p:nvPr>
            <p:custDataLst>
              <p:tags r:id="rId5"/>
            </p:custDataLst>
            <p:extLst>
              <p:ext uri="{D42A27DB-BD31-4B8C-83A1-F6EECF244321}">
                <p14:modId xmlns:p14="http://schemas.microsoft.com/office/powerpoint/2010/main" val="4010479551"/>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28" name="Text Placeholder 4">
            <a:extLst>
              <a:ext uri="{FF2B5EF4-FFF2-40B4-BE49-F238E27FC236}">
                <a16:creationId xmlns:a16="http://schemas.microsoft.com/office/drawing/2014/main" id="{608B5556-4DC4-C2DC-DF74-8F0BCDC25AFF}"/>
              </a:ext>
            </a:extLst>
          </p:cNvPr>
          <p:cNvSpPr>
            <a:spLocks noGrp="1"/>
          </p:cNvSpPr>
          <p:nvPr>
            <p:custDataLst>
              <p:tags r:id="rId6"/>
            </p:custDataLst>
          </p:nvPr>
        </p:nvSpPr>
        <p:spPr bwMode="gray">
          <a:xfrm>
            <a:off x="1541463" y="2795588"/>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F5D34A1-45B7-4703-9B89-E6D75CECC5FF}" type="datetime'''''''''''''''''''''''''''''''''''''''''1''''9''''''%'''''">
              <a:rPr lang="en-US" altLang="en-US" sz="1200" smtClean="0">
                <a:solidFill>
                  <a:schemeClr val="tx2"/>
                </a:solidFill>
                <a:effectLst/>
                <a:cs typeface="+mn-cs"/>
              </a:rPr>
              <a:pPr lvl="0" algn="ctr">
                <a:spcBef>
                  <a:spcPct val="0"/>
                </a:spcBef>
                <a:spcAft>
                  <a:spcPct val="0"/>
                </a:spcAft>
              </a:pPr>
              <a:t>19%</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86409644-EFC7-2C6B-FF3B-089B987B7AEA}"/>
              </a:ext>
            </a:extLst>
          </p:cNvPr>
          <p:cNvSpPr>
            <a:spLocks noGrp="1"/>
          </p:cNvSpPr>
          <p:nvPr>
            <p:custDataLst>
              <p:tags r:id="rId7"/>
            </p:custDataLst>
          </p:nvPr>
        </p:nvSpPr>
        <p:spPr bwMode="gray">
          <a:xfrm>
            <a:off x="1541463" y="393382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00F8F50-E32B-45C8-B180-C7A030417A5D}" type="datetime'''''''''''''''''''''''''''''''''''''5''''''''''''6''''''''%'''">
              <a:rPr lang="en-US" altLang="en-US" sz="1200" smtClean="0">
                <a:cs typeface="+mn-cs"/>
              </a:rPr>
              <a:pPr/>
              <a:t>56%</a:t>
            </a:fld>
            <a:endParaRPr lang="en-US" sz="1200" dirty="0">
              <a:cs typeface="+mn-cs"/>
            </a:endParaRPr>
          </a:p>
        </p:txBody>
      </p:sp>
      <p:sp>
        <p:nvSpPr>
          <p:cNvPr id="39" name="Text Placeholder 4">
            <a:extLst>
              <a:ext uri="{FF2B5EF4-FFF2-40B4-BE49-F238E27FC236}">
                <a16:creationId xmlns:a16="http://schemas.microsoft.com/office/drawing/2014/main" id="{545C3BD4-DAD8-280F-48C3-2BD08E7375C0}"/>
              </a:ext>
            </a:extLst>
          </p:cNvPr>
          <p:cNvSpPr>
            <a:spLocks noGrp="1"/>
          </p:cNvSpPr>
          <p:nvPr>
            <p:custDataLst>
              <p:tags r:id="rId8"/>
            </p:custDataLst>
          </p:nvPr>
        </p:nvSpPr>
        <p:spPr bwMode="gray">
          <a:xfrm>
            <a:off x="1541463" y="49911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94DC52F-A4CD-4B3F-8B56-FBBEF623B10E}" type="datetime'''''''''''''''''''''''''1''''''''''''''''4''''%'''''''''''">
              <a:rPr lang="en-US" altLang="en-US" sz="1200" smtClean="0">
                <a:solidFill>
                  <a:schemeClr val="tx2"/>
                </a:solidFill>
                <a:cs typeface="+mn-cs"/>
              </a:rPr>
              <a:pPr/>
              <a:t>14%</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094141F5-26A9-49E3-DD73-9AD5D54FBA9B}"/>
              </a:ext>
            </a:extLst>
          </p:cNvPr>
          <p:cNvSpPr>
            <a:spLocks noGrp="1"/>
          </p:cNvSpPr>
          <p:nvPr>
            <p:custDataLst>
              <p:tags r:id="rId9"/>
            </p:custDataLst>
          </p:nvPr>
        </p:nvSpPr>
        <p:spPr bwMode="auto">
          <a:xfrm>
            <a:off x="830263" y="5414963"/>
            <a:ext cx="17700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316DEAC-83E0-49D4-9B43-76CF0925DB36}" type="datetime'Semi-''annual batch ''cade''nce'' ''(''every'' 6 mon''ths)'''">
              <a:rPr lang="en-US" altLang="en-US" sz="1200" smtClean="0">
                <a:cs typeface="+mn-cs"/>
              </a:rPr>
              <a:pPr lvl="0" algn="ctr">
                <a:spcBef>
                  <a:spcPct val="0"/>
                </a:spcBef>
                <a:spcAft>
                  <a:spcPct val="0"/>
                </a:spcAft>
              </a:pPr>
              <a:t>Semi-annual batch cadence (every 6 months)</a:t>
            </a:fld>
            <a:endParaRPr lang="en-US" sz="1200" dirty="0">
              <a:cs typeface="+mn-cs"/>
            </a:endParaRPr>
          </a:p>
        </p:txBody>
      </p:sp>
      <p:sp>
        <p:nvSpPr>
          <p:cNvPr id="71" name="Text Placeholder 4">
            <a:extLst>
              <a:ext uri="{FF2B5EF4-FFF2-40B4-BE49-F238E27FC236}">
                <a16:creationId xmlns:a16="http://schemas.microsoft.com/office/drawing/2014/main" id="{38E7ABC2-73FF-250E-75D9-378605FA524E}"/>
              </a:ext>
            </a:extLst>
          </p:cNvPr>
          <p:cNvSpPr>
            <a:spLocks noGrp="1"/>
          </p:cNvSpPr>
          <p:nvPr>
            <p:custDataLst>
              <p:tags r:id="rId10"/>
            </p:custDataLst>
          </p:nvPr>
        </p:nvSpPr>
        <p:spPr bwMode="gray">
          <a:xfrm>
            <a:off x="3492500" y="4972050"/>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B6EA9EA-2C6A-4387-A296-A5323309EDB0}" type="datetime'''''''''''''1%'''''''''''''''''''''''''''''">
              <a:rPr lang="en-US" altLang="en-US" sz="1200" smtClean="0">
                <a:solidFill>
                  <a:schemeClr val="tx2"/>
                </a:solidFill>
                <a:cs typeface="+mn-cs"/>
              </a:rPr>
              <a:pPr lvl="0" algn="ctr">
                <a:spcBef>
                  <a:spcPct val="0"/>
                </a:spcBef>
                <a:spcAft>
                  <a:spcPct val="0"/>
                </a:spcAft>
              </a:pPr>
              <a:t>1%</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9E56B08A-C39E-F7ED-4EFA-56C37D134144}"/>
              </a:ext>
            </a:extLst>
          </p:cNvPr>
          <p:cNvSpPr>
            <a:spLocks noGrp="1"/>
          </p:cNvSpPr>
          <p:nvPr>
            <p:custDataLst>
              <p:tags r:id="rId11"/>
            </p:custDataLst>
          </p:nvPr>
        </p:nvSpPr>
        <p:spPr bwMode="gray">
          <a:xfrm>
            <a:off x="4322763" y="5013325"/>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1A7EBAE-7869-415C-AF34-6F82C3BD16B4}" type="datetime'''''''''''''''''1''''''''%'''''''''''''''''''''''''''''''''">
              <a:rPr lang="en-US" altLang="en-US" sz="1200" smtClean="0">
                <a:cs typeface="+mn-cs"/>
              </a:rPr>
              <a:pPr lvl="0" algn="ctr">
                <a:spcBef>
                  <a:spcPct val="0"/>
                </a:spcBef>
                <a:spcAft>
                  <a:spcPct val="0"/>
                </a:spcAft>
              </a:pPr>
              <a:t>1%</a:t>
            </a:fld>
            <a:endParaRPr lang="en-US" sz="1200" dirty="0">
              <a:cs typeface="+mn-cs"/>
            </a:endParaRPr>
          </a:p>
        </p:txBody>
      </p:sp>
      <p:sp>
        <p:nvSpPr>
          <p:cNvPr id="73" name="Text Placeholder 4">
            <a:extLst>
              <a:ext uri="{FF2B5EF4-FFF2-40B4-BE49-F238E27FC236}">
                <a16:creationId xmlns:a16="http://schemas.microsoft.com/office/drawing/2014/main" id="{DA3E7B34-7BDB-244E-1366-EF915640931E}"/>
              </a:ext>
            </a:extLst>
          </p:cNvPr>
          <p:cNvSpPr>
            <a:spLocks noGrp="1"/>
          </p:cNvSpPr>
          <p:nvPr>
            <p:custDataLst>
              <p:tags r:id="rId12"/>
            </p:custDataLst>
          </p:nvPr>
        </p:nvSpPr>
        <p:spPr bwMode="gray">
          <a:xfrm>
            <a:off x="3492500" y="51181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B0124D4-1949-4334-A6F0-471D60F32903}" type="datetime'''''''''''6''''''''%'''''''''''''''''''''''''''''''">
              <a:rPr lang="en-US" altLang="en-US" sz="1200" smtClean="0">
                <a:solidFill>
                  <a:schemeClr val="tx2"/>
                </a:solidFill>
                <a:cs typeface="+mn-cs"/>
              </a:rPr>
              <a:pPr lvl="0" algn="ctr">
                <a:spcBef>
                  <a:spcPct val="0"/>
                </a:spcBef>
                <a:spcAft>
                  <a:spcPct val="0"/>
                </a:spcAft>
              </a:pPr>
              <a:t>6%</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2F4B36B9-9BE4-F03C-A102-BB0F3790FE99}"/>
              </a:ext>
            </a:extLst>
          </p:cNvPr>
          <p:cNvSpPr>
            <a:spLocks noGrp="1"/>
          </p:cNvSpPr>
          <p:nvPr>
            <p:custDataLst>
              <p:tags r:id="rId13"/>
            </p:custDataLst>
          </p:nvPr>
        </p:nvSpPr>
        <p:spPr bwMode="auto">
          <a:xfrm>
            <a:off x="3125789" y="5414963"/>
            <a:ext cx="18272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E9C4C23-68CA-48C8-94E0-582323A87963}" type="datetime'''N''''i''n''e''-m''o''''nth b''a''t''ch ''''c''''a''''dence'">
              <a:rPr lang="en-US" altLang="en-US" sz="1200" smtClean="0">
                <a:cs typeface="+mn-cs"/>
              </a:rPr>
              <a:pPr lvl="0" algn="ctr">
                <a:spcBef>
                  <a:spcPct val="0"/>
                </a:spcBef>
                <a:spcAft>
                  <a:spcPct val="0"/>
                </a:spcAft>
              </a:pPr>
              <a:t>Nine-month batch cadence</a:t>
            </a:fld>
            <a:endParaRPr lang="en-US" sz="1200" dirty="0">
              <a:cs typeface="+mn-cs"/>
            </a:endParaRPr>
          </a:p>
        </p:txBody>
      </p:sp>
      <p:sp>
        <p:nvSpPr>
          <p:cNvPr id="74" name="Text Placeholder 4">
            <a:extLst>
              <a:ext uri="{FF2B5EF4-FFF2-40B4-BE49-F238E27FC236}">
                <a16:creationId xmlns:a16="http://schemas.microsoft.com/office/drawing/2014/main" id="{EC2507D0-E3D2-9A6D-6A22-1E73C5EB8CC7}"/>
              </a:ext>
            </a:extLst>
          </p:cNvPr>
          <p:cNvSpPr>
            <a:spLocks noGrp="1"/>
          </p:cNvSpPr>
          <p:nvPr>
            <p:custDataLst>
              <p:tags r:id="rId14"/>
            </p:custDataLst>
          </p:nvPr>
        </p:nvSpPr>
        <p:spPr bwMode="gray">
          <a:xfrm>
            <a:off x="6645275" y="513873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BCDF1C-D706-4888-9A83-BB62EA8532EE}" type="datetime'''''''''''''''''''''''''''''1''''''''%'''''''''">
              <a:rPr lang="en-US" altLang="en-US" sz="1200" smtClean="0">
                <a:solidFill>
                  <a:schemeClr val="tx2"/>
                </a:solidFill>
                <a:cs typeface="+mn-cs"/>
              </a:rPr>
              <a:pPr lvl="0" algn="ctr">
                <a:spcBef>
                  <a:spcPct val="0"/>
                </a:spcBef>
                <a:spcAft>
                  <a:spcPct val="0"/>
                </a:spcAft>
              </a:pPr>
              <a:t>1%</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B0469B7B-9B9E-ACEC-131E-E83FD701EA5A}"/>
              </a:ext>
            </a:extLst>
          </p:cNvPr>
          <p:cNvSpPr>
            <a:spLocks noGrp="1"/>
          </p:cNvSpPr>
          <p:nvPr>
            <p:custDataLst>
              <p:tags r:id="rId15"/>
            </p:custDataLst>
          </p:nvPr>
        </p:nvSpPr>
        <p:spPr bwMode="gray">
          <a:xfrm>
            <a:off x="5815013" y="5181600"/>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AD09ECA-A6F9-4B93-8A72-74E3D3BCB23D}" type="datetime'''''''''''''''''''''''''''''''''''1''%'''''">
              <a:rPr lang="en-US" altLang="en-US" sz="1200" smtClean="0">
                <a:cs typeface="+mn-cs"/>
              </a:rPr>
              <a:pPr lvl="0" algn="ctr">
                <a:spcBef>
                  <a:spcPct val="0"/>
                </a:spcBef>
                <a:spcAft>
                  <a:spcPct val="0"/>
                </a:spcAft>
              </a:pPr>
              <a:t>1%</a:t>
            </a:fld>
            <a:endParaRPr lang="en-US" sz="1200" dirty="0">
              <a:cs typeface="+mn-cs"/>
            </a:endParaRPr>
          </a:p>
        </p:txBody>
      </p:sp>
      <p:sp>
        <p:nvSpPr>
          <p:cNvPr id="13" name="Text Placeholder 4">
            <a:extLst>
              <a:ext uri="{FF2B5EF4-FFF2-40B4-BE49-F238E27FC236}">
                <a16:creationId xmlns:a16="http://schemas.microsoft.com/office/drawing/2014/main" id="{2990CE11-F6E0-A7C3-BFC4-3F82978A65DC}"/>
              </a:ext>
            </a:extLst>
          </p:cNvPr>
          <p:cNvSpPr>
            <a:spLocks noGrp="1"/>
          </p:cNvSpPr>
          <p:nvPr>
            <p:custDataLst>
              <p:tags r:id="rId16"/>
            </p:custDataLst>
          </p:nvPr>
        </p:nvSpPr>
        <p:spPr bwMode="auto">
          <a:xfrm>
            <a:off x="5603876" y="5414963"/>
            <a:ext cx="15144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8B16374-3010-4697-8B39-87AB127A45DC}" type="datetime'A''nnu''''al ''b''at''ch'' cadenc''''''e (e''very 12 months)'">
              <a:rPr lang="en-US" altLang="en-US" sz="1200" smtClean="0">
                <a:cs typeface="+mn-cs"/>
              </a:rPr>
              <a:pPr lvl="0" algn="ctr">
                <a:spcBef>
                  <a:spcPct val="0"/>
                </a:spcBef>
                <a:spcAft>
                  <a:spcPct val="0"/>
                </a:spcAft>
              </a:pPr>
              <a:t>Annual batch cadence (every 12 months)</a:t>
            </a:fld>
            <a:endParaRPr lang="en-US" sz="1200" dirty="0">
              <a:cs typeface="+mn-cs"/>
            </a:endParaRPr>
          </a:p>
        </p:txBody>
      </p:sp>
      <p:sp>
        <p:nvSpPr>
          <p:cNvPr id="11" name="Text Placeholder 4">
            <a:extLst>
              <a:ext uri="{FF2B5EF4-FFF2-40B4-BE49-F238E27FC236}">
                <a16:creationId xmlns:a16="http://schemas.microsoft.com/office/drawing/2014/main" id="{077E3E52-FBCB-5C0D-AEB5-90542E46A6BA}"/>
              </a:ext>
            </a:extLst>
          </p:cNvPr>
          <p:cNvSpPr>
            <a:spLocks noGrp="1"/>
          </p:cNvSpPr>
          <p:nvPr>
            <p:custDataLst>
              <p:tags r:id="rId17"/>
            </p:custDataLst>
          </p:nvPr>
        </p:nvSpPr>
        <p:spPr bwMode="gray">
          <a:xfrm>
            <a:off x="1541463"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C9288C-8044-46EB-82B0-D1D93DA0916C}" type="datetime'''''''''''''''''''''''''''''''''''''''89''''''''''''%'''''">
              <a:rPr lang="en-US" altLang="en-US" sz="1200" b="1" smtClean="0">
                <a:cs typeface="+mn-cs"/>
              </a:rPr>
              <a:pPr/>
              <a:t>89%</a:t>
            </a:fld>
            <a:endParaRPr lang="en-US" sz="1200" b="1" dirty="0">
              <a:cs typeface="+mn-cs"/>
            </a:endParaRPr>
          </a:p>
        </p:txBody>
      </p:sp>
      <p:sp>
        <p:nvSpPr>
          <p:cNvPr id="12" name="Text Placeholder 4">
            <a:extLst>
              <a:ext uri="{FF2B5EF4-FFF2-40B4-BE49-F238E27FC236}">
                <a16:creationId xmlns:a16="http://schemas.microsoft.com/office/drawing/2014/main" id="{E824C614-2B64-4836-7B88-8F0745431C35}"/>
              </a:ext>
            </a:extLst>
          </p:cNvPr>
          <p:cNvSpPr>
            <a:spLocks noGrp="1"/>
          </p:cNvSpPr>
          <p:nvPr>
            <p:custDataLst>
              <p:tags r:id="rId18"/>
            </p:custDataLst>
          </p:nvPr>
        </p:nvSpPr>
        <p:spPr bwMode="gray">
          <a:xfrm>
            <a:off x="3906838" y="47894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3AABD39-FC93-4A39-AE78-C6830EDA9149}" type="datetime'''''''''''''''''''''''''''''''''''''''''8''''''''%'''''''''''">
              <a:rPr lang="en-US" altLang="en-US" sz="1200" b="1" smtClean="0">
                <a:cs typeface="+mn-cs"/>
              </a:rPr>
              <a:pPr lvl="0" algn="ctr">
                <a:spcBef>
                  <a:spcPct val="0"/>
                </a:spcBef>
                <a:spcAft>
                  <a:spcPct val="0"/>
                </a:spcAft>
              </a:pPr>
              <a:t>8%</a:t>
            </a:fld>
            <a:endParaRPr lang="en-US" sz="1200" b="1" dirty="0">
              <a:cs typeface="+mn-cs"/>
            </a:endParaRPr>
          </a:p>
        </p:txBody>
      </p:sp>
      <p:sp>
        <p:nvSpPr>
          <p:cNvPr id="14" name="Text Placeholder 4">
            <a:extLst>
              <a:ext uri="{FF2B5EF4-FFF2-40B4-BE49-F238E27FC236}">
                <a16:creationId xmlns:a16="http://schemas.microsoft.com/office/drawing/2014/main" id="{2387FE31-5930-ED10-1F61-0AF6AE095381}"/>
              </a:ext>
            </a:extLst>
          </p:cNvPr>
          <p:cNvSpPr>
            <a:spLocks noGrp="1"/>
          </p:cNvSpPr>
          <p:nvPr>
            <p:custDataLst>
              <p:tags r:id="rId19"/>
            </p:custDataLst>
          </p:nvPr>
        </p:nvSpPr>
        <p:spPr bwMode="gray">
          <a:xfrm>
            <a:off x="6229350" y="49561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F7E92DE-F488-4842-AAA2-274076DBD9FD}" type="datetime'''3''''''''''''''''''''''''''%'''''''''''''''''">
              <a:rPr lang="en-US" altLang="en-US" sz="1200" b="1" smtClean="0">
                <a:cs typeface="+mn-cs"/>
              </a:rPr>
              <a:pPr lvl="0" algn="ctr">
                <a:spcBef>
                  <a:spcPct val="0"/>
                </a:spcBef>
                <a:spcAft>
                  <a:spcPct val="0"/>
                </a:spcAft>
              </a:pPr>
              <a:t>3%</a:t>
            </a:fld>
            <a:endParaRPr lang="en-US" sz="1200" b="1" dirty="0">
              <a:cs typeface="+mn-cs"/>
            </a:endParaRPr>
          </a:p>
        </p:txBody>
      </p:sp>
      <p:sp>
        <p:nvSpPr>
          <p:cNvPr id="56" name="Rectangle 55">
            <a:extLst>
              <a:ext uri="{FF2B5EF4-FFF2-40B4-BE49-F238E27FC236}">
                <a16:creationId xmlns:a16="http://schemas.microsoft.com/office/drawing/2014/main" id="{C2125877-4B15-4EFE-429E-871C93C1FC05}"/>
              </a:ext>
            </a:extLst>
          </p:cNvPr>
          <p:cNvSpPr/>
          <p:nvPr>
            <p:custDataLst>
              <p:tags r:id="rId2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9942824E-C3C8-9C68-C4AF-510ED9DF45D1}"/>
              </a:ext>
            </a:extLst>
          </p:cNvPr>
          <p:cNvSpPr/>
          <p:nvPr>
            <p:custDataLst>
              <p:tags r:id="rId2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6664A049-9880-7EB0-941B-1DE468DCE380}"/>
              </a:ext>
            </a:extLst>
          </p:cNvPr>
          <p:cNvSpPr/>
          <p:nvPr>
            <p:custDataLst>
              <p:tags r:id="rId22"/>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F9C3A7D3-D208-BC29-D816-A89CD5B5A393}"/>
              </a:ext>
            </a:extLst>
          </p:cNvPr>
          <p:cNvSpPr>
            <a:spLocks noGrp="1"/>
          </p:cNvSpPr>
          <p:nvPr>
            <p:custDataLst>
              <p:tags r:id="rId23"/>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B0C3C709-8D74-AB5E-3F53-3BC818309F2C}"/>
              </a:ext>
            </a:extLst>
          </p:cNvPr>
          <p:cNvSpPr>
            <a:spLocks noGrp="1"/>
          </p:cNvSpPr>
          <p:nvPr>
            <p:custDataLst>
              <p:tags r:id="rId24"/>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029A13CE-07B1-1AD7-858F-1D5A62911F99}"/>
              </a:ext>
            </a:extLst>
          </p:cNvPr>
          <p:cNvSpPr>
            <a:spLocks noGrp="1"/>
          </p:cNvSpPr>
          <p:nvPr>
            <p:custDataLst>
              <p:tags r:id="rId25"/>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2AE8F8DF-D575-2E29-DF26-6BC93886A5CB}"/>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N=72 (16 T(D)SPs, 42 LLC, 14 Other)</a:t>
            </a:r>
          </a:p>
        </p:txBody>
      </p:sp>
      <p:sp>
        <p:nvSpPr>
          <p:cNvPr id="21" name="TextBox 20">
            <a:extLst>
              <a:ext uri="{FF2B5EF4-FFF2-40B4-BE49-F238E27FC236}">
                <a16:creationId xmlns:a16="http://schemas.microsoft.com/office/drawing/2014/main" id="{2A8148EE-93C5-96AE-3CE6-ECA76DE727C2}"/>
              </a:ext>
            </a:extLst>
          </p:cNvPr>
          <p:cNvSpPr txBox="1"/>
          <p:nvPr>
            <p:custDataLst>
              <p:tags r:id="rId27"/>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BE3D927F-B2F5-FFD9-9C4C-2F4C48C06547}"/>
              </a:ext>
            </a:extLst>
          </p:cNvPr>
          <p:cNvSpPr/>
          <p:nvPr>
            <p:custDataLst>
              <p:tags r:id="rId2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C2</a:t>
            </a:r>
          </a:p>
        </p:txBody>
      </p:sp>
      <p:sp>
        <p:nvSpPr>
          <p:cNvPr id="36" name="TextBox 35">
            <a:extLst>
              <a:ext uri="{FF2B5EF4-FFF2-40B4-BE49-F238E27FC236}">
                <a16:creationId xmlns:a16="http://schemas.microsoft.com/office/drawing/2014/main" id="{B5E33C16-B9C2-07F7-174C-844488D1B19A}"/>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“How frequently should batch studies be run (after Batch Zero)?”</a:t>
            </a:r>
            <a:r>
              <a:rPr lang="en-US" sz="1400" i="1" dirty="0"/>
              <a:t> (% of overall respondents)</a:t>
            </a:r>
          </a:p>
        </p:txBody>
      </p:sp>
    </p:spTree>
    <p:extLst>
      <p:ext uri="{BB962C8B-B14F-4D97-AF65-F5344CB8AC3E}">
        <p14:creationId xmlns:p14="http://schemas.microsoft.com/office/powerpoint/2010/main" val="375286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0A59-3BA0-FF4B-B494-8C11DF7DB60C}"/>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8BF6A6DA-1134-4A15-19C0-CE69403BEE97}"/>
              </a:ext>
            </a:extLst>
          </p:cNvPr>
          <p:cNvGraphicFramePr>
            <a:graphicFrameLocks noChangeAspect="1"/>
          </p:cNvGraphicFramePr>
          <p:nvPr>
            <p:custDataLst>
              <p:tags r:id="rId1"/>
            </p:custDataLst>
            <p:extLst>
              <p:ext uri="{D42A27DB-BD31-4B8C-83A1-F6EECF244321}">
                <p14:modId xmlns:p14="http://schemas.microsoft.com/office/powerpoint/2010/main" val="1022068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04" imgH="405" progId="TCLayout.ActiveDocument.1">
                  <p:embed/>
                </p:oleObj>
              </mc:Choice>
              <mc:Fallback>
                <p:oleObj name="think-cell Slide" r:id="rId25" imgW="404" imgH="405" progId="TCLayout.ActiveDocument.1">
                  <p:embed/>
                  <p:pic>
                    <p:nvPicPr>
                      <p:cNvPr id="22" name="Object 2" hidden="1">
                        <a:extLst>
                          <a:ext uri="{FF2B5EF4-FFF2-40B4-BE49-F238E27FC236}">
                            <a16:creationId xmlns:a16="http://schemas.microsoft.com/office/drawing/2014/main" id="{8BF6A6DA-1134-4A15-19C0-CE69403BEE97}"/>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8754A25-1479-DE4E-CB40-75A1564D990C}"/>
              </a:ext>
            </a:extLst>
          </p:cNvPr>
          <p:cNvSpPr>
            <a:spLocks noGrp="1"/>
          </p:cNvSpPr>
          <p:nvPr>
            <p:ph type="title"/>
            <p:custDataLst>
              <p:tags r:id="rId2"/>
            </p:custDataLst>
          </p:nvPr>
        </p:nvSpPr>
        <p:spPr>
          <a:xfrm>
            <a:off x="554736" y="172212"/>
            <a:ext cx="6967728" cy="731520"/>
          </a:xfrm>
        </p:spPr>
        <p:txBody>
          <a:bodyPr vert="horz"/>
          <a:lstStyle/>
          <a:p>
            <a:r>
              <a:rPr lang="en-US" dirty="0"/>
              <a:t>Batch study: Generation methodology</a:t>
            </a:r>
          </a:p>
        </p:txBody>
      </p:sp>
      <p:sp>
        <p:nvSpPr>
          <p:cNvPr id="5" name="TextBox 4">
            <a:extLst>
              <a:ext uri="{FF2B5EF4-FFF2-40B4-BE49-F238E27FC236}">
                <a16:creationId xmlns:a16="http://schemas.microsoft.com/office/drawing/2014/main" id="{6327610F-DDF9-1D0C-7ECA-8DC2A171C199}"/>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“Do you agree with ERCOT’s proposal laid out in the ERCOT Large Load Batch Study Workshop to use the “PGRR127” methodology if there is not sufficient generation in the cases to serve the modeled load level?”</a:t>
            </a:r>
            <a:r>
              <a:rPr lang="en-US" sz="1400" i="1" dirty="0"/>
              <a:t> (% of overall respondents)</a:t>
            </a:r>
          </a:p>
        </p:txBody>
      </p:sp>
      <p:cxnSp>
        <p:nvCxnSpPr>
          <p:cNvPr id="6" name="LineBasicStrong 6">
            <a:extLst>
              <a:ext uri="{FF2B5EF4-FFF2-40B4-BE49-F238E27FC236}">
                <a16:creationId xmlns:a16="http://schemas.microsoft.com/office/drawing/2014/main" id="{6A089B24-DBC8-7C93-27C4-76F8EFBF4BF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D584669-E51F-6551-2B6D-DCA7971DCD0B}"/>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131228E8-247F-E3F6-F8FA-7E174608544E}"/>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DBF8AEF-1591-A8AB-0364-AB07191085ED}"/>
              </a:ext>
            </a:extLst>
          </p:cNvPr>
          <p:cNvSpPr txBox="1">
            <a:spLocks/>
          </p:cNvSpPr>
          <p:nvPr/>
        </p:nvSpPr>
        <p:spPr>
          <a:xfrm>
            <a:off x="8054871" y="1992154"/>
            <a:ext cx="3801508" cy="444737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Strong majority of respondents (89%) agree with ERCOT’s proposal to apply the PGRR127 methodology when available generation is insufficient to serve the modeled load level</a:t>
            </a:r>
            <a:r>
              <a:rPr lang="en-US" sz="1200" dirty="0"/>
              <a:t>; a small minority favor applying an alternative methodology (11%)</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strong support for using the PGRR127 methodology</a:t>
            </a:r>
          </a:p>
          <a:p>
            <a:pPr marL="285750" indent="-285750">
              <a:buFont typeface="Arial" panose="020B0604020202020204" pitchFamily="34" charset="0"/>
              <a:buChar char="•"/>
            </a:pPr>
            <a:r>
              <a:rPr lang="en-US" sz="1200" b="1" dirty="0"/>
              <a:t>Supporters of alternative methodology express caution about relying solely on PGRR127 assumptions for generation shortfalls, </a:t>
            </a:r>
            <a:r>
              <a:rPr lang="en-US" sz="1200" dirty="0"/>
              <a:t>emphasizing the need to:</a:t>
            </a:r>
          </a:p>
          <a:p>
            <a:pPr marL="514350" lvl="1" indent="-285750">
              <a:buFont typeface="Arial" panose="020B0604020202020204" pitchFamily="34" charset="0"/>
              <a:buChar char="-"/>
            </a:pPr>
            <a:r>
              <a:rPr lang="en-US" sz="1200" dirty="0"/>
              <a:t>Better reflect committed and co-located generation</a:t>
            </a:r>
          </a:p>
          <a:p>
            <a:pPr marL="514350" lvl="1" indent="-285750">
              <a:buFont typeface="Arial" panose="020B0604020202020204" pitchFamily="34" charset="0"/>
              <a:buChar char="-"/>
            </a:pPr>
            <a:r>
              <a:rPr lang="en-US" sz="1200" dirty="0"/>
              <a:t>Phase or allocate load based on demonstrated readiness</a:t>
            </a:r>
          </a:p>
          <a:p>
            <a:pPr marL="514350" lvl="1" indent="-285750">
              <a:buFont typeface="Arial" panose="020B0604020202020204" pitchFamily="34" charset="0"/>
              <a:buChar char="-"/>
            </a:pPr>
            <a:r>
              <a:rPr lang="en-US" sz="1200" dirty="0"/>
              <a:t>Avoid masking real system constraints while allowing market-driven generation to respond over time</a:t>
            </a:r>
          </a:p>
          <a:p>
            <a:pPr marL="285750" indent="-285750">
              <a:buFont typeface="Arial" panose="020B0604020202020204" pitchFamily="34" charset="0"/>
              <a:buChar char="-"/>
            </a:pPr>
            <a:endParaRPr lang="en-US" sz="1200" b="1" dirty="0"/>
          </a:p>
        </p:txBody>
      </p:sp>
      <p:graphicFrame>
        <p:nvGraphicFramePr>
          <p:cNvPr id="14" name="Chart 13">
            <a:extLst>
              <a:ext uri="{FF2B5EF4-FFF2-40B4-BE49-F238E27FC236}">
                <a16:creationId xmlns:a16="http://schemas.microsoft.com/office/drawing/2014/main" id="{DE33DD8C-366D-7A6D-72A4-C2C7EB50B80D}"/>
              </a:ext>
            </a:extLst>
          </p:cNvPr>
          <p:cNvGraphicFramePr/>
          <p:nvPr>
            <p:custDataLst>
              <p:tags r:id="rId5"/>
            </p:custDataLst>
            <p:extLst>
              <p:ext uri="{D42A27DB-BD31-4B8C-83A1-F6EECF244321}">
                <p14:modId xmlns:p14="http://schemas.microsoft.com/office/powerpoint/2010/main" val="3108329715"/>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7"/>
          </a:graphicData>
        </a:graphic>
      </p:graphicFrame>
      <p:sp>
        <p:nvSpPr>
          <p:cNvPr id="66" name="Text Placeholder 4">
            <a:extLst>
              <a:ext uri="{FF2B5EF4-FFF2-40B4-BE49-F238E27FC236}">
                <a16:creationId xmlns:a16="http://schemas.microsoft.com/office/drawing/2014/main" id="{2FBDA10A-910A-EC2E-1D1A-DAB8E25D124B}"/>
              </a:ext>
            </a:extLst>
          </p:cNvPr>
          <p:cNvSpPr>
            <a:spLocks noGrp="1"/>
          </p:cNvSpPr>
          <p:nvPr>
            <p:custDataLst>
              <p:tags r:id="rId6"/>
            </p:custDataLst>
          </p:nvPr>
        </p:nvSpPr>
        <p:spPr bwMode="gray">
          <a:xfrm>
            <a:off x="2122488" y="28082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EC984C-E70F-4D94-9C62-AC588DDF7A42}" type="datetime'''''''''2''''''''''0''''%'''''''''''''">
              <a:rPr lang="en-US" altLang="en-US" sz="1200" smtClean="0">
                <a:solidFill>
                  <a:schemeClr val="tx2"/>
                </a:solidFill>
                <a:cs typeface="+mn-cs"/>
              </a:rPr>
              <a:pPr lvl="0" algn="ctr">
                <a:spcBef>
                  <a:spcPct val="0"/>
                </a:spcBef>
                <a:spcAft>
                  <a:spcPct val="0"/>
                </a:spcAft>
              </a:pPr>
              <a:t>20%</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8D557FB8-3DB7-2A08-37A0-6CE5280632BC}"/>
              </a:ext>
            </a:extLst>
          </p:cNvPr>
          <p:cNvSpPr>
            <a:spLocks noGrp="1"/>
          </p:cNvSpPr>
          <p:nvPr>
            <p:custDataLst>
              <p:tags r:id="rId7"/>
            </p:custDataLst>
          </p:nvPr>
        </p:nvSpPr>
        <p:spPr bwMode="gray">
          <a:xfrm>
            <a:off x="2122488" y="387191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04175A-FFA2-4160-B23C-88AEC38C96E9}" type="datetime'''''''''''''''50''''''''''%'''''''''''''''''''''''''''''">
              <a:rPr lang="en-US" altLang="en-US" sz="1200" smtClean="0">
                <a:cs typeface="+mn-cs"/>
              </a:rPr>
              <a:pPr/>
              <a:t>50%</a:t>
            </a:fld>
            <a:endParaRPr lang="en-US" sz="1200" dirty="0">
              <a:cs typeface="+mn-cs"/>
            </a:endParaRPr>
          </a:p>
        </p:txBody>
      </p:sp>
      <p:sp>
        <p:nvSpPr>
          <p:cNvPr id="40" name="Text Placeholder 4">
            <a:extLst>
              <a:ext uri="{FF2B5EF4-FFF2-40B4-BE49-F238E27FC236}">
                <a16:creationId xmlns:a16="http://schemas.microsoft.com/office/drawing/2014/main" id="{A7D9A65E-4780-097F-208C-BF97871800DF}"/>
              </a:ext>
            </a:extLst>
          </p:cNvPr>
          <p:cNvSpPr>
            <a:spLocks noGrp="1"/>
          </p:cNvSpPr>
          <p:nvPr>
            <p:custDataLst>
              <p:tags r:id="rId8"/>
            </p:custDataLst>
          </p:nvPr>
        </p:nvSpPr>
        <p:spPr bwMode="gray">
          <a:xfrm>
            <a:off x="2122488" y="49149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326571C-5700-40A0-953B-A6278234D8CB}" type="datetime'''''''''''''''''''''1''''9''''''%'">
              <a:rPr lang="en-US" altLang="en-US" sz="1200" smtClean="0">
                <a:solidFill>
                  <a:schemeClr val="tx2"/>
                </a:solidFill>
                <a:cs typeface="+mn-cs"/>
              </a:rPr>
              <a:pPr/>
              <a:t>19%</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716A9A7B-15CE-2D72-8FA9-06C3AA4BBCA1}"/>
              </a:ext>
            </a:extLst>
          </p:cNvPr>
          <p:cNvSpPr>
            <a:spLocks noGrp="1"/>
          </p:cNvSpPr>
          <p:nvPr>
            <p:custDataLst>
              <p:tags r:id="rId9"/>
            </p:custDataLst>
          </p:nvPr>
        </p:nvSpPr>
        <p:spPr bwMode="auto">
          <a:xfrm>
            <a:off x="966788" y="5343525"/>
            <a:ext cx="26590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3A019E7-D8D3-474B-B4A9-B94012C5C689}" type="datetime'Yes ''- ''a''pply the ''PG''RR1''''2''7 m''et''hod''o''logy'''">
              <a:rPr lang="en-US" altLang="en-US" sz="1200" smtClean="0">
                <a:cs typeface="+mn-cs"/>
              </a:rPr>
              <a:pPr lvl="0" algn="ctr">
                <a:spcBef>
                  <a:spcPct val="0"/>
                </a:spcBef>
                <a:spcAft>
                  <a:spcPct val="0"/>
                </a:spcAft>
              </a:pPr>
              <a:t>Yes - apply the PGRR127 methodology</a:t>
            </a:fld>
            <a:endParaRPr lang="en-US" sz="1200" dirty="0">
              <a:cs typeface="+mn-cs"/>
            </a:endParaRPr>
          </a:p>
        </p:txBody>
      </p:sp>
      <p:sp>
        <p:nvSpPr>
          <p:cNvPr id="71" name="Text Placeholder 4">
            <a:extLst>
              <a:ext uri="{FF2B5EF4-FFF2-40B4-BE49-F238E27FC236}">
                <a16:creationId xmlns:a16="http://schemas.microsoft.com/office/drawing/2014/main" id="{FA619432-77D2-01F7-880A-8A741FB068FD}"/>
              </a:ext>
            </a:extLst>
          </p:cNvPr>
          <p:cNvSpPr>
            <a:spLocks noGrp="1"/>
          </p:cNvSpPr>
          <p:nvPr>
            <p:custDataLst>
              <p:tags r:id="rId10"/>
            </p:custDataLst>
          </p:nvPr>
        </p:nvSpPr>
        <p:spPr bwMode="gray">
          <a:xfrm>
            <a:off x="5648325" y="494188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F4BD4BF-74DE-45DF-8F4C-F4970933E023}" type="datetime'''''''''''5''''''''%'''''''''''''''''''''''''''''">
              <a:rPr lang="en-US" altLang="en-US" sz="1200" smtClean="0">
                <a:solidFill>
                  <a:schemeClr val="tx2"/>
                </a:solidFill>
                <a:cs typeface="+mn-cs"/>
              </a:rPr>
              <a:pPr lvl="0" algn="ctr">
                <a:spcBef>
                  <a:spcPct val="0"/>
                </a:spcBef>
                <a:spcAft>
                  <a:spcPct val="0"/>
                </a:spcAft>
              </a:pPr>
              <a:t>5%</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7E90D56D-325F-4CDA-4CFE-DEDAE46F5841}"/>
              </a:ext>
            </a:extLst>
          </p:cNvPr>
          <p:cNvSpPr>
            <a:spLocks noGrp="1"/>
          </p:cNvSpPr>
          <p:nvPr>
            <p:custDataLst>
              <p:tags r:id="rId11"/>
            </p:custDataLst>
          </p:nvPr>
        </p:nvSpPr>
        <p:spPr bwMode="gray">
          <a:xfrm>
            <a:off x="5648325" y="51069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05F46C-DC2C-44A9-A709-6CFD8FA12DC2}" type="datetime'''''''''''''''''''''''6''''''''''''''''%'''''''''''''''''">
              <a:rPr lang="en-US" altLang="en-US" sz="1200" smtClean="0">
                <a:cs typeface="+mn-cs"/>
              </a:rPr>
              <a:pPr lvl="0" algn="ctr">
                <a:spcBef>
                  <a:spcPct val="0"/>
                </a:spcBef>
                <a:spcAft>
                  <a:spcPct val="0"/>
                </a:spcAft>
              </a:pPr>
              <a:t>6%</a:t>
            </a:fld>
            <a:endParaRPr lang="en-US" sz="1200" dirty="0">
              <a:cs typeface="+mn-cs"/>
            </a:endParaRPr>
          </a:p>
        </p:txBody>
      </p:sp>
      <p:sp>
        <p:nvSpPr>
          <p:cNvPr id="10" name="Text Placeholder 4">
            <a:extLst>
              <a:ext uri="{FF2B5EF4-FFF2-40B4-BE49-F238E27FC236}">
                <a16:creationId xmlns:a16="http://schemas.microsoft.com/office/drawing/2014/main" id="{23CC155D-FF9B-3F22-3152-76D965F4D575}"/>
              </a:ext>
            </a:extLst>
          </p:cNvPr>
          <p:cNvSpPr>
            <a:spLocks noGrp="1"/>
          </p:cNvSpPr>
          <p:nvPr>
            <p:custDataLst>
              <p:tags r:id="rId12"/>
            </p:custDataLst>
          </p:nvPr>
        </p:nvSpPr>
        <p:spPr bwMode="auto">
          <a:xfrm>
            <a:off x="4495800" y="5343525"/>
            <a:ext cx="25701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782EEB6-6604-41D8-9901-A59E161AEE73}" type="datetime'No - a''pply an'' ''alte''''r''nat''iv''''''e ''methodolo''gy'">
              <a:rPr lang="en-US" altLang="en-US" sz="1200" smtClean="0">
                <a:cs typeface="+mn-cs"/>
              </a:rPr>
              <a:pPr lvl="0" algn="ctr">
                <a:spcBef>
                  <a:spcPct val="0"/>
                </a:spcBef>
                <a:spcAft>
                  <a:spcPct val="0"/>
                </a:spcAft>
              </a:pPr>
              <a:t>No - apply an alternative methodology</a:t>
            </a:fld>
            <a:endParaRPr lang="en-US" sz="1200" dirty="0">
              <a:cs typeface="+mn-cs"/>
            </a:endParaRPr>
          </a:p>
        </p:txBody>
      </p:sp>
      <p:sp>
        <p:nvSpPr>
          <p:cNvPr id="11" name="Text Placeholder 4">
            <a:extLst>
              <a:ext uri="{FF2B5EF4-FFF2-40B4-BE49-F238E27FC236}">
                <a16:creationId xmlns:a16="http://schemas.microsoft.com/office/drawing/2014/main" id="{9463B8AC-8F4F-FD5A-FB9E-28961AE4428A}"/>
              </a:ext>
            </a:extLst>
          </p:cNvPr>
          <p:cNvSpPr>
            <a:spLocks noGrp="1"/>
          </p:cNvSpPr>
          <p:nvPr>
            <p:custDataLst>
              <p:tags r:id="rId13"/>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FC252BA-B529-4CA2-8D14-C6D296BFA380}" type="datetime'8''''''''''''''''''''''''''''''''''''''''''9''%'''''''">
              <a:rPr lang="en-US" altLang="en-US" sz="1200" b="1" smtClean="0">
                <a:cs typeface="+mn-cs"/>
              </a:rPr>
              <a:pPr/>
              <a:t>89%</a:t>
            </a:fld>
            <a:endParaRPr lang="en-US" sz="1200" b="1" dirty="0">
              <a:cs typeface="+mn-cs"/>
            </a:endParaRPr>
          </a:p>
        </p:txBody>
      </p:sp>
      <p:sp>
        <p:nvSpPr>
          <p:cNvPr id="12" name="Text Placeholder 4">
            <a:extLst>
              <a:ext uri="{FF2B5EF4-FFF2-40B4-BE49-F238E27FC236}">
                <a16:creationId xmlns:a16="http://schemas.microsoft.com/office/drawing/2014/main" id="{BD79B453-4066-AE13-8433-0C5A1FA1B339}"/>
              </a:ext>
            </a:extLst>
          </p:cNvPr>
          <p:cNvSpPr>
            <a:spLocks noGrp="1"/>
          </p:cNvSpPr>
          <p:nvPr>
            <p:custDataLst>
              <p:tags r:id="rId14"/>
            </p:custDataLst>
          </p:nvPr>
        </p:nvSpPr>
        <p:spPr bwMode="gray">
          <a:xfrm>
            <a:off x="5610225" y="4754563"/>
            <a:ext cx="339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9A612BC-0D9A-455F-9B4B-4C0031FA2C9D}" type="datetime'''''''''''''''''''''''''''''''''''''1''''''''''''1''''%'''">
              <a:rPr lang="en-US" altLang="en-US" sz="1200" b="1" smtClean="0">
                <a:cs typeface="+mn-cs"/>
              </a:rPr>
              <a:pPr lvl="0" algn="ctr">
                <a:spcBef>
                  <a:spcPct val="0"/>
                </a:spcBef>
                <a:spcAft>
                  <a:spcPct val="0"/>
                </a:spcAft>
              </a:pPr>
              <a:t>11%</a:t>
            </a:fld>
            <a:endParaRPr lang="en-US" sz="1200" b="1" dirty="0">
              <a:cs typeface="+mn-cs"/>
            </a:endParaRPr>
          </a:p>
        </p:txBody>
      </p:sp>
      <p:sp>
        <p:nvSpPr>
          <p:cNvPr id="56" name="Rectangle 55">
            <a:extLst>
              <a:ext uri="{FF2B5EF4-FFF2-40B4-BE49-F238E27FC236}">
                <a16:creationId xmlns:a16="http://schemas.microsoft.com/office/drawing/2014/main" id="{F9E33321-D701-87BF-D91B-F03DBA54ADA3}"/>
              </a:ext>
            </a:extLst>
          </p:cNvPr>
          <p:cNvSpPr/>
          <p:nvPr>
            <p:custDataLst>
              <p:tags r:id="rId15"/>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3A534D5E-7371-9708-0BAE-304E9F4020EF}"/>
              </a:ext>
            </a:extLst>
          </p:cNvPr>
          <p:cNvSpPr/>
          <p:nvPr>
            <p:custDataLst>
              <p:tags r:id="rId16"/>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86D065A6-1AF3-3F9F-B8FB-28DB70046BCD}"/>
              </a:ext>
            </a:extLst>
          </p:cNvPr>
          <p:cNvSpPr/>
          <p:nvPr>
            <p:custDataLst>
              <p:tags r:id="rId17"/>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59CA8927-E008-3891-37C9-5E950CF6F976}"/>
              </a:ext>
            </a:extLst>
          </p:cNvPr>
          <p:cNvSpPr>
            <a:spLocks noGrp="1"/>
          </p:cNvSpPr>
          <p:nvPr>
            <p:custDataLst>
              <p:tags r:id="rId18"/>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EA406422-5CF0-FC79-4329-E30AFE96B2AB}"/>
              </a:ext>
            </a:extLst>
          </p:cNvPr>
          <p:cNvSpPr>
            <a:spLocks noGrp="1"/>
          </p:cNvSpPr>
          <p:nvPr>
            <p:custDataLst>
              <p:tags r:id="rId19"/>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E507BA95-956C-66ED-25A1-DD849B1620A9}"/>
              </a:ext>
            </a:extLst>
          </p:cNvPr>
          <p:cNvSpPr>
            <a:spLocks noGrp="1"/>
          </p:cNvSpPr>
          <p:nvPr>
            <p:custDataLst>
              <p:tags r:id="rId20"/>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B5FC569C-24C9-6C0B-5005-AA6824D0CEC7}"/>
              </a:ext>
            </a:extLst>
          </p:cNvPr>
          <p:cNvSpPr txBox="1"/>
          <p:nvPr>
            <p:custDataLst>
              <p:tags r:id="rId2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N=64 (16 T(D)SPs, 36 LLC, 12 Other)</a:t>
            </a:r>
          </a:p>
        </p:txBody>
      </p:sp>
      <p:sp>
        <p:nvSpPr>
          <p:cNvPr id="21" name="TextBox 20">
            <a:extLst>
              <a:ext uri="{FF2B5EF4-FFF2-40B4-BE49-F238E27FC236}">
                <a16:creationId xmlns:a16="http://schemas.microsoft.com/office/drawing/2014/main" id="{3F48C67F-4DD0-D635-33F3-2612946AFFA0}"/>
              </a:ext>
            </a:extLst>
          </p:cNvPr>
          <p:cNvSpPr txBox="1"/>
          <p:nvPr>
            <p:custDataLst>
              <p:tags r:id="rId22"/>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24E1C27E-D476-D7C6-E28D-EAFF83421830}"/>
              </a:ext>
            </a:extLst>
          </p:cNvPr>
          <p:cNvSpPr/>
          <p:nvPr>
            <p:custDataLst>
              <p:tags r:id="rId2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C3</a:t>
            </a:r>
          </a:p>
        </p:txBody>
      </p:sp>
    </p:spTree>
    <p:extLst>
      <p:ext uri="{BB962C8B-B14F-4D97-AF65-F5344CB8AC3E}">
        <p14:creationId xmlns:p14="http://schemas.microsoft.com/office/powerpoint/2010/main" val="129712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1B65-45F8-E0E9-BEE9-49E306E9950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6B77115-1F13-EDBF-EDCB-7D911E9991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5" name="think-cell data - do not delete" hidden="1">
                        <a:extLst>
                          <a:ext uri="{FF2B5EF4-FFF2-40B4-BE49-F238E27FC236}">
                            <a16:creationId xmlns:a16="http://schemas.microsoft.com/office/drawing/2014/main" id="{16B77115-1F13-EDBF-EDCB-7D911E999186}"/>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250E9EF5-A783-4A14-E4F8-14FA42CA5140}"/>
              </a:ext>
            </a:extLst>
          </p:cNvPr>
          <p:cNvSpPr/>
          <p:nvPr/>
        </p:nvSpPr>
        <p:spPr>
          <a:xfrm>
            <a:off x="400692" y="3587198"/>
            <a:ext cx="11435137" cy="2614863"/>
          </a:xfrm>
          <a:prstGeom prst="rect">
            <a:avLst/>
          </a:prstGeom>
          <a:solidFill>
            <a:srgbClr val="D6EDF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 name="Rectangle 2">
            <a:extLst>
              <a:ext uri="{FF2B5EF4-FFF2-40B4-BE49-F238E27FC236}">
                <a16:creationId xmlns:a16="http://schemas.microsoft.com/office/drawing/2014/main" id="{440586B0-3ABB-9351-D0C3-F98C0CD94EE5}"/>
              </a:ext>
            </a:extLst>
          </p:cNvPr>
          <p:cNvSpPr/>
          <p:nvPr/>
        </p:nvSpPr>
        <p:spPr>
          <a:xfrm>
            <a:off x="4805681" y="0"/>
            <a:ext cx="7386319"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E45C30-01A0-3603-A63D-4BBBBCA3729E}"/>
              </a:ext>
            </a:extLst>
          </p:cNvPr>
          <p:cNvSpPr>
            <a:spLocks noGrp="1"/>
          </p:cNvSpPr>
          <p:nvPr>
            <p:ph type="title"/>
          </p:nvPr>
        </p:nvSpPr>
        <p:spPr>
          <a:xfrm>
            <a:off x="635266" y="243682"/>
            <a:ext cx="10692575" cy="738664"/>
          </a:xfrm>
        </p:spPr>
        <p:txBody>
          <a:bodyPr vert="horz" wrap="square">
            <a:spAutoFit/>
          </a:bodyPr>
          <a:lstStyle/>
          <a:p>
            <a:r>
              <a:rPr lang="en-US" dirty="0"/>
              <a:t>Feedback on the future Large Load Interconnection process has come through interviews, workshops, public comments and a survey</a:t>
            </a:r>
          </a:p>
        </p:txBody>
      </p:sp>
      <p:cxnSp>
        <p:nvCxnSpPr>
          <p:cNvPr id="7" name="Straight Connector 6">
            <a:extLst>
              <a:ext uri="{FF2B5EF4-FFF2-40B4-BE49-F238E27FC236}">
                <a16:creationId xmlns:a16="http://schemas.microsoft.com/office/drawing/2014/main" id="{C2959628-DE16-0C9D-57C7-8A2DC1675DE8}"/>
              </a:ext>
            </a:extLst>
          </p:cNvPr>
          <p:cNvCxnSpPr>
            <a:cxnSpLocks/>
          </p:cNvCxnSpPr>
          <p:nvPr/>
        </p:nvCxnSpPr>
        <p:spPr>
          <a:xfrm>
            <a:off x="554736" y="3461905"/>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D80CB8-725E-5CCB-C76A-D34B564698D7}"/>
              </a:ext>
            </a:extLst>
          </p:cNvPr>
          <p:cNvCxnSpPr>
            <a:cxnSpLocks/>
          </p:cNvCxnSpPr>
          <p:nvPr/>
        </p:nvCxnSpPr>
        <p:spPr>
          <a:xfrm>
            <a:off x="554736" y="4885838"/>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C720E77-AA2D-ED39-68FB-4BE03D6F2BBD}"/>
              </a:ext>
            </a:extLst>
          </p:cNvPr>
          <p:cNvSpPr txBox="1">
            <a:spLocks/>
          </p:cNvSpPr>
          <p:nvPr/>
        </p:nvSpPr>
        <p:spPr>
          <a:xfrm>
            <a:off x="1597306" y="2621880"/>
            <a:ext cx="1937376" cy="492443"/>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2/3 LLI Batch Study Workshop</a:t>
            </a:r>
          </a:p>
        </p:txBody>
      </p:sp>
      <p:grpSp>
        <p:nvGrpSpPr>
          <p:cNvPr id="28" name="Group 27">
            <a:extLst>
              <a:ext uri="{FF2B5EF4-FFF2-40B4-BE49-F238E27FC236}">
                <a16:creationId xmlns:a16="http://schemas.microsoft.com/office/drawing/2014/main" id="{179E7778-44CB-B503-D370-24EBAD3D31E7}"/>
              </a:ext>
            </a:extLst>
          </p:cNvPr>
          <p:cNvGrpSpPr/>
          <p:nvPr/>
        </p:nvGrpSpPr>
        <p:grpSpPr>
          <a:xfrm>
            <a:off x="3783924" y="2427000"/>
            <a:ext cx="2451618" cy="882203"/>
            <a:chOff x="3783924" y="2560562"/>
            <a:chExt cx="2451618" cy="882203"/>
          </a:xfrm>
        </p:grpSpPr>
        <p:sp>
          <p:nvSpPr>
            <p:cNvPr id="10" name="TextBox 9">
              <a:extLst>
                <a:ext uri="{FF2B5EF4-FFF2-40B4-BE49-F238E27FC236}">
                  <a16:creationId xmlns:a16="http://schemas.microsoft.com/office/drawing/2014/main" id="{1C598310-F5EC-7ACE-4958-27A8FB2A25A9}"/>
                </a:ext>
              </a:extLst>
            </p:cNvPr>
            <p:cNvSpPr txBox="1">
              <a:spLocks/>
            </p:cNvSpPr>
            <p:nvPr/>
          </p:nvSpPr>
          <p:spPr>
            <a:xfrm>
              <a:off x="3783924" y="2560562"/>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~170</a:t>
              </a:r>
            </a:p>
          </p:txBody>
        </p:sp>
        <p:sp>
          <p:nvSpPr>
            <p:cNvPr id="13" name="TextBox 12">
              <a:extLst>
                <a:ext uri="{FF2B5EF4-FFF2-40B4-BE49-F238E27FC236}">
                  <a16:creationId xmlns:a16="http://schemas.microsoft.com/office/drawing/2014/main" id="{33351FF5-CB5E-6F79-AAD6-DC8E56AC1E5E}"/>
                </a:ext>
              </a:extLst>
            </p:cNvPr>
            <p:cNvSpPr txBox="1">
              <a:spLocks/>
            </p:cNvSpPr>
            <p:nvPr/>
          </p:nvSpPr>
          <p:spPr>
            <a:xfrm>
              <a:off x="3783924" y="3196544"/>
              <a:ext cx="2451618"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In-person attendees</a:t>
              </a:r>
            </a:p>
          </p:txBody>
        </p:sp>
      </p:grpSp>
      <p:grpSp>
        <p:nvGrpSpPr>
          <p:cNvPr id="39" name="Group 38">
            <a:extLst>
              <a:ext uri="{FF2B5EF4-FFF2-40B4-BE49-F238E27FC236}">
                <a16:creationId xmlns:a16="http://schemas.microsoft.com/office/drawing/2014/main" id="{22670C44-DB20-6721-918E-D5B5720F458C}"/>
              </a:ext>
            </a:extLst>
          </p:cNvPr>
          <p:cNvGrpSpPr/>
          <p:nvPr/>
        </p:nvGrpSpPr>
        <p:grpSpPr>
          <a:xfrm>
            <a:off x="6484784" y="2427000"/>
            <a:ext cx="2451618" cy="882203"/>
            <a:chOff x="6484784" y="2560562"/>
            <a:chExt cx="2451618" cy="882203"/>
          </a:xfrm>
        </p:grpSpPr>
        <p:sp>
          <p:nvSpPr>
            <p:cNvPr id="11" name="TextBox 10">
              <a:extLst>
                <a:ext uri="{FF2B5EF4-FFF2-40B4-BE49-F238E27FC236}">
                  <a16:creationId xmlns:a16="http://schemas.microsoft.com/office/drawing/2014/main" id="{24A3D015-7F62-69AC-2EA5-9683C58DC077}"/>
                </a:ext>
              </a:extLst>
            </p:cNvPr>
            <p:cNvSpPr txBox="1">
              <a:spLocks/>
            </p:cNvSpPr>
            <p:nvPr/>
          </p:nvSpPr>
          <p:spPr>
            <a:xfrm>
              <a:off x="6484784" y="2560562"/>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~680</a:t>
              </a:r>
            </a:p>
          </p:txBody>
        </p:sp>
        <p:sp>
          <p:nvSpPr>
            <p:cNvPr id="14" name="TextBox 13">
              <a:extLst>
                <a:ext uri="{FF2B5EF4-FFF2-40B4-BE49-F238E27FC236}">
                  <a16:creationId xmlns:a16="http://schemas.microsoft.com/office/drawing/2014/main" id="{46C32CBC-4509-B249-DDA5-F9FA014C3423}"/>
                </a:ext>
              </a:extLst>
            </p:cNvPr>
            <p:cNvSpPr txBox="1">
              <a:spLocks/>
            </p:cNvSpPr>
            <p:nvPr/>
          </p:nvSpPr>
          <p:spPr>
            <a:xfrm>
              <a:off x="6484784" y="3196544"/>
              <a:ext cx="2451618"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Online participants</a:t>
              </a:r>
            </a:p>
          </p:txBody>
        </p:sp>
      </p:grpSp>
      <p:grpSp>
        <p:nvGrpSpPr>
          <p:cNvPr id="40" name="Group 39">
            <a:extLst>
              <a:ext uri="{FF2B5EF4-FFF2-40B4-BE49-F238E27FC236}">
                <a16:creationId xmlns:a16="http://schemas.microsoft.com/office/drawing/2014/main" id="{CEBCDE56-002F-3A37-4BFF-1738874E9A9E}"/>
              </a:ext>
            </a:extLst>
          </p:cNvPr>
          <p:cNvGrpSpPr/>
          <p:nvPr/>
        </p:nvGrpSpPr>
        <p:grpSpPr>
          <a:xfrm>
            <a:off x="9185646" y="2427000"/>
            <a:ext cx="2451618" cy="882203"/>
            <a:chOff x="9185646" y="2560562"/>
            <a:chExt cx="2451618" cy="882203"/>
          </a:xfrm>
        </p:grpSpPr>
        <p:sp>
          <p:nvSpPr>
            <p:cNvPr id="12" name="TextBox 11">
              <a:extLst>
                <a:ext uri="{FF2B5EF4-FFF2-40B4-BE49-F238E27FC236}">
                  <a16:creationId xmlns:a16="http://schemas.microsoft.com/office/drawing/2014/main" id="{29195F4D-84D0-1AF4-FBE4-BD35E6E59424}"/>
                </a:ext>
              </a:extLst>
            </p:cNvPr>
            <p:cNvSpPr txBox="1">
              <a:spLocks/>
            </p:cNvSpPr>
            <p:nvPr/>
          </p:nvSpPr>
          <p:spPr>
            <a:xfrm>
              <a:off x="9185646" y="2560562"/>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~100</a:t>
              </a:r>
            </a:p>
          </p:txBody>
        </p:sp>
        <p:sp>
          <p:nvSpPr>
            <p:cNvPr id="15" name="TextBox 14">
              <a:extLst>
                <a:ext uri="{FF2B5EF4-FFF2-40B4-BE49-F238E27FC236}">
                  <a16:creationId xmlns:a16="http://schemas.microsoft.com/office/drawing/2014/main" id="{66DA3F25-76B5-8224-6426-FAAF50224B9C}"/>
                </a:ext>
              </a:extLst>
            </p:cNvPr>
            <p:cNvSpPr txBox="1">
              <a:spLocks/>
            </p:cNvSpPr>
            <p:nvPr/>
          </p:nvSpPr>
          <p:spPr>
            <a:xfrm>
              <a:off x="9185646" y="3196544"/>
              <a:ext cx="2451618"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Questions received</a:t>
              </a:r>
            </a:p>
          </p:txBody>
        </p:sp>
      </p:grpSp>
      <p:grpSp>
        <p:nvGrpSpPr>
          <p:cNvPr id="49" name="Group 48">
            <a:extLst>
              <a:ext uri="{FF2B5EF4-FFF2-40B4-BE49-F238E27FC236}">
                <a16:creationId xmlns:a16="http://schemas.microsoft.com/office/drawing/2014/main" id="{A96EAF6F-748C-CF53-AC11-54E7718C1791}"/>
              </a:ext>
            </a:extLst>
          </p:cNvPr>
          <p:cNvGrpSpPr/>
          <p:nvPr/>
        </p:nvGrpSpPr>
        <p:grpSpPr>
          <a:xfrm>
            <a:off x="554736" y="2422052"/>
            <a:ext cx="892099" cy="892099"/>
            <a:chOff x="554736" y="2555614"/>
            <a:chExt cx="892099" cy="892099"/>
          </a:xfrm>
        </p:grpSpPr>
        <p:sp>
          <p:nvSpPr>
            <p:cNvPr id="16" name="Oval 15">
              <a:extLst>
                <a:ext uri="{FF2B5EF4-FFF2-40B4-BE49-F238E27FC236}">
                  <a16:creationId xmlns:a16="http://schemas.microsoft.com/office/drawing/2014/main" id="{9BF241BA-7E63-A5E9-99DD-BEBE0BB0AF9A}"/>
                </a:ext>
              </a:extLst>
            </p:cNvPr>
            <p:cNvSpPr>
              <a:spLocks noChangeAspect="1"/>
            </p:cNvSpPr>
            <p:nvPr/>
          </p:nvSpPr>
          <p:spPr>
            <a:xfrm>
              <a:off x="554736" y="2555614"/>
              <a:ext cx="892099" cy="89209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7" name="Graphic850746056">
              <a:extLst>
                <a:ext uri="{FF2B5EF4-FFF2-40B4-BE49-F238E27FC236}">
                  <a16:creationId xmlns:a16="http://schemas.microsoft.com/office/drawing/2014/main" id="{9204F95F-4440-CCB5-2643-524B1529575D}"/>
                </a:ext>
              </a:extLst>
            </p:cNvPr>
            <p:cNvPicPr>
              <a:picLocks noChangeAspect="1"/>
            </p:cNvPicPr>
            <p:nvPr>
              <p:custDataLst>
                <p:tags r:id="rId12"/>
              </p:custDataLst>
            </p:nvPr>
          </p:nvPicPr>
          <p:blipFill>
            <a:blip r:embed="rId16">
              <a:extLst>
                <a:ext uri="{96DAC541-7B7A-43D3-8B79-37D633B846F1}">
                  <asvg:svgBlip xmlns:asvg="http://schemas.microsoft.com/office/drawing/2016/SVG/main" r:embed="rId17"/>
                </a:ext>
              </a:extLst>
            </a:blip>
            <a:stretch>
              <a:fillRect/>
            </a:stretch>
          </p:blipFill>
          <p:spPr>
            <a:xfrm>
              <a:off x="734155" y="2735033"/>
              <a:ext cx="533259" cy="533259"/>
            </a:xfrm>
            <a:prstGeom prst="rect">
              <a:avLst/>
            </a:prstGeom>
          </p:spPr>
        </p:pic>
      </p:grpSp>
      <p:grpSp>
        <p:nvGrpSpPr>
          <p:cNvPr id="46" name="Group 45">
            <a:extLst>
              <a:ext uri="{FF2B5EF4-FFF2-40B4-BE49-F238E27FC236}">
                <a16:creationId xmlns:a16="http://schemas.microsoft.com/office/drawing/2014/main" id="{83AD766A-86BE-877B-CD89-CE7F97D1B15F}"/>
              </a:ext>
            </a:extLst>
          </p:cNvPr>
          <p:cNvGrpSpPr/>
          <p:nvPr/>
        </p:nvGrpSpPr>
        <p:grpSpPr>
          <a:xfrm>
            <a:off x="554736" y="5033593"/>
            <a:ext cx="11082528" cy="1128425"/>
            <a:chOff x="554736" y="3609659"/>
            <a:chExt cx="11082528" cy="1128425"/>
          </a:xfrm>
        </p:grpSpPr>
        <p:sp>
          <p:nvSpPr>
            <p:cNvPr id="18" name="TextBox 17">
              <a:extLst>
                <a:ext uri="{FF2B5EF4-FFF2-40B4-BE49-F238E27FC236}">
                  <a16:creationId xmlns:a16="http://schemas.microsoft.com/office/drawing/2014/main" id="{4552E9CB-9BD7-CE2B-3DF4-53D877223EFE}"/>
                </a:ext>
              </a:extLst>
            </p:cNvPr>
            <p:cNvSpPr txBox="1">
              <a:spLocks/>
            </p:cNvSpPr>
            <p:nvPr/>
          </p:nvSpPr>
          <p:spPr>
            <a:xfrm>
              <a:off x="1597306" y="3927650"/>
              <a:ext cx="1937376" cy="492443"/>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Written public comments</a:t>
              </a:r>
            </a:p>
          </p:txBody>
        </p:sp>
        <p:grpSp>
          <p:nvGrpSpPr>
            <p:cNvPr id="41" name="Group 40">
              <a:extLst>
                <a:ext uri="{FF2B5EF4-FFF2-40B4-BE49-F238E27FC236}">
                  <a16:creationId xmlns:a16="http://schemas.microsoft.com/office/drawing/2014/main" id="{23BEBE17-AB29-1EC8-5CB6-CB6C0EB1B8FC}"/>
                </a:ext>
              </a:extLst>
            </p:cNvPr>
            <p:cNvGrpSpPr/>
            <p:nvPr/>
          </p:nvGrpSpPr>
          <p:grpSpPr>
            <a:xfrm>
              <a:off x="3783924" y="3609659"/>
              <a:ext cx="2451618" cy="882203"/>
              <a:chOff x="3783924" y="3743221"/>
              <a:chExt cx="2451618" cy="882203"/>
            </a:xfrm>
          </p:grpSpPr>
          <p:sp>
            <p:nvSpPr>
              <p:cNvPr id="19" name="TextBox 18">
                <a:extLst>
                  <a:ext uri="{FF2B5EF4-FFF2-40B4-BE49-F238E27FC236}">
                    <a16:creationId xmlns:a16="http://schemas.microsoft.com/office/drawing/2014/main" id="{50CBB426-371D-C97F-BEAC-FB60CBEBD8BE}"/>
                  </a:ext>
                </a:extLst>
              </p:cNvPr>
              <p:cNvSpPr txBox="1">
                <a:spLocks/>
              </p:cNvSpPr>
              <p:nvPr/>
            </p:nvSpPr>
            <p:spPr>
              <a:xfrm>
                <a:off x="3783924" y="3743221"/>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35+</a:t>
                </a:r>
              </a:p>
            </p:txBody>
          </p:sp>
          <p:sp>
            <p:nvSpPr>
              <p:cNvPr id="20" name="TextBox 19">
                <a:extLst>
                  <a:ext uri="{FF2B5EF4-FFF2-40B4-BE49-F238E27FC236}">
                    <a16:creationId xmlns:a16="http://schemas.microsoft.com/office/drawing/2014/main" id="{6B91F7D1-3861-D870-55D4-A2A76EE23639}"/>
                  </a:ext>
                </a:extLst>
              </p:cNvPr>
              <p:cNvSpPr txBox="1">
                <a:spLocks/>
              </p:cNvSpPr>
              <p:nvPr/>
            </p:nvSpPr>
            <p:spPr>
              <a:xfrm>
                <a:off x="3783924" y="4379203"/>
                <a:ext cx="2451618"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Submissions</a:t>
                </a:r>
              </a:p>
            </p:txBody>
          </p:sp>
        </p:grpSp>
        <p:grpSp>
          <p:nvGrpSpPr>
            <p:cNvPr id="21" name="Group 20">
              <a:extLst>
                <a:ext uri="{FF2B5EF4-FFF2-40B4-BE49-F238E27FC236}">
                  <a16:creationId xmlns:a16="http://schemas.microsoft.com/office/drawing/2014/main" id="{44AB2BA2-A69F-EAFE-3902-50DFC6466B3D}"/>
                </a:ext>
              </a:extLst>
            </p:cNvPr>
            <p:cNvGrpSpPr/>
            <p:nvPr/>
          </p:nvGrpSpPr>
          <p:grpSpPr>
            <a:xfrm>
              <a:off x="9185646" y="3609659"/>
              <a:ext cx="2451618" cy="1128425"/>
              <a:chOff x="6484784" y="3090050"/>
              <a:chExt cx="2451618" cy="1128425"/>
            </a:xfrm>
          </p:grpSpPr>
          <p:sp>
            <p:nvSpPr>
              <p:cNvPr id="54" name="TextBox 53">
                <a:extLst>
                  <a:ext uri="{FF2B5EF4-FFF2-40B4-BE49-F238E27FC236}">
                    <a16:creationId xmlns:a16="http://schemas.microsoft.com/office/drawing/2014/main" id="{8E07F406-231C-F90C-E565-4EFDC1224832}"/>
                  </a:ext>
                </a:extLst>
              </p:cNvPr>
              <p:cNvSpPr txBox="1">
                <a:spLocks/>
              </p:cNvSpPr>
              <p:nvPr/>
            </p:nvSpPr>
            <p:spPr>
              <a:xfrm>
                <a:off x="6484784" y="3090050"/>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120+</a:t>
                </a:r>
              </a:p>
            </p:txBody>
          </p:sp>
          <p:sp>
            <p:nvSpPr>
              <p:cNvPr id="56" name="TextBox 55">
                <a:extLst>
                  <a:ext uri="{FF2B5EF4-FFF2-40B4-BE49-F238E27FC236}">
                    <a16:creationId xmlns:a16="http://schemas.microsoft.com/office/drawing/2014/main" id="{337B3C82-B6FD-EE9A-BC92-7A696BE64F9C}"/>
                  </a:ext>
                </a:extLst>
              </p:cNvPr>
              <p:cNvSpPr txBox="1">
                <a:spLocks/>
              </p:cNvSpPr>
              <p:nvPr/>
            </p:nvSpPr>
            <p:spPr>
              <a:xfrm>
                <a:off x="6484784" y="3726032"/>
                <a:ext cx="2451618"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Commentary pages submitted</a:t>
                </a:r>
              </a:p>
            </p:txBody>
          </p:sp>
        </p:grpSp>
        <p:grpSp>
          <p:nvGrpSpPr>
            <p:cNvPr id="47" name="Group 46">
              <a:extLst>
                <a:ext uri="{FF2B5EF4-FFF2-40B4-BE49-F238E27FC236}">
                  <a16:creationId xmlns:a16="http://schemas.microsoft.com/office/drawing/2014/main" id="{9B75A543-F523-6E54-EB73-F27A830EFF58}"/>
                </a:ext>
              </a:extLst>
            </p:cNvPr>
            <p:cNvGrpSpPr/>
            <p:nvPr/>
          </p:nvGrpSpPr>
          <p:grpSpPr>
            <a:xfrm>
              <a:off x="554736" y="3727822"/>
              <a:ext cx="892099" cy="892099"/>
              <a:chOff x="554736" y="3861384"/>
              <a:chExt cx="892099" cy="892099"/>
            </a:xfrm>
          </p:grpSpPr>
          <p:sp>
            <p:nvSpPr>
              <p:cNvPr id="22" name="Oval 21">
                <a:extLst>
                  <a:ext uri="{FF2B5EF4-FFF2-40B4-BE49-F238E27FC236}">
                    <a16:creationId xmlns:a16="http://schemas.microsoft.com/office/drawing/2014/main" id="{1E0E11B1-5004-1C10-BA9C-B3B7588AE1CC}"/>
                  </a:ext>
                </a:extLst>
              </p:cNvPr>
              <p:cNvSpPr>
                <a:spLocks/>
              </p:cNvSpPr>
              <p:nvPr/>
            </p:nvSpPr>
            <p:spPr>
              <a:xfrm>
                <a:off x="554736" y="3861384"/>
                <a:ext cx="892099" cy="89209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3" name="Graphic267657995">
                <a:extLst>
                  <a:ext uri="{FF2B5EF4-FFF2-40B4-BE49-F238E27FC236}">
                    <a16:creationId xmlns:a16="http://schemas.microsoft.com/office/drawing/2014/main" id="{C3334527-C9FC-9178-F5D6-CE0ED42BFEF5}"/>
                  </a:ext>
                </a:extLst>
              </p:cNvPr>
              <p:cNvPicPr>
                <a:picLocks noChangeAspect="1"/>
              </p:cNvPicPr>
              <p:nvPr>
                <p:custDataLst>
                  <p:tags r:id="rId11"/>
                </p:custDataLst>
              </p:nvPr>
            </p:nvPicPr>
            <p:blipFill>
              <a:blip r:embed="rId18">
                <a:extLst>
                  <a:ext uri="{96DAC541-7B7A-43D3-8B79-37D633B846F1}">
                    <asvg:svgBlip xmlns:asvg="http://schemas.microsoft.com/office/drawing/2016/SVG/main" r:embed="rId19"/>
                  </a:ext>
                </a:extLst>
              </a:blip>
              <a:stretch>
                <a:fillRect/>
              </a:stretch>
            </p:blipFill>
            <p:spPr>
              <a:xfrm>
                <a:off x="734155" y="4040803"/>
                <a:ext cx="533259" cy="533259"/>
              </a:xfrm>
              <a:prstGeom prst="rect">
                <a:avLst/>
              </a:prstGeom>
            </p:spPr>
          </p:pic>
        </p:grpSp>
        <p:grpSp>
          <p:nvGrpSpPr>
            <p:cNvPr id="31" name="Group 30">
              <a:extLst>
                <a:ext uri="{FF2B5EF4-FFF2-40B4-BE49-F238E27FC236}">
                  <a16:creationId xmlns:a16="http://schemas.microsoft.com/office/drawing/2014/main" id="{00C900EE-DE32-8026-6FF7-639E75B1F8C9}"/>
                </a:ext>
              </a:extLst>
            </p:cNvPr>
            <p:cNvGrpSpPr/>
            <p:nvPr/>
          </p:nvGrpSpPr>
          <p:grpSpPr>
            <a:xfrm>
              <a:off x="6484784" y="3609659"/>
              <a:ext cx="2451618" cy="1128425"/>
              <a:chOff x="9185646" y="4513984"/>
              <a:chExt cx="2451618" cy="1128425"/>
            </a:xfrm>
          </p:grpSpPr>
          <p:sp>
            <p:nvSpPr>
              <p:cNvPr id="50" name="TextBox 49">
                <a:extLst>
                  <a:ext uri="{FF2B5EF4-FFF2-40B4-BE49-F238E27FC236}">
                    <a16:creationId xmlns:a16="http://schemas.microsoft.com/office/drawing/2014/main" id="{3991A884-F81C-3E25-A3E2-60A3369659D2}"/>
                  </a:ext>
                </a:extLst>
              </p:cNvPr>
              <p:cNvSpPr txBox="1">
                <a:spLocks/>
              </p:cNvSpPr>
              <p:nvPr/>
            </p:nvSpPr>
            <p:spPr>
              <a:xfrm>
                <a:off x="9185646" y="4513984"/>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7</a:t>
                </a:r>
              </a:p>
            </p:txBody>
          </p:sp>
          <p:sp>
            <p:nvSpPr>
              <p:cNvPr id="52" name="TextBox 51">
                <a:extLst>
                  <a:ext uri="{FF2B5EF4-FFF2-40B4-BE49-F238E27FC236}">
                    <a16:creationId xmlns:a16="http://schemas.microsoft.com/office/drawing/2014/main" id="{DD6756BC-EFEC-BA9B-2D41-190DAC339B44}"/>
                  </a:ext>
                </a:extLst>
              </p:cNvPr>
              <p:cNvSpPr txBox="1">
                <a:spLocks/>
              </p:cNvSpPr>
              <p:nvPr/>
            </p:nvSpPr>
            <p:spPr>
              <a:xfrm>
                <a:off x="9185646" y="5149966"/>
                <a:ext cx="2451618"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defRPr/>
                </a:pPr>
                <a:r>
                  <a:rPr lang="en-US" dirty="0">
                    <a:solidFill>
                      <a:srgbClr val="000000"/>
                    </a:solidFill>
                  </a:rPr>
                  <a:t>Stakeholder groups represented</a:t>
                </a:r>
              </a:p>
            </p:txBody>
          </p:sp>
        </p:grpSp>
      </p:grpSp>
      <p:cxnSp>
        <p:nvCxnSpPr>
          <p:cNvPr id="34" name="GreyLineSeparatorDefaultVertical 44">
            <a:extLst>
              <a:ext uri="{FF2B5EF4-FFF2-40B4-BE49-F238E27FC236}">
                <a16:creationId xmlns:a16="http://schemas.microsoft.com/office/drawing/2014/main" id="{EAD8396C-E7A7-DD24-58D6-448BE2DB2EC3}"/>
              </a:ext>
            </a:extLst>
          </p:cNvPr>
          <p:cNvCxnSpPr>
            <a:cxnSpLocks/>
          </p:cNvCxnSpPr>
          <p:nvPr>
            <p:custDataLst>
              <p:tags r:id="rId2"/>
            </p:custDataLst>
          </p:nvPr>
        </p:nvCxnSpPr>
        <p:spPr>
          <a:xfrm>
            <a:off x="3659303" y="5033593"/>
            <a:ext cx="0" cy="1128425"/>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GreyLineSeparatorDefaultVertical 44">
            <a:extLst>
              <a:ext uri="{FF2B5EF4-FFF2-40B4-BE49-F238E27FC236}">
                <a16:creationId xmlns:a16="http://schemas.microsoft.com/office/drawing/2014/main" id="{800F2FA1-899D-D459-87BE-C274397D7FF3}"/>
              </a:ext>
            </a:extLst>
          </p:cNvPr>
          <p:cNvCxnSpPr>
            <a:cxnSpLocks/>
          </p:cNvCxnSpPr>
          <p:nvPr>
            <p:custDataLst>
              <p:tags r:id="rId3"/>
            </p:custDataLst>
          </p:nvPr>
        </p:nvCxnSpPr>
        <p:spPr>
          <a:xfrm>
            <a:off x="3659303" y="3609659"/>
            <a:ext cx="0" cy="1128425"/>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GreyLineSeparatorDefaultVertical 44">
            <a:extLst>
              <a:ext uri="{FF2B5EF4-FFF2-40B4-BE49-F238E27FC236}">
                <a16:creationId xmlns:a16="http://schemas.microsoft.com/office/drawing/2014/main" id="{E71CFB95-F703-3A36-E3AE-754BF9CC407C}"/>
              </a:ext>
            </a:extLst>
          </p:cNvPr>
          <p:cNvCxnSpPr>
            <a:cxnSpLocks/>
          </p:cNvCxnSpPr>
          <p:nvPr>
            <p:custDataLst>
              <p:tags r:id="rId4"/>
            </p:custDataLst>
          </p:nvPr>
        </p:nvCxnSpPr>
        <p:spPr>
          <a:xfrm>
            <a:off x="3659303" y="2427000"/>
            <a:ext cx="0" cy="882203"/>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3664A9D-8461-52A3-7764-EC89B1269424}"/>
              </a:ext>
            </a:extLst>
          </p:cNvPr>
          <p:cNvGrpSpPr/>
          <p:nvPr/>
        </p:nvGrpSpPr>
        <p:grpSpPr>
          <a:xfrm>
            <a:off x="554736" y="3609659"/>
            <a:ext cx="11082528" cy="1128425"/>
            <a:chOff x="554736" y="5033593"/>
            <a:chExt cx="11082528" cy="1128425"/>
          </a:xfrm>
        </p:grpSpPr>
        <p:sp>
          <p:nvSpPr>
            <p:cNvPr id="24" name="TextBox 23">
              <a:extLst>
                <a:ext uri="{FF2B5EF4-FFF2-40B4-BE49-F238E27FC236}">
                  <a16:creationId xmlns:a16="http://schemas.microsoft.com/office/drawing/2014/main" id="{2709FBF8-EAC3-76A2-3B06-A8BB75E25A7F}"/>
                </a:ext>
              </a:extLst>
            </p:cNvPr>
            <p:cNvSpPr txBox="1">
              <a:spLocks/>
            </p:cNvSpPr>
            <p:nvPr/>
          </p:nvSpPr>
          <p:spPr>
            <a:xfrm>
              <a:off x="1597306" y="5474695"/>
              <a:ext cx="1937376" cy="246221"/>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Stakeholder survey</a:t>
              </a:r>
            </a:p>
          </p:txBody>
        </p:sp>
        <p:sp>
          <p:nvSpPr>
            <p:cNvPr id="25" name="TextBox 24">
              <a:extLst>
                <a:ext uri="{FF2B5EF4-FFF2-40B4-BE49-F238E27FC236}">
                  <a16:creationId xmlns:a16="http://schemas.microsoft.com/office/drawing/2014/main" id="{F2250998-63EB-1451-2F10-D64077EA8978}"/>
                </a:ext>
              </a:extLst>
            </p:cNvPr>
            <p:cNvSpPr txBox="1">
              <a:spLocks/>
            </p:cNvSpPr>
            <p:nvPr/>
          </p:nvSpPr>
          <p:spPr>
            <a:xfrm>
              <a:off x="3783924" y="5033593"/>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109</a:t>
              </a:r>
            </a:p>
          </p:txBody>
        </p:sp>
        <p:sp>
          <p:nvSpPr>
            <p:cNvPr id="26" name="TextBox 25">
              <a:extLst>
                <a:ext uri="{FF2B5EF4-FFF2-40B4-BE49-F238E27FC236}">
                  <a16:creationId xmlns:a16="http://schemas.microsoft.com/office/drawing/2014/main" id="{5BACE7B9-C294-7EAD-9BFA-CCD0B5B04F64}"/>
                </a:ext>
              </a:extLst>
            </p:cNvPr>
            <p:cNvSpPr txBox="1">
              <a:spLocks/>
            </p:cNvSpPr>
            <p:nvPr/>
          </p:nvSpPr>
          <p:spPr>
            <a:xfrm>
              <a:off x="6484784" y="5033593"/>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70</a:t>
              </a:r>
            </a:p>
          </p:txBody>
        </p:sp>
        <p:sp>
          <p:nvSpPr>
            <p:cNvPr id="29" name="TextBox 28">
              <a:extLst>
                <a:ext uri="{FF2B5EF4-FFF2-40B4-BE49-F238E27FC236}">
                  <a16:creationId xmlns:a16="http://schemas.microsoft.com/office/drawing/2014/main" id="{88D15BA6-7570-ED86-A856-B2634BBA3698}"/>
                </a:ext>
              </a:extLst>
            </p:cNvPr>
            <p:cNvSpPr txBox="1">
              <a:spLocks/>
            </p:cNvSpPr>
            <p:nvPr/>
          </p:nvSpPr>
          <p:spPr>
            <a:xfrm>
              <a:off x="3783924" y="5669575"/>
              <a:ext cx="2451618"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Unique respondents</a:t>
              </a:r>
            </a:p>
          </p:txBody>
        </p:sp>
        <p:sp>
          <p:nvSpPr>
            <p:cNvPr id="30" name="TextBox 29">
              <a:extLst>
                <a:ext uri="{FF2B5EF4-FFF2-40B4-BE49-F238E27FC236}">
                  <a16:creationId xmlns:a16="http://schemas.microsoft.com/office/drawing/2014/main" id="{F78BD9C5-9F67-043E-4C4A-F1B82ED8271C}"/>
                </a:ext>
              </a:extLst>
            </p:cNvPr>
            <p:cNvSpPr txBox="1">
              <a:spLocks/>
            </p:cNvSpPr>
            <p:nvPr/>
          </p:nvSpPr>
          <p:spPr>
            <a:xfrm>
              <a:off x="6484784" y="5669575"/>
              <a:ext cx="2451618"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Average responses per multiple choice question</a:t>
              </a:r>
            </a:p>
          </p:txBody>
        </p:sp>
        <p:grpSp>
          <p:nvGrpSpPr>
            <p:cNvPr id="51" name="Group 50">
              <a:extLst>
                <a:ext uri="{FF2B5EF4-FFF2-40B4-BE49-F238E27FC236}">
                  <a16:creationId xmlns:a16="http://schemas.microsoft.com/office/drawing/2014/main" id="{521EF348-DF52-08D0-5BF5-37C68D57B4AE}"/>
                </a:ext>
              </a:extLst>
            </p:cNvPr>
            <p:cNvGrpSpPr/>
            <p:nvPr/>
          </p:nvGrpSpPr>
          <p:grpSpPr>
            <a:xfrm>
              <a:off x="554736" y="5151756"/>
              <a:ext cx="892099" cy="892099"/>
              <a:chOff x="554736" y="5285318"/>
              <a:chExt cx="892099" cy="892099"/>
            </a:xfrm>
          </p:grpSpPr>
          <p:sp>
            <p:nvSpPr>
              <p:cNvPr id="32" name="Oval 31">
                <a:extLst>
                  <a:ext uri="{FF2B5EF4-FFF2-40B4-BE49-F238E27FC236}">
                    <a16:creationId xmlns:a16="http://schemas.microsoft.com/office/drawing/2014/main" id="{A09CA81B-2A3D-CB67-577E-984F3A54ED29}"/>
                  </a:ext>
                </a:extLst>
              </p:cNvPr>
              <p:cNvSpPr>
                <a:spLocks noChangeAspect="1"/>
              </p:cNvSpPr>
              <p:nvPr/>
            </p:nvSpPr>
            <p:spPr>
              <a:xfrm>
                <a:off x="554736" y="5285318"/>
                <a:ext cx="892099" cy="89209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3" name="Graphic80386241">
                <a:extLst>
                  <a:ext uri="{FF2B5EF4-FFF2-40B4-BE49-F238E27FC236}">
                    <a16:creationId xmlns:a16="http://schemas.microsoft.com/office/drawing/2014/main" id="{E903D8E7-AE60-7762-B2EB-1416273A2D1F}"/>
                  </a:ext>
                </a:extLst>
              </p:cNvPr>
              <p:cNvPicPr>
                <a:picLocks noChangeAspect="1"/>
              </p:cNvPicPr>
              <p:nvPr>
                <p:custDataLst>
                  <p:tags r:id="rId10"/>
                </p:custDataLst>
              </p:nvPr>
            </p:nvPicPr>
            <p:blipFill>
              <a:blip r:embed="rId20">
                <a:extLst>
                  <a:ext uri="{96DAC541-7B7A-43D3-8B79-37D633B846F1}">
                    <asvg:svgBlip xmlns:asvg="http://schemas.microsoft.com/office/drawing/2016/SVG/main" r:embed="rId21"/>
                  </a:ext>
                </a:extLst>
              </a:blip>
              <a:stretch>
                <a:fillRect/>
              </a:stretch>
            </p:blipFill>
            <p:spPr>
              <a:xfrm>
                <a:off x="734155" y="5464737"/>
                <a:ext cx="533259" cy="533259"/>
              </a:xfrm>
              <a:prstGeom prst="rect">
                <a:avLst/>
              </a:prstGeom>
            </p:spPr>
          </p:pic>
        </p:grpSp>
        <p:grpSp>
          <p:nvGrpSpPr>
            <p:cNvPr id="37" name="Group 36">
              <a:extLst>
                <a:ext uri="{FF2B5EF4-FFF2-40B4-BE49-F238E27FC236}">
                  <a16:creationId xmlns:a16="http://schemas.microsoft.com/office/drawing/2014/main" id="{506DEA36-BC1B-4904-EED3-FD9E74714881}"/>
                </a:ext>
              </a:extLst>
            </p:cNvPr>
            <p:cNvGrpSpPr/>
            <p:nvPr/>
          </p:nvGrpSpPr>
          <p:grpSpPr>
            <a:xfrm>
              <a:off x="9185646" y="5033593"/>
              <a:ext cx="2451618" cy="1128425"/>
              <a:chOff x="9185646" y="4513984"/>
              <a:chExt cx="2451618" cy="1128425"/>
            </a:xfrm>
          </p:grpSpPr>
          <p:sp>
            <p:nvSpPr>
              <p:cNvPr id="38" name="TextBox 37">
                <a:extLst>
                  <a:ext uri="{FF2B5EF4-FFF2-40B4-BE49-F238E27FC236}">
                    <a16:creationId xmlns:a16="http://schemas.microsoft.com/office/drawing/2014/main" id="{74A1ACDD-41C2-F22D-3CB2-89E77078C43C}"/>
                  </a:ext>
                </a:extLst>
              </p:cNvPr>
              <p:cNvSpPr txBox="1">
                <a:spLocks/>
              </p:cNvSpPr>
              <p:nvPr/>
            </p:nvSpPr>
            <p:spPr>
              <a:xfrm>
                <a:off x="9185646" y="4513984"/>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44</a:t>
                </a:r>
              </a:p>
            </p:txBody>
          </p:sp>
          <p:sp>
            <p:nvSpPr>
              <p:cNvPr id="48" name="TextBox 47">
                <a:extLst>
                  <a:ext uri="{FF2B5EF4-FFF2-40B4-BE49-F238E27FC236}">
                    <a16:creationId xmlns:a16="http://schemas.microsoft.com/office/drawing/2014/main" id="{4E778292-C61D-CD45-5565-3DB4167B2CC7}"/>
                  </a:ext>
                </a:extLst>
              </p:cNvPr>
              <p:cNvSpPr txBox="1">
                <a:spLocks/>
              </p:cNvSpPr>
              <p:nvPr/>
            </p:nvSpPr>
            <p:spPr>
              <a:xfrm>
                <a:off x="9185646" y="5149966"/>
                <a:ext cx="2451618"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Average responses per open comment question</a:t>
                </a:r>
              </a:p>
            </p:txBody>
          </p:sp>
        </p:grpSp>
      </p:grpSp>
      <p:cxnSp>
        <p:nvCxnSpPr>
          <p:cNvPr id="84" name="Straight Connector 83">
            <a:extLst>
              <a:ext uri="{FF2B5EF4-FFF2-40B4-BE49-F238E27FC236}">
                <a16:creationId xmlns:a16="http://schemas.microsoft.com/office/drawing/2014/main" id="{1F5DCC5E-B217-F069-EC29-7E5CFAC6CD2E}"/>
              </a:ext>
            </a:extLst>
          </p:cNvPr>
          <p:cNvCxnSpPr>
            <a:cxnSpLocks/>
          </p:cNvCxnSpPr>
          <p:nvPr/>
        </p:nvCxnSpPr>
        <p:spPr>
          <a:xfrm>
            <a:off x="554736" y="2283527"/>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95" name="Graphic80386241">
            <a:extLst>
              <a:ext uri="{FF2B5EF4-FFF2-40B4-BE49-F238E27FC236}">
                <a16:creationId xmlns:a16="http://schemas.microsoft.com/office/drawing/2014/main" id="{F5E061CF-530D-34FE-D72B-F2E68475AE1C}"/>
              </a:ext>
            </a:extLst>
          </p:cNvPr>
          <p:cNvPicPr>
            <a:picLocks noChangeAspect="1"/>
          </p:cNvPicPr>
          <p:nvPr>
            <p:custDataLst>
              <p:tags r:id="rId5"/>
            </p:custDataLst>
          </p:nvPr>
        </p:nvPicPr>
        <p:blipFill>
          <a:blip r:embed="rId20">
            <a:extLst>
              <a:ext uri="{96DAC541-7B7A-43D3-8B79-37D633B846F1}">
                <asvg:svgBlip xmlns:asvg="http://schemas.microsoft.com/office/drawing/2016/SVG/main" r:embed="rId21"/>
              </a:ext>
            </a:extLst>
          </a:blip>
          <a:stretch>
            <a:fillRect/>
          </a:stretch>
        </p:blipFill>
        <p:spPr>
          <a:xfrm>
            <a:off x="734155" y="1311037"/>
            <a:ext cx="533259" cy="533259"/>
          </a:xfrm>
          <a:prstGeom prst="rect">
            <a:avLst/>
          </a:prstGeom>
        </p:spPr>
      </p:pic>
      <p:grpSp>
        <p:nvGrpSpPr>
          <p:cNvPr id="27" name="Group 26">
            <a:extLst>
              <a:ext uri="{FF2B5EF4-FFF2-40B4-BE49-F238E27FC236}">
                <a16:creationId xmlns:a16="http://schemas.microsoft.com/office/drawing/2014/main" id="{1EECDED8-07EB-402E-0E45-5A490FB8D87A}"/>
              </a:ext>
            </a:extLst>
          </p:cNvPr>
          <p:cNvGrpSpPr/>
          <p:nvPr/>
        </p:nvGrpSpPr>
        <p:grpSpPr>
          <a:xfrm>
            <a:off x="554736" y="1064825"/>
            <a:ext cx="11082528" cy="1128425"/>
            <a:chOff x="554736" y="1147017"/>
            <a:chExt cx="11082528" cy="1128425"/>
          </a:xfrm>
        </p:grpSpPr>
        <p:sp>
          <p:nvSpPr>
            <p:cNvPr id="85" name="TextBox 84">
              <a:extLst>
                <a:ext uri="{FF2B5EF4-FFF2-40B4-BE49-F238E27FC236}">
                  <a16:creationId xmlns:a16="http://schemas.microsoft.com/office/drawing/2014/main" id="{A070E4F5-2F7E-6666-7E3D-2FDED5AD844D}"/>
                </a:ext>
              </a:extLst>
            </p:cNvPr>
            <p:cNvSpPr txBox="1">
              <a:spLocks/>
            </p:cNvSpPr>
            <p:nvPr/>
          </p:nvSpPr>
          <p:spPr>
            <a:xfrm>
              <a:off x="1597306" y="1465008"/>
              <a:ext cx="1937376" cy="492443"/>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b="1" dirty="0">
                  <a:solidFill>
                    <a:srgbClr val="000000"/>
                  </a:solidFill>
                  <a:latin typeface="Arial"/>
                </a:rPr>
                <a:t>Stakeholder interviews</a:t>
              </a:r>
              <a:endParaRPr kumimoji="0" lang="en-US" sz="16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94A9D229-7455-8C78-5B0B-E159A24B857D}"/>
                </a:ext>
              </a:extLst>
            </p:cNvPr>
            <p:cNvGrpSpPr/>
            <p:nvPr/>
          </p:nvGrpSpPr>
          <p:grpSpPr>
            <a:xfrm>
              <a:off x="3783924" y="1147017"/>
              <a:ext cx="2451618" cy="1128425"/>
              <a:chOff x="3783924" y="1147017"/>
              <a:chExt cx="2451618" cy="1128425"/>
            </a:xfrm>
          </p:grpSpPr>
          <p:sp>
            <p:nvSpPr>
              <p:cNvPr id="89" name="TextBox 88">
                <a:extLst>
                  <a:ext uri="{FF2B5EF4-FFF2-40B4-BE49-F238E27FC236}">
                    <a16:creationId xmlns:a16="http://schemas.microsoft.com/office/drawing/2014/main" id="{2ADFEEB5-9FA0-31B0-3D77-D26C37BE16EB}"/>
                  </a:ext>
                </a:extLst>
              </p:cNvPr>
              <p:cNvSpPr txBox="1">
                <a:spLocks/>
              </p:cNvSpPr>
              <p:nvPr/>
            </p:nvSpPr>
            <p:spPr>
              <a:xfrm>
                <a:off x="3783924" y="1147017"/>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60</a:t>
                </a:r>
              </a:p>
            </p:txBody>
          </p:sp>
          <p:sp>
            <p:nvSpPr>
              <p:cNvPr id="91" name="TextBox 90">
                <a:extLst>
                  <a:ext uri="{FF2B5EF4-FFF2-40B4-BE49-F238E27FC236}">
                    <a16:creationId xmlns:a16="http://schemas.microsoft.com/office/drawing/2014/main" id="{5608EF67-C8DE-247A-B0AE-0FF454BC01DD}"/>
                  </a:ext>
                </a:extLst>
              </p:cNvPr>
              <p:cNvSpPr txBox="1">
                <a:spLocks/>
              </p:cNvSpPr>
              <p:nvPr/>
            </p:nvSpPr>
            <p:spPr>
              <a:xfrm>
                <a:off x="3783924" y="1782999"/>
                <a:ext cx="2451618"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Stakeholder interviews conducted </a:t>
                </a:r>
              </a:p>
            </p:txBody>
          </p:sp>
        </p:grpSp>
        <p:grpSp>
          <p:nvGrpSpPr>
            <p:cNvPr id="4" name="Group 3">
              <a:extLst>
                <a:ext uri="{FF2B5EF4-FFF2-40B4-BE49-F238E27FC236}">
                  <a16:creationId xmlns:a16="http://schemas.microsoft.com/office/drawing/2014/main" id="{E06F20DB-EB8E-0D25-54A4-8D4BCB3F5C3B}"/>
                </a:ext>
              </a:extLst>
            </p:cNvPr>
            <p:cNvGrpSpPr/>
            <p:nvPr/>
          </p:nvGrpSpPr>
          <p:grpSpPr>
            <a:xfrm>
              <a:off x="6484784" y="1147017"/>
              <a:ext cx="2451618" cy="1128425"/>
              <a:chOff x="6484784" y="1147017"/>
              <a:chExt cx="2451618" cy="1128425"/>
            </a:xfrm>
          </p:grpSpPr>
          <p:sp>
            <p:nvSpPr>
              <p:cNvPr id="90" name="TextBox 89">
                <a:extLst>
                  <a:ext uri="{FF2B5EF4-FFF2-40B4-BE49-F238E27FC236}">
                    <a16:creationId xmlns:a16="http://schemas.microsoft.com/office/drawing/2014/main" id="{B2328667-61FD-B3BF-D704-1EF5C1F26272}"/>
                  </a:ext>
                </a:extLst>
              </p:cNvPr>
              <p:cNvSpPr txBox="1">
                <a:spLocks/>
              </p:cNvSpPr>
              <p:nvPr/>
            </p:nvSpPr>
            <p:spPr>
              <a:xfrm>
                <a:off x="6484784" y="1147017"/>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46</a:t>
                </a:r>
              </a:p>
            </p:txBody>
          </p:sp>
          <p:sp>
            <p:nvSpPr>
              <p:cNvPr id="92" name="TextBox 91">
                <a:extLst>
                  <a:ext uri="{FF2B5EF4-FFF2-40B4-BE49-F238E27FC236}">
                    <a16:creationId xmlns:a16="http://schemas.microsoft.com/office/drawing/2014/main" id="{36DBAE8D-FC2E-BA2B-FDDF-0BC2A82AD216}"/>
                  </a:ext>
                </a:extLst>
              </p:cNvPr>
              <p:cNvSpPr txBox="1">
                <a:spLocks/>
              </p:cNvSpPr>
              <p:nvPr/>
            </p:nvSpPr>
            <p:spPr>
              <a:xfrm>
                <a:off x="6484784" y="1782999"/>
                <a:ext cx="2451618"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Hours spent collecting stakeholder feedback</a:t>
                </a:r>
              </a:p>
            </p:txBody>
          </p:sp>
        </p:grpSp>
        <p:cxnSp>
          <p:nvCxnSpPr>
            <p:cNvPr id="96" name="GreyLineSeparatorDefaultVertical 44">
              <a:extLst>
                <a:ext uri="{FF2B5EF4-FFF2-40B4-BE49-F238E27FC236}">
                  <a16:creationId xmlns:a16="http://schemas.microsoft.com/office/drawing/2014/main" id="{0358430B-F6F2-8C62-CB08-447646A19ADF}"/>
                </a:ext>
              </a:extLst>
            </p:cNvPr>
            <p:cNvCxnSpPr>
              <a:cxnSpLocks/>
            </p:cNvCxnSpPr>
            <p:nvPr>
              <p:custDataLst>
                <p:tags r:id="rId8"/>
              </p:custDataLst>
            </p:nvPr>
          </p:nvCxnSpPr>
          <p:spPr>
            <a:xfrm>
              <a:off x="3659303" y="1147017"/>
              <a:ext cx="0" cy="1128425"/>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B15E8357-052F-C032-0B4E-3F9C5D23C6EC}"/>
                </a:ext>
              </a:extLst>
            </p:cNvPr>
            <p:cNvGrpSpPr/>
            <p:nvPr/>
          </p:nvGrpSpPr>
          <p:grpSpPr>
            <a:xfrm>
              <a:off x="9185646" y="1147017"/>
              <a:ext cx="2451618" cy="1128425"/>
              <a:chOff x="9185646" y="4513984"/>
              <a:chExt cx="2451618" cy="1128425"/>
            </a:xfrm>
          </p:grpSpPr>
          <p:sp>
            <p:nvSpPr>
              <p:cNvPr id="105" name="TextBox 104">
                <a:extLst>
                  <a:ext uri="{FF2B5EF4-FFF2-40B4-BE49-F238E27FC236}">
                    <a16:creationId xmlns:a16="http://schemas.microsoft.com/office/drawing/2014/main" id="{88A94C29-2587-B3EE-D3A1-6343B2F362F2}"/>
                  </a:ext>
                </a:extLst>
              </p:cNvPr>
              <p:cNvSpPr txBox="1">
                <a:spLocks/>
              </p:cNvSpPr>
              <p:nvPr/>
            </p:nvSpPr>
            <p:spPr>
              <a:xfrm>
                <a:off x="9185646" y="4513984"/>
                <a:ext cx="2451618" cy="61555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4000" b="1" i="0" u="none" strike="noStrike" kern="1200" cap="none" spc="0" normalizeH="0" baseline="0" noProof="0" dirty="0">
                    <a:ln>
                      <a:noFill/>
                    </a:ln>
                    <a:solidFill>
                      <a:srgbClr val="00AEC7"/>
                    </a:solidFill>
                    <a:effectLst/>
                    <a:uLnTx/>
                    <a:uFillTx/>
                    <a:latin typeface="Arial"/>
                    <a:ea typeface="+mn-ea"/>
                    <a:cs typeface="Arial" panose="020B0604020202020204" pitchFamily="34" charset="0"/>
                  </a:rPr>
                  <a:t>250+</a:t>
                </a:r>
              </a:p>
            </p:txBody>
          </p:sp>
          <p:sp>
            <p:nvSpPr>
              <p:cNvPr id="106" name="TextBox 105">
                <a:extLst>
                  <a:ext uri="{FF2B5EF4-FFF2-40B4-BE49-F238E27FC236}">
                    <a16:creationId xmlns:a16="http://schemas.microsoft.com/office/drawing/2014/main" id="{C7519426-2EC2-C1A5-A2DD-224A946ED140}"/>
                  </a:ext>
                </a:extLst>
              </p:cNvPr>
              <p:cNvSpPr txBox="1">
                <a:spLocks/>
              </p:cNvSpPr>
              <p:nvPr/>
            </p:nvSpPr>
            <p:spPr>
              <a:xfrm>
                <a:off x="9185646" y="5149966"/>
                <a:ext cx="2451618"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fr-FR" sz="16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Individual stakeholders attending interviews</a:t>
                </a:r>
              </a:p>
            </p:txBody>
          </p:sp>
        </p:grpSp>
        <p:grpSp>
          <p:nvGrpSpPr>
            <p:cNvPr id="114" name="CustomIcon">
              <a:extLst>
                <a:ext uri="{FF2B5EF4-FFF2-40B4-BE49-F238E27FC236}">
                  <a16:creationId xmlns:a16="http://schemas.microsoft.com/office/drawing/2014/main" id="{6F42367A-13A6-0FC4-7F09-ED351EA25DCC}"/>
                </a:ext>
              </a:extLst>
            </p:cNvPr>
            <p:cNvGrpSpPr>
              <a:grpSpLocks/>
            </p:cNvGrpSpPr>
            <p:nvPr>
              <p:custDataLst>
                <p:tags r:id="rId9"/>
              </p:custDataLst>
            </p:nvPr>
          </p:nvGrpSpPr>
          <p:grpSpPr>
            <a:xfrm>
              <a:off x="554736" y="1265180"/>
              <a:ext cx="892099" cy="892099"/>
              <a:chOff x="-205105" y="-205105"/>
              <a:chExt cx="1019810" cy="1019810"/>
            </a:xfrm>
          </p:grpSpPr>
          <p:sp>
            <p:nvSpPr>
              <p:cNvPr id="107" name="Oval 106">
                <a:extLst>
                  <a:ext uri="{FF2B5EF4-FFF2-40B4-BE49-F238E27FC236}">
                    <a16:creationId xmlns:a16="http://schemas.microsoft.com/office/drawing/2014/main" id="{315AE6CA-FA90-4D46-E578-A96C8320F1B3}"/>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pic>
            <p:nvPicPr>
              <p:cNvPr id="111" name="Graphic 110">
                <a:extLst>
                  <a:ext uri="{FF2B5EF4-FFF2-40B4-BE49-F238E27FC236}">
                    <a16:creationId xmlns:a16="http://schemas.microsoft.com/office/drawing/2014/main" id="{0262AB3D-7201-400F-693C-5C8AEDAC541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0" y="0"/>
                <a:ext cx="609600" cy="609600"/>
              </a:xfrm>
              <a:prstGeom prst="rect">
                <a:avLst/>
              </a:prstGeom>
            </p:spPr>
          </p:pic>
        </p:grpSp>
      </p:grpSp>
      <p:grpSp>
        <p:nvGrpSpPr>
          <p:cNvPr id="45" name="Group 44">
            <a:extLst>
              <a:ext uri="{FF2B5EF4-FFF2-40B4-BE49-F238E27FC236}">
                <a16:creationId xmlns:a16="http://schemas.microsoft.com/office/drawing/2014/main" id="{35A1F698-1BEE-5D3E-8DDF-888126CF493B}"/>
              </a:ext>
            </a:extLst>
          </p:cNvPr>
          <p:cNvGrpSpPr/>
          <p:nvPr/>
        </p:nvGrpSpPr>
        <p:grpSpPr>
          <a:xfrm>
            <a:off x="10760922" y="817830"/>
            <a:ext cx="1074907" cy="182880"/>
            <a:chOff x="10638776" y="817830"/>
            <a:chExt cx="1074907" cy="182880"/>
          </a:xfrm>
        </p:grpSpPr>
        <p:sp>
          <p:nvSpPr>
            <p:cNvPr id="43" name="Rectangle 42">
              <a:extLst>
                <a:ext uri="{FF2B5EF4-FFF2-40B4-BE49-F238E27FC236}">
                  <a16:creationId xmlns:a16="http://schemas.microsoft.com/office/drawing/2014/main" id="{AFB9D17E-DE2E-72B1-777F-44ABBBE2BB81}"/>
                </a:ext>
              </a:extLst>
            </p:cNvPr>
            <p:cNvSpPr/>
            <p:nvPr/>
          </p:nvSpPr>
          <p:spPr>
            <a:xfrm>
              <a:off x="10638776" y="817830"/>
              <a:ext cx="182880" cy="182880"/>
            </a:xfrm>
            <a:prstGeom prst="rect">
              <a:avLst/>
            </a:prstGeom>
            <a:solidFill>
              <a:srgbClr val="D6EDF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4" name="TextBox 43">
              <a:extLst>
                <a:ext uri="{FF2B5EF4-FFF2-40B4-BE49-F238E27FC236}">
                  <a16:creationId xmlns:a16="http://schemas.microsoft.com/office/drawing/2014/main" id="{D13DA2A2-AC28-6C21-5160-7EDE2147AFAD}"/>
                </a:ext>
              </a:extLst>
            </p:cNvPr>
            <p:cNvSpPr txBox="1">
              <a:spLocks/>
            </p:cNvSpPr>
            <p:nvPr>
              <p:custDataLst>
                <p:tags r:id="rId7"/>
              </p:custDataLst>
            </p:nvPr>
          </p:nvSpPr>
          <p:spPr>
            <a:xfrm>
              <a:off x="10865514" y="832326"/>
              <a:ext cx="848169"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spcAft>
                  <a:spcPts val="0"/>
                </a:spcAft>
              </a:pPr>
              <a:r>
                <a:rPr lang="en-US" sz="1000" dirty="0"/>
                <a:t>Detailed next</a:t>
              </a:r>
            </a:p>
          </p:txBody>
        </p:sp>
      </p:grpSp>
      <p:sp>
        <p:nvSpPr>
          <p:cNvPr id="42" name="Slide Number">
            <a:extLst>
              <a:ext uri="{FF2B5EF4-FFF2-40B4-BE49-F238E27FC236}">
                <a16:creationId xmlns:a16="http://schemas.microsoft.com/office/drawing/2014/main" id="{074DF191-9901-5EFE-EA91-F461ACCD0472}"/>
              </a:ext>
            </a:extLst>
          </p:cNvPr>
          <p:cNvSpPr>
            <a:spLocks noChangeArrowheads="1"/>
          </p:cNvSpPr>
          <p:nvPr>
            <p:custDataLst>
              <p:tags r:id="rId6"/>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2</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96124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9251-BB38-6931-1A10-5108235E66D4}"/>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40197DA4-2B44-5BFC-7A69-40A7C20E979F}"/>
              </a:ext>
            </a:extLst>
          </p:cNvPr>
          <p:cNvGraphicFramePr>
            <a:graphicFrameLocks noChangeAspect="1"/>
          </p:cNvGraphicFramePr>
          <p:nvPr>
            <p:custDataLst>
              <p:tags r:id="rId1"/>
            </p:custDataLst>
            <p:extLst>
              <p:ext uri="{D42A27DB-BD31-4B8C-83A1-F6EECF244321}">
                <p14:modId xmlns:p14="http://schemas.microsoft.com/office/powerpoint/2010/main" val="194354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22" name="Object 2" hidden="1">
                        <a:extLst>
                          <a:ext uri="{FF2B5EF4-FFF2-40B4-BE49-F238E27FC236}">
                            <a16:creationId xmlns:a16="http://schemas.microsoft.com/office/drawing/2014/main" id="{40197DA4-2B44-5BFC-7A69-40A7C20E979F}"/>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90E3230-B30A-81F3-E495-4C3B7D765AEB}"/>
              </a:ext>
            </a:extLst>
          </p:cNvPr>
          <p:cNvSpPr>
            <a:spLocks noGrp="1"/>
          </p:cNvSpPr>
          <p:nvPr>
            <p:ph type="title"/>
            <p:custDataLst>
              <p:tags r:id="rId2"/>
            </p:custDataLst>
          </p:nvPr>
        </p:nvSpPr>
        <p:spPr>
          <a:xfrm>
            <a:off x="554736" y="172212"/>
            <a:ext cx="6967728" cy="731520"/>
          </a:xfrm>
        </p:spPr>
        <p:txBody>
          <a:bodyPr vert="horz"/>
          <a:lstStyle/>
          <a:p>
            <a:r>
              <a:rPr lang="en-US" dirty="0"/>
              <a:t>Batch study: Stability study</a:t>
            </a:r>
          </a:p>
        </p:txBody>
      </p:sp>
      <p:sp>
        <p:nvSpPr>
          <p:cNvPr id="5" name="TextBox 4">
            <a:extLst>
              <a:ext uri="{FF2B5EF4-FFF2-40B4-BE49-F238E27FC236}">
                <a16:creationId xmlns:a16="http://schemas.microsoft.com/office/drawing/2014/main" id="{C1D50F5A-3CA0-AE73-D739-46A77BB0AE76}"/>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“How should ERCOT incorporate dynamic stability analysis into the Batch Study process?”</a:t>
            </a:r>
            <a:r>
              <a:rPr lang="en-US" sz="1400" i="1" dirty="0"/>
              <a:t> (% of overall respondents)</a:t>
            </a:r>
          </a:p>
        </p:txBody>
      </p:sp>
      <p:cxnSp>
        <p:nvCxnSpPr>
          <p:cNvPr id="6" name="LineBasicStrong 6">
            <a:extLst>
              <a:ext uri="{FF2B5EF4-FFF2-40B4-BE49-F238E27FC236}">
                <a16:creationId xmlns:a16="http://schemas.microsoft.com/office/drawing/2014/main" id="{EA48FD9A-3445-5191-F7B3-5FC430109D2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E5F57F-E226-AE17-D935-FD35934DD2D1}"/>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883A9277-AD3F-40E2-590C-4A2B5888C6BA}"/>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049E482-A5E9-FBFC-093C-814337E993C0}"/>
              </a:ext>
            </a:extLst>
          </p:cNvPr>
          <p:cNvSpPr txBox="1">
            <a:spLocks/>
          </p:cNvSpPr>
          <p:nvPr/>
        </p:nvSpPr>
        <p:spPr>
          <a:xfrm>
            <a:off x="8054871" y="1992154"/>
            <a:ext cx="3801508" cy="23314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Strong majority of respondents (84%) favor a two-step approach to dynamic stability analysis </a:t>
            </a:r>
            <a:r>
              <a:rPr lang="en-US" sz="1200" dirty="0"/>
              <a:t>(conducting a stability screening as part of the Batch Study, followed by a full stability analysis afterward) </a:t>
            </a:r>
            <a:r>
              <a:rPr lang="en-US" sz="1200" b="1" dirty="0"/>
              <a:t>enabling a shorter, six-month batch cycle</a:t>
            </a:r>
            <a:r>
              <a:rPr lang="en-US" sz="1200" dirty="0"/>
              <a:t>; comparatively fewer respondents support performing full stability analysis within the Batch Study itself (16%)</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strong support for a screening-first approach</a:t>
            </a:r>
            <a:endParaRPr lang="en-US" sz="1200" b="1" dirty="0"/>
          </a:p>
        </p:txBody>
      </p:sp>
      <p:graphicFrame>
        <p:nvGraphicFramePr>
          <p:cNvPr id="13" name="Chart 12">
            <a:extLst>
              <a:ext uri="{FF2B5EF4-FFF2-40B4-BE49-F238E27FC236}">
                <a16:creationId xmlns:a16="http://schemas.microsoft.com/office/drawing/2014/main" id="{BF28955E-E7A5-42F4-EB6C-3BE0EECBA38F}"/>
              </a:ext>
            </a:extLst>
          </p:cNvPr>
          <p:cNvGraphicFramePr/>
          <p:nvPr>
            <p:custDataLst>
              <p:tags r:id="rId5"/>
            </p:custDataLst>
            <p:extLst>
              <p:ext uri="{D42A27DB-BD31-4B8C-83A1-F6EECF244321}">
                <p14:modId xmlns:p14="http://schemas.microsoft.com/office/powerpoint/2010/main" val="2790275475"/>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8"/>
          </a:graphicData>
        </a:graphic>
      </p:graphicFrame>
      <p:sp>
        <p:nvSpPr>
          <p:cNvPr id="66" name="Text Placeholder 4">
            <a:extLst>
              <a:ext uri="{FF2B5EF4-FFF2-40B4-BE49-F238E27FC236}">
                <a16:creationId xmlns:a16="http://schemas.microsoft.com/office/drawing/2014/main" id="{7989AB08-D225-60ED-DC6D-E99B273243AA}"/>
              </a:ext>
            </a:extLst>
          </p:cNvPr>
          <p:cNvSpPr>
            <a:spLocks noGrp="1"/>
          </p:cNvSpPr>
          <p:nvPr>
            <p:custDataLst>
              <p:tags r:id="rId6"/>
            </p:custDataLst>
          </p:nvPr>
        </p:nvSpPr>
        <p:spPr bwMode="gray">
          <a:xfrm>
            <a:off x="2122488" y="28019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E79F441-F830-4AC2-AFCC-6BAFFE6D719C}" type="datetime'''''''''''''''''''''''''''''''''''''19''''%'''">
              <a:rPr lang="en-US" altLang="en-US" sz="1200" smtClean="0">
                <a:solidFill>
                  <a:schemeClr val="tx2"/>
                </a:solidFill>
                <a:cs typeface="+mn-cs"/>
              </a:rPr>
              <a:pPr lvl="0" algn="ctr">
                <a:spcBef>
                  <a:spcPct val="0"/>
                </a:spcBef>
                <a:spcAft>
                  <a:spcPct val="0"/>
                </a:spcAft>
              </a:pPr>
              <a:t>19%</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725C1CA2-F19F-CE35-F87D-F3B62FC1E71A}"/>
              </a:ext>
            </a:extLst>
          </p:cNvPr>
          <p:cNvSpPr>
            <a:spLocks noGrp="1"/>
          </p:cNvSpPr>
          <p:nvPr>
            <p:custDataLst>
              <p:tags r:id="rId7"/>
            </p:custDataLst>
          </p:nvPr>
        </p:nvSpPr>
        <p:spPr bwMode="gray">
          <a:xfrm>
            <a:off x="2122488" y="3925888"/>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A837F71-D6A1-4C0E-9792-D231FC0BD46E}" type="datetime'''''''''51''''''''''''''''''''''''''''''%'''">
              <a:rPr lang="en-US" altLang="en-US" sz="1200" smtClean="0">
                <a:cs typeface="+mn-cs"/>
              </a:rPr>
              <a:pPr/>
              <a:t>51%</a:t>
            </a:fld>
            <a:endParaRPr lang="en-US" sz="1200" dirty="0">
              <a:cs typeface="+mn-cs"/>
            </a:endParaRPr>
          </a:p>
        </p:txBody>
      </p:sp>
      <p:sp>
        <p:nvSpPr>
          <p:cNvPr id="40" name="Text Placeholder 4">
            <a:extLst>
              <a:ext uri="{FF2B5EF4-FFF2-40B4-BE49-F238E27FC236}">
                <a16:creationId xmlns:a16="http://schemas.microsoft.com/office/drawing/2014/main" id="{4DE06ABF-60E1-969C-9D30-F462170F2B33}"/>
              </a:ext>
            </a:extLst>
          </p:cNvPr>
          <p:cNvSpPr>
            <a:spLocks noGrp="1"/>
          </p:cNvSpPr>
          <p:nvPr>
            <p:custDataLst>
              <p:tags r:id="rId8"/>
            </p:custDataLst>
          </p:nvPr>
        </p:nvSpPr>
        <p:spPr bwMode="gray">
          <a:xfrm>
            <a:off x="2122488" y="49752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9118900-1810-41B3-AE43-DEFABE06C2EC}" type="datetime'1''''''''''''''''''''''''''''''''''4''%'''''''''''''''''''''''">
              <a:rPr lang="en-US" altLang="en-US" sz="1200" smtClean="0">
                <a:solidFill>
                  <a:schemeClr val="tx2"/>
                </a:solidFill>
                <a:cs typeface="+mn-cs"/>
              </a:rPr>
              <a:pPr/>
              <a:t>14%</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69C2FA78-0CA9-DFD5-DBD3-F54003EDFC00}"/>
              </a:ext>
            </a:extLst>
          </p:cNvPr>
          <p:cNvSpPr>
            <a:spLocks noGrp="1"/>
          </p:cNvSpPr>
          <p:nvPr>
            <p:custDataLst>
              <p:tags r:id="rId9"/>
            </p:custDataLst>
          </p:nvPr>
        </p:nvSpPr>
        <p:spPr bwMode="auto">
          <a:xfrm>
            <a:off x="1289050" y="5343525"/>
            <a:ext cx="20145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F90F8A8-2E4A-45C0-ACD5-404858D742D6}" type="thinkcell&lt;?xml version=&quot;1.0&quot; encoding=&quot;UTF-16&quot; standalone=&quot;yes&quot;?&gt;&lt;root reqver=&quot;28224&quot;&gt;&lt;version val=&quot;35840&quot;/&gt;&lt;PersistentType&gt;&lt;m_guid val=&quot;7d700d3b-6f83-4baa-a7fb-bcd813b12ce7&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Screening first, full stability analysis later (6-month batch)</a:t>
            </a:fld>
            <a:endParaRPr lang="en-US" sz="1200" dirty="0">
              <a:cs typeface="+mn-cs"/>
            </a:endParaRPr>
          </a:p>
        </p:txBody>
      </p:sp>
      <p:sp>
        <p:nvSpPr>
          <p:cNvPr id="71" name="Text Placeholder 4">
            <a:extLst>
              <a:ext uri="{FF2B5EF4-FFF2-40B4-BE49-F238E27FC236}">
                <a16:creationId xmlns:a16="http://schemas.microsoft.com/office/drawing/2014/main" id="{A70A8971-7002-94B8-A99E-DB9502EF6F33}"/>
              </a:ext>
            </a:extLst>
          </p:cNvPr>
          <p:cNvSpPr>
            <a:spLocks noGrp="1"/>
          </p:cNvSpPr>
          <p:nvPr>
            <p:custDataLst>
              <p:tags r:id="rId10"/>
            </p:custDataLst>
          </p:nvPr>
        </p:nvSpPr>
        <p:spPr bwMode="gray">
          <a:xfrm>
            <a:off x="6270625" y="4762500"/>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63B769E-A253-43BC-9990-0ABFCF97D06C}" type="datetime'''''''''''''''''''''''''''''''''''''4%'''''''''''''''''''">
              <a:rPr lang="en-US" altLang="en-US" sz="1200" smtClean="0">
                <a:solidFill>
                  <a:schemeClr val="tx2"/>
                </a:solidFill>
                <a:effectLst/>
                <a:cs typeface="+mn-cs"/>
              </a:rPr>
              <a:pPr lvl="0" algn="ctr">
                <a:spcBef>
                  <a:spcPct val="0"/>
                </a:spcBef>
                <a:spcAft>
                  <a:spcPct val="0"/>
                </a:spcAft>
              </a:pPr>
              <a:t>4%</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8A66327B-9DE9-1C3B-70B2-5E70BD80CA14}"/>
              </a:ext>
            </a:extLst>
          </p:cNvPr>
          <p:cNvSpPr>
            <a:spLocks noGrp="1"/>
          </p:cNvSpPr>
          <p:nvPr>
            <p:custDataLst>
              <p:tags r:id="rId11"/>
            </p:custDataLst>
          </p:nvPr>
        </p:nvSpPr>
        <p:spPr bwMode="gray">
          <a:xfrm>
            <a:off x="5026025" y="492442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05F46C-DC2C-44A9-A709-6CFD8FA12DC2}" type="datetime'''''''''''''''''''''''6''''''''''''''''%'''''''''''''''''">
              <a:rPr lang="en-US" altLang="en-US" sz="1200" smtClean="0">
                <a:cs typeface="+mn-cs"/>
              </a:rPr>
              <a:pPr lvl="0" algn="ctr">
                <a:spcBef>
                  <a:spcPct val="0"/>
                </a:spcBef>
                <a:spcAft>
                  <a:spcPct val="0"/>
                </a:spcAft>
              </a:pPr>
              <a:t>6%</a:t>
            </a:fld>
            <a:endParaRPr lang="en-US" sz="1200" dirty="0">
              <a:cs typeface="+mn-cs"/>
            </a:endParaRPr>
          </a:p>
        </p:txBody>
      </p:sp>
      <p:sp>
        <p:nvSpPr>
          <p:cNvPr id="32" name="Text Placeholder 4">
            <a:extLst>
              <a:ext uri="{FF2B5EF4-FFF2-40B4-BE49-F238E27FC236}">
                <a16:creationId xmlns:a16="http://schemas.microsoft.com/office/drawing/2014/main" id="{12A5365F-B4B9-3ABF-FCC8-43CDAE7FEA2B}"/>
              </a:ext>
            </a:extLst>
          </p:cNvPr>
          <p:cNvSpPr>
            <a:spLocks noGrp="1"/>
          </p:cNvSpPr>
          <p:nvPr>
            <p:custDataLst>
              <p:tags r:id="rId12"/>
            </p:custDataLst>
          </p:nvPr>
        </p:nvSpPr>
        <p:spPr bwMode="gray">
          <a:xfrm>
            <a:off x="5648325" y="51101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E87004A-40DF-4CD4-B118-A7202F3190C8}" type="datetime'''''''6''''''''''''''''%'''''''''''''''''''''''''">
              <a:rPr lang="en-US" altLang="en-US" sz="1200" smtClean="0">
                <a:solidFill>
                  <a:schemeClr val="tx2"/>
                </a:solidFill>
                <a:cs typeface="+mn-cs"/>
              </a:rPr>
              <a:pPr lvl="0" algn="ctr">
                <a:spcBef>
                  <a:spcPct val="0"/>
                </a:spcBef>
                <a:spcAft>
                  <a:spcPct val="0"/>
                </a:spcAft>
              </a:pPr>
              <a:t>6%</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3E4C4D73-89BA-874B-1613-38ED054D70C6}"/>
              </a:ext>
            </a:extLst>
          </p:cNvPr>
          <p:cNvSpPr>
            <a:spLocks noGrp="1"/>
          </p:cNvSpPr>
          <p:nvPr>
            <p:custDataLst>
              <p:tags r:id="rId13"/>
            </p:custDataLst>
          </p:nvPr>
        </p:nvSpPr>
        <p:spPr bwMode="auto">
          <a:xfrm>
            <a:off x="4740275" y="5343525"/>
            <a:ext cx="208121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A3E081-76D1-4A50-9B78-660BD922AB92}" type="thinkcell&lt;?xml version=&quot;1.0&quot; encoding=&quot;UTF-16&quot; standalone=&quot;yes&quot;?&gt;&lt;root reqver=&quot;28224&quot;&gt;&lt;version val=&quot;35840&quot;/&gt;&lt;PersistentType&gt;&lt;m_guid val=&quot;a5d8aea4-7abf-47ea-b950-99ec09e6307f&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Full stability analysis within the Batch Study (9-month batch)</a:t>
            </a:fld>
            <a:endParaRPr lang="en-US" sz="1200" dirty="0">
              <a:cs typeface="+mn-cs"/>
            </a:endParaRPr>
          </a:p>
        </p:txBody>
      </p:sp>
      <p:sp>
        <p:nvSpPr>
          <p:cNvPr id="11" name="Text Placeholder 4">
            <a:extLst>
              <a:ext uri="{FF2B5EF4-FFF2-40B4-BE49-F238E27FC236}">
                <a16:creationId xmlns:a16="http://schemas.microsoft.com/office/drawing/2014/main" id="{A02AC821-1B84-7722-A3F0-05D5B464F02F}"/>
              </a:ext>
            </a:extLst>
          </p:cNvPr>
          <p:cNvSpPr>
            <a:spLocks noGrp="1"/>
          </p:cNvSpPr>
          <p:nvPr>
            <p:custDataLst>
              <p:tags r:id="rId14"/>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621E5E-D831-428C-AB55-93974AC41148}" type="datetime'''''''''''''8''''''''''''''''4''''''''%'''''''''''''''''">
              <a:rPr lang="en-US" altLang="en-US" sz="1200" b="1" smtClean="0">
                <a:cs typeface="+mn-cs"/>
              </a:rPr>
              <a:pPr/>
              <a:t>84%</a:t>
            </a:fld>
            <a:endParaRPr lang="en-US" sz="1200" b="1" dirty="0">
              <a:cs typeface="+mn-cs"/>
            </a:endParaRPr>
          </a:p>
        </p:txBody>
      </p:sp>
      <p:sp>
        <p:nvSpPr>
          <p:cNvPr id="12" name="Text Placeholder 4">
            <a:extLst>
              <a:ext uri="{FF2B5EF4-FFF2-40B4-BE49-F238E27FC236}">
                <a16:creationId xmlns:a16="http://schemas.microsoft.com/office/drawing/2014/main" id="{1E7D1627-B618-FA1F-577B-1F55414FB4AE}"/>
              </a:ext>
            </a:extLst>
          </p:cNvPr>
          <p:cNvSpPr>
            <a:spLocks noGrp="1"/>
          </p:cNvSpPr>
          <p:nvPr>
            <p:custDataLst>
              <p:tags r:id="rId15"/>
            </p:custDataLst>
          </p:nvPr>
        </p:nvSpPr>
        <p:spPr bwMode="gray">
          <a:xfrm>
            <a:off x="5607050" y="45767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7ABF228-3CFF-4E7F-974A-0A5B79160E8C}" type="datetime'''''''''''''1''''''''''6''''''''''''%'''''''">
              <a:rPr lang="en-US" altLang="en-US" sz="1200" b="1" smtClean="0">
                <a:cs typeface="+mn-cs"/>
              </a:rPr>
              <a:pPr lvl="0" algn="ctr">
                <a:spcBef>
                  <a:spcPct val="0"/>
                </a:spcBef>
                <a:spcAft>
                  <a:spcPct val="0"/>
                </a:spcAft>
              </a:pPr>
              <a:t>16%</a:t>
            </a:fld>
            <a:endParaRPr lang="en-US" sz="1200" b="1" dirty="0">
              <a:cs typeface="+mn-cs"/>
            </a:endParaRPr>
          </a:p>
        </p:txBody>
      </p:sp>
      <p:sp>
        <p:nvSpPr>
          <p:cNvPr id="56" name="Rectangle 55">
            <a:extLst>
              <a:ext uri="{FF2B5EF4-FFF2-40B4-BE49-F238E27FC236}">
                <a16:creationId xmlns:a16="http://schemas.microsoft.com/office/drawing/2014/main" id="{0DBBE5A8-5891-946C-8D86-81DFA537864D}"/>
              </a:ext>
            </a:extLst>
          </p:cNvPr>
          <p:cNvSpPr/>
          <p:nvPr>
            <p:custDataLst>
              <p:tags r:id="rId16"/>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FFC30D82-65A2-556E-BB67-A8E8F2A2B96A}"/>
              </a:ext>
            </a:extLst>
          </p:cNvPr>
          <p:cNvSpPr/>
          <p:nvPr>
            <p:custDataLst>
              <p:tags r:id="rId17"/>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AEBE8ABB-E21E-DD2B-00B2-EF47DD1E8ABA}"/>
              </a:ext>
            </a:extLst>
          </p:cNvPr>
          <p:cNvSpPr/>
          <p:nvPr>
            <p:custDataLst>
              <p:tags r:id="rId18"/>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F94E0455-6BE2-EE41-915E-1E2304740A0D}"/>
              </a:ext>
            </a:extLst>
          </p:cNvPr>
          <p:cNvSpPr>
            <a:spLocks noGrp="1"/>
          </p:cNvSpPr>
          <p:nvPr>
            <p:custDataLst>
              <p:tags r:id="rId19"/>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257A5CBE-B42D-71FF-0065-8B5D48DBB806}"/>
              </a:ext>
            </a:extLst>
          </p:cNvPr>
          <p:cNvSpPr>
            <a:spLocks noGrp="1"/>
          </p:cNvSpPr>
          <p:nvPr>
            <p:custDataLst>
              <p:tags r:id="rId20"/>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A784D684-35A5-AB0E-A412-3BE948634CF4}"/>
              </a:ext>
            </a:extLst>
          </p:cNvPr>
          <p:cNvSpPr>
            <a:spLocks noGrp="1"/>
          </p:cNvSpPr>
          <p:nvPr>
            <p:custDataLst>
              <p:tags r:id="rId21"/>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A559ACD7-5476-E8E8-AD12-A384AE85685D}"/>
              </a:ext>
            </a:extLst>
          </p:cNvPr>
          <p:cNvSpPr txBox="1"/>
          <p:nvPr>
            <p:custDataLst>
              <p:tags r:id="rId2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N=70 (16 T(D)SPs, 40 LLC, 14 Other)</a:t>
            </a:r>
          </a:p>
        </p:txBody>
      </p:sp>
      <p:sp>
        <p:nvSpPr>
          <p:cNvPr id="21" name="TextBox 20">
            <a:extLst>
              <a:ext uri="{FF2B5EF4-FFF2-40B4-BE49-F238E27FC236}">
                <a16:creationId xmlns:a16="http://schemas.microsoft.com/office/drawing/2014/main" id="{09CA7A14-65ED-E536-B4AA-A286FF0FA5DB}"/>
              </a:ext>
            </a:extLst>
          </p:cNvPr>
          <p:cNvSpPr txBox="1"/>
          <p:nvPr>
            <p:custDataLst>
              <p:tags r:id="rId2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C9AC7F5D-1948-9547-6455-4333277668A8}"/>
              </a:ext>
            </a:extLst>
          </p:cNvPr>
          <p:cNvSpPr/>
          <p:nvPr>
            <p:custDataLst>
              <p:tags r:id="rId24"/>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C4</a:t>
            </a:r>
          </a:p>
        </p:txBody>
      </p:sp>
    </p:spTree>
    <p:extLst>
      <p:ext uri="{BB962C8B-B14F-4D97-AF65-F5344CB8AC3E}">
        <p14:creationId xmlns:p14="http://schemas.microsoft.com/office/powerpoint/2010/main" val="233003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1E11B-1314-9674-41CB-59C1D556A55C}"/>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D98CF68E-F0FC-1634-4F90-9012EB387558}"/>
              </a:ext>
            </a:extLst>
          </p:cNvPr>
          <p:cNvGraphicFramePr>
            <a:graphicFrameLocks noChangeAspect="1"/>
          </p:cNvGraphicFramePr>
          <p:nvPr>
            <p:custDataLst>
              <p:tags r:id="rId1"/>
            </p:custDataLst>
            <p:extLst>
              <p:ext uri="{D42A27DB-BD31-4B8C-83A1-F6EECF244321}">
                <p14:modId xmlns:p14="http://schemas.microsoft.com/office/powerpoint/2010/main" val="426179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5" progId="TCLayout.ActiveDocument.1">
                  <p:embed/>
                </p:oleObj>
              </mc:Choice>
              <mc:Fallback>
                <p:oleObj name="think-cell Slide" r:id="rId31" imgW="404" imgH="405" progId="TCLayout.ActiveDocument.1">
                  <p:embed/>
                  <p:pic>
                    <p:nvPicPr>
                      <p:cNvPr id="22" name="Object 2" hidden="1">
                        <a:extLst>
                          <a:ext uri="{FF2B5EF4-FFF2-40B4-BE49-F238E27FC236}">
                            <a16:creationId xmlns:a16="http://schemas.microsoft.com/office/drawing/2014/main" id="{D98CF68E-F0FC-1634-4F90-9012EB387558}"/>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A72FEFD-8A3E-643E-DE23-9EC5C5BE02EE}"/>
              </a:ext>
            </a:extLst>
          </p:cNvPr>
          <p:cNvSpPr>
            <a:spLocks noGrp="1"/>
          </p:cNvSpPr>
          <p:nvPr>
            <p:ph type="title"/>
            <p:custDataLst>
              <p:tags r:id="rId2"/>
            </p:custDataLst>
          </p:nvPr>
        </p:nvSpPr>
        <p:spPr>
          <a:xfrm>
            <a:off x="554736" y="172212"/>
            <a:ext cx="6967728" cy="731520"/>
          </a:xfrm>
        </p:spPr>
        <p:txBody>
          <a:bodyPr vert="horz"/>
          <a:lstStyle/>
          <a:p>
            <a:r>
              <a:rPr lang="en-US" dirty="0"/>
              <a:t>Batch study: Transmission upgrade scope</a:t>
            </a:r>
          </a:p>
        </p:txBody>
      </p:sp>
      <p:cxnSp>
        <p:nvCxnSpPr>
          <p:cNvPr id="6" name="LineBasicStrong 6">
            <a:extLst>
              <a:ext uri="{FF2B5EF4-FFF2-40B4-BE49-F238E27FC236}">
                <a16:creationId xmlns:a16="http://schemas.microsoft.com/office/drawing/2014/main" id="{5361585F-5CE7-D9E4-44CB-C5C683295847}"/>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0334A2F-EAB0-B40E-8AB3-8B1E8662FCB5}"/>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28906B8E-9A63-7F2C-4305-4DE4F25EBC45}"/>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783B11D-3E56-C290-972E-9FF7DE453EDD}"/>
              </a:ext>
            </a:extLst>
          </p:cNvPr>
          <p:cNvSpPr txBox="1">
            <a:spLocks/>
          </p:cNvSpPr>
          <p:nvPr/>
        </p:nvSpPr>
        <p:spPr>
          <a:xfrm>
            <a:off x="8054871" y="1992154"/>
            <a:ext cx="3801508" cy="31085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(69%) favor limiting the scope of transmission upgrades identified in a Batch Study to straightforward improvements, enabling faster execution and earlier certainty</a:t>
            </a:r>
            <a:r>
              <a:rPr lang="en-US" sz="1200" dirty="0"/>
              <a:t>; smaller shares support identifying expanded complex upgrades (12%) or pursuing full identification of all upgrades, including long-lead and new ROW projects (20%)</a:t>
            </a:r>
          </a:p>
          <a:p>
            <a:pPr marL="285750" indent="-285750">
              <a:buFont typeface="Arial" panose="020B0604020202020204" pitchFamily="34" charset="0"/>
              <a:buChar char="•"/>
            </a:pPr>
            <a:r>
              <a:rPr lang="en-US" sz="1200" b="1" dirty="0"/>
              <a:t>Some divergence across stakeholders</a:t>
            </a:r>
            <a:r>
              <a:rPr lang="en-US" sz="1200" dirty="0"/>
              <a:t>:</a:t>
            </a:r>
          </a:p>
          <a:p>
            <a:pPr marL="514350" lvl="1" indent="-285750">
              <a:buFont typeface="Arial" panose="020B0604020202020204" pitchFamily="34" charset="0"/>
              <a:buChar char="-"/>
            </a:pPr>
            <a:r>
              <a:rPr lang="en-US" sz="1200" dirty="0"/>
              <a:t>“T(D)SPs” are ambivalent between a limited upgrade scope and full identification of transmission upgrades</a:t>
            </a:r>
          </a:p>
          <a:p>
            <a:pPr marL="514350" lvl="1" indent="-285750">
              <a:buFont typeface="Arial" panose="020B0604020202020204" pitchFamily="34" charset="0"/>
              <a:buChar char="-"/>
            </a:pPr>
            <a:r>
              <a:rPr lang="en-US" sz="1200" dirty="0"/>
              <a:t>“Large Load customers”, and “Other” stakeholders show a preference for limiting upgrade identification to straightforward improvements</a:t>
            </a:r>
            <a:endParaRPr lang="en-US" sz="1200" b="1" dirty="0"/>
          </a:p>
        </p:txBody>
      </p:sp>
      <p:graphicFrame>
        <p:nvGraphicFramePr>
          <p:cNvPr id="20" name="Chart 19">
            <a:extLst>
              <a:ext uri="{FF2B5EF4-FFF2-40B4-BE49-F238E27FC236}">
                <a16:creationId xmlns:a16="http://schemas.microsoft.com/office/drawing/2014/main" id="{90C2E9CF-E700-8DA2-A72A-896C5365D592}"/>
              </a:ext>
            </a:extLst>
          </p:cNvPr>
          <p:cNvGraphicFramePr/>
          <p:nvPr>
            <p:custDataLst>
              <p:tags r:id="rId5"/>
            </p:custDataLst>
            <p:extLst>
              <p:ext uri="{D42A27DB-BD31-4B8C-83A1-F6EECF244321}">
                <p14:modId xmlns:p14="http://schemas.microsoft.com/office/powerpoint/2010/main" val="3262268494"/>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3"/>
          </a:graphicData>
        </a:graphic>
      </p:graphicFrame>
      <p:sp>
        <p:nvSpPr>
          <p:cNvPr id="35" name="Text Placeholder 4">
            <a:extLst>
              <a:ext uri="{FF2B5EF4-FFF2-40B4-BE49-F238E27FC236}">
                <a16:creationId xmlns:a16="http://schemas.microsoft.com/office/drawing/2014/main" id="{FD996571-F2C2-1A96-B5B4-DFFC0092ADC9}"/>
              </a:ext>
            </a:extLst>
          </p:cNvPr>
          <p:cNvSpPr>
            <a:spLocks noGrp="1"/>
          </p:cNvSpPr>
          <p:nvPr>
            <p:custDataLst>
              <p:tags r:id="rId6"/>
            </p:custDataLst>
          </p:nvPr>
        </p:nvSpPr>
        <p:spPr bwMode="gray">
          <a:xfrm>
            <a:off x="1541463" y="2730500"/>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0B390E5-8FF7-42A5-91D5-CE3D4D76B4A7}" type="datetime'''1''''''2''''%'''''''''''''''''''''''''''''''''''''''''''''">
              <a:rPr lang="en-US" altLang="en-US" sz="1200" smtClean="0">
                <a:solidFill>
                  <a:schemeClr val="tx2"/>
                </a:solidFill>
                <a:cs typeface="+mn-cs"/>
              </a:rPr>
              <a:pPr lvl="0" algn="ctr">
                <a:spcBef>
                  <a:spcPct val="0"/>
                </a:spcBef>
                <a:spcAft>
                  <a:spcPct val="0"/>
                </a:spcAft>
              </a:pPr>
              <a:t>12%</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7B3EA382-67B1-A4F8-C857-57EB61D6A293}"/>
              </a:ext>
            </a:extLst>
          </p:cNvPr>
          <p:cNvSpPr>
            <a:spLocks noGrp="1"/>
          </p:cNvSpPr>
          <p:nvPr>
            <p:custDataLst>
              <p:tags r:id="rId7"/>
            </p:custDataLst>
          </p:nvPr>
        </p:nvSpPr>
        <p:spPr bwMode="gray">
          <a:xfrm>
            <a:off x="1541463" y="3843338"/>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06FDA4-5EFE-4455-A8C3-9D49D8F930DC}" type="datetime'''''''''''''''''''''''4''''5''''''''''''''''''''''''''''''''%'">
              <a:rPr lang="en-US" altLang="en-US" sz="1200" smtClean="0">
                <a:cs typeface="+mn-cs"/>
              </a:rPr>
              <a:pPr/>
              <a:t>45%</a:t>
            </a:fld>
            <a:endParaRPr lang="en-US" sz="1200" dirty="0">
              <a:cs typeface="+mn-cs"/>
            </a:endParaRPr>
          </a:p>
        </p:txBody>
      </p:sp>
      <p:sp>
        <p:nvSpPr>
          <p:cNvPr id="39" name="Text Placeholder 4">
            <a:extLst>
              <a:ext uri="{FF2B5EF4-FFF2-40B4-BE49-F238E27FC236}">
                <a16:creationId xmlns:a16="http://schemas.microsoft.com/office/drawing/2014/main" id="{576352EE-FBEB-59EA-9461-CFCD19A7A72E}"/>
              </a:ext>
            </a:extLst>
          </p:cNvPr>
          <p:cNvSpPr>
            <a:spLocks noGrp="1"/>
          </p:cNvSpPr>
          <p:nvPr>
            <p:custDataLst>
              <p:tags r:id="rId8"/>
            </p:custDataLst>
          </p:nvPr>
        </p:nvSpPr>
        <p:spPr bwMode="gray">
          <a:xfrm>
            <a:off x="1541463" y="49657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04597C4-F4A8-4826-A1DA-7235D21CAF91}" type="datetime'''''''''''''''''''''1''''2''''%'''''">
              <a:rPr lang="en-US" altLang="en-US" sz="1200" smtClean="0">
                <a:solidFill>
                  <a:schemeClr val="tx2"/>
                </a:solidFill>
                <a:cs typeface="+mn-cs"/>
              </a:rPr>
              <a:pPr/>
              <a:t>12%</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FBCDE530-75E4-1BA9-3F4E-8D173EB84A27}"/>
              </a:ext>
            </a:extLst>
          </p:cNvPr>
          <p:cNvSpPr>
            <a:spLocks noGrp="1"/>
          </p:cNvSpPr>
          <p:nvPr>
            <p:custDataLst>
              <p:tags r:id="rId9"/>
            </p:custDataLst>
          </p:nvPr>
        </p:nvSpPr>
        <p:spPr bwMode="auto">
          <a:xfrm>
            <a:off x="957263" y="5414963"/>
            <a:ext cx="1516063"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AF0530-7996-409B-8E08-C6B10B37080D}" type="datetime'Limited upgrade sco''pe (straightforward'' improvements only)'">
              <a:rPr lang="en-US" altLang="en-US" sz="1200" smtClean="0">
                <a:cs typeface="+mn-cs"/>
              </a:rPr>
              <a:pPr lvl="0" algn="ctr">
                <a:spcBef>
                  <a:spcPct val="0"/>
                </a:spcBef>
                <a:spcAft>
                  <a:spcPct val="0"/>
                </a:spcAft>
              </a:pPr>
              <a:t>Limited upgrade scope (straightforward improvements only)</a:t>
            </a:fld>
            <a:endParaRPr lang="en-US" sz="1200" dirty="0">
              <a:cs typeface="+mn-cs"/>
            </a:endParaRPr>
          </a:p>
        </p:txBody>
      </p:sp>
      <p:sp>
        <p:nvSpPr>
          <p:cNvPr id="71" name="Text Placeholder 4">
            <a:extLst>
              <a:ext uri="{FF2B5EF4-FFF2-40B4-BE49-F238E27FC236}">
                <a16:creationId xmlns:a16="http://schemas.microsoft.com/office/drawing/2014/main" id="{94F6679B-4654-A93B-E102-7C7C8A27AA0D}"/>
              </a:ext>
            </a:extLst>
          </p:cNvPr>
          <p:cNvSpPr>
            <a:spLocks noGrp="1"/>
          </p:cNvSpPr>
          <p:nvPr>
            <p:custDataLst>
              <p:tags r:id="rId10"/>
            </p:custDataLst>
          </p:nvPr>
        </p:nvSpPr>
        <p:spPr bwMode="gray">
          <a:xfrm>
            <a:off x="4322763" y="480218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0318F56-E808-4D15-802F-5427554C1134}" type="datetime'''''''''''''''''''''''''''3''''''''''''''''''''''''%'">
              <a:rPr lang="en-US" altLang="en-US" sz="1200" smtClean="0">
                <a:solidFill>
                  <a:schemeClr val="tx2"/>
                </a:solidFill>
                <a:effectLst/>
                <a:cs typeface="+mn-cs"/>
              </a:rPr>
              <a:pPr lvl="0" algn="ctr">
                <a:spcBef>
                  <a:spcPct val="0"/>
                </a:spcBef>
                <a:spcAft>
                  <a:spcPct val="0"/>
                </a:spcAft>
              </a:pPr>
              <a:t>3%</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DA80952A-6658-75F5-D63E-90C9BA756655}"/>
              </a:ext>
            </a:extLst>
          </p:cNvPr>
          <p:cNvSpPr>
            <a:spLocks noGrp="1"/>
          </p:cNvSpPr>
          <p:nvPr>
            <p:custDataLst>
              <p:tags r:id="rId11"/>
            </p:custDataLst>
          </p:nvPr>
        </p:nvSpPr>
        <p:spPr bwMode="gray">
          <a:xfrm>
            <a:off x="3492500" y="4887913"/>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1A7EBAE-7869-415C-AF34-6F82C3BD16B4}" type="datetime'''''''''''''''''1''''''''%'''''''''''''''''''''''''''''''''">
              <a:rPr lang="en-US" altLang="en-US" sz="1200" smtClean="0">
                <a:cs typeface="+mn-cs"/>
              </a:rPr>
              <a:pPr lvl="0" algn="ctr">
                <a:spcBef>
                  <a:spcPct val="0"/>
                </a:spcBef>
                <a:spcAft>
                  <a:spcPct val="0"/>
                </a:spcAft>
              </a:pPr>
              <a:t>1%</a:t>
            </a:fld>
            <a:endParaRPr lang="en-US" sz="1200" dirty="0">
              <a:cs typeface="+mn-cs"/>
            </a:endParaRPr>
          </a:p>
        </p:txBody>
      </p:sp>
      <p:sp>
        <p:nvSpPr>
          <p:cNvPr id="73" name="Text Placeholder 4">
            <a:extLst>
              <a:ext uri="{FF2B5EF4-FFF2-40B4-BE49-F238E27FC236}">
                <a16:creationId xmlns:a16="http://schemas.microsoft.com/office/drawing/2014/main" id="{6C2AE583-D153-7D9F-AFCD-353526ED7D8D}"/>
              </a:ext>
            </a:extLst>
          </p:cNvPr>
          <p:cNvSpPr>
            <a:spLocks noGrp="1"/>
          </p:cNvSpPr>
          <p:nvPr>
            <p:custDataLst>
              <p:tags r:id="rId12"/>
            </p:custDataLst>
          </p:nvPr>
        </p:nvSpPr>
        <p:spPr bwMode="gray">
          <a:xfrm>
            <a:off x="3906838" y="50593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26FC964-C70D-4FD2-AFE3-7BE01C81A190}" type="datetime'''''''''''7''''''''''''''''''''%'''''''''">
              <a:rPr lang="en-US" altLang="en-US" sz="1200" smtClean="0">
                <a:solidFill>
                  <a:schemeClr val="tx2"/>
                </a:solidFill>
                <a:cs typeface="+mn-cs"/>
              </a:rPr>
              <a:pPr lvl="0" algn="ctr">
                <a:spcBef>
                  <a:spcPct val="0"/>
                </a:spcBef>
                <a:spcAft>
                  <a:spcPct val="0"/>
                </a:spcAft>
              </a:pPr>
              <a:t>7%</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980A836F-14E9-29FC-13C1-7F13C6EAB1BA}"/>
              </a:ext>
            </a:extLst>
          </p:cNvPr>
          <p:cNvSpPr>
            <a:spLocks noGrp="1"/>
          </p:cNvSpPr>
          <p:nvPr>
            <p:custDataLst>
              <p:tags r:id="rId13"/>
            </p:custDataLst>
          </p:nvPr>
        </p:nvSpPr>
        <p:spPr bwMode="auto">
          <a:xfrm>
            <a:off x="2897188" y="5414963"/>
            <a:ext cx="22828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1CB94E8-B297-47CC-A663-47B3E5E066AC}" type="datetime'Expanded upgr''ade scope (complex ''impro''vements included)'">
              <a:rPr lang="en-US" altLang="en-US" sz="1200" smtClean="0">
                <a:cs typeface="+mn-cs"/>
              </a:rPr>
              <a:pPr lvl="0" algn="ctr">
                <a:spcBef>
                  <a:spcPct val="0"/>
                </a:spcBef>
                <a:spcAft>
                  <a:spcPct val="0"/>
                </a:spcAft>
              </a:pPr>
              <a:t>Expanded upgrade scope (complex improvements included)</a:t>
            </a:fld>
            <a:endParaRPr lang="en-US" sz="1200" dirty="0">
              <a:cs typeface="+mn-cs"/>
            </a:endParaRPr>
          </a:p>
        </p:txBody>
      </p:sp>
      <p:sp>
        <p:nvSpPr>
          <p:cNvPr id="74" name="Text Placeholder 4">
            <a:extLst>
              <a:ext uri="{FF2B5EF4-FFF2-40B4-BE49-F238E27FC236}">
                <a16:creationId xmlns:a16="http://schemas.microsoft.com/office/drawing/2014/main" id="{F751A323-AFE7-4711-B4EB-4C312BF7E3A4}"/>
              </a:ext>
            </a:extLst>
          </p:cNvPr>
          <p:cNvSpPr>
            <a:spLocks noGrp="1"/>
          </p:cNvSpPr>
          <p:nvPr>
            <p:custDataLst>
              <p:tags r:id="rId14"/>
            </p:custDataLst>
          </p:nvPr>
        </p:nvSpPr>
        <p:spPr bwMode="gray">
          <a:xfrm>
            <a:off x="6188075" y="4608513"/>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6D6F3E6-C7D2-4247-8831-CBB8522E0671}" type="datetime'''1''0''''''''''''''''''''''''''''''''%'''''''''''">
              <a:rPr lang="en-US" altLang="en-US" sz="1200" smtClean="0">
                <a:solidFill>
                  <a:schemeClr val="tx2"/>
                </a:solidFill>
                <a:effectLst/>
                <a:cs typeface="+mn-cs"/>
              </a:rPr>
              <a:pPr lvl="0" algn="ctr">
                <a:spcBef>
                  <a:spcPct val="0"/>
                </a:spcBef>
                <a:spcAft>
                  <a:spcPct val="0"/>
                </a:spcAft>
              </a:pPr>
              <a:t>10%</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127EE125-8C7E-C3EB-BF78-8CF281A08AE8}"/>
              </a:ext>
            </a:extLst>
          </p:cNvPr>
          <p:cNvSpPr>
            <a:spLocks noGrp="1"/>
          </p:cNvSpPr>
          <p:nvPr>
            <p:custDataLst>
              <p:tags r:id="rId15"/>
            </p:custDataLst>
          </p:nvPr>
        </p:nvSpPr>
        <p:spPr bwMode="gray">
          <a:xfrm>
            <a:off x="6229350" y="4984750"/>
            <a:ext cx="263525"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86E95D7-5ED6-4329-9BEA-AC24D8453C65}" type="datetime'9''%'''''''''''''">
              <a:rPr lang="en-US" altLang="en-US" sz="1200" smtClean="0">
                <a:cs typeface="+mn-cs"/>
              </a:rPr>
              <a:pPr/>
              <a:t>9%</a:t>
            </a:fld>
            <a:endParaRPr lang="en-US" sz="1200" dirty="0">
              <a:cs typeface="+mn-cs"/>
            </a:endParaRPr>
          </a:p>
        </p:txBody>
      </p:sp>
      <p:sp>
        <p:nvSpPr>
          <p:cNvPr id="31" name="Text Placeholder 4">
            <a:extLst>
              <a:ext uri="{FF2B5EF4-FFF2-40B4-BE49-F238E27FC236}">
                <a16:creationId xmlns:a16="http://schemas.microsoft.com/office/drawing/2014/main" id="{5CA3F5D6-7E97-1CEF-C2D3-68A2A2032AD5}"/>
              </a:ext>
            </a:extLst>
          </p:cNvPr>
          <p:cNvSpPr>
            <a:spLocks noGrp="1"/>
          </p:cNvSpPr>
          <p:nvPr>
            <p:custDataLst>
              <p:tags r:id="rId16"/>
            </p:custDataLst>
          </p:nvPr>
        </p:nvSpPr>
        <p:spPr bwMode="gray">
          <a:xfrm>
            <a:off x="6229350" y="518160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941D0D2-0A49-4B9E-9C68-C1327EA8E55E}" type="datetime'''''''''''''''''''''''1''''''''''''''%'''''">
              <a:rPr lang="en-US" altLang="en-US" sz="1200" smtClean="0">
                <a:solidFill>
                  <a:schemeClr val="tx2"/>
                </a:solidFill>
                <a:effectLst/>
                <a:cs typeface="+mn-cs"/>
              </a:rPr>
              <a:pPr lvl="0" algn="ctr">
                <a:spcBef>
                  <a:spcPct val="0"/>
                </a:spcBef>
                <a:spcAft>
                  <a:spcPct val="0"/>
                </a:spcAft>
              </a:pPr>
              <a:t>1%</a:t>
            </a:fld>
            <a:endParaRPr lang="en-US" sz="1200" dirty="0">
              <a:solidFill>
                <a:schemeClr val="tx2"/>
              </a:solidFill>
              <a:cs typeface="+mn-cs"/>
            </a:endParaRPr>
          </a:p>
        </p:txBody>
      </p:sp>
      <p:sp>
        <p:nvSpPr>
          <p:cNvPr id="13" name="Text Placeholder 4">
            <a:extLst>
              <a:ext uri="{FF2B5EF4-FFF2-40B4-BE49-F238E27FC236}">
                <a16:creationId xmlns:a16="http://schemas.microsoft.com/office/drawing/2014/main" id="{10D8AB47-E437-A3A0-95C5-EDCEB2076CDF}"/>
              </a:ext>
            </a:extLst>
          </p:cNvPr>
          <p:cNvSpPr>
            <a:spLocks noGrp="1"/>
          </p:cNvSpPr>
          <p:nvPr>
            <p:custDataLst>
              <p:tags r:id="rId17"/>
            </p:custDataLst>
          </p:nvPr>
        </p:nvSpPr>
        <p:spPr bwMode="auto">
          <a:xfrm>
            <a:off x="5364162" y="5414963"/>
            <a:ext cx="19939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DD081DD-BC09-4C7A-BC88-2D45994CB0E7}" type="datetime'Full upgrad''e scope (including long-lead and'' ROW projects)'">
              <a:rPr lang="en-US" altLang="en-US" sz="1200" smtClean="0">
                <a:cs typeface="+mn-cs"/>
              </a:rPr>
              <a:pPr lvl="0" algn="ctr">
                <a:spcBef>
                  <a:spcPct val="0"/>
                </a:spcBef>
                <a:spcAft>
                  <a:spcPct val="0"/>
                </a:spcAft>
              </a:pPr>
              <a:t>Full upgrade scope (including long-lead and ROW projects)</a:t>
            </a:fld>
            <a:endParaRPr lang="en-US" sz="1200" dirty="0">
              <a:cs typeface="+mn-cs"/>
            </a:endParaRPr>
          </a:p>
        </p:txBody>
      </p:sp>
      <p:sp>
        <p:nvSpPr>
          <p:cNvPr id="11" name="Text Placeholder 4">
            <a:extLst>
              <a:ext uri="{FF2B5EF4-FFF2-40B4-BE49-F238E27FC236}">
                <a16:creationId xmlns:a16="http://schemas.microsoft.com/office/drawing/2014/main" id="{D3FC35B3-1564-4569-7CF3-1BDB9DA5C2A5}"/>
              </a:ext>
            </a:extLst>
          </p:cNvPr>
          <p:cNvSpPr>
            <a:spLocks noGrp="1"/>
          </p:cNvSpPr>
          <p:nvPr>
            <p:custDataLst>
              <p:tags r:id="rId18"/>
            </p:custDataLst>
          </p:nvPr>
        </p:nvSpPr>
        <p:spPr bwMode="gray">
          <a:xfrm>
            <a:off x="1541463"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DC4B8AA-D64C-4F83-BA55-0A3938C2B007}" type="datetime'''''''''''''''''''''6''''''''''''''''''9%'''''''''''''">
              <a:rPr lang="en-US" altLang="en-US" sz="1200" b="1" smtClean="0">
                <a:cs typeface="+mn-cs"/>
              </a:rPr>
              <a:pPr/>
              <a:t>69%</a:t>
            </a:fld>
            <a:endParaRPr lang="en-US" sz="1200" b="1" dirty="0">
              <a:cs typeface="+mn-cs"/>
            </a:endParaRPr>
          </a:p>
        </p:txBody>
      </p:sp>
      <p:sp>
        <p:nvSpPr>
          <p:cNvPr id="12" name="Text Placeholder 4">
            <a:extLst>
              <a:ext uri="{FF2B5EF4-FFF2-40B4-BE49-F238E27FC236}">
                <a16:creationId xmlns:a16="http://schemas.microsoft.com/office/drawing/2014/main" id="{7EFBDF1A-C0F2-33D4-1585-AEE0D185F9F6}"/>
              </a:ext>
            </a:extLst>
          </p:cNvPr>
          <p:cNvSpPr>
            <a:spLocks noGrp="1"/>
          </p:cNvSpPr>
          <p:nvPr>
            <p:custDataLst>
              <p:tags r:id="rId19"/>
            </p:custDataLst>
          </p:nvPr>
        </p:nvSpPr>
        <p:spPr bwMode="gray">
          <a:xfrm>
            <a:off x="3865563" y="46196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17779E4-1E75-4D7B-8C72-2ECCC8522FC8}" type="datetime'''''''''''''''''''''''''''''''1''''''''''''''2''%'''''''''''">
              <a:rPr lang="en-US" altLang="en-US" sz="1200" b="1" smtClean="0">
                <a:cs typeface="+mn-cs"/>
              </a:rPr>
              <a:pPr lvl="0" algn="ctr">
                <a:spcBef>
                  <a:spcPct val="0"/>
                </a:spcBef>
                <a:spcAft>
                  <a:spcPct val="0"/>
                </a:spcAft>
              </a:pPr>
              <a:t>12%</a:t>
            </a:fld>
            <a:endParaRPr lang="en-US" sz="1200" b="1" dirty="0">
              <a:cs typeface="+mn-cs"/>
            </a:endParaRPr>
          </a:p>
        </p:txBody>
      </p:sp>
      <p:sp>
        <p:nvSpPr>
          <p:cNvPr id="14" name="Text Placeholder 4">
            <a:extLst>
              <a:ext uri="{FF2B5EF4-FFF2-40B4-BE49-F238E27FC236}">
                <a16:creationId xmlns:a16="http://schemas.microsoft.com/office/drawing/2014/main" id="{66A6AA2D-5F8C-C1F9-7249-240B66B6C7EB}"/>
              </a:ext>
            </a:extLst>
          </p:cNvPr>
          <p:cNvSpPr>
            <a:spLocks noGrp="1"/>
          </p:cNvSpPr>
          <p:nvPr>
            <p:custDataLst>
              <p:tags r:id="rId20"/>
            </p:custDataLst>
          </p:nvPr>
        </p:nvSpPr>
        <p:spPr bwMode="gray">
          <a:xfrm>
            <a:off x="6188075" y="42910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6369E1B-7AA8-4B5A-B799-502891436BA0}" type="datetime'''''''''''''''2''''''''0''%'''''''''">
              <a:rPr lang="en-US" altLang="en-US" sz="1200" b="1" smtClean="0">
                <a:cs typeface="+mn-cs"/>
              </a:rPr>
              <a:pPr/>
              <a:t>20%</a:t>
            </a:fld>
            <a:endParaRPr lang="en-US" sz="1200" b="1" dirty="0">
              <a:cs typeface="+mn-cs"/>
            </a:endParaRPr>
          </a:p>
        </p:txBody>
      </p:sp>
      <p:sp>
        <p:nvSpPr>
          <p:cNvPr id="56" name="Rectangle 55">
            <a:extLst>
              <a:ext uri="{FF2B5EF4-FFF2-40B4-BE49-F238E27FC236}">
                <a16:creationId xmlns:a16="http://schemas.microsoft.com/office/drawing/2014/main" id="{4BB80EC6-5563-295C-09E3-F5C1246475BA}"/>
              </a:ext>
            </a:extLst>
          </p:cNvPr>
          <p:cNvSpPr/>
          <p:nvPr>
            <p:custDataLst>
              <p:tags r:id="rId21"/>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07636F81-801C-4FFB-23DE-69F1BAA63463}"/>
              </a:ext>
            </a:extLst>
          </p:cNvPr>
          <p:cNvSpPr/>
          <p:nvPr>
            <p:custDataLst>
              <p:tags r:id="rId22"/>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4F429638-0FE5-F4E0-70A0-7790DDADAEFF}"/>
              </a:ext>
            </a:extLst>
          </p:cNvPr>
          <p:cNvSpPr/>
          <p:nvPr>
            <p:custDataLst>
              <p:tags r:id="rId23"/>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305E0316-6C5B-6367-CC93-00D5BB539987}"/>
              </a:ext>
            </a:extLst>
          </p:cNvPr>
          <p:cNvSpPr>
            <a:spLocks noGrp="1"/>
          </p:cNvSpPr>
          <p:nvPr>
            <p:custDataLst>
              <p:tags r:id="rId24"/>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EB0C4F97-FAE1-2FD7-2DE6-EA82463B17CE}"/>
              </a:ext>
            </a:extLst>
          </p:cNvPr>
          <p:cNvSpPr>
            <a:spLocks noGrp="1"/>
          </p:cNvSpPr>
          <p:nvPr>
            <p:custDataLst>
              <p:tags r:id="rId25"/>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F7036C66-1B72-CA0A-06F0-3D129A7D7B40}"/>
              </a:ext>
            </a:extLst>
          </p:cNvPr>
          <p:cNvSpPr>
            <a:spLocks noGrp="1"/>
          </p:cNvSpPr>
          <p:nvPr>
            <p:custDataLst>
              <p:tags r:id="rId26"/>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F82600A9-F4D1-9436-FD70-52A7E69B322E}"/>
              </a:ext>
            </a:extLst>
          </p:cNvPr>
          <p:cNvSpPr txBox="1"/>
          <p:nvPr>
            <p:custDataLst>
              <p:tags r:id="rId27"/>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N=69 (17 T(D)SPs, 38 LLC, 14 Other)</a:t>
            </a:r>
          </a:p>
        </p:txBody>
      </p:sp>
      <p:sp>
        <p:nvSpPr>
          <p:cNvPr id="21" name="TextBox 20">
            <a:extLst>
              <a:ext uri="{FF2B5EF4-FFF2-40B4-BE49-F238E27FC236}">
                <a16:creationId xmlns:a16="http://schemas.microsoft.com/office/drawing/2014/main" id="{65152F5C-CD86-B03E-C377-6D6DF67E9E57}"/>
              </a:ext>
            </a:extLst>
          </p:cNvPr>
          <p:cNvSpPr txBox="1"/>
          <p:nvPr>
            <p:custDataLst>
              <p:tags r:id="rId28"/>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8F9E419E-0EA9-6067-B795-2800C2FC7828}"/>
              </a:ext>
            </a:extLst>
          </p:cNvPr>
          <p:cNvSpPr/>
          <p:nvPr>
            <p:custDataLst>
              <p:tags r:id="rId29"/>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C5</a:t>
            </a:r>
          </a:p>
        </p:txBody>
      </p:sp>
      <p:sp>
        <p:nvSpPr>
          <p:cNvPr id="36" name="TextBox 35">
            <a:extLst>
              <a:ext uri="{FF2B5EF4-FFF2-40B4-BE49-F238E27FC236}">
                <a16:creationId xmlns:a16="http://schemas.microsoft.com/office/drawing/2014/main" id="{6F759BA3-AC0B-0185-43B7-99AB5EADD371}"/>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“What is the scope of transmission upgrades that should be identified in a Batch Study?”</a:t>
            </a:r>
            <a:r>
              <a:rPr lang="en-US" sz="1400" i="1" dirty="0"/>
              <a:t> (% of overall respondents)</a:t>
            </a:r>
          </a:p>
        </p:txBody>
      </p:sp>
    </p:spTree>
    <p:extLst>
      <p:ext uri="{BB962C8B-B14F-4D97-AF65-F5344CB8AC3E}">
        <p14:creationId xmlns:p14="http://schemas.microsoft.com/office/powerpoint/2010/main" val="187934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BA074-63BB-B879-0127-384C87009671}"/>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AE205783-5DF4-8275-1063-F250E8F508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5" progId="TCLayout.ActiveDocument.1">
                  <p:embed/>
                </p:oleObj>
              </mc:Choice>
              <mc:Fallback>
                <p:oleObj name="think-cell Slide" r:id="rId15" imgW="404" imgH="405" progId="TCLayout.ActiveDocument.1">
                  <p:embed/>
                  <p:pic>
                    <p:nvPicPr>
                      <p:cNvPr id="6" name="Object 6" hidden="1">
                        <a:extLst>
                          <a:ext uri="{FF2B5EF4-FFF2-40B4-BE49-F238E27FC236}">
                            <a16:creationId xmlns:a16="http://schemas.microsoft.com/office/drawing/2014/main" id="{AE205783-5DF4-8275-1063-F250E8F508F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76174CC-B79E-0E5C-8768-C56D8507AB4E}"/>
              </a:ext>
            </a:extLst>
          </p:cNvPr>
          <p:cNvSpPr>
            <a:spLocks noGrp="1"/>
          </p:cNvSpPr>
          <p:nvPr>
            <p:ph type="title"/>
            <p:custDataLst>
              <p:tags r:id="rId2"/>
            </p:custDataLst>
          </p:nvPr>
        </p:nvSpPr>
        <p:spPr/>
        <p:txBody>
          <a:bodyPr vert="horz"/>
          <a:lstStyle/>
          <a:p>
            <a:r>
              <a:rPr lang="en-US" dirty="0"/>
              <a:t>Batch study: Open Comments</a:t>
            </a:r>
          </a:p>
        </p:txBody>
      </p:sp>
      <p:sp>
        <p:nvSpPr>
          <p:cNvPr id="8" name="TextBox 7">
            <a:extLst>
              <a:ext uri="{FF2B5EF4-FFF2-40B4-BE49-F238E27FC236}">
                <a16:creationId xmlns:a16="http://schemas.microsoft.com/office/drawing/2014/main" id="{A6495EEA-FA16-0CF2-63A1-BEAEF7AA83F2}"/>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3BA32A95-D21E-824A-90C7-D838E575AFBE}"/>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N=46</a:t>
            </a:r>
          </a:p>
        </p:txBody>
      </p:sp>
      <p:sp>
        <p:nvSpPr>
          <p:cNvPr id="10" name="TextBox 9">
            <a:extLst>
              <a:ext uri="{FF2B5EF4-FFF2-40B4-BE49-F238E27FC236}">
                <a16:creationId xmlns:a16="http://schemas.microsoft.com/office/drawing/2014/main" id="{3605EABF-8440-0B10-7592-4449B6C6579F}"/>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“Is there anything else you would like to share about the batch study aspect of the process?”</a:t>
            </a:r>
            <a:endParaRPr lang="en-US" sz="1400" i="1" dirty="0"/>
          </a:p>
        </p:txBody>
      </p:sp>
      <p:sp>
        <p:nvSpPr>
          <p:cNvPr id="2" name="TextBox 1">
            <a:extLst>
              <a:ext uri="{FF2B5EF4-FFF2-40B4-BE49-F238E27FC236}">
                <a16:creationId xmlns:a16="http://schemas.microsoft.com/office/drawing/2014/main" id="{ECE7CE7E-AE9C-C148-F2C6-A29B74D8424F}"/>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3" name="LineBasicStrong 6">
            <a:extLst>
              <a:ext uri="{FF2B5EF4-FFF2-40B4-BE49-F238E27FC236}">
                <a16:creationId xmlns:a16="http://schemas.microsoft.com/office/drawing/2014/main" id="{7FEA9F46-F5E7-2DAD-2C90-604892562711}"/>
              </a:ext>
            </a:extLst>
          </p:cNvPr>
          <p:cNvCxnSpPr>
            <a:cxnSpLocks/>
          </p:cNvCxnSpPr>
          <p:nvPr>
            <p:custDataLst>
              <p:tags r:id="rId5"/>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FECDBF7-2B33-EA32-9864-9BEB30731DAB}"/>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7" name="Group 6">
            <a:extLst>
              <a:ext uri="{FF2B5EF4-FFF2-40B4-BE49-F238E27FC236}">
                <a16:creationId xmlns:a16="http://schemas.microsoft.com/office/drawing/2014/main" id="{F3F2474B-B7C5-B467-67EE-3925C85F95BC}"/>
              </a:ext>
            </a:extLst>
          </p:cNvPr>
          <p:cNvGrpSpPr/>
          <p:nvPr/>
        </p:nvGrpSpPr>
        <p:grpSpPr>
          <a:xfrm>
            <a:off x="554736" y="1574160"/>
            <a:ext cx="11082527" cy="430887"/>
            <a:chOff x="554736" y="1607396"/>
            <a:chExt cx="11082527" cy="430887"/>
          </a:xfrm>
        </p:grpSpPr>
        <p:sp>
          <p:nvSpPr>
            <p:cNvPr id="12" name="TextBox 11">
              <a:extLst>
                <a:ext uri="{FF2B5EF4-FFF2-40B4-BE49-F238E27FC236}">
                  <a16:creationId xmlns:a16="http://schemas.microsoft.com/office/drawing/2014/main" id="{7A91C401-3B9F-492A-6D9E-DB47060C0A23}"/>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Strong emphasis on getting the Batch process right, not just fast</a:t>
              </a:r>
              <a:endParaRPr lang="en-US" sz="1400" dirty="0"/>
            </a:p>
          </p:txBody>
        </p:sp>
        <p:sp>
          <p:nvSpPr>
            <p:cNvPr id="13" name="TextBox 12">
              <a:extLst>
                <a:ext uri="{FF2B5EF4-FFF2-40B4-BE49-F238E27FC236}">
                  <a16:creationId xmlns:a16="http://schemas.microsoft.com/office/drawing/2014/main" id="{90B3E3C1-151F-7F03-608D-5B8A97447215}"/>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Broad support for a 6-month cadence for early batches but caution against sacrificing accuracy</a:t>
              </a:r>
              <a:r>
                <a:rPr lang="en-US" sz="1400" dirty="0"/>
                <a:t>, constructability, or alignment with transmission planning simply to meet speed targets</a:t>
              </a:r>
            </a:p>
          </p:txBody>
        </p:sp>
      </p:grpSp>
      <p:cxnSp>
        <p:nvCxnSpPr>
          <p:cNvPr id="14" name="LineBasicStrong 6">
            <a:extLst>
              <a:ext uri="{FF2B5EF4-FFF2-40B4-BE49-F238E27FC236}">
                <a16:creationId xmlns:a16="http://schemas.microsoft.com/office/drawing/2014/main" id="{CDB761EF-3BA3-2112-1FA3-8396E3282DFE}"/>
              </a:ext>
            </a:extLst>
          </p:cNvPr>
          <p:cNvCxnSpPr>
            <a:cxnSpLocks/>
          </p:cNvCxnSpPr>
          <p:nvPr>
            <p:custDataLst>
              <p:tags r:id="rId6"/>
            </p:custDataLst>
          </p:nvPr>
        </p:nvCxnSpPr>
        <p:spPr>
          <a:xfrm>
            <a:off x="554735" y="208215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42930986-8D78-7F37-DA96-6A191C859082}"/>
              </a:ext>
            </a:extLst>
          </p:cNvPr>
          <p:cNvGrpSpPr/>
          <p:nvPr/>
        </p:nvGrpSpPr>
        <p:grpSpPr>
          <a:xfrm>
            <a:off x="554736" y="2159265"/>
            <a:ext cx="11082527" cy="430887"/>
            <a:chOff x="554736" y="1607396"/>
            <a:chExt cx="11082527" cy="430887"/>
          </a:xfrm>
        </p:grpSpPr>
        <p:sp>
          <p:nvSpPr>
            <p:cNvPr id="16" name="TextBox 15">
              <a:extLst>
                <a:ext uri="{FF2B5EF4-FFF2-40B4-BE49-F238E27FC236}">
                  <a16:creationId xmlns:a16="http://schemas.microsoft.com/office/drawing/2014/main" id="{20A6C985-1D07-EF3B-5E38-332BF614E1D0}"/>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Need to tightly integrate Batch Studies with RTP/RPG processes</a:t>
              </a:r>
              <a:endParaRPr lang="en-US" sz="1400" dirty="0"/>
            </a:p>
          </p:txBody>
        </p:sp>
        <p:sp>
          <p:nvSpPr>
            <p:cNvPr id="17" name="TextBox 16">
              <a:extLst>
                <a:ext uri="{FF2B5EF4-FFF2-40B4-BE49-F238E27FC236}">
                  <a16:creationId xmlns:a16="http://schemas.microsoft.com/office/drawing/2014/main" id="{3903BD81-AE3C-33BC-B91F-DA03EB9B2085}"/>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Respondents stress approved loads should be treated as firm in RTP/RPG</a:t>
              </a:r>
              <a:r>
                <a:rPr lang="en-US" sz="1400" dirty="0"/>
                <a:t>, with Batch Studies serving as actionable inputs clearly identifying remaining upgrades vs. triggering serial re-studies</a:t>
              </a:r>
            </a:p>
          </p:txBody>
        </p:sp>
      </p:grpSp>
      <p:cxnSp>
        <p:nvCxnSpPr>
          <p:cNvPr id="18" name="LineBasicStrong 6">
            <a:extLst>
              <a:ext uri="{FF2B5EF4-FFF2-40B4-BE49-F238E27FC236}">
                <a16:creationId xmlns:a16="http://schemas.microsoft.com/office/drawing/2014/main" id="{6B40F375-B6CA-BEC4-5C30-5B51CBDF7B32}"/>
              </a:ext>
            </a:extLst>
          </p:cNvPr>
          <p:cNvCxnSpPr>
            <a:cxnSpLocks/>
          </p:cNvCxnSpPr>
          <p:nvPr>
            <p:custDataLst>
              <p:tags r:id="rId7"/>
            </p:custDataLst>
          </p:nvPr>
        </p:nvCxnSpPr>
        <p:spPr>
          <a:xfrm>
            <a:off x="554735" y="266726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53EBB42-1632-9611-1759-2AA866D10A85}"/>
              </a:ext>
            </a:extLst>
          </p:cNvPr>
          <p:cNvGrpSpPr/>
          <p:nvPr/>
        </p:nvGrpSpPr>
        <p:grpSpPr>
          <a:xfrm>
            <a:off x="554736" y="2744370"/>
            <a:ext cx="11082527" cy="430887"/>
            <a:chOff x="554736" y="1607396"/>
            <a:chExt cx="11082527" cy="430887"/>
          </a:xfrm>
        </p:grpSpPr>
        <p:sp>
          <p:nvSpPr>
            <p:cNvPr id="20" name="TextBox 19">
              <a:extLst>
                <a:ext uri="{FF2B5EF4-FFF2-40B4-BE49-F238E27FC236}">
                  <a16:creationId xmlns:a16="http://schemas.microsoft.com/office/drawing/2014/main" id="{A10574A5-70D4-D78D-2B97-665932F13BB0}"/>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Divergent views on study scope vs. duration trade-offs</a:t>
              </a:r>
              <a:endParaRPr lang="en-US" sz="1400" dirty="0"/>
            </a:p>
          </p:txBody>
        </p:sp>
        <p:sp>
          <p:nvSpPr>
            <p:cNvPr id="21" name="TextBox 20">
              <a:extLst>
                <a:ext uri="{FF2B5EF4-FFF2-40B4-BE49-F238E27FC236}">
                  <a16:creationId xmlns:a16="http://schemas.microsoft.com/office/drawing/2014/main" id="{0014A1BD-DBC7-07A0-D94E-F917B1771EA3}"/>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Some favor limited-scope studies completed quickly, while others </a:t>
              </a:r>
              <a:r>
                <a:rPr lang="en-US" sz="1400" dirty="0"/>
                <a:t>(esp. for greenfield/complex projects) </a:t>
              </a:r>
              <a:r>
                <a:rPr lang="en-US" sz="1400" b="1" dirty="0"/>
                <a:t>prefer a single, holistic study </a:t>
              </a:r>
              <a:r>
                <a:rPr lang="en-US" sz="1400" dirty="0"/>
                <a:t>that identifies all required upgrades even if it extends timelines</a:t>
              </a:r>
            </a:p>
          </p:txBody>
        </p:sp>
      </p:grpSp>
      <p:cxnSp>
        <p:nvCxnSpPr>
          <p:cNvPr id="22" name="LineBasicStrong 6">
            <a:extLst>
              <a:ext uri="{FF2B5EF4-FFF2-40B4-BE49-F238E27FC236}">
                <a16:creationId xmlns:a16="http://schemas.microsoft.com/office/drawing/2014/main" id="{5C9A4F53-F906-02F5-1D42-FFEB8C81993F}"/>
              </a:ext>
            </a:extLst>
          </p:cNvPr>
          <p:cNvCxnSpPr>
            <a:cxnSpLocks/>
          </p:cNvCxnSpPr>
          <p:nvPr>
            <p:custDataLst>
              <p:tags r:id="rId8"/>
            </p:custDataLst>
          </p:nvPr>
        </p:nvCxnSpPr>
        <p:spPr>
          <a:xfrm>
            <a:off x="554735" y="325236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ECA830BD-ACCD-9D48-5C76-E05F21B22D0E}"/>
              </a:ext>
            </a:extLst>
          </p:cNvPr>
          <p:cNvGrpSpPr/>
          <p:nvPr/>
        </p:nvGrpSpPr>
        <p:grpSpPr>
          <a:xfrm>
            <a:off x="554736" y="3329475"/>
            <a:ext cx="11082527" cy="430887"/>
            <a:chOff x="554736" y="1607396"/>
            <a:chExt cx="11082527" cy="430887"/>
          </a:xfrm>
        </p:grpSpPr>
        <p:sp>
          <p:nvSpPr>
            <p:cNvPr id="24" name="TextBox 23">
              <a:extLst>
                <a:ext uri="{FF2B5EF4-FFF2-40B4-BE49-F238E27FC236}">
                  <a16:creationId xmlns:a16="http://schemas.microsoft.com/office/drawing/2014/main" id="{D24655DF-F7C8-F42D-1ADC-B54F389F4CED}"/>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Cadence and predictable outputs over perfection</a:t>
              </a:r>
              <a:endParaRPr lang="en-US" sz="1400" dirty="0"/>
            </a:p>
          </p:txBody>
        </p:sp>
        <p:sp>
          <p:nvSpPr>
            <p:cNvPr id="25" name="TextBox 24">
              <a:extLst>
                <a:ext uri="{FF2B5EF4-FFF2-40B4-BE49-F238E27FC236}">
                  <a16:creationId xmlns:a16="http://schemas.microsoft.com/office/drawing/2014/main" id="{494B5503-8D57-2687-6213-75662D73696E}"/>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Timely, stable results that enable investment decisions are more valuable than exhaustive precision</a:t>
              </a:r>
              <a:r>
                <a:rPr lang="en-US" sz="1400" dirty="0"/>
                <a:t>, provided assumptions and limitations are transparent</a:t>
              </a:r>
            </a:p>
          </p:txBody>
        </p:sp>
      </p:grpSp>
      <p:cxnSp>
        <p:nvCxnSpPr>
          <p:cNvPr id="26" name="LineBasicStrong 6">
            <a:extLst>
              <a:ext uri="{FF2B5EF4-FFF2-40B4-BE49-F238E27FC236}">
                <a16:creationId xmlns:a16="http://schemas.microsoft.com/office/drawing/2014/main" id="{4A9FB0A0-9679-B296-074E-6D1416352BF1}"/>
              </a:ext>
            </a:extLst>
          </p:cNvPr>
          <p:cNvCxnSpPr>
            <a:cxnSpLocks/>
          </p:cNvCxnSpPr>
          <p:nvPr>
            <p:custDataLst>
              <p:tags r:id="rId9"/>
            </p:custDataLst>
          </p:nvPr>
        </p:nvCxnSpPr>
        <p:spPr>
          <a:xfrm>
            <a:off x="554735" y="383747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CAA03D9-296E-F975-2FC0-AD8B66D7EB71}"/>
              </a:ext>
            </a:extLst>
          </p:cNvPr>
          <p:cNvGrpSpPr/>
          <p:nvPr/>
        </p:nvGrpSpPr>
        <p:grpSpPr>
          <a:xfrm>
            <a:off x="554736" y="3914580"/>
            <a:ext cx="11082527" cy="430887"/>
            <a:chOff x="554736" y="1607396"/>
            <a:chExt cx="11082527" cy="430887"/>
          </a:xfrm>
        </p:grpSpPr>
        <p:sp>
          <p:nvSpPr>
            <p:cNvPr id="28" name="TextBox 27">
              <a:extLst>
                <a:ext uri="{FF2B5EF4-FFF2-40B4-BE49-F238E27FC236}">
                  <a16:creationId xmlns:a16="http://schemas.microsoft.com/office/drawing/2014/main" id="{E0B0E0E6-41DA-9204-9E14-3DBF41BCAAC7}"/>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for phased or parallel workstreams</a:t>
              </a:r>
              <a:endParaRPr lang="en-US" sz="1400" dirty="0"/>
            </a:p>
          </p:txBody>
        </p:sp>
        <p:sp>
          <p:nvSpPr>
            <p:cNvPr id="29" name="TextBox 28">
              <a:extLst>
                <a:ext uri="{FF2B5EF4-FFF2-40B4-BE49-F238E27FC236}">
                  <a16:creationId xmlns:a16="http://schemas.microsoft.com/office/drawing/2014/main" id="{C72CF821-9F73-21D4-38F7-90F2AEEC10D4}"/>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Stakeholders suggest sequencing Batch Zero A and Zero B, or running parallel analyses </a:t>
              </a:r>
              <a:r>
                <a:rPr lang="en-US" sz="1400" dirty="0"/>
                <a:t>(e.g., firm vs. non-firm load, CLR, BTM/BYOG) to balance near-term progress with deeper system evaluation</a:t>
              </a:r>
            </a:p>
          </p:txBody>
        </p:sp>
      </p:grpSp>
      <p:cxnSp>
        <p:nvCxnSpPr>
          <p:cNvPr id="30" name="LineBasicStrong 6">
            <a:extLst>
              <a:ext uri="{FF2B5EF4-FFF2-40B4-BE49-F238E27FC236}">
                <a16:creationId xmlns:a16="http://schemas.microsoft.com/office/drawing/2014/main" id="{5DBDC82A-E46B-8A8E-29CB-65EDA7428BEE}"/>
              </a:ext>
            </a:extLst>
          </p:cNvPr>
          <p:cNvCxnSpPr>
            <a:cxnSpLocks/>
          </p:cNvCxnSpPr>
          <p:nvPr>
            <p:custDataLst>
              <p:tags r:id="rId10"/>
            </p:custDataLst>
          </p:nvPr>
        </p:nvCxnSpPr>
        <p:spPr>
          <a:xfrm>
            <a:off x="554735" y="442257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F45E6EE-0814-76BE-CC3C-5384FEC00B88}"/>
              </a:ext>
            </a:extLst>
          </p:cNvPr>
          <p:cNvGrpSpPr/>
          <p:nvPr/>
        </p:nvGrpSpPr>
        <p:grpSpPr>
          <a:xfrm>
            <a:off x="554736" y="4499685"/>
            <a:ext cx="11082527" cy="430887"/>
            <a:chOff x="554736" y="1607396"/>
            <a:chExt cx="11082527" cy="430887"/>
          </a:xfrm>
        </p:grpSpPr>
        <p:sp>
          <p:nvSpPr>
            <p:cNvPr id="32" name="TextBox 31">
              <a:extLst>
                <a:ext uri="{FF2B5EF4-FFF2-40B4-BE49-F238E27FC236}">
                  <a16:creationId xmlns:a16="http://schemas.microsoft.com/office/drawing/2014/main" id="{98046E46-1C39-D529-9ADA-E5DBABDD2CD4}"/>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Concern about moral hazard and speculative behavior</a:t>
              </a:r>
              <a:endParaRPr lang="en-US" sz="1400" dirty="0"/>
            </a:p>
          </p:txBody>
        </p:sp>
        <p:sp>
          <p:nvSpPr>
            <p:cNvPr id="33" name="TextBox 32">
              <a:extLst>
                <a:ext uri="{FF2B5EF4-FFF2-40B4-BE49-F238E27FC236}">
                  <a16:creationId xmlns:a16="http://schemas.microsoft.com/office/drawing/2014/main" id="{340A4993-E4BD-3C05-FFCF-F00E048BFFC6}"/>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Caution that batch design must include firm eligibility criteria and withdrawal penalties to avoid rewarding speculative submissions </a:t>
              </a:r>
              <a:r>
                <a:rPr lang="en-US" sz="1400" dirty="0"/>
                <a:t>and over-consuming ERCOT and T(D)SP resources</a:t>
              </a:r>
            </a:p>
          </p:txBody>
        </p:sp>
      </p:grpSp>
      <p:cxnSp>
        <p:nvCxnSpPr>
          <p:cNvPr id="34" name="LineBasicStrong 6">
            <a:extLst>
              <a:ext uri="{FF2B5EF4-FFF2-40B4-BE49-F238E27FC236}">
                <a16:creationId xmlns:a16="http://schemas.microsoft.com/office/drawing/2014/main" id="{03793EDB-CD3C-409C-FC74-CC9118C27BD7}"/>
              </a:ext>
            </a:extLst>
          </p:cNvPr>
          <p:cNvCxnSpPr>
            <a:cxnSpLocks/>
          </p:cNvCxnSpPr>
          <p:nvPr>
            <p:custDataLst>
              <p:tags r:id="rId11"/>
            </p:custDataLst>
          </p:nvPr>
        </p:nvCxnSpPr>
        <p:spPr>
          <a:xfrm>
            <a:off x="554735" y="500768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0F52D369-6451-51DB-43E7-21D3686647A6}"/>
              </a:ext>
            </a:extLst>
          </p:cNvPr>
          <p:cNvGrpSpPr/>
          <p:nvPr/>
        </p:nvGrpSpPr>
        <p:grpSpPr>
          <a:xfrm>
            <a:off x="554736" y="5084790"/>
            <a:ext cx="11082527" cy="430887"/>
            <a:chOff x="554736" y="1607396"/>
            <a:chExt cx="11082527" cy="430887"/>
          </a:xfrm>
        </p:grpSpPr>
        <p:sp>
          <p:nvSpPr>
            <p:cNvPr id="36" name="TextBox 35">
              <a:extLst>
                <a:ext uri="{FF2B5EF4-FFF2-40B4-BE49-F238E27FC236}">
                  <a16:creationId xmlns:a16="http://schemas.microsoft.com/office/drawing/2014/main" id="{0A1A8755-53B0-A0AC-B17D-0B3DBC0770B0}"/>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Need for clearer treatment of long-lead/greenfield upgrades</a:t>
              </a:r>
              <a:endParaRPr lang="en-US" sz="1400" dirty="0"/>
            </a:p>
          </p:txBody>
        </p:sp>
        <p:sp>
          <p:nvSpPr>
            <p:cNvPr id="37" name="TextBox 36">
              <a:extLst>
                <a:ext uri="{FF2B5EF4-FFF2-40B4-BE49-F238E27FC236}">
                  <a16:creationId xmlns:a16="http://schemas.microsoft.com/office/drawing/2014/main" id="{56E4024B-D24F-6617-2704-8469085CA2A3}"/>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Request for long-lead and ROW-dependent upgrades to be identified early</a:t>
              </a:r>
              <a:r>
                <a:rPr lang="en-US" sz="1400" dirty="0"/>
                <a:t>, with defined follow-on timelines/cost allocation expectations, even if detailed studies occur outside Batch window</a:t>
              </a:r>
            </a:p>
          </p:txBody>
        </p:sp>
      </p:grpSp>
      <p:cxnSp>
        <p:nvCxnSpPr>
          <p:cNvPr id="38" name="LineBasicStrong 6">
            <a:extLst>
              <a:ext uri="{FF2B5EF4-FFF2-40B4-BE49-F238E27FC236}">
                <a16:creationId xmlns:a16="http://schemas.microsoft.com/office/drawing/2014/main" id="{513F4BFF-6580-3E3F-EDF4-50E7D3BB56E2}"/>
              </a:ext>
            </a:extLst>
          </p:cNvPr>
          <p:cNvCxnSpPr>
            <a:cxnSpLocks/>
          </p:cNvCxnSpPr>
          <p:nvPr>
            <p:custDataLst>
              <p:tags r:id="rId12"/>
            </p:custDataLst>
          </p:nvPr>
        </p:nvCxnSpPr>
        <p:spPr>
          <a:xfrm>
            <a:off x="554735" y="559278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14E3871B-099A-323A-58EF-A92955A87D1D}"/>
              </a:ext>
            </a:extLst>
          </p:cNvPr>
          <p:cNvGrpSpPr/>
          <p:nvPr/>
        </p:nvGrpSpPr>
        <p:grpSpPr>
          <a:xfrm>
            <a:off x="554736" y="5669896"/>
            <a:ext cx="11082527" cy="430887"/>
            <a:chOff x="554736" y="1607396"/>
            <a:chExt cx="11082527" cy="430887"/>
          </a:xfrm>
        </p:grpSpPr>
        <p:sp>
          <p:nvSpPr>
            <p:cNvPr id="41" name="TextBox 40">
              <a:extLst>
                <a:ext uri="{FF2B5EF4-FFF2-40B4-BE49-F238E27FC236}">
                  <a16:creationId xmlns:a16="http://schemas.microsoft.com/office/drawing/2014/main" id="{02E80493-BC8D-6040-A602-3D7AACAD6585}"/>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Calls for ERCOT leadership, resourcing, and transparency</a:t>
              </a:r>
              <a:endParaRPr lang="en-US" sz="1400" dirty="0"/>
            </a:p>
          </p:txBody>
        </p:sp>
        <p:sp>
          <p:nvSpPr>
            <p:cNvPr id="42" name="TextBox 41">
              <a:extLst>
                <a:ext uri="{FF2B5EF4-FFF2-40B4-BE49-F238E27FC236}">
                  <a16:creationId xmlns:a16="http://schemas.microsoft.com/office/drawing/2014/main" id="{9927BBA1-0324-567E-96DA-1FA5E20A1475}"/>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ERCOT must actively manage timing, scope, and coordination</a:t>
              </a:r>
              <a:r>
                <a:rPr lang="en-US" sz="1400" dirty="0"/>
                <a:t> (supported by sufficient staff and tools) while providing developers visibility into batch status, results, and next steps</a:t>
              </a:r>
              <a:endParaRPr lang="en-US" sz="1400" b="1" dirty="0"/>
            </a:p>
          </p:txBody>
        </p:sp>
      </p:grpSp>
      <p:sp>
        <p:nvSpPr>
          <p:cNvPr id="43" name="TrackerNumBlue 28">
            <a:extLst>
              <a:ext uri="{FF2B5EF4-FFF2-40B4-BE49-F238E27FC236}">
                <a16:creationId xmlns:a16="http://schemas.microsoft.com/office/drawing/2014/main" id="{1F3337B2-2FD4-E950-5A57-658F13FDDB55}"/>
              </a:ext>
            </a:extLst>
          </p:cNvPr>
          <p:cNvSpPr/>
          <p:nvPr>
            <p:custDataLst>
              <p:tags r:id="rId1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C</a:t>
            </a:r>
          </a:p>
        </p:txBody>
      </p:sp>
    </p:spTree>
    <p:extLst>
      <p:ext uri="{BB962C8B-B14F-4D97-AF65-F5344CB8AC3E}">
        <p14:creationId xmlns:p14="http://schemas.microsoft.com/office/powerpoint/2010/main" val="2179085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007C2-B28E-6CFA-92EC-994078945B0F}"/>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CFC1519-1E0D-07A4-AD8E-8466A1F9DDB1}"/>
              </a:ext>
            </a:extLst>
          </p:cNvPr>
          <p:cNvGraphicFramePr>
            <a:graphicFrameLocks noChangeAspect="1"/>
          </p:cNvGraphicFramePr>
          <p:nvPr>
            <p:custDataLst>
              <p:tags r:id="rId1"/>
            </p:custDataLst>
            <p:extLst>
              <p:ext uri="{D42A27DB-BD31-4B8C-83A1-F6EECF244321}">
                <p14:modId xmlns:p14="http://schemas.microsoft.com/office/powerpoint/2010/main" val="219428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360" imgH="360" progId="TCLayout.ActiveDocument.1">
                  <p:embed/>
                </p:oleObj>
              </mc:Choice>
              <mc:Fallback>
                <p:oleObj name="think-cell Slide" r:id="rId43" imgW="360" imgH="360" progId="TCLayout.ActiveDocument.1">
                  <p:embed/>
                  <p:pic>
                    <p:nvPicPr>
                      <p:cNvPr id="8" name="think-cell data - do not delete" hidden="1">
                        <a:extLst>
                          <a:ext uri="{FF2B5EF4-FFF2-40B4-BE49-F238E27FC236}">
                            <a16:creationId xmlns:a16="http://schemas.microsoft.com/office/drawing/2014/main" id="{FCFC1519-1E0D-07A4-AD8E-8466A1F9DDB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96D076B-F909-AEB1-BC92-33423ADF9B16}"/>
              </a:ext>
            </a:extLst>
          </p:cNvPr>
          <p:cNvSpPr>
            <a:spLocks noGrp="1"/>
          </p:cNvSpPr>
          <p:nvPr>
            <p:ph type="title"/>
            <p:custDataLst>
              <p:tags r:id="rId2"/>
            </p:custDataLst>
          </p:nvPr>
        </p:nvSpPr>
        <p:spPr/>
        <p:txBody>
          <a:bodyPr vert="horz"/>
          <a:lstStyle/>
          <a:p>
            <a:r>
              <a:rPr lang="en-US" dirty="0"/>
              <a:t>Allocate and commit: Decision window</a:t>
            </a:r>
          </a:p>
        </p:txBody>
      </p:sp>
      <p:sp>
        <p:nvSpPr>
          <p:cNvPr id="6" name="TextBox 5">
            <a:extLst>
              <a:ext uri="{FF2B5EF4-FFF2-40B4-BE49-F238E27FC236}">
                <a16:creationId xmlns:a16="http://schemas.microsoft.com/office/drawing/2014/main" id="{A10B99F9-C82E-3C0F-96F5-C2C12E332607}"/>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“Assuming the decision window is part of the batch study duration, how long should applicants have to accept or decline their capacity allocation (decision window)?” </a:t>
            </a:r>
            <a:r>
              <a:rPr lang="en-US" sz="1400" i="1" dirty="0"/>
              <a:t>(% of overall respondents that selected a specific option)</a:t>
            </a:r>
          </a:p>
        </p:txBody>
      </p:sp>
      <p:sp>
        <p:nvSpPr>
          <p:cNvPr id="3" name="TrackerNumBlue 28">
            <a:extLst>
              <a:ext uri="{FF2B5EF4-FFF2-40B4-BE49-F238E27FC236}">
                <a16:creationId xmlns:a16="http://schemas.microsoft.com/office/drawing/2014/main" id="{1BD9E745-9FCF-4479-64E2-8052886B7E3F}"/>
              </a:ext>
            </a:extLst>
          </p:cNvPr>
          <p:cNvSpPr/>
          <p:nvPr>
            <p:custDataLst>
              <p:tags r:id="rId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D1</a:t>
            </a:r>
          </a:p>
        </p:txBody>
      </p:sp>
      <p:graphicFrame>
        <p:nvGraphicFramePr>
          <p:cNvPr id="9" name="Chart 8">
            <a:extLst>
              <a:ext uri="{FF2B5EF4-FFF2-40B4-BE49-F238E27FC236}">
                <a16:creationId xmlns:a16="http://schemas.microsoft.com/office/drawing/2014/main" id="{C1EEE9F1-315C-0CF1-DD50-6A4BCD1D5BAC}"/>
              </a:ext>
            </a:extLst>
          </p:cNvPr>
          <p:cNvGraphicFramePr/>
          <p:nvPr>
            <p:custDataLst>
              <p:tags r:id="rId4"/>
            </p:custDataLst>
            <p:extLst>
              <p:ext uri="{D42A27DB-BD31-4B8C-83A1-F6EECF244321}">
                <p14:modId xmlns:p14="http://schemas.microsoft.com/office/powerpoint/2010/main" val="1432182524"/>
              </p:ext>
            </p:extLst>
          </p:nvPr>
        </p:nvGraphicFramePr>
        <p:xfrm>
          <a:off x="471488" y="2293938"/>
          <a:ext cx="7134225" cy="2751137"/>
        </p:xfrm>
        <a:graphic>
          <a:graphicData uri="http://schemas.openxmlformats.org/drawingml/2006/chart">
            <c:chart xmlns:c="http://schemas.openxmlformats.org/drawingml/2006/chart" xmlns:r="http://schemas.openxmlformats.org/officeDocument/2006/relationships" r:id="rId45"/>
          </a:graphicData>
        </a:graphic>
      </p:graphicFrame>
      <p:sp>
        <p:nvSpPr>
          <p:cNvPr id="171" name="Text Placeholder 4">
            <a:extLst>
              <a:ext uri="{FF2B5EF4-FFF2-40B4-BE49-F238E27FC236}">
                <a16:creationId xmlns:a16="http://schemas.microsoft.com/office/drawing/2014/main" id="{4C1F3293-4EFE-461D-940D-7EE66BAE31C5}"/>
              </a:ext>
            </a:extLst>
          </p:cNvPr>
          <p:cNvSpPr>
            <a:spLocks noGrp="1"/>
          </p:cNvSpPr>
          <p:nvPr>
            <p:custDataLst>
              <p:tags r:id="rId5"/>
            </p:custDataLst>
          </p:nvPr>
        </p:nvSpPr>
        <p:spPr bwMode="gray">
          <a:xfrm>
            <a:off x="795338" y="467518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227233-B6B1-4C38-B604-1CB2034A7FA1}" type="datetime'''''''''''1''''''''''''''''''''''''''''''''''''%'''">
              <a:rPr lang="en-US" altLang="en-US" sz="1200" smtClean="0">
                <a:solidFill>
                  <a:schemeClr val="tx2"/>
                </a:solidFill>
                <a:effectLst/>
                <a:cs typeface="+mn-cs"/>
              </a:rPr>
              <a:pPr lvl="0" algn="ctr">
                <a:spcBef>
                  <a:spcPct val="0"/>
                </a:spcBef>
                <a:spcAft>
                  <a:spcPct val="0"/>
                </a:spcAft>
              </a:pPr>
              <a:t>1%</a:t>
            </a:fld>
            <a:endParaRPr lang="en-US" sz="1200" dirty="0">
              <a:solidFill>
                <a:schemeClr val="tx2"/>
              </a:solidFill>
              <a:cs typeface="+mn-cs"/>
            </a:endParaRPr>
          </a:p>
        </p:txBody>
      </p:sp>
      <p:sp>
        <p:nvSpPr>
          <p:cNvPr id="172" name="Text Placeholder 4">
            <a:extLst>
              <a:ext uri="{FF2B5EF4-FFF2-40B4-BE49-F238E27FC236}">
                <a16:creationId xmlns:a16="http://schemas.microsoft.com/office/drawing/2014/main" id="{4C1F3293-4EFE-461D-940D-7EE66BAE31C5}"/>
              </a:ext>
            </a:extLst>
          </p:cNvPr>
          <p:cNvSpPr>
            <a:spLocks noGrp="1"/>
          </p:cNvSpPr>
          <p:nvPr>
            <p:custDataLst>
              <p:tags r:id="rId6"/>
            </p:custDataLst>
          </p:nvPr>
        </p:nvSpPr>
        <p:spPr bwMode="gray">
          <a:xfrm>
            <a:off x="1209675" y="4759325"/>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116768-0556-48CD-87D9-54F802E7EE1C}" type="datetime'''3''%'''''''''''''''''''''''''''''''''''''''''''">
              <a:rPr lang="en-US" altLang="en-US" sz="1200" smtClean="0">
                <a:effectLst/>
                <a:cs typeface="+mn-cs"/>
              </a:rPr>
              <a:pPr lvl="0" algn="ctr">
                <a:spcBef>
                  <a:spcPct val="0"/>
                </a:spcBef>
                <a:spcAft>
                  <a:spcPct val="0"/>
                </a:spcAft>
              </a:pPr>
              <a:t>3%</a:t>
            </a:fld>
            <a:endParaRPr lang="en-US" sz="1200" dirty="0">
              <a:cs typeface="+mn-cs"/>
            </a:endParaRPr>
          </a:p>
        </p:txBody>
      </p:sp>
      <p:sp>
        <p:nvSpPr>
          <p:cNvPr id="173"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795338" y="4843463"/>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39C3AE9-DBD9-466A-9445-10F060F5609E}" type="datetime'''''''''''''''''''''''''''''1''''''''''''''''''''''''%'''''">
              <a:rPr lang="en-US" altLang="en-US" sz="1200" smtClean="0">
                <a:solidFill>
                  <a:schemeClr val="tx2"/>
                </a:solidFill>
                <a:effectLst/>
                <a:cs typeface="+mn-cs"/>
              </a:rPr>
              <a:pPr lvl="0" algn="ctr">
                <a:spcBef>
                  <a:spcPct val="0"/>
                </a:spcBef>
                <a:spcAft>
                  <a:spcPct val="0"/>
                </a:spcAft>
              </a:pPr>
              <a:t>1%</a:t>
            </a:fld>
            <a:endParaRPr lang="en-US" sz="1200" dirty="0">
              <a:solidFill>
                <a:schemeClr val="tx2"/>
              </a:solidFill>
              <a:cs typeface="+mn-cs"/>
            </a:endParaRPr>
          </a:p>
        </p:txBody>
      </p:sp>
      <p:sp>
        <p:nvSpPr>
          <p:cNvPr id="17" name="Text Placeholder 4">
            <a:extLst>
              <a:ext uri="{FF2B5EF4-FFF2-40B4-BE49-F238E27FC236}">
                <a16:creationId xmlns:a16="http://schemas.microsoft.com/office/drawing/2014/main" id="{A2782C0D-D999-1352-2FD3-F69CD5D4F1EF}"/>
              </a:ext>
            </a:extLst>
          </p:cNvPr>
          <p:cNvSpPr>
            <a:spLocks noGrp="1"/>
          </p:cNvSpPr>
          <p:nvPr>
            <p:custDataLst>
              <p:tags r:id="rId8"/>
            </p:custDataLst>
          </p:nvPr>
        </p:nvSpPr>
        <p:spPr bwMode="auto">
          <a:xfrm>
            <a:off x="620713" y="5076825"/>
            <a:ext cx="10271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5150DA-EF9C-4673-BC90-1365830C9B79}" type="datetime'14'' days (''resul''''ting in a 6-month Batch Study process)'">
              <a:rPr lang="en-US" altLang="en-US" sz="1200" smtClean="0">
                <a:cs typeface="+mn-cs"/>
              </a:rPr>
              <a:pPr lvl="0" algn="ctr">
                <a:spcBef>
                  <a:spcPct val="0"/>
                </a:spcBef>
                <a:spcAft>
                  <a:spcPct val="0"/>
                </a:spcAft>
              </a:pPr>
              <a:t>14 days (resulting in a 6-month Batch Study process)</a:t>
            </a:fld>
            <a:endParaRPr lang="en-US" sz="1200" dirty="0">
              <a:cs typeface="+mn-cs"/>
            </a:endParaRPr>
          </a:p>
        </p:txBody>
      </p:sp>
      <p:sp>
        <p:nvSpPr>
          <p:cNvPr id="174" name="Text Placeholder 4">
            <a:extLst>
              <a:ext uri="{FF2B5EF4-FFF2-40B4-BE49-F238E27FC236}">
                <a16:creationId xmlns:a16="http://schemas.microsoft.com/office/drawing/2014/main" id="{4C1F3293-4EFE-461D-940D-7EE66BAE31C5}"/>
              </a:ext>
            </a:extLst>
          </p:cNvPr>
          <p:cNvSpPr>
            <a:spLocks noGrp="1"/>
          </p:cNvSpPr>
          <p:nvPr>
            <p:custDataLst>
              <p:tags r:id="rId9"/>
            </p:custDataLst>
          </p:nvPr>
        </p:nvSpPr>
        <p:spPr bwMode="gray">
          <a:xfrm>
            <a:off x="2122488" y="2538414"/>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11CE90F-C58F-43A4-A8D4-C3A138441733}" type="datetime'1''''''''''''''''''''''''''''''''3''''%'''''''''''''''''''''''">
              <a:rPr lang="en-US" altLang="en-US" sz="1200" smtClean="0">
                <a:solidFill>
                  <a:schemeClr val="tx2"/>
                </a:solidFill>
                <a:effectLst/>
                <a:cs typeface="+mn-cs"/>
              </a:rPr>
              <a:pPr lvl="0" algn="ctr">
                <a:spcBef>
                  <a:spcPct val="0"/>
                </a:spcBef>
                <a:spcAft>
                  <a:spcPct val="0"/>
                </a:spcAft>
              </a:pPr>
              <a:t>13%</a:t>
            </a:fld>
            <a:endParaRPr lang="en-US" sz="1200" dirty="0">
              <a:solidFill>
                <a:schemeClr val="tx2"/>
              </a:solidFill>
              <a:cs typeface="+mn-cs"/>
            </a:endParaRPr>
          </a:p>
        </p:txBody>
      </p:sp>
      <p:sp>
        <p:nvSpPr>
          <p:cNvPr id="175"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gray">
          <a:xfrm>
            <a:off x="2122488" y="36353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9B24531-B3BA-450A-B10A-EA9E34F5A824}" type="datetime'''''''4''2%'''''''''''">
              <a:rPr lang="en-US" altLang="en-US" sz="1200" smtClean="0">
                <a:cs typeface="+mn-cs"/>
              </a:rPr>
              <a:pPr lvl="0" algn="ctr">
                <a:spcBef>
                  <a:spcPct val="0"/>
                </a:spcBef>
                <a:spcAft>
                  <a:spcPct val="0"/>
                </a:spcAft>
              </a:pPr>
              <a:t>42%</a:t>
            </a:fld>
            <a:endParaRPr lang="en-US" sz="1200" dirty="0">
              <a:cs typeface="+mn-cs"/>
            </a:endParaRPr>
          </a:p>
        </p:txBody>
      </p:sp>
      <p:sp>
        <p:nvSpPr>
          <p:cNvPr id="176" name="Text Placeholder 4">
            <a:extLst>
              <a:ext uri="{FF2B5EF4-FFF2-40B4-BE49-F238E27FC236}">
                <a16:creationId xmlns:a16="http://schemas.microsoft.com/office/drawing/2014/main" id="{4C1F3293-4EFE-461D-940D-7EE66BAE31C5}"/>
              </a:ext>
            </a:extLst>
          </p:cNvPr>
          <p:cNvSpPr>
            <a:spLocks noGrp="1"/>
          </p:cNvSpPr>
          <p:nvPr>
            <p:custDataLst>
              <p:tags r:id="rId11"/>
            </p:custDataLst>
          </p:nvPr>
        </p:nvSpPr>
        <p:spPr bwMode="gray">
          <a:xfrm>
            <a:off x="2122488" y="46751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F3EEB88-4E2F-4139-B678-CAD3087A3003}" type="datetime'''''''''''''''''''''''''''''''1''''''''0''''%'''''''''''''''">
              <a:rPr lang="en-US" altLang="en-US" sz="1200" smtClean="0">
                <a:solidFill>
                  <a:schemeClr val="tx2"/>
                </a:solidFill>
                <a:cs typeface="+mn-cs"/>
              </a:rPr>
              <a:pPr lvl="0" algn="ctr">
                <a:spcBef>
                  <a:spcPct val="0"/>
                </a:spcBef>
                <a:spcAft>
                  <a:spcPct val="0"/>
                </a:spcAft>
              </a:pPr>
              <a:t>10%</a:t>
            </a:fld>
            <a:endParaRPr lang="en-US" sz="1200" dirty="0">
              <a:solidFill>
                <a:schemeClr val="tx2"/>
              </a:solidFill>
              <a:cs typeface="+mn-cs"/>
            </a:endParaRPr>
          </a:p>
        </p:txBody>
      </p:sp>
      <p:sp>
        <p:nvSpPr>
          <p:cNvPr id="30" name="Text Placeholder 4">
            <a:extLst>
              <a:ext uri="{FF2B5EF4-FFF2-40B4-BE49-F238E27FC236}">
                <a16:creationId xmlns:a16="http://schemas.microsoft.com/office/drawing/2014/main" id="{A6737E00-B743-E962-F2C0-1344DB5971C3}"/>
              </a:ext>
            </a:extLst>
          </p:cNvPr>
          <p:cNvSpPr>
            <a:spLocks noGrp="1"/>
          </p:cNvSpPr>
          <p:nvPr>
            <p:custDataLst>
              <p:tags r:id="rId12"/>
            </p:custDataLst>
          </p:nvPr>
        </p:nvSpPr>
        <p:spPr bwMode="auto">
          <a:xfrm>
            <a:off x="1782763" y="5076825"/>
            <a:ext cx="10271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31DA6F0-8AAD-4C3E-A4B3-1D3D0E9DAFEB}" type="datetime'''30 ''days (resu''lting in a 6-''month Batch Study process)'">
              <a:rPr lang="en-US" altLang="en-US" sz="1200" smtClean="0">
                <a:cs typeface="+mn-cs"/>
              </a:rPr>
              <a:pPr lvl="0" algn="ctr">
                <a:spcBef>
                  <a:spcPct val="0"/>
                </a:spcBef>
                <a:spcAft>
                  <a:spcPct val="0"/>
                </a:spcAft>
              </a:pPr>
              <a:t>30 days (resulting in a 6-month Batch Study process)</a:t>
            </a:fld>
            <a:endParaRPr lang="en-US" sz="1200" dirty="0">
              <a:cs typeface="+mn-cs"/>
            </a:endParaRPr>
          </a:p>
        </p:txBody>
      </p:sp>
      <p:sp>
        <p:nvSpPr>
          <p:cNvPr id="177"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3324225" y="4308476"/>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959C1CE-D4AB-4D6F-A02F-876759DB17AD}" type="datetime'''''''3''''''''''''%'''''''''''''''''''''''''''''''''''''''">
              <a:rPr lang="en-US" altLang="en-US" sz="1200" smtClean="0">
                <a:solidFill>
                  <a:schemeClr val="tx2"/>
                </a:solidFill>
                <a:effectLst/>
                <a:cs typeface="+mn-cs"/>
              </a:rPr>
              <a:pPr lvl="0" algn="ctr">
                <a:spcBef>
                  <a:spcPct val="0"/>
                </a:spcBef>
                <a:spcAft>
                  <a:spcPct val="0"/>
                </a:spcAft>
              </a:pPr>
              <a:t>3%</a:t>
            </a:fld>
            <a:endParaRPr lang="en-US" sz="1200" dirty="0">
              <a:solidFill>
                <a:schemeClr val="tx2"/>
              </a:solidFill>
              <a:cs typeface="+mn-cs"/>
            </a:endParaRPr>
          </a:p>
        </p:txBody>
      </p:sp>
      <p:sp>
        <p:nvSpPr>
          <p:cNvPr id="178"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3282950" y="4562476"/>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962AA2-0383-404D-9A86-595E3EF77317}" type="datetime'''''''''''''''''''1''''''''''''''''0''''''''''%'''''''''''">
              <a:rPr lang="en-US" altLang="en-US" sz="1200" smtClean="0">
                <a:effectLst/>
                <a:cs typeface="+mn-cs"/>
              </a:rPr>
              <a:pPr lvl="0" algn="ctr">
                <a:spcBef>
                  <a:spcPct val="0"/>
                </a:spcBef>
                <a:spcAft>
                  <a:spcPct val="0"/>
                </a:spcAft>
              </a:pPr>
              <a:t>10%</a:t>
            </a:fld>
            <a:endParaRPr lang="en-US" sz="1200" dirty="0">
              <a:cs typeface="+mn-cs"/>
            </a:endParaRPr>
          </a:p>
        </p:txBody>
      </p:sp>
      <p:sp>
        <p:nvSpPr>
          <p:cNvPr id="179"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3324225" y="4814888"/>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EBB44DC-B7DE-4F21-B5EC-D14E7992A250}" type="datetime'''''''''''3''''''''''''''''''''''''''''''''''%'''''''">
              <a:rPr lang="en-US" altLang="en-US" sz="1200" smtClean="0">
                <a:solidFill>
                  <a:schemeClr val="tx2"/>
                </a:solidFill>
                <a:effectLst/>
                <a:cs typeface="+mn-cs"/>
              </a:rPr>
              <a:pPr lvl="0" algn="ctr">
                <a:spcBef>
                  <a:spcPct val="0"/>
                </a:spcBef>
                <a:spcAft>
                  <a:spcPct val="0"/>
                </a:spcAft>
              </a:pPr>
              <a:t>3%</a:t>
            </a:fld>
            <a:endParaRPr lang="en-US" sz="1200" dirty="0">
              <a:solidFill>
                <a:schemeClr val="tx2"/>
              </a:solidFill>
              <a:cs typeface="+mn-cs"/>
            </a:endParaRPr>
          </a:p>
        </p:txBody>
      </p:sp>
      <p:sp>
        <p:nvSpPr>
          <p:cNvPr id="20" name="Text Placeholder 4">
            <a:extLst>
              <a:ext uri="{FF2B5EF4-FFF2-40B4-BE49-F238E27FC236}">
                <a16:creationId xmlns:a16="http://schemas.microsoft.com/office/drawing/2014/main" id="{FA453E83-E170-4B71-A6B1-4E45CDDE4CA7}"/>
              </a:ext>
            </a:extLst>
          </p:cNvPr>
          <p:cNvSpPr>
            <a:spLocks noGrp="1"/>
          </p:cNvSpPr>
          <p:nvPr>
            <p:custDataLst>
              <p:tags r:id="rId16"/>
            </p:custDataLst>
          </p:nvPr>
        </p:nvSpPr>
        <p:spPr bwMode="auto">
          <a:xfrm>
            <a:off x="2943225" y="5076825"/>
            <a:ext cx="10271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0807243-F6A0-44E5-B402-28C67F2A11C7}" type="datetime'45'' day''s (resulting in a 7-month Batch Study'' proces''s)'">
              <a:rPr lang="en-US" altLang="en-US" sz="1200" smtClean="0">
                <a:cs typeface="+mn-cs"/>
              </a:rPr>
              <a:pPr lvl="0" algn="ctr">
                <a:spcBef>
                  <a:spcPct val="0"/>
                </a:spcBef>
                <a:spcAft>
                  <a:spcPct val="0"/>
                </a:spcAft>
              </a:pPr>
              <a:t>45 days (resulting in a 7-month Batch Study process)</a:t>
            </a:fld>
            <a:endParaRPr lang="en-US" sz="1200" dirty="0">
              <a:cs typeface="+mn-cs"/>
            </a:endParaRPr>
          </a:p>
        </p:txBody>
      </p:sp>
      <p:sp>
        <p:nvSpPr>
          <p:cNvPr id="180" name="Text Placeholder 4">
            <a:extLst>
              <a:ext uri="{FF2B5EF4-FFF2-40B4-BE49-F238E27FC236}">
                <a16:creationId xmlns:a16="http://schemas.microsoft.com/office/drawing/2014/main" id="{4C1F3293-4EFE-461D-940D-7EE66BAE31C5}"/>
              </a:ext>
            </a:extLst>
          </p:cNvPr>
          <p:cNvSpPr>
            <a:spLocks noGrp="1"/>
          </p:cNvSpPr>
          <p:nvPr>
            <p:custDataLst>
              <p:tags r:id="rId17"/>
            </p:custDataLst>
          </p:nvPr>
        </p:nvSpPr>
        <p:spPr bwMode="gray">
          <a:xfrm>
            <a:off x="4486275" y="4394201"/>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162E3F4-1D82-49CB-BF3A-E79E0EFB85A3}" type="datetime'''''''''''''''''''4''''''''''''''''''''''''''''''''%'''''''">
              <a:rPr lang="en-US" altLang="en-US" sz="1200" smtClean="0">
                <a:solidFill>
                  <a:schemeClr val="tx2"/>
                </a:solidFill>
                <a:effectLst/>
                <a:cs typeface="+mn-cs"/>
              </a:rPr>
              <a:pPr lvl="0" algn="ctr">
                <a:spcBef>
                  <a:spcPct val="0"/>
                </a:spcBef>
                <a:spcAft>
                  <a:spcPct val="0"/>
                </a:spcAft>
              </a:pPr>
              <a:t>4%</a:t>
            </a:fld>
            <a:endParaRPr lang="en-US" sz="1200" dirty="0">
              <a:solidFill>
                <a:schemeClr val="tx2"/>
              </a:solidFill>
              <a:cs typeface="+mn-cs"/>
            </a:endParaRPr>
          </a:p>
        </p:txBody>
      </p:sp>
      <p:sp>
        <p:nvSpPr>
          <p:cNvPr id="181"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4486275" y="4591051"/>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E305E4D-33C1-4292-9BE0-BB7105A0A867}" type="datetime'''''''''''''''''''''6''''''''''''''''''''''''''%'">
              <a:rPr lang="en-US" altLang="en-US" sz="1200" smtClean="0">
                <a:effectLst/>
                <a:cs typeface="+mn-cs"/>
              </a:rPr>
              <a:pPr lvl="0" algn="ctr">
                <a:spcBef>
                  <a:spcPct val="0"/>
                </a:spcBef>
                <a:spcAft>
                  <a:spcPct val="0"/>
                </a:spcAft>
              </a:pPr>
              <a:t>6%</a:t>
            </a:fld>
            <a:endParaRPr lang="en-US" sz="1200" dirty="0">
              <a:cs typeface="+mn-cs"/>
            </a:endParaRPr>
          </a:p>
        </p:txBody>
      </p:sp>
      <p:sp>
        <p:nvSpPr>
          <p:cNvPr id="182"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4486275" y="4787901"/>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0C1C7C1-44D4-497B-9ED6-95CF5D3A9E2B}" type="datetime'''''4''%'''''''''''''''''''''''''''''''''">
              <a:rPr lang="en-US" altLang="en-US" sz="1200" smtClean="0">
                <a:solidFill>
                  <a:schemeClr val="tx2"/>
                </a:solidFill>
                <a:effectLst/>
                <a:cs typeface="+mn-cs"/>
              </a:rPr>
              <a:pPr lvl="0" algn="ctr">
                <a:spcBef>
                  <a:spcPct val="0"/>
                </a:spcBef>
                <a:spcAft>
                  <a:spcPct val="0"/>
                </a:spcAft>
              </a:pPr>
              <a:t>4%</a:t>
            </a:fld>
            <a:endParaRPr lang="en-US" sz="1200" dirty="0">
              <a:solidFill>
                <a:schemeClr val="tx2"/>
              </a:solidFill>
              <a:cs typeface="+mn-cs"/>
            </a:endParaRPr>
          </a:p>
        </p:txBody>
      </p:sp>
      <p:sp>
        <p:nvSpPr>
          <p:cNvPr id="21" name="Text Placeholder 4">
            <a:extLst>
              <a:ext uri="{FF2B5EF4-FFF2-40B4-BE49-F238E27FC236}">
                <a16:creationId xmlns:a16="http://schemas.microsoft.com/office/drawing/2014/main" id="{01A03A90-87D8-CA3C-9CC8-69055E151D00}"/>
              </a:ext>
            </a:extLst>
          </p:cNvPr>
          <p:cNvSpPr>
            <a:spLocks noGrp="1"/>
          </p:cNvSpPr>
          <p:nvPr>
            <p:custDataLst>
              <p:tags r:id="rId20"/>
            </p:custDataLst>
          </p:nvPr>
        </p:nvSpPr>
        <p:spPr bwMode="auto">
          <a:xfrm>
            <a:off x="4105275" y="5076825"/>
            <a:ext cx="1027113" cy="7302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60F17D-86D4-4E27-8249-38E497D25B0A}" type="datetime'60'' days (''resulting in a 7-month Batch Study p''roces''s)'">
              <a:rPr lang="en-US" altLang="en-US" sz="1200" smtClean="0">
                <a:cs typeface="+mn-cs"/>
              </a:rPr>
              <a:pPr lvl="0" algn="ctr">
                <a:spcBef>
                  <a:spcPct val="0"/>
                </a:spcBef>
                <a:spcAft>
                  <a:spcPct val="0"/>
                </a:spcAft>
              </a:pPr>
              <a:t>60 days (resulting in a 7-month Batch Study process)</a:t>
            </a:fld>
            <a:endParaRPr lang="en-US" sz="1200" dirty="0">
              <a:cs typeface="+mn-cs"/>
            </a:endParaRPr>
          </a:p>
        </p:txBody>
      </p:sp>
      <p:sp>
        <p:nvSpPr>
          <p:cNvPr id="183" name="Text Placeholder 4">
            <a:extLst>
              <a:ext uri="{FF2B5EF4-FFF2-40B4-BE49-F238E27FC236}">
                <a16:creationId xmlns:a16="http://schemas.microsoft.com/office/drawing/2014/main" id="{4C1F3293-4EFE-461D-940D-7EE66BAE31C5}"/>
              </a:ext>
            </a:extLst>
          </p:cNvPr>
          <p:cNvSpPr>
            <a:spLocks noGrp="1"/>
          </p:cNvSpPr>
          <p:nvPr>
            <p:custDataLst>
              <p:tags r:id="rId21"/>
            </p:custDataLst>
          </p:nvPr>
        </p:nvSpPr>
        <p:spPr bwMode="gray">
          <a:xfrm>
            <a:off x="5441950" y="4533901"/>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FD720B6-D384-404A-A1F4-C190426249E5}" type="datetime'''''3''''''''''''''''''''''''''''''''%'">
              <a:rPr lang="en-US" altLang="en-US" sz="1200" smtClean="0">
                <a:solidFill>
                  <a:schemeClr val="tx2"/>
                </a:solidFill>
                <a:effectLst/>
                <a:cs typeface="+mn-cs"/>
              </a:rPr>
              <a:pPr lvl="0" algn="ctr">
                <a:spcBef>
                  <a:spcPct val="0"/>
                </a:spcBef>
                <a:spcAft>
                  <a:spcPct val="0"/>
                </a:spcAft>
              </a:pPr>
              <a:t>3%</a:t>
            </a:fld>
            <a:endParaRPr lang="en-US" sz="1200" dirty="0">
              <a:solidFill>
                <a:schemeClr val="tx2"/>
              </a:solidFill>
              <a:cs typeface="+mn-cs"/>
            </a:endParaRPr>
          </a:p>
        </p:txBody>
      </p:sp>
      <p:sp>
        <p:nvSpPr>
          <p:cNvPr id="184" name="Text Placeholder 4">
            <a:extLst>
              <a:ext uri="{FF2B5EF4-FFF2-40B4-BE49-F238E27FC236}">
                <a16:creationId xmlns:a16="http://schemas.microsoft.com/office/drawing/2014/main" id="{4C1F3293-4EFE-461D-940D-7EE66BAE31C5}"/>
              </a:ext>
            </a:extLst>
          </p:cNvPr>
          <p:cNvSpPr>
            <a:spLocks noGrp="1"/>
          </p:cNvSpPr>
          <p:nvPr>
            <p:custDataLst>
              <p:tags r:id="rId22"/>
            </p:custDataLst>
          </p:nvPr>
        </p:nvSpPr>
        <p:spPr bwMode="gray">
          <a:xfrm>
            <a:off x="5856288" y="4675189"/>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CE62EA7-D0C2-4FA8-9058-D4A8667C261F}" type="datetime'''''''4''''''%'''">
              <a:rPr lang="en-US" altLang="en-US" sz="1200" smtClean="0">
                <a:effectLst/>
                <a:cs typeface="+mn-cs"/>
              </a:rPr>
              <a:pPr lvl="0" algn="ctr">
                <a:spcBef>
                  <a:spcPct val="0"/>
                </a:spcBef>
                <a:spcAft>
                  <a:spcPct val="0"/>
                </a:spcAft>
              </a:pPr>
              <a:t>4%</a:t>
            </a:fld>
            <a:endParaRPr lang="en-US" sz="1200" dirty="0">
              <a:cs typeface="+mn-cs"/>
            </a:endParaRPr>
          </a:p>
        </p:txBody>
      </p:sp>
      <p:sp>
        <p:nvSpPr>
          <p:cNvPr id="185" name="Text Placeholder 4">
            <a:extLst>
              <a:ext uri="{FF2B5EF4-FFF2-40B4-BE49-F238E27FC236}">
                <a16:creationId xmlns:a16="http://schemas.microsoft.com/office/drawing/2014/main" id="{4C1F3293-4EFE-461D-940D-7EE66BAE31C5}"/>
              </a:ext>
            </a:extLst>
          </p:cNvPr>
          <p:cNvSpPr>
            <a:spLocks noGrp="1"/>
          </p:cNvSpPr>
          <p:nvPr>
            <p:custDataLst>
              <p:tags r:id="rId23"/>
            </p:custDataLst>
          </p:nvPr>
        </p:nvSpPr>
        <p:spPr bwMode="gray">
          <a:xfrm>
            <a:off x="5441950" y="4814888"/>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432C93D-3874-4A8D-B7C5-1C88C4A653FA}" type="datetime'''''''''''''''3''''''''%'''''''">
              <a:rPr lang="en-US" altLang="en-US" sz="1200" smtClean="0">
                <a:solidFill>
                  <a:schemeClr val="tx2"/>
                </a:solidFill>
                <a:effectLst/>
                <a:cs typeface="+mn-cs"/>
              </a:rPr>
              <a:pPr lvl="0" algn="ctr">
                <a:spcBef>
                  <a:spcPct val="0"/>
                </a:spcBef>
                <a:spcAft>
                  <a:spcPct val="0"/>
                </a:spcAft>
              </a:pPr>
              <a:t>3%</a:t>
            </a:fld>
            <a:endParaRPr lang="en-US" sz="1200" dirty="0">
              <a:solidFill>
                <a:schemeClr val="tx2"/>
              </a:solidFill>
              <a:cs typeface="+mn-cs"/>
            </a:endParaRPr>
          </a:p>
        </p:txBody>
      </p:sp>
      <p:sp>
        <p:nvSpPr>
          <p:cNvPr id="22" name="Text Placeholder 4">
            <a:extLst>
              <a:ext uri="{FF2B5EF4-FFF2-40B4-BE49-F238E27FC236}">
                <a16:creationId xmlns:a16="http://schemas.microsoft.com/office/drawing/2014/main" id="{F8F1C6B8-728E-6315-2A4A-9B41DF1334B8}"/>
              </a:ext>
            </a:extLst>
          </p:cNvPr>
          <p:cNvSpPr>
            <a:spLocks noGrp="1"/>
          </p:cNvSpPr>
          <p:nvPr>
            <p:custDataLst>
              <p:tags r:id="rId24"/>
            </p:custDataLst>
          </p:nvPr>
        </p:nvSpPr>
        <p:spPr bwMode="auto">
          <a:xfrm>
            <a:off x="5267325" y="5076825"/>
            <a:ext cx="1027113" cy="912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0AA675-9E24-4281-A481-6FF0877C1550}" type="datetime'''90 day''s (''resulting in an 8-month B''atch Study process)'">
              <a:rPr lang="en-US" altLang="en-US" sz="1200" smtClean="0">
                <a:cs typeface="+mn-cs"/>
              </a:rPr>
              <a:pPr lvl="0" algn="ctr">
                <a:spcBef>
                  <a:spcPct val="0"/>
                </a:spcBef>
                <a:spcAft>
                  <a:spcPct val="0"/>
                </a:spcAft>
              </a:pPr>
              <a:t>90 days (resulting in an 8-month Batch Study process)</a:t>
            </a:fld>
            <a:br>
              <a:rPr lang="en-US" sz="1200" dirty="0">
                <a:cs typeface="+mn-cs"/>
              </a:rPr>
            </a:br>
            <a:endParaRPr lang="en-US" sz="1200" dirty="0">
              <a:cs typeface="+mn-cs"/>
            </a:endParaRPr>
          </a:p>
        </p:txBody>
      </p:sp>
      <p:sp>
        <p:nvSpPr>
          <p:cNvPr id="23" name="Text Placeholder 4">
            <a:extLst>
              <a:ext uri="{FF2B5EF4-FFF2-40B4-BE49-F238E27FC236}">
                <a16:creationId xmlns:a16="http://schemas.microsoft.com/office/drawing/2014/main" id="{A23093F5-A9A6-B522-A645-321BD1854522}"/>
              </a:ext>
            </a:extLst>
          </p:cNvPr>
          <p:cNvSpPr>
            <a:spLocks noGrp="1"/>
          </p:cNvSpPr>
          <p:nvPr>
            <p:custDataLst>
              <p:tags r:id="rId25"/>
            </p:custDataLst>
          </p:nvPr>
        </p:nvSpPr>
        <p:spPr bwMode="auto">
          <a:xfrm>
            <a:off x="6440488" y="5076825"/>
            <a:ext cx="1000125" cy="9128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92CC663-1F12-41AA-AC14-6E06354D46A9}" type="thinkcell&lt;?xml version=&quot;1.0&quot; encoding=&quot;UTF-16&quot; standalone=&quot;yes&quot;?&gt;&lt;root reqver=&quot;28224&quot;&gt;&lt;version val=&quot;35838&quot;/&gt;&lt;PersistentType&gt;&lt;m_guid val=&quot;b0fbb135-ca6c-4411-8a12-971acee11b96&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More than 90 days (resulting in an 8-month+ Batch Study process)</a:t>
            </a:fld>
            <a:endParaRPr lang="en-US" sz="1200" dirty="0">
              <a:cs typeface="+mn-cs"/>
            </a:endParaRPr>
          </a:p>
        </p:txBody>
      </p:sp>
      <p:sp>
        <p:nvSpPr>
          <p:cNvPr id="62" name="Text Placeholder 4">
            <a:extLst>
              <a:ext uri="{FF2B5EF4-FFF2-40B4-BE49-F238E27FC236}">
                <a16:creationId xmlns:a16="http://schemas.microsoft.com/office/drawing/2014/main" id="{4C1F3293-4EFE-461D-940D-7EE66BAE31C5}"/>
              </a:ext>
            </a:extLst>
          </p:cNvPr>
          <p:cNvSpPr>
            <a:spLocks noGrp="1"/>
          </p:cNvSpPr>
          <p:nvPr>
            <p:custDataLst>
              <p:tags r:id="rId26"/>
            </p:custDataLst>
          </p:nvPr>
        </p:nvSpPr>
        <p:spPr bwMode="gray">
          <a:xfrm>
            <a:off x="1001713" y="449262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D82AD3C-78C0-438C-ADC3-0B5E71AC2CCD}" type="datetime'''''''6%'''''''''''''''''''''''''''''''''''''''''''''">
              <a:rPr lang="en-US" altLang="en-US" sz="1200" b="1" smtClean="0">
                <a:cs typeface="+mn-cs"/>
              </a:rPr>
              <a:pPr lvl="0" algn="ctr">
                <a:spcBef>
                  <a:spcPct val="0"/>
                </a:spcBef>
                <a:spcAft>
                  <a:spcPct val="0"/>
                </a:spcAft>
              </a:pPr>
              <a:t>6%</a:t>
            </a:fld>
            <a:endParaRPr lang="en-US" sz="1200" b="1" dirty="0">
              <a:cs typeface="+mn-cs"/>
            </a:endParaRPr>
          </a:p>
        </p:txBody>
      </p:sp>
      <p:sp>
        <p:nvSpPr>
          <p:cNvPr id="65" name="Text Placeholder 4">
            <a:extLst>
              <a:ext uri="{FF2B5EF4-FFF2-40B4-BE49-F238E27FC236}">
                <a16:creationId xmlns:a16="http://schemas.microsoft.com/office/drawing/2014/main" id="{4C1F3293-4EFE-461D-940D-7EE66BAE31C5}"/>
              </a:ext>
            </a:extLst>
          </p:cNvPr>
          <p:cNvSpPr>
            <a:spLocks noGrp="1"/>
          </p:cNvSpPr>
          <p:nvPr>
            <p:custDataLst>
              <p:tags r:id="rId27"/>
            </p:custDataLst>
          </p:nvPr>
        </p:nvSpPr>
        <p:spPr bwMode="gray">
          <a:xfrm>
            <a:off x="2122488" y="21685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EB4A3E5-F6D1-4519-A047-B45AD44BFDF1}" type="datetime'''''''''''''''''''''''''''''''64%'''''''">
              <a:rPr lang="en-US" altLang="en-US" sz="1200" b="1" smtClean="0">
                <a:cs typeface="+mn-cs"/>
              </a:rPr>
              <a:pPr lvl="0" algn="ctr">
                <a:spcBef>
                  <a:spcPct val="0"/>
                </a:spcBef>
                <a:spcAft>
                  <a:spcPct val="0"/>
                </a:spcAft>
              </a:pPr>
              <a:t>64%</a:t>
            </a:fld>
            <a:endParaRPr lang="en-US" sz="1200" b="1" dirty="0">
              <a:cs typeface="+mn-cs"/>
            </a:endParaRPr>
          </a:p>
        </p:txBody>
      </p:sp>
      <p:sp>
        <p:nvSpPr>
          <p:cNvPr id="71" name="Text Placeholder 4">
            <a:extLst>
              <a:ext uri="{FF2B5EF4-FFF2-40B4-BE49-F238E27FC236}">
                <a16:creationId xmlns:a16="http://schemas.microsoft.com/office/drawing/2014/main" id="{4C1F3293-4EFE-461D-940D-7EE66BAE31C5}"/>
              </a:ext>
            </a:extLst>
          </p:cNvPr>
          <p:cNvSpPr>
            <a:spLocks noGrp="1"/>
          </p:cNvSpPr>
          <p:nvPr>
            <p:custDataLst>
              <p:tags r:id="rId28"/>
            </p:custDataLst>
          </p:nvPr>
        </p:nvSpPr>
        <p:spPr bwMode="gray">
          <a:xfrm>
            <a:off x="3282950" y="41259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15CFFB8-57CA-4D63-BEF0-24BC7524227F}" type="datetime'''''''''''''''''''1''''''''''''''''''''''''''''''5%'''''''">
              <a:rPr lang="en-US" altLang="en-US" sz="1200" b="1" smtClean="0">
                <a:cs typeface="+mn-cs"/>
              </a:rPr>
              <a:pPr lvl="0" algn="ctr">
                <a:spcBef>
                  <a:spcPct val="0"/>
                </a:spcBef>
                <a:spcAft>
                  <a:spcPct val="0"/>
                </a:spcAft>
              </a:pPr>
              <a:t>15%</a:t>
            </a:fld>
            <a:endParaRPr lang="en-US" sz="1200" b="1" dirty="0">
              <a:cs typeface="+mn-cs"/>
            </a:endParaRPr>
          </a:p>
        </p:txBody>
      </p:sp>
      <p:sp>
        <p:nvSpPr>
          <p:cNvPr id="74" name="Text Placeholder 4">
            <a:extLst>
              <a:ext uri="{FF2B5EF4-FFF2-40B4-BE49-F238E27FC236}">
                <a16:creationId xmlns:a16="http://schemas.microsoft.com/office/drawing/2014/main" id="{4C1F3293-4EFE-461D-940D-7EE66BAE31C5}"/>
              </a:ext>
            </a:extLst>
          </p:cNvPr>
          <p:cNvSpPr>
            <a:spLocks noGrp="1"/>
          </p:cNvSpPr>
          <p:nvPr>
            <p:custDataLst>
              <p:tags r:id="rId29"/>
            </p:custDataLst>
          </p:nvPr>
        </p:nvSpPr>
        <p:spPr bwMode="gray">
          <a:xfrm>
            <a:off x="4445000" y="41925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9D590CF-9CC6-4AF2-A8BA-DE44AC288145}" type="datetime'''''1''''''''''''4''''%'''''''''''''''''">
              <a:rPr lang="en-US" altLang="en-US" sz="1200" b="1" smtClean="0">
                <a:cs typeface="+mn-cs"/>
              </a:rPr>
              <a:pPr lvl="0" algn="ctr">
                <a:spcBef>
                  <a:spcPct val="0"/>
                </a:spcBef>
                <a:spcAft>
                  <a:spcPct val="0"/>
                </a:spcAft>
              </a:pPr>
              <a:t>14%</a:t>
            </a:fld>
            <a:endParaRPr lang="en-US" sz="1200" b="1" dirty="0">
              <a:cs typeface="+mn-cs"/>
            </a:endParaRPr>
          </a:p>
        </p:txBody>
      </p:sp>
      <p:sp>
        <p:nvSpPr>
          <p:cNvPr id="77" name="Text Placeholder 4">
            <a:extLst>
              <a:ext uri="{FF2B5EF4-FFF2-40B4-BE49-F238E27FC236}">
                <a16:creationId xmlns:a16="http://schemas.microsoft.com/office/drawing/2014/main" id="{4C1F3293-4EFE-461D-940D-7EE66BAE31C5}"/>
              </a:ext>
            </a:extLst>
          </p:cNvPr>
          <p:cNvSpPr>
            <a:spLocks noGrp="1"/>
          </p:cNvSpPr>
          <p:nvPr>
            <p:custDataLst>
              <p:tags r:id="rId30"/>
            </p:custDataLst>
          </p:nvPr>
        </p:nvSpPr>
        <p:spPr bwMode="gray">
          <a:xfrm>
            <a:off x="5607050" y="4351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6E792E4-D8D9-4C8E-B4E6-B67B3B2E2195}" type="datetime'''''''''''''''''''''''1''''''''0''''%'''''">
              <a:rPr lang="en-US" altLang="en-US" sz="1200" b="1" smtClean="0">
                <a:cs typeface="+mn-cs"/>
              </a:rPr>
              <a:pPr lvl="0" algn="ctr">
                <a:spcBef>
                  <a:spcPct val="0"/>
                </a:spcBef>
                <a:spcAft>
                  <a:spcPct val="0"/>
                </a:spcAft>
              </a:pPr>
              <a:t>10%</a:t>
            </a:fld>
            <a:endParaRPr lang="en-US" sz="1200" b="1" dirty="0">
              <a:cs typeface="+mn-cs"/>
            </a:endParaRPr>
          </a:p>
        </p:txBody>
      </p:sp>
      <p:sp>
        <p:nvSpPr>
          <p:cNvPr id="57" name="Text Placeholder 4">
            <a:extLst>
              <a:ext uri="{FF2B5EF4-FFF2-40B4-BE49-F238E27FC236}">
                <a16:creationId xmlns:a16="http://schemas.microsoft.com/office/drawing/2014/main" id="{4C1F3293-4EFE-461D-940D-7EE66BAE31C5}"/>
              </a:ext>
            </a:extLst>
          </p:cNvPr>
          <p:cNvSpPr>
            <a:spLocks noGrp="1"/>
          </p:cNvSpPr>
          <p:nvPr>
            <p:custDataLst>
              <p:tags r:id="rId31"/>
            </p:custDataLst>
          </p:nvPr>
        </p:nvSpPr>
        <p:spPr bwMode="gray">
          <a:xfrm>
            <a:off x="6808788" y="47545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8C5480C-F225-4996-8028-CA4A9A837760}" type="datetime'0%'''''''''''''''''''''''">
              <a:rPr lang="en-US" altLang="en-US" sz="1200" b="1" smtClean="0">
                <a:cs typeface="+mn-cs"/>
              </a:rPr>
              <a:pPr lvl="0" algn="ctr">
                <a:spcBef>
                  <a:spcPct val="0"/>
                </a:spcBef>
                <a:spcAft>
                  <a:spcPct val="0"/>
                </a:spcAft>
              </a:pPr>
              <a:t>0%</a:t>
            </a:fld>
            <a:endParaRPr lang="en-US" sz="1200" b="1" dirty="0">
              <a:cs typeface="+mn-cs"/>
            </a:endParaRPr>
          </a:p>
        </p:txBody>
      </p:sp>
      <p:sp>
        <p:nvSpPr>
          <p:cNvPr id="39" name="4. Footnote">
            <a:extLst>
              <a:ext uri="{FF2B5EF4-FFF2-40B4-BE49-F238E27FC236}">
                <a16:creationId xmlns:a16="http://schemas.microsoft.com/office/drawing/2014/main" id="{5DADDD6E-3DBE-6EF1-F5A8-E49A60CB0A09}"/>
              </a:ext>
            </a:extLst>
          </p:cNvPr>
          <p:cNvSpPr txBox="1"/>
          <p:nvPr>
            <p:custDataLst>
              <p:tags r:id="rId3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N=72; note that respondents could multi-select responses so total % &gt; 100</a:t>
            </a:r>
          </a:p>
        </p:txBody>
      </p:sp>
      <p:sp>
        <p:nvSpPr>
          <p:cNvPr id="40" name="TextBox 39">
            <a:extLst>
              <a:ext uri="{FF2B5EF4-FFF2-40B4-BE49-F238E27FC236}">
                <a16:creationId xmlns:a16="http://schemas.microsoft.com/office/drawing/2014/main" id="{74CBCD89-7A8D-8A25-92B2-556A221127C9}"/>
              </a:ext>
            </a:extLst>
          </p:cNvPr>
          <p:cNvSpPr txBox="1"/>
          <p:nvPr>
            <p:custDataLst>
              <p:tags r:id="rId3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cxnSp>
        <p:nvCxnSpPr>
          <p:cNvPr id="41" name="LineBasicStrong 6">
            <a:extLst>
              <a:ext uri="{FF2B5EF4-FFF2-40B4-BE49-F238E27FC236}">
                <a16:creationId xmlns:a16="http://schemas.microsoft.com/office/drawing/2014/main" id="{C2C08136-A3D2-7E9C-822A-07D15E0F0EBA}"/>
              </a:ext>
            </a:extLst>
          </p:cNvPr>
          <p:cNvCxnSpPr>
            <a:cxnSpLocks/>
          </p:cNvCxnSpPr>
          <p:nvPr>
            <p:custDataLst>
              <p:tags r:id="rId34"/>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98DD543-D488-C0E4-081E-BB115E1ABDE2}"/>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43" name="LineBasicStrong 6">
            <a:extLst>
              <a:ext uri="{FF2B5EF4-FFF2-40B4-BE49-F238E27FC236}">
                <a16:creationId xmlns:a16="http://schemas.microsoft.com/office/drawing/2014/main" id="{0330B1B1-E747-E3EE-1EFF-64099E6E2C20}"/>
              </a:ext>
            </a:extLst>
          </p:cNvPr>
          <p:cNvCxnSpPr>
            <a:cxnSpLocks/>
          </p:cNvCxnSpPr>
          <p:nvPr>
            <p:custDataLst>
              <p:tags r:id="rId35"/>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0E72168-205F-3976-7892-3AC3A7889626}"/>
              </a:ext>
            </a:extLst>
          </p:cNvPr>
          <p:cNvSpPr txBox="1">
            <a:spLocks/>
          </p:cNvSpPr>
          <p:nvPr/>
        </p:nvSpPr>
        <p:spPr>
          <a:xfrm>
            <a:off x="8054871" y="1992154"/>
            <a:ext cx="3801508" cy="236988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Strong majority of respondents favor a 30-day window resulting in a 6-month process (64%); </a:t>
            </a:r>
            <a:r>
              <a:rPr lang="en-US" sz="1200" dirty="0"/>
              <a:t>15% prefer a 45-day option, 14% prefer a 60-day option, 10% prefer the 90-day option, and 6% prefer a 2-week window </a:t>
            </a:r>
          </a:p>
          <a:p>
            <a:pPr marL="285750" indent="-285750">
              <a:buFont typeface="Arial" panose="020B0604020202020204" pitchFamily="34" charset="0"/>
              <a:buChar char="•"/>
            </a:pPr>
            <a:r>
              <a:rPr lang="en-US" sz="1200" b="1" dirty="0"/>
              <a:t>General stakeholder alignment:</a:t>
            </a:r>
          </a:p>
          <a:p>
            <a:pPr marL="514350" lvl="1" indent="-285750">
              <a:buFont typeface="Arial" panose="020B0604020202020204" pitchFamily="34" charset="0"/>
              <a:buChar char="-"/>
            </a:pPr>
            <a:r>
              <a:rPr lang="en-US" sz="1200" dirty="0"/>
              <a:t>“T(D)SPs,” “Large Load customers,” and “Other” stakeholders tended to overwhelmingly prefer a 30-day decision window as their top response</a:t>
            </a:r>
          </a:p>
          <a:p>
            <a:pPr marL="514350" lvl="1" indent="-285750">
              <a:buFont typeface="Arial" panose="020B0604020202020204" pitchFamily="34" charset="0"/>
              <a:buChar char="-"/>
            </a:pPr>
            <a:r>
              <a:rPr lang="en-US" sz="1200" dirty="0"/>
              <a:t>No stakeholder from any group selected the option which would allow a decision window longer than 90 days</a:t>
            </a:r>
          </a:p>
        </p:txBody>
      </p:sp>
      <p:sp>
        <p:nvSpPr>
          <p:cNvPr id="153" name="Rectangle 152">
            <a:extLst>
              <a:ext uri="{FF2B5EF4-FFF2-40B4-BE49-F238E27FC236}">
                <a16:creationId xmlns:a16="http://schemas.microsoft.com/office/drawing/2014/main" id="{5D7C7CF9-73D2-7D50-928F-B358C36C506F}"/>
              </a:ext>
            </a:extLst>
          </p:cNvPr>
          <p:cNvSpPr/>
          <p:nvPr>
            <p:custDataLst>
              <p:tags r:id="rId36"/>
            </p:custDataLst>
          </p:nvPr>
        </p:nvSpPr>
        <p:spPr bwMode="auto">
          <a:xfrm>
            <a:off x="614363" y="1919288"/>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54" name="Rectangle 153">
            <a:extLst>
              <a:ext uri="{FF2B5EF4-FFF2-40B4-BE49-F238E27FC236}">
                <a16:creationId xmlns:a16="http://schemas.microsoft.com/office/drawing/2014/main" id="{45990BA6-D4ED-A2D4-EE34-F3BCE302A646}"/>
              </a:ext>
            </a:extLst>
          </p:cNvPr>
          <p:cNvSpPr/>
          <p:nvPr>
            <p:custDataLst>
              <p:tags r:id="rId37"/>
            </p:custDataLst>
          </p:nvPr>
        </p:nvSpPr>
        <p:spPr bwMode="auto">
          <a:xfrm>
            <a:off x="1516063" y="1919288"/>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155" name="Rectangle 154">
            <a:extLst>
              <a:ext uri="{FF2B5EF4-FFF2-40B4-BE49-F238E27FC236}">
                <a16:creationId xmlns:a16="http://schemas.microsoft.com/office/drawing/2014/main" id="{3BF7B50B-DAB5-FEBE-563C-0C8D12118F4E}"/>
              </a:ext>
            </a:extLst>
          </p:cNvPr>
          <p:cNvSpPr/>
          <p:nvPr>
            <p:custDataLst>
              <p:tags r:id="rId38"/>
            </p:custDataLst>
          </p:nvPr>
        </p:nvSpPr>
        <p:spPr bwMode="auto">
          <a:xfrm>
            <a:off x="2740025" y="1919288"/>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2" name="Text Placeholder 4">
            <a:extLst>
              <a:ext uri="{FF2B5EF4-FFF2-40B4-BE49-F238E27FC236}">
                <a16:creationId xmlns:a16="http://schemas.microsoft.com/office/drawing/2014/main" id="{4C1F3293-4EFE-461D-940D-7EE66BAE31C5}"/>
              </a:ext>
            </a:extLst>
          </p:cNvPr>
          <p:cNvSpPr>
            <a:spLocks noGrp="1"/>
          </p:cNvSpPr>
          <p:nvPr>
            <p:custDataLst>
              <p:tags r:id="rId39"/>
            </p:custDataLst>
          </p:nvPr>
        </p:nvSpPr>
        <p:spPr bwMode="auto">
          <a:xfrm>
            <a:off x="830263" y="1917700"/>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F8D99A8-E0EF-4243-95BB-04ECCCAA1D7E}" type="datetime'''''''''''''T''''''''(''''D'''')S''''''''Ps'''''''''''''''''''">
              <a:rPr lang="en-US" altLang="en-US" sz="1200" smtClean="0">
                <a:effectLst/>
                <a:cs typeface="+mn-cs"/>
              </a:rPr>
              <a:pPr lvl="0">
                <a:spcBef>
                  <a:spcPct val="0"/>
                </a:spcBef>
                <a:spcAft>
                  <a:spcPct val="0"/>
                </a:spcAft>
              </a:pPr>
              <a:t>T(D)SPs</a:t>
            </a:fld>
            <a:endParaRPr lang="en-US" sz="1200" dirty="0">
              <a:cs typeface="+mn-cs"/>
            </a:endParaRPr>
          </a:p>
        </p:txBody>
      </p:sp>
      <p:sp>
        <p:nvSpPr>
          <p:cNvPr id="60" name="Text Placeholder 4">
            <a:extLst>
              <a:ext uri="{FF2B5EF4-FFF2-40B4-BE49-F238E27FC236}">
                <a16:creationId xmlns:a16="http://schemas.microsoft.com/office/drawing/2014/main" id="{4FBC3DE3-08BB-F615-8A76-1F1E84901551}"/>
              </a:ext>
            </a:extLst>
          </p:cNvPr>
          <p:cNvSpPr>
            <a:spLocks noGrp="1"/>
          </p:cNvSpPr>
          <p:nvPr>
            <p:custDataLst>
              <p:tags r:id="rId40"/>
            </p:custDataLst>
          </p:nvPr>
        </p:nvSpPr>
        <p:spPr bwMode="auto">
          <a:xfrm>
            <a:off x="1731963" y="1917700"/>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06373C8-DCD2-469F-9C37-EFD29A47EF03}"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85" name="Text Placeholder 4">
            <a:extLst>
              <a:ext uri="{FF2B5EF4-FFF2-40B4-BE49-F238E27FC236}">
                <a16:creationId xmlns:a16="http://schemas.microsoft.com/office/drawing/2014/main" id="{871E8B76-BCC6-00B7-42E8-003F1C94BC03}"/>
              </a:ext>
            </a:extLst>
          </p:cNvPr>
          <p:cNvSpPr>
            <a:spLocks noGrp="1"/>
          </p:cNvSpPr>
          <p:nvPr>
            <p:custDataLst>
              <p:tags r:id="rId41"/>
            </p:custDataLst>
          </p:nvPr>
        </p:nvSpPr>
        <p:spPr bwMode="auto">
          <a:xfrm>
            <a:off x="2955925" y="1917700"/>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4702339-87F9-42E9-AEC7-AC86B2DE91A7}" type="datetime'O''''''''''''t''''''''''''h''''''''''''''''''e''''''''''r'''''">
              <a:rPr lang="en-US" altLang="en-US" sz="1200" smtClean="0">
                <a:cs typeface="+mn-cs"/>
              </a:rPr>
              <a:pPr lvl="0">
                <a:spcBef>
                  <a:spcPct val="0"/>
                </a:spcBef>
                <a:spcAft>
                  <a:spcPct val="0"/>
                </a:spcAft>
              </a:pPr>
              <a:t>Other</a:t>
            </a:fld>
            <a:endParaRPr lang="en-US" sz="1200" dirty="0">
              <a:cs typeface="+mn-cs"/>
            </a:endParaRPr>
          </a:p>
        </p:txBody>
      </p:sp>
    </p:spTree>
    <p:extLst>
      <p:ext uri="{BB962C8B-B14F-4D97-AF65-F5344CB8AC3E}">
        <p14:creationId xmlns:p14="http://schemas.microsoft.com/office/powerpoint/2010/main" val="2783853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20F9C-B50F-61B5-4A6E-281DF36F812F}"/>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94F4F740-6944-AE9C-75FB-1E3D4EFA43DE}"/>
              </a:ext>
            </a:extLst>
          </p:cNvPr>
          <p:cNvGraphicFramePr>
            <a:graphicFrameLocks noChangeAspect="1"/>
          </p:cNvGraphicFramePr>
          <p:nvPr>
            <p:custDataLst>
              <p:tags r:id="rId1"/>
            </p:custDataLst>
            <p:extLst>
              <p:ext uri="{D42A27DB-BD31-4B8C-83A1-F6EECF244321}">
                <p14:modId xmlns:p14="http://schemas.microsoft.com/office/powerpoint/2010/main" val="1567827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22" name="Object 2" hidden="1">
                        <a:extLst>
                          <a:ext uri="{FF2B5EF4-FFF2-40B4-BE49-F238E27FC236}">
                            <a16:creationId xmlns:a16="http://schemas.microsoft.com/office/drawing/2014/main" id="{94F4F740-6944-AE9C-75FB-1E3D4EFA43DE}"/>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56D12E8-E1FD-7931-8D93-9295DD8950E4}"/>
              </a:ext>
            </a:extLst>
          </p:cNvPr>
          <p:cNvSpPr>
            <a:spLocks noGrp="1"/>
          </p:cNvSpPr>
          <p:nvPr>
            <p:ph type="title"/>
            <p:custDataLst>
              <p:tags r:id="rId2"/>
            </p:custDataLst>
          </p:nvPr>
        </p:nvSpPr>
        <p:spPr>
          <a:xfrm>
            <a:off x="554736" y="172212"/>
            <a:ext cx="6967728" cy="731520"/>
          </a:xfrm>
        </p:spPr>
        <p:txBody>
          <a:bodyPr vert="horz"/>
          <a:lstStyle/>
          <a:p>
            <a:r>
              <a:rPr lang="en-US" dirty="0"/>
              <a:t>Allocate and commit: Load allocation objective</a:t>
            </a:r>
          </a:p>
        </p:txBody>
      </p:sp>
      <p:sp>
        <p:nvSpPr>
          <p:cNvPr id="5" name="TextBox 4">
            <a:extLst>
              <a:ext uri="{FF2B5EF4-FFF2-40B4-BE49-F238E27FC236}">
                <a16:creationId xmlns:a16="http://schemas.microsoft.com/office/drawing/2014/main" id="{6382F7DC-D9F3-2F52-65DD-456780DFDDEA}"/>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“Do you agree with ERCOT’s proposed load allocation objective to maximize the amount of load that can be served in each batch?”</a:t>
            </a:r>
            <a:r>
              <a:rPr lang="en-US" sz="1400" i="1" dirty="0"/>
              <a:t> (% of overall respondents)</a:t>
            </a:r>
          </a:p>
        </p:txBody>
      </p:sp>
      <p:cxnSp>
        <p:nvCxnSpPr>
          <p:cNvPr id="6" name="LineBasicStrong 6">
            <a:extLst>
              <a:ext uri="{FF2B5EF4-FFF2-40B4-BE49-F238E27FC236}">
                <a16:creationId xmlns:a16="http://schemas.microsoft.com/office/drawing/2014/main" id="{210E2A58-90F2-09E2-3015-16732AFA0C64}"/>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BAE57A-065C-922B-1E6D-34219156EEE8}"/>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4C4F62BD-C236-2539-43B4-44FEBDF1AF41}"/>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19B61EF-6339-EEB1-4F88-B728D922D25A}"/>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Strong majority of respondents (81%) agree with ERCOT’s proposed load allocation objective to maximize the amount of load served in each batch</a:t>
            </a:r>
            <a:r>
              <a:rPr lang="en-US" sz="1200" dirty="0"/>
              <a:t>, while a smaller share favor applying an alternative allocation objective (19%)</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majority support for maximizing load served per batch</a:t>
            </a:r>
          </a:p>
          <a:p>
            <a:pPr marL="285750" indent="-285750">
              <a:buFont typeface="Arial" panose="020B0604020202020204" pitchFamily="34" charset="0"/>
              <a:buChar char="•"/>
            </a:pPr>
            <a:r>
              <a:rPr lang="en-US" sz="1200" b="1" dirty="0"/>
              <a:t>Supporters of alternative allocation objectives caution against maximizing load served as a standalone goal</a:t>
            </a:r>
            <a:r>
              <a:rPr lang="en-US" sz="1200" dirty="0"/>
              <a:t>, emphasizing the need to:</a:t>
            </a:r>
          </a:p>
          <a:p>
            <a:pPr marL="514350" lvl="1" indent="-285750">
              <a:buFont typeface="Arial" panose="020B0604020202020204" pitchFamily="34" charset="0"/>
              <a:buChar char="-"/>
            </a:pPr>
            <a:r>
              <a:rPr lang="en-US" sz="1200" dirty="0"/>
              <a:t>Prioritize reliability and firm load first, layering in non-firm or CLR load only where system headroom is demonstrated</a:t>
            </a:r>
          </a:p>
          <a:p>
            <a:pPr marL="514350" lvl="1" indent="-285750">
              <a:buFont typeface="Arial" panose="020B0604020202020204" pitchFamily="34" charset="0"/>
              <a:buChar char="-"/>
            </a:pPr>
            <a:r>
              <a:rPr lang="en-US" sz="1200" dirty="0"/>
              <a:t>Tie allocation to project readiness and maturity vs. modeled capacity or inflated MW requests</a:t>
            </a:r>
          </a:p>
          <a:p>
            <a:pPr marL="514350" lvl="1" indent="-285750">
              <a:buFont typeface="Arial" panose="020B0604020202020204" pitchFamily="34" charset="0"/>
              <a:buChar char="-"/>
            </a:pPr>
            <a:r>
              <a:rPr lang="en-US" sz="1200" dirty="0"/>
              <a:t>Align allocation with near-term deliverability, prioritizing capacity available with minimal upgrades</a:t>
            </a:r>
          </a:p>
          <a:p>
            <a:pPr marL="514350" lvl="1" indent="-285750">
              <a:buFont typeface="Arial" panose="020B0604020202020204" pitchFamily="34" charset="0"/>
              <a:buChar char="-"/>
            </a:pPr>
            <a:r>
              <a:rPr lang="en-US" sz="1200" dirty="0"/>
              <a:t>Avoid perverse incentives and stranded costs, balancing MW maximization with speed, cost, and ratepayer risk</a:t>
            </a:r>
          </a:p>
        </p:txBody>
      </p:sp>
      <p:graphicFrame>
        <p:nvGraphicFramePr>
          <p:cNvPr id="24" name="Chart 23">
            <a:extLst>
              <a:ext uri="{FF2B5EF4-FFF2-40B4-BE49-F238E27FC236}">
                <a16:creationId xmlns:a16="http://schemas.microsoft.com/office/drawing/2014/main" id="{F03263F2-274B-1BE3-06D0-CE1F279C7B36}"/>
              </a:ext>
            </a:extLst>
          </p:cNvPr>
          <p:cNvGraphicFramePr/>
          <p:nvPr>
            <p:custDataLst>
              <p:tags r:id="rId5"/>
            </p:custDataLst>
            <p:extLst>
              <p:ext uri="{D42A27DB-BD31-4B8C-83A1-F6EECF244321}">
                <p14:modId xmlns:p14="http://schemas.microsoft.com/office/powerpoint/2010/main" val="1919128251"/>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8"/>
          </a:graphicData>
        </a:graphic>
      </p:graphicFrame>
      <p:sp>
        <p:nvSpPr>
          <p:cNvPr id="66" name="Text Placeholder 4">
            <a:extLst>
              <a:ext uri="{FF2B5EF4-FFF2-40B4-BE49-F238E27FC236}">
                <a16:creationId xmlns:a16="http://schemas.microsoft.com/office/drawing/2014/main" id="{15BB7296-058E-2F60-85CA-5B86AAC31C82}"/>
              </a:ext>
            </a:extLst>
          </p:cNvPr>
          <p:cNvSpPr>
            <a:spLocks noGrp="1"/>
          </p:cNvSpPr>
          <p:nvPr>
            <p:custDataLst>
              <p:tags r:id="rId6"/>
            </p:custDataLst>
          </p:nvPr>
        </p:nvSpPr>
        <p:spPr bwMode="gray">
          <a:xfrm>
            <a:off x="2122488" y="27670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D29BDA9-C624-4E34-9FB9-B359EAE96033}" type="datetime'''''''''''''''''''''''''''1''''''''6%'''''''''''''''''">
              <a:rPr lang="en-US" altLang="en-US" sz="1200" smtClean="0">
                <a:solidFill>
                  <a:schemeClr val="tx2"/>
                </a:solidFill>
                <a:cs typeface="+mn-cs"/>
              </a:rPr>
              <a:pPr lvl="0" algn="ctr">
                <a:spcBef>
                  <a:spcPct val="0"/>
                </a:spcBef>
                <a:spcAft>
                  <a:spcPct val="0"/>
                </a:spcAft>
              </a:pPr>
              <a:t>16%</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FD0A138C-541F-C40C-6694-87C499824DA4}"/>
              </a:ext>
            </a:extLst>
          </p:cNvPr>
          <p:cNvSpPr>
            <a:spLocks noGrp="1"/>
          </p:cNvSpPr>
          <p:nvPr>
            <p:custDataLst>
              <p:tags r:id="rId7"/>
            </p:custDataLst>
          </p:nvPr>
        </p:nvSpPr>
        <p:spPr bwMode="gray">
          <a:xfrm>
            <a:off x="2122488" y="382746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B65BFEA-F00B-4620-AA02-810A42B9D950}" type="datetime'''''''4''''8''''''''''''''''''''''''''''''''''''''''%'''''">
              <a:rPr lang="en-US" altLang="en-US" sz="1200" smtClean="0">
                <a:cs typeface="+mn-cs"/>
              </a:rPr>
              <a:pPr/>
              <a:t>48%</a:t>
            </a:fld>
            <a:endParaRPr lang="en-US" sz="1200" dirty="0">
              <a:cs typeface="+mn-cs"/>
            </a:endParaRPr>
          </a:p>
        </p:txBody>
      </p:sp>
      <p:sp>
        <p:nvSpPr>
          <p:cNvPr id="40" name="Text Placeholder 4">
            <a:extLst>
              <a:ext uri="{FF2B5EF4-FFF2-40B4-BE49-F238E27FC236}">
                <a16:creationId xmlns:a16="http://schemas.microsoft.com/office/drawing/2014/main" id="{C20D0808-855F-D665-AF64-1CCFE78D9146}"/>
              </a:ext>
            </a:extLst>
          </p:cNvPr>
          <p:cNvSpPr>
            <a:spLocks noGrp="1"/>
          </p:cNvSpPr>
          <p:nvPr>
            <p:custDataLst>
              <p:tags r:id="rId8"/>
            </p:custDataLst>
          </p:nvPr>
        </p:nvSpPr>
        <p:spPr bwMode="gray">
          <a:xfrm>
            <a:off x="2122488" y="49133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90A941D-6945-44C1-869B-6209F1C4407C}" type="datetime'''''''''''''''''''1''''''''''''''7''''''''''''''''%'''''''''">
              <a:rPr lang="en-US" altLang="en-US" sz="1200" smtClean="0">
                <a:solidFill>
                  <a:schemeClr val="tx2"/>
                </a:solidFill>
                <a:cs typeface="+mn-cs"/>
              </a:rPr>
              <a:pPr/>
              <a:t>17%</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A030057C-4DE7-9082-4A5E-6C501706B1FB}"/>
              </a:ext>
            </a:extLst>
          </p:cNvPr>
          <p:cNvSpPr>
            <a:spLocks noGrp="1"/>
          </p:cNvSpPr>
          <p:nvPr>
            <p:custDataLst>
              <p:tags r:id="rId9"/>
            </p:custDataLst>
          </p:nvPr>
        </p:nvSpPr>
        <p:spPr bwMode="auto">
          <a:xfrm>
            <a:off x="974725" y="5386388"/>
            <a:ext cx="26431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DA61D91-E848-45E7-9C95-40781DBDCB6C}" type="datetime'Ye''s'' —'' maxim''ize ''load'' se''''rved per'' bat''''''ch'">
              <a:rPr lang="en-US" altLang="en-US" sz="1200" smtClean="0">
                <a:cs typeface="+mn-cs"/>
              </a:rPr>
              <a:pPr lvl="0" algn="ctr">
                <a:spcBef>
                  <a:spcPct val="0"/>
                </a:spcBef>
                <a:spcAft>
                  <a:spcPct val="0"/>
                </a:spcAft>
              </a:pPr>
              <a:t>Yes — maximize load served per batch</a:t>
            </a:fld>
            <a:endParaRPr lang="en-US" sz="1200" dirty="0">
              <a:cs typeface="+mn-cs"/>
            </a:endParaRPr>
          </a:p>
        </p:txBody>
      </p:sp>
      <p:sp>
        <p:nvSpPr>
          <p:cNvPr id="71" name="Text Placeholder 4">
            <a:extLst>
              <a:ext uri="{FF2B5EF4-FFF2-40B4-BE49-F238E27FC236}">
                <a16:creationId xmlns:a16="http://schemas.microsoft.com/office/drawing/2014/main" id="{D1E01A9B-8CDA-E8BA-0A92-D4D6EF9506AB}"/>
              </a:ext>
            </a:extLst>
          </p:cNvPr>
          <p:cNvSpPr>
            <a:spLocks noGrp="1"/>
          </p:cNvSpPr>
          <p:nvPr>
            <p:custDataLst>
              <p:tags r:id="rId10"/>
            </p:custDataLst>
          </p:nvPr>
        </p:nvSpPr>
        <p:spPr bwMode="gray">
          <a:xfrm>
            <a:off x="5648325" y="4672013"/>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4B6A671-50B5-41FC-B560-85063DFC7CD4}" type="datetime'''''''''''''''''''''''''''''''''''''''''''6''%'''">
              <a:rPr lang="en-US" altLang="en-US" sz="1200" smtClean="0">
                <a:solidFill>
                  <a:schemeClr val="tx2"/>
                </a:solidFill>
                <a:effectLst/>
                <a:cs typeface="+mn-cs"/>
              </a:rPr>
              <a:pPr lvl="0" algn="ctr">
                <a:spcBef>
                  <a:spcPct val="0"/>
                </a:spcBef>
                <a:spcAft>
                  <a:spcPct val="0"/>
                </a:spcAft>
              </a:pPr>
              <a:t>6%</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11E8860B-68F9-8E93-23C7-90F66F075212}"/>
              </a:ext>
            </a:extLst>
          </p:cNvPr>
          <p:cNvSpPr>
            <a:spLocks noGrp="1"/>
          </p:cNvSpPr>
          <p:nvPr>
            <p:custDataLst>
              <p:tags r:id="rId11"/>
            </p:custDataLst>
          </p:nvPr>
        </p:nvSpPr>
        <p:spPr bwMode="gray">
          <a:xfrm>
            <a:off x="5607050" y="49371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D20699D-D893-4350-86CD-3355277292B9}" type="datetime'''''''''''''''''''''''''''''''''''10''''%'''''">
              <a:rPr lang="en-US" altLang="en-US" sz="1200" smtClean="0">
                <a:cs typeface="+mn-cs"/>
              </a:rPr>
              <a:pPr lvl="0" algn="ctr">
                <a:spcBef>
                  <a:spcPct val="0"/>
                </a:spcBef>
                <a:spcAft>
                  <a:spcPct val="0"/>
                </a:spcAft>
              </a:pPr>
              <a:t>10%</a:t>
            </a:fld>
            <a:endParaRPr lang="en-US" sz="1200" dirty="0">
              <a:cs typeface="+mn-cs"/>
            </a:endParaRPr>
          </a:p>
        </p:txBody>
      </p:sp>
      <p:sp>
        <p:nvSpPr>
          <p:cNvPr id="32" name="Text Placeholder 4">
            <a:extLst>
              <a:ext uri="{FF2B5EF4-FFF2-40B4-BE49-F238E27FC236}">
                <a16:creationId xmlns:a16="http://schemas.microsoft.com/office/drawing/2014/main" id="{0711DF40-B45C-117B-0F45-B879C91F56ED}"/>
              </a:ext>
            </a:extLst>
          </p:cNvPr>
          <p:cNvSpPr>
            <a:spLocks noGrp="1"/>
          </p:cNvSpPr>
          <p:nvPr>
            <p:custDataLst>
              <p:tags r:id="rId12"/>
            </p:custDataLst>
          </p:nvPr>
        </p:nvSpPr>
        <p:spPr bwMode="gray">
          <a:xfrm>
            <a:off x="5648325" y="5153025"/>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0641282-207C-4257-8F2C-773D5A65DD8A}" type="datetime'3''''''''''''''''''''''''''''''''''''''''''''''%'">
              <a:rPr lang="en-US" altLang="en-US" sz="1200" smtClean="0">
                <a:solidFill>
                  <a:schemeClr val="tx2"/>
                </a:solidFill>
                <a:cs typeface="+mn-cs"/>
              </a:rPr>
              <a:pPr lvl="0" algn="ctr">
                <a:spcBef>
                  <a:spcPct val="0"/>
                </a:spcBef>
                <a:spcAft>
                  <a:spcPct val="0"/>
                </a:spcAft>
              </a:pPr>
              <a:t>3%</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610F8D60-0B56-1FDB-AF43-E464ACCA5182}"/>
              </a:ext>
            </a:extLst>
          </p:cNvPr>
          <p:cNvSpPr>
            <a:spLocks noGrp="1"/>
          </p:cNvSpPr>
          <p:nvPr>
            <p:custDataLst>
              <p:tags r:id="rId13"/>
            </p:custDataLst>
          </p:nvPr>
        </p:nvSpPr>
        <p:spPr bwMode="auto">
          <a:xfrm>
            <a:off x="4238625" y="5386388"/>
            <a:ext cx="30845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0758652-4A34-481F-80E5-D6900352F38D}" type="datetime'No — apply an'' alte''rn''ati''ve a''''llocation obj''ective'">
              <a:rPr lang="en-US" altLang="en-US" sz="1200" smtClean="0">
                <a:cs typeface="+mn-cs"/>
              </a:rPr>
              <a:pPr lvl="0" algn="ctr">
                <a:spcBef>
                  <a:spcPct val="0"/>
                </a:spcBef>
                <a:spcAft>
                  <a:spcPct val="0"/>
                </a:spcAft>
              </a:pPr>
              <a:t>No — apply an alternative allocation objective</a:t>
            </a:fld>
            <a:endParaRPr lang="en-US" sz="1200" dirty="0">
              <a:cs typeface="+mn-cs"/>
            </a:endParaRPr>
          </a:p>
        </p:txBody>
      </p:sp>
      <p:sp>
        <p:nvSpPr>
          <p:cNvPr id="11" name="Text Placeholder 4">
            <a:extLst>
              <a:ext uri="{FF2B5EF4-FFF2-40B4-BE49-F238E27FC236}">
                <a16:creationId xmlns:a16="http://schemas.microsoft.com/office/drawing/2014/main" id="{816DF6D4-1BAB-32EC-384D-48F2EAE04589}"/>
              </a:ext>
            </a:extLst>
          </p:cNvPr>
          <p:cNvSpPr>
            <a:spLocks noGrp="1"/>
          </p:cNvSpPr>
          <p:nvPr>
            <p:custDataLst>
              <p:tags r:id="rId14"/>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4BC7D33-0FC3-4981-B6B3-6A1D744C611B}" type="datetime'''''''8''''''1''''%'''''''''''''''''''''">
              <a:rPr lang="en-US" altLang="en-US" sz="1200" b="1" smtClean="0">
                <a:cs typeface="+mn-cs"/>
              </a:rPr>
              <a:pPr/>
              <a:t>81%</a:t>
            </a:fld>
            <a:endParaRPr lang="en-US" sz="1200" b="1" dirty="0">
              <a:cs typeface="+mn-cs"/>
            </a:endParaRPr>
          </a:p>
        </p:txBody>
      </p:sp>
      <p:sp>
        <p:nvSpPr>
          <p:cNvPr id="12" name="Text Placeholder 4">
            <a:extLst>
              <a:ext uri="{FF2B5EF4-FFF2-40B4-BE49-F238E27FC236}">
                <a16:creationId xmlns:a16="http://schemas.microsoft.com/office/drawing/2014/main" id="{B0A22B04-3394-94E6-52A4-CBF30F3E87AC}"/>
              </a:ext>
            </a:extLst>
          </p:cNvPr>
          <p:cNvSpPr>
            <a:spLocks noGrp="1"/>
          </p:cNvSpPr>
          <p:nvPr>
            <p:custDataLst>
              <p:tags r:id="rId15"/>
            </p:custDataLst>
          </p:nvPr>
        </p:nvSpPr>
        <p:spPr bwMode="gray">
          <a:xfrm>
            <a:off x="5607050" y="44577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70800A-3781-430F-A96E-C8906654F73F}" type="datetime'''''1''9%'''''''''''''''">
              <a:rPr lang="en-US" altLang="en-US" sz="1200" b="1" smtClean="0">
                <a:cs typeface="+mn-cs"/>
              </a:rPr>
              <a:pPr lvl="0" algn="ctr">
                <a:spcBef>
                  <a:spcPct val="0"/>
                </a:spcBef>
                <a:spcAft>
                  <a:spcPct val="0"/>
                </a:spcAft>
              </a:pPr>
              <a:t>19%</a:t>
            </a:fld>
            <a:endParaRPr lang="en-US" sz="1200" b="1" dirty="0">
              <a:cs typeface="+mn-cs"/>
            </a:endParaRPr>
          </a:p>
        </p:txBody>
      </p:sp>
      <p:sp>
        <p:nvSpPr>
          <p:cNvPr id="56" name="Rectangle 55">
            <a:extLst>
              <a:ext uri="{FF2B5EF4-FFF2-40B4-BE49-F238E27FC236}">
                <a16:creationId xmlns:a16="http://schemas.microsoft.com/office/drawing/2014/main" id="{9411E32A-EE1A-6D93-6238-865540CB673D}"/>
              </a:ext>
            </a:extLst>
          </p:cNvPr>
          <p:cNvSpPr/>
          <p:nvPr>
            <p:custDataLst>
              <p:tags r:id="rId16"/>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BA21DE96-9388-E6C0-5B1C-8016E6C6DFF2}"/>
              </a:ext>
            </a:extLst>
          </p:cNvPr>
          <p:cNvSpPr/>
          <p:nvPr>
            <p:custDataLst>
              <p:tags r:id="rId17"/>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8BF80D44-44CE-A599-3DE1-3888D324C50B}"/>
              </a:ext>
            </a:extLst>
          </p:cNvPr>
          <p:cNvSpPr/>
          <p:nvPr>
            <p:custDataLst>
              <p:tags r:id="rId18"/>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7DEF2561-3381-8F78-C566-00EABD74CC05}"/>
              </a:ext>
            </a:extLst>
          </p:cNvPr>
          <p:cNvSpPr>
            <a:spLocks noGrp="1"/>
          </p:cNvSpPr>
          <p:nvPr>
            <p:custDataLst>
              <p:tags r:id="rId19"/>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F485FBB4-B08C-A732-53CC-523FB785268D}"/>
              </a:ext>
            </a:extLst>
          </p:cNvPr>
          <p:cNvSpPr>
            <a:spLocks noGrp="1"/>
          </p:cNvSpPr>
          <p:nvPr>
            <p:custDataLst>
              <p:tags r:id="rId20"/>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43BBEC95-6B7C-9406-F5F8-53F40421ABC5}"/>
              </a:ext>
            </a:extLst>
          </p:cNvPr>
          <p:cNvSpPr>
            <a:spLocks noGrp="1"/>
          </p:cNvSpPr>
          <p:nvPr>
            <p:custDataLst>
              <p:tags r:id="rId21"/>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AA404325-7DCB-A4BD-8D8D-A8CD95659FF4}"/>
              </a:ext>
            </a:extLst>
          </p:cNvPr>
          <p:cNvSpPr txBox="1"/>
          <p:nvPr>
            <p:custDataLst>
              <p:tags r:id="rId2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N=69 (15 T(D)SPs, 40 LLC, 14 Other)</a:t>
            </a:r>
          </a:p>
        </p:txBody>
      </p:sp>
      <p:sp>
        <p:nvSpPr>
          <p:cNvPr id="21" name="TextBox 20">
            <a:extLst>
              <a:ext uri="{FF2B5EF4-FFF2-40B4-BE49-F238E27FC236}">
                <a16:creationId xmlns:a16="http://schemas.microsoft.com/office/drawing/2014/main" id="{9DA826CE-CC21-EB70-7E8C-2367D2948D2D}"/>
              </a:ext>
            </a:extLst>
          </p:cNvPr>
          <p:cNvSpPr txBox="1"/>
          <p:nvPr>
            <p:custDataLst>
              <p:tags r:id="rId2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64DAE724-D4B2-DB45-9F41-5A20EB02634F}"/>
              </a:ext>
            </a:extLst>
          </p:cNvPr>
          <p:cNvSpPr/>
          <p:nvPr>
            <p:custDataLst>
              <p:tags r:id="rId24"/>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D2</a:t>
            </a:r>
          </a:p>
        </p:txBody>
      </p:sp>
    </p:spTree>
    <p:extLst>
      <p:ext uri="{BB962C8B-B14F-4D97-AF65-F5344CB8AC3E}">
        <p14:creationId xmlns:p14="http://schemas.microsoft.com/office/powerpoint/2010/main" val="1883142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78DFC-D49F-56FB-863D-1C665873B64D}"/>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3BEDD970-A29F-6F6B-950D-B5476D6C0CB2}"/>
              </a:ext>
            </a:extLst>
          </p:cNvPr>
          <p:cNvGraphicFramePr>
            <a:graphicFrameLocks noChangeAspect="1"/>
          </p:cNvGraphicFramePr>
          <p:nvPr>
            <p:custDataLst>
              <p:tags r:id="rId1"/>
            </p:custDataLst>
            <p:extLst>
              <p:ext uri="{D42A27DB-BD31-4B8C-83A1-F6EECF244321}">
                <p14:modId xmlns:p14="http://schemas.microsoft.com/office/powerpoint/2010/main" val="1998486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5" progId="TCLayout.ActiveDocument.1">
                  <p:embed/>
                </p:oleObj>
              </mc:Choice>
              <mc:Fallback>
                <p:oleObj name="think-cell Slide" r:id="rId31" imgW="404" imgH="405" progId="TCLayout.ActiveDocument.1">
                  <p:embed/>
                  <p:pic>
                    <p:nvPicPr>
                      <p:cNvPr id="22" name="Object 2" hidden="1">
                        <a:extLst>
                          <a:ext uri="{FF2B5EF4-FFF2-40B4-BE49-F238E27FC236}">
                            <a16:creationId xmlns:a16="http://schemas.microsoft.com/office/drawing/2014/main" id="{3BEDD970-A29F-6F6B-950D-B5476D6C0CB2}"/>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99B094F-47DE-2E06-0107-CB35B0B9BC35}"/>
              </a:ext>
            </a:extLst>
          </p:cNvPr>
          <p:cNvSpPr>
            <a:spLocks noGrp="1"/>
          </p:cNvSpPr>
          <p:nvPr>
            <p:ph type="title"/>
            <p:custDataLst>
              <p:tags r:id="rId2"/>
            </p:custDataLst>
          </p:nvPr>
        </p:nvSpPr>
        <p:spPr>
          <a:xfrm>
            <a:off x="554736" y="172212"/>
            <a:ext cx="6967728" cy="731520"/>
          </a:xfrm>
        </p:spPr>
        <p:txBody>
          <a:bodyPr vert="horz"/>
          <a:lstStyle/>
          <a:p>
            <a:r>
              <a:rPr lang="en-US" dirty="0"/>
              <a:t>Allocate and commit: CLR allocation</a:t>
            </a:r>
          </a:p>
        </p:txBody>
      </p:sp>
      <p:cxnSp>
        <p:nvCxnSpPr>
          <p:cNvPr id="6" name="LineBasicStrong 6">
            <a:extLst>
              <a:ext uri="{FF2B5EF4-FFF2-40B4-BE49-F238E27FC236}">
                <a16:creationId xmlns:a16="http://schemas.microsoft.com/office/drawing/2014/main" id="{FE7DCFE7-16B3-6166-EB83-132447515F81}"/>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80BEF4-BD73-FC39-36FD-471C59DF8EAF}"/>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747432A7-1292-097C-FB09-E55861379A62}"/>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85DCFDC-A6D5-3A5A-9662-4375A6643E6B}"/>
              </a:ext>
            </a:extLst>
          </p:cNvPr>
          <p:cNvSpPr txBox="1">
            <a:spLocks/>
          </p:cNvSpPr>
          <p:nvPr/>
        </p:nvSpPr>
        <p:spPr>
          <a:xfrm>
            <a:off x="8054871" y="1992154"/>
            <a:ext cx="3801508" cy="251607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A majority of respondents (56%) support allocating the full requested MW in unconstrained years, but reducing allocation to the minimum level in years where the Batch Study identifies transmission constraints</a:t>
            </a:r>
            <a:r>
              <a:rPr lang="en-US" sz="1200" dirty="0"/>
              <a:t>; fewer respondents favor allocating the full requested MW in all study years, even when the system is constrained (26%) or treating CLRs the same as non-CLR loads (18%)</a:t>
            </a:r>
          </a:p>
          <a:p>
            <a:pPr marL="285750" indent="-285750">
              <a:buFont typeface="Arial" panose="020B0604020202020204" pitchFamily="34" charset="0"/>
              <a:buChar char="•"/>
            </a:pPr>
            <a:r>
              <a:rPr lang="en-US" sz="1200" b="1" dirty="0"/>
              <a:t>Alignment across stakeholders</a:t>
            </a:r>
            <a:r>
              <a:rPr lang="en-US" sz="1200" dirty="0"/>
              <a:t>:</a:t>
            </a:r>
          </a:p>
          <a:p>
            <a:pPr marL="514350" lvl="1" indent="-285750">
              <a:buFont typeface="Arial" panose="020B0604020202020204" pitchFamily="34" charset="0"/>
              <a:buChar char="-"/>
            </a:pPr>
            <a:r>
              <a:rPr lang="en-US" sz="1200" dirty="0"/>
              <a:t>“T(D)SPs”, “Large Load customers”, and “Other” stakeholders each show majority support for a full MW allocation unless system is constrained</a:t>
            </a:r>
            <a:endParaRPr lang="en-US" sz="1200" b="1" dirty="0"/>
          </a:p>
        </p:txBody>
      </p:sp>
      <p:graphicFrame>
        <p:nvGraphicFramePr>
          <p:cNvPr id="4" name="Chart 3">
            <a:extLst>
              <a:ext uri="{FF2B5EF4-FFF2-40B4-BE49-F238E27FC236}">
                <a16:creationId xmlns:a16="http://schemas.microsoft.com/office/drawing/2014/main" id="{34DBEF5B-BD08-5EF6-32B7-949D783A7B1D}"/>
              </a:ext>
            </a:extLst>
          </p:cNvPr>
          <p:cNvGraphicFramePr/>
          <p:nvPr>
            <p:custDataLst>
              <p:tags r:id="rId5"/>
            </p:custDataLst>
            <p:extLst>
              <p:ext uri="{D42A27DB-BD31-4B8C-83A1-F6EECF244321}">
                <p14:modId xmlns:p14="http://schemas.microsoft.com/office/powerpoint/2010/main" val="3308051389"/>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3"/>
          </a:graphicData>
        </a:graphic>
      </p:graphicFrame>
      <p:sp>
        <p:nvSpPr>
          <p:cNvPr id="71" name="Text Placeholder 4">
            <a:extLst>
              <a:ext uri="{FF2B5EF4-FFF2-40B4-BE49-F238E27FC236}">
                <a16:creationId xmlns:a16="http://schemas.microsoft.com/office/drawing/2014/main" id="{42E66DEA-5D73-77B1-B596-B2A8624B7551}"/>
              </a:ext>
            </a:extLst>
          </p:cNvPr>
          <p:cNvSpPr>
            <a:spLocks noGrp="1"/>
          </p:cNvSpPr>
          <p:nvPr>
            <p:custDataLst>
              <p:tags r:id="rId6"/>
            </p:custDataLst>
          </p:nvPr>
        </p:nvSpPr>
        <p:spPr bwMode="gray">
          <a:xfrm>
            <a:off x="3870325" y="2757488"/>
            <a:ext cx="336550"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37415F8-4119-491B-AA54-786B79C7C48E}" type="datetime'''''''''''''1''''''''''''''''''''''''1''''''%'''''''''''''">
              <a:rPr lang="en-US" altLang="en-US" sz="1200" smtClean="0">
                <a:solidFill>
                  <a:schemeClr val="tx2"/>
                </a:solidFill>
                <a:cs typeface="+mn-cs"/>
              </a:rPr>
              <a:pPr lvl="0" algn="ctr">
                <a:spcBef>
                  <a:spcPct val="0"/>
                </a:spcBef>
                <a:spcAft>
                  <a:spcPct val="0"/>
                </a:spcAft>
              </a:pPr>
              <a:t>11%</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FEE9D3D8-AEA1-11ED-B119-15E546FE6BA9}"/>
              </a:ext>
            </a:extLst>
          </p:cNvPr>
          <p:cNvSpPr>
            <a:spLocks noGrp="1"/>
          </p:cNvSpPr>
          <p:nvPr>
            <p:custDataLst>
              <p:tags r:id="rId7"/>
            </p:custDataLst>
          </p:nvPr>
        </p:nvSpPr>
        <p:spPr bwMode="gray">
          <a:xfrm>
            <a:off x="3865563" y="370522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CE9664B-A611-4FEC-99AA-15972B0DC8C1}" type="datetime'2''''9''''''''''''''''''''''''''''''''''''''''''''''''''%'''''">
              <a:rPr lang="en-US" altLang="en-US" sz="1200" smtClean="0">
                <a:cs typeface="+mn-cs"/>
              </a:rPr>
              <a:pPr/>
              <a:t>29%</a:t>
            </a:fld>
            <a:endParaRPr lang="en-US" sz="1200" dirty="0">
              <a:cs typeface="+mn-cs"/>
            </a:endParaRPr>
          </a:p>
        </p:txBody>
      </p:sp>
      <p:sp>
        <p:nvSpPr>
          <p:cNvPr id="73" name="Text Placeholder 4">
            <a:extLst>
              <a:ext uri="{FF2B5EF4-FFF2-40B4-BE49-F238E27FC236}">
                <a16:creationId xmlns:a16="http://schemas.microsoft.com/office/drawing/2014/main" id="{8476FE27-76A8-F1EE-BCB8-1A70E3BE1979}"/>
              </a:ext>
            </a:extLst>
          </p:cNvPr>
          <p:cNvSpPr>
            <a:spLocks noGrp="1"/>
          </p:cNvSpPr>
          <p:nvPr>
            <p:custDataLst>
              <p:tags r:id="rId8"/>
            </p:custDataLst>
          </p:nvPr>
        </p:nvSpPr>
        <p:spPr bwMode="gray">
          <a:xfrm>
            <a:off x="3865563" y="48006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FF7D9CA-B544-4FC0-9C69-784184314063}" type="datetime'''''''''''''''1''''''''''''''''''''''''''''''''''''7''''%'''''">
              <a:rPr lang="en-US" altLang="en-US" sz="1200" smtClean="0">
                <a:solidFill>
                  <a:schemeClr val="tx2"/>
                </a:solidFill>
                <a:cs typeface="+mn-cs"/>
              </a:rPr>
              <a:pPr/>
              <a:t>17%</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E467D15F-2252-E555-2821-B8E0E7396DF8}"/>
              </a:ext>
            </a:extLst>
          </p:cNvPr>
          <p:cNvSpPr>
            <a:spLocks noGrp="1"/>
          </p:cNvSpPr>
          <p:nvPr>
            <p:custDataLst>
              <p:tags r:id="rId9"/>
            </p:custDataLst>
          </p:nvPr>
        </p:nvSpPr>
        <p:spPr bwMode="auto">
          <a:xfrm>
            <a:off x="3195638" y="5343525"/>
            <a:ext cx="16859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200" dirty="0"/>
              <a:t>Full MW reserved unless system is constrained</a:t>
            </a:r>
            <a:r>
              <a:rPr lang="en-US" sz="1200" baseline="30000" dirty="0"/>
              <a:t>1</a:t>
            </a:r>
            <a:endParaRPr lang="en-US" sz="1200" dirty="0">
              <a:cs typeface="+mn-cs"/>
            </a:endParaRPr>
          </a:p>
        </p:txBody>
      </p:sp>
      <p:sp>
        <p:nvSpPr>
          <p:cNvPr id="35" name="Text Placeholder 4">
            <a:extLst>
              <a:ext uri="{FF2B5EF4-FFF2-40B4-BE49-F238E27FC236}">
                <a16:creationId xmlns:a16="http://schemas.microsoft.com/office/drawing/2014/main" id="{B3DCF26B-393F-C33A-9217-945E7D682CC7}"/>
              </a:ext>
            </a:extLst>
          </p:cNvPr>
          <p:cNvSpPr>
            <a:spLocks noGrp="1"/>
          </p:cNvSpPr>
          <p:nvPr>
            <p:custDataLst>
              <p:tags r:id="rId10"/>
            </p:custDataLst>
          </p:nvPr>
        </p:nvSpPr>
        <p:spPr bwMode="gray">
          <a:xfrm>
            <a:off x="1582738" y="4070350"/>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77DE3DA-0808-45E9-9814-1A65ED63A4BF}" type="datetime'''''5''''''''''''''''''''''''''''''''%'''''''''''''''''''''">
              <a:rPr lang="en-US" altLang="en-US" sz="1200" smtClean="0">
                <a:solidFill>
                  <a:schemeClr val="tx2"/>
                </a:solidFill>
                <a:cs typeface="+mn-cs"/>
              </a:rPr>
              <a:pPr lvl="0" algn="ctr">
                <a:spcBef>
                  <a:spcPct val="0"/>
                </a:spcBef>
                <a:spcAft>
                  <a:spcPct val="0"/>
                </a:spcAft>
              </a:pPr>
              <a:t>5%</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F1502C7F-9088-D624-92C3-65B925661C07}"/>
              </a:ext>
            </a:extLst>
          </p:cNvPr>
          <p:cNvSpPr>
            <a:spLocks noGrp="1"/>
          </p:cNvSpPr>
          <p:nvPr>
            <p:custDataLst>
              <p:tags r:id="rId11"/>
            </p:custDataLst>
          </p:nvPr>
        </p:nvSpPr>
        <p:spPr bwMode="gray">
          <a:xfrm>
            <a:off x="1541463" y="454501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738941-D313-4AD4-A6FE-75E1D0604B71}" type="datetime'''''''''1''''5''''''''''''%'''''''''''''''''''''''''''''''''''">
              <a:rPr lang="en-US" altLang="en-US" sz="1200" smtClean="0">
                <a:cs typeface="+mn-cs"/>
              </a:rPr>
              <a:pPr/>
              <a:t>15%</a:t>
            </a:fld>
            <a:endParaRPr lang="en-US" sz="1200" dirty="0">
              <a:cs typeface="+mn-cs"/>
            </a:endParaRPr>
          </a:p>
        </p:txBody>
      </p:sp>
      <p:sp>
        <p:nvSpPr>
          <p:cNvPr id="39" name="Text Placeholder 4">
            <a:extLst>
              <a:ext uri="{FF2B5EF4-FFF2-40B4-BE49-F238E27FC236}">
                <a16:creationId xmlns:a16="http://schemas.microsoft.com/office/drawing/2014/main" id="{C534A871-68BB-1976-2CFF-F6149E436306}"/>
              </a:ext>
            </a:extLst>
          </p:cNvPr>
          <p:cNvSpPr>
            <a:spLocks noGrp="1"/>
          </p:cNvSpPr>
          <p:nvPr>
            <p:custDataLst>
              <p:tags r:id="rId12"/>
            </p:custDataLst>
          </p:nvPr>
        </p:nvSpPr>
        <p:spPr bwMode="gray">
          <a:xfrm>
            <a:off x="1582738" y="50561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F7B4CCD-A27C-42AE-B1F5-BB2A6BF794B8}" type="datetime'''''''''''''''''''''''6%'''''''''">
              <a:rPr lang="en-US" altLang="en-US" sz="1200" smtClean="0">
                <a:solidFill>
                  <a:schemeClr val="tx2"/>
                </a:solidFill>
                <a:cs typeface="+mn-cs"/>
              </a:rPr>
              <a:pPr/>
              <a:t>6%</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16B04257-4E82-D354-B401-F16D14EF28DC}"/>
              </a:ext>
            </a:extLst>
          </p:cNvPr>
          <p:cNvSpPr>
            <a:spLocks noGrp="1"/>
          </p:cNvSpPr>
          <p:nvPr>
            <p:custDataLst>
              <p:tags r:id="rId13"/>
            </p:custDataLst>
          </p:nvPr>
        </p:nvSpPr>
        <p:spPr bwMode="auto">
          <a:xfrm>
            <a:off x="700088" y="5343525"/>
            <a:ext cx="20304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sz="1200" dirty="0"/>
              <a:t>Full MW reserved in all years</a:t>
            </a:r>
            <a:r>
              <a:rPr lang="en-US" sz="1200" baseline="30000" dirty="0"/>
              <a:t>2</a:t>
            </a:r>
            <a:endParaRPr lang="en-US" sz="1200" dirty="0">
              <a:cs typeface="+mn-cs"/>
            </a:endParaRPr>
          </a:p>
        </p:txBody>
      </p:sp>
      <p:sp>
        <p:nvSpPr>
          <p:cNvPr id="74" name="Text Placeholder 4">
            <a:extLst>
              <a:ext uri="{FF2B5EF4-FFF2-40B4-BE49-F238E27FC236}">
                <a16:creationId xmlns:a16="http://schemas.microsoft.com/office/drawing/2014/main" id="{6BA88D32-FF2C-718F-532B-B535C1D211D0}"/>
              </a:ext>
            </a:extLst>
          </p:cNvPr>
          <p:cNvSpPr>
            <a:spLocks noGrp="1"/>
          </p:cNvSpPr>
          <p:nvPr>
            <p:custDataLst>
              <p:tags r:id="rId14"/>
            </p:custDataLst>
          </p:nvPr>
        </p:nvSpPr>
        <p:spPr bwMode="gray">
          <a:xfrm>
            <a:off x="6229350" y="4508500"/>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670ADD1-985C-4688-879E-9F5B106EA2DF}" type="datetime'8''''''''%'''''''''''''''''''''''''''''''''''''''">
              <a:rPr lang="en-US" altLang="en-US" sz="1200" smtClean="0">
                <a:solidFill>
                  <a:schemeClr val="tx2"/>
                </a:solidFill>
                <a:cs typeface="+mn-cs"/>
              </a:rPr>
              <a:pPr lvl="0" algn="ctr">
                <a:spcBef>
                  <a:spcPct val="0"/>
                </a:spcBef>
                <a:spcAft>
                  <a:spcPct val="0"/>
                </a:spcAft>
              </a:pPr>
              <a:t>8%</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C2C69BC4-3A37-F299-9418-A0FD9D0E221A}"/>
              </a:ext>
            </a:extLst>
          </p:cNvPr>
          <p:cNvSpPr>
            <a:spLocks noGrp="1"/>
          </p:cNvSpPr>
          <p:nvPr>
            <p:custDataLst>
              <p:tags r:id="rId15"/>
            </p:custDataLst>
          </p:nvPr>
        </p:nvSpPr>
        <p:spPr bwMode="gray">
          <a:xfrm>
            <a:off x="6192837" y="4946650"/>
            <a:ext cx="336550"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7C34887-3E37-45FF-8C55-3432DE85FAB4}" type="datetime'''''1''''''''''''''''''''''''1''''''''''''''''''''''%'''">
              <a:rPr lang="en-US" altLang="en-US" sz="1200" smtClean="0">
                <a:cs typeface="+mn-cs"/>
              </a:rPr>
              <a:pPr/>
              <a:t>11%</a:t>
            </a:fld>
            <a:endParaRPr lang="en-US" sz="1200" dirty="0">
              <a:cs typeface="+mn-cs"/>
            </a:endParaRPr>
          </a:p>
        </p:txBody>
      </p:sp>
      <p:sp>
        <p:nvSpPr>
          <p:cNvPr id="13" name="Text Placeholder 4">
            <a:extLst>
              <a:ext uri="{FF2B5EF4-FFF2-40B4-BE49-F238E27FC236}">
                <a16:creationId xmlns:a16="http://schemas.microsoft.com/office/drawing/2014/main" id="{6463B476-B48E-997F-A542-8D3689EE0D27}"/>
              </a:ext>
            </a:extLst>
          </p:cNvPr>
          <p:cNvSpPr>
            <a:spLocks noGrp="1"/>
          </p:cNvSpPr>
          <p:nvPr>
            <p:custDataLst>
              <p:tags r:id="rId16"/>
            </p:custDataLst>
          </p:nvPr>
        </p:nvSpPr>
        <p:spPr bwMode="auto">
          <a:xfrm>
            <a:off x="5635626" y="5343525"/>
            <a:ext cx="14525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F4B3476-404C-43D3-90FE-6A26C141D122}" type="datetime'T''''''rea''''t CLRs t''he s''ame'''' as no''n''''-CLR loads'">
              <a:rPr lang="en-US" altLang="en-US" sz="1200" smtClean="0">
                <a:cs typeface="+mn-cs"/>
              </a:rPr>
              <a:pPr lvl="0" algn="ctr">
                <a:spcBef>
                  <a:spcPct val="0"/>
                </a:spcBef>
                <a:spcAft>
                  <a:spcPct val="0"/>
                </a:spcAft>
              </a:pPr>
              <a:t>Treat CLRs the same as non-CLR loads</a:t>
            </a:fld>
            <a:endParaRPr lang="en-US" sz="1200" dirty="0">
              <a:cs typeface="+mn-cs"/>
            </a:endParaRPr>
          </a:p>
        </p:txBody>
      </p:sp>
      <p:sp>
        <p:nvSpPr>
          <p:cNvPr id="12" name="Text Placeholder 4">
            <a:extLst>
              <a:ext uri="{FF2B5EF4-FFF2-40B4-BE49-F238E27FC236}">
                <a16:creationId xmlns:a16="http://schemas.microsoft.com/office/drawing/2014/main" id="{0B65B209-D0D0-EB94-2361-7C66220E039E}"/>
              </a:ext>
            </a:extLst>
          </p:cNvPr>
          <p:cNvSpPr>
            <a:spLocks noGrp="1"/>
          </p:cNvSpPr>
          <p:nvPr>
            <p:custDataLst>
              <p:tags r:id="rId17"/>
            </p:custDataLst>
          </p:nvPr>
        </p:nvSpPr>
        <p:spPr bwMode="gray">
          <a:xfrm>
            <a:off x="3865563"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1F1C749-E364-42D8-8794-8FAEF1753461}" type="datetime'''''''''''''''''''''5''''''''''''''''''''6%'">
              <a:rPr lang="en-US" altLang="en-US" sz="1200" b="1" smtClean="0">
                <a:cs typeface="+mn-cs"/>
              </a:rPr>
              <a:pPr/>
              <a:t>56%</a:t>
            </a:fld>
            <a:endParaRPr lang="en-US" sz="1200" b="1" dirty="0">
              <a:cs typeface="+mn-cs"/>
            </a:endParaRPr>
          </a:p>
        </p:txBody>
      </p:sp>
      <p:sp>
        <p:nvSpPr>
          <p:cNvPr id="11" name="Text Placeholder 4">
            <a:extLst>
              <a:ext uri="{FF2B5EF4-FFF2-40B4-BE49-F238E27FC236}">
                <a16:creationId xmlns:a16="http://schemas.microsoft.com/office/drawing/2014/main" id="{CE2F981F-B3BF-2041-94C6-963415637138}"/>
              </a:ext>
            </a:extLst>
          </p:cNvPr>
          <p:cNvSpPr>
            <a:spLocks noGrp="1"/>
          </p:cNvSpPr>
          <p:nvPr>
            <p:custDataLst>
              <p:tags r:id="rId18"/>
            </p:custDataLst>
          </p:nvPr>
        </p:nvSpPr>
        <p:spPr bwMode="gray">
          <a:xfrm>
            <a:off x="1541463" y="3843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5CF000B-0158-4975-BD8C-F72EA87AB456}" type="datetime'2''''''''''''6''''''''''''''''%'''''''''''''''''''''''''">
              <a:rPr lang="en-US" altLang="en-US" sz="1200" b="1" smtClean="0">
                <a:cs typeface="+mn-cs"/>
              </a:rPr>
              <a:pPr/>
              <a:t>26%</a:t>
            </a:fld>
            <a:endParaRPr lang="en-US" sz="1200" b="1" dirty="0">
              <a:cs typeface="+mn-cs"/>
            </a:endParaRPr>
          </a:p>
        </p:txBody>
      </p:sp>
      <p:sp>
        <p:nvSpPr>
          <p:cNvPr id="14" name="Text Placeholder 4">
            <a:extLst>
              <a:ext uri="{FF2B5EF4-FFF2-40B4-BE49-F238E27FC236}">
                <a16:creationId xmlns:a16="http://schemas.microsoft.com/office/drawing/2014/main" id="{80A784BB-7A2D-5800-5478-BD1D334EF0BB}"/>
              </a:ext>
            </a:extLst>
          </p:cNvPr>
          <p:cNvSpPr>
            <a:spLocks noGrp="1"/>
          </p:cNvSpPr>
          <p:nvPr>
            <p:custDataLst>
              <p:tags r:id="rId19"/>
            </p:custDataLst>
          </p:nvPr>
        </p:nvSpPr>
        <p:spPr bwMode="gray">
          <a:xfrm>
            <a:off x="6188075" y="42084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852F475-B053-4923-B4A8-FCA816FCCA16}" type="datetime'''''''''''''''1''''''''''''''''8''''%'''''''''''''''''''">
              <a:rPr lang="en-US" altLang="en-US" sz="1200" b="1" smtClean="0">
                <a:cs typeface="+mn-cs"/>
              </a:rPr>
              <a:pPr/>
              <a:t>18%</a:t>
            </a:fld>
            <a:endParaRPr lang="en-US" sz="1200" b="1" dirty="0">
              <a:cs typeface="+mn-cs"/>
            </a:endParaRPr>
          </a:p>
        </p:txBody>
      </p:sp>
      <p:sp>
        <p:nvSpPr>
          <p:cNvPr id="56" name="Rectangle 55">
            <a:extLst>
              <a:ext uri="{FF2B5EF4-FFF2-40B4-BE49-F238E27FC236}">
                <a16:creationId xmlns:a16="http://schemas.microsoft.com/office/drawing/2014/main" id="{B7BAAE68-9C22-4E3F-5D8C-F9734253CD23}"/>
              </a:ext>
            </a:extLst>
          </p:cNvPr>
          <p:cNvSpPr/>
          <p:nvPr>
            <p:custDataLst>
              <p:tags r:id="rId2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FC281BB1-DAB9-D342-76B8-1AE17504E0D3}"/>
              </a:ext>
            </a:extLst>
          </p:cNvPr>
          <p:cNvSpPr/>
          <p:nvPr>
            <p:custDataLst>
              <p:tags r:id="rId2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5FFF3D77-335D-D707-A6E7-AC42696CE0F2}"/>
              </a:ext>
            </a:extLst>
          </p:cNvPr>
          <p:cNvSpPr/>
          <p:nvPr>
            <p:custDataLst>
              <p:tags r:id="rId22"/>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47299C1A-62A3-9534-F9B5-E7918A71CBCB}"/>
              </a:ext>
            </a:extLst>
          </p:cNvPr>
          <p:cNvSpPr>
            <a:spLocks noGrp="1"/>
          </p:cNvSpPr>
          <p:nvPr>
            <p:custDataLst>
              <p:tags r:id="rId23"/>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C79D4BAF-1298-532B-741E-7DBA988C1D73}"/>
              </a:ext>
            </a:extLst>
          </p:cNvPr>
          <p:cNvSpPr>
            <a:spLocks noGrp="1"/>
          </p:cNvSpPr>
          <p:nvPr>
            <p:custDataLst>
              <p:tags r:id="rId24"/>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1D0B6671-F0C6-9A50-FF3F-7FDBCB3FAC2D}"/>
              </a:ext>
            </a:extLst>
          </p:cNvPr>
          <p:cNvSpPr>
            <a:spLocks noGrp="1"/>
          </p:cNvSpPr>
          <p:nvPr>
            <p:custDataLst>
              <p:tags r:id="rId25"/>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EB1B18FC-6F47-4798-63D2-30B34D015B38}"/>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N=66 (15 T(D)SPs, 36 LLC, 15 Other)</a:t>
            </a:r>
          </a:p>
        </p:txBody>
      </p:sp>
      <p:sp>
        <p:nvSpPr>
          <p:cNvPr id="21" name="TextBox 20">
            <a:extLst>
              <a:ext uri="{FF2B5EF4-FFF2-40B4-BE49-F238E27FC236}">
                <a16:creationId xmlns:a16="http://schemas.microsoft.com/office/drawing/2014/main" id="{8130E865-A079-C202-9A71-83F723AD073D}"/>
              </a:ext>
            </a:extLst>
          </p:cNvPr>
          <p:cNvSpPr txBox="1"/>
          <p:nvPr>
            <p:custDataLst>
              <p:tags r:id="rId27"/>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6350D4C3-604C-D636-F878-FB54191CED74}"/>
              </a:ext>
            </a:extLst>
          </p:cNvPr>
          <p:cNvSpPr/>
          <p:nvPr>
            <p:custDataLst>
              <p:tags r:id="rId2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D3</a:t>
            </a:r>
          </a:p>
        </p:txBody>
      </p:sp>
      <p:sp>
        <p:nvSpPr>
          <p:cNvPr id="36" name="TextBox 35">
            <a:extLst>
              <a:ext uri="{FF2B5EF4-FFF2-40B4-BE49-F238E27FC236}">
                <a16:creationId xmlns:a16="http://schemas.microsoft.com/office/drawing/2014/main" id="{4AAE1908-D5F8-4B23-513E-AEC7D4572ED0}"/>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“How should load be allocated for LLI requests that commit to being dispatchable (CLRs)?”</a:t>
            </a:r>
            <a:r>
              <a:rPr lang="en-US" sz="1400" i="1" dirty="0"/>
              <a:t> (% of overall respondents)</a:t>
            </a:r>
          </a:p>
        </p:txBody>
      </p:sp>
      <p:sp>
        <p:nvSpPr>
          <p:cNvPr id="45" name="4. Footnote">
            <a:extLst>
              <a:ext uri="{FF2B5EF4-FFF2-40B4-BE49-F238E27FC236}">
                <a16:creationId xmlns:a16="http://schemas.microsoft.com/office/drawing/2014/main" id="{BBAC1BD4-EB60-36AA-4353-CA0E1849F2C2}"/>
              </a:ext>
            </a:extLst>
          </p:cNvPr>
          <p:cNvSpPr txBox="1"/>
          <p:nvPr>
            <p:custDataLst>
              <p:tags r:id="rId29"/>
            </p:custDataLst>
          </p:nvPr>
        </p:nvSpPr>
        <p:spPr>
          <a:xfrm>
            <a:off x="2150742" y="5935368"/>
            <a:ext cx="5371720"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1. Full load allocation with a separate allocation for their minimum consumption only for study years in which the Batch Study shows they are constrained and full load allocation for study years that show there are no transmission constraints  |  2. Full load allocation with a separate allocation for their minimum consumption, indefinitely</a:t>
            </a:r>
          </a:p>
        </p:txBody>
      </p:sp>
    </p:spTree>
    <p:extLst>
      <p:ext uri="{BB962C8B-B14F-4D97-AF65-F5344CB8AC3E}">
        <p14:creationId xmlns:p14="http://schemas.microsoft.com/office/powerpoint/2010/main" val="290230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E7F26-6718-1356-64E7-D9B99191E25D}"/>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6AE430AE-9286-874F-7C6A-420C2F27E499}"/>
              </a:ext>
            </a:extLst>
          </p:cNvPr>
          <p:cNvGraphicFramePr>
            <a:graphicFrameLocks noChangeAspect="1"/>
          </p:cNvGraphicFramePr>
          <p:nvPr>
            <p:custDataLst>
              <p:tags r:id="rId1"/>
            </p:custDataLst>
            <p:extLst>
              <p:ext uri="{D42A27DB-BD31-4B8C-83A1-F6EECF244321}">
                <p14:modId xmlns:p14="http://schemas.microsoft.com/office/powerpoint/2010/main" val="1768736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22" name="Object 2" hidden="1">
                        <a:extLst>
                          <a:ext uri="{FF2B5EF4-FFF2-40B4-BE49-F238E27FC236}">
                            <a16:creationId xmlns:a16="http://schemas.microsoft.com/office/drawing/2014/main" id="{6AE430AE-9286-874F-7C6A-420C2F27E499}"/>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4CD73B7-5DC0-6F93-CA43-95746ACD489C}"/>
              </a:ext>
            </a:extLst>
          </p:cNvPr>
          <p:cNvSpPr>
            <a:spLocks noGrp="1"/>
          </p:cNvSpPr>
          <p:nvPr>
            <p:ph type="title"/>
            <p:custDataLst>
              <p:tags r:id="rId2"/>
            </p:custDataLst>
          </p:nvPr>
        </p:nvSpPr>
        <p:spPr>
          <a:xfrm>
            <a:off x="554736" y="172212"/>
            <a:ext cx="6967728" cy="731520"/>
          </a:xfrm>
        </p:spPr>
        <p:txBody>
          <a:bodyPr vert="horz"/>
          <a:lstStyle/>
          <a:p>
            <a:r>
              <a:rPr lang="en-US" dirty="0"/>
              <a:t>Allocate and commit: Rules for co-located generation</a:t>
            </a:r>
          </a:p>
        </p:txBody>
      </p:sp>
      <p:sp>
        <p:nvSpPr>
          <p:cNvPr id="5" name="TextBox 4">
            <a:extLst>
              <a:ext uri="{FF2B5EF4-FFF2-40B4-BE49-F238E27FC236}">
                <a16:creationId xmlns:a16="http://schemas.microsoft.com/office/drawing/2014/main" id="{0E95D0DE-AE32-D762-58B8-7BAE19433C65}"/>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“Do you agree with ERCOT’s proposed rules for LLI requests proposing to co-locate with new and existing generators as laid out on slides 40 &amp; 41 of the ERCOT Large Load Batch Study Workshop presentation?”</a:t>
            </a:r>
            <a:r>
              <a:rPr lang="en-US" sz="1400" i="1" dirty="0"/>
              <a:t> (% of overall respondents)</a:t>
            </a:r>
          </a:p>
        </p:txBody>
      </p:sp>
      <p:cxnSp>
        <p:nvCxnSpPr>
          <p:cNvPr id="6" name="LineBasicStrong 6">
            <a:extLst>
              <a:ext uri="{FF2B5EF4-FFF2-40B4-BE49-F238E27FC236}">
                <a16:creationId xmlns:a16="http://schemas.microsoft.com/office/drawing/2014/main" id="{61B63FF2-D72D-16BF-D66C-DD56D665822C}"/>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030C2AA-75EC-7B4E-C197-A66F33FBE031}"/>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507EA6C4-5327-6B7E-BEFF-02D181560F93}"/>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48B87E5-912B-E3DB-326E-28D7C31FD860}"/>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Strong majority of respondents (79%) agree with ERCOT’s proposed rules for LLI requests co-locating with new or existing generation</a:t>
            </a:r>
            <a:r>
              <a:rPr lang="en-US" sz="1200" dirty="0"/>
              <a:t>, as outlined in the workshop; a smaller share of respondents propose modifications to the co-location rules (21%)</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majority support for ERCOT’s proposed co-location framework</a:t>
            </a:r>
          </a:p>
          <a:p>
            <a:pPr marL="285750" indent="-285750">
              <a:buFont typeface="Arial" panose="020B0604020202020204" pitchFamily="34" charset="0"/>
              <a:buChar char="•"/>
            </a:pPr>
            <a:r>
              <a:rPr lang="en-US" sz="1200" b="1" dirty="0"/>
              <a:t>Supporters calling for modifications to ERCOT’s co-location rules emphasize the need to:</a:t>
            </a:r>
          </a:p>
          <a:p>
            <a:pPr marL="514350" lvl="1" indent="-285750">
              <a:buFont typeface="Arial" panose="020B0604020202020204" pitchFamily="34" charset="0"/>
              <a:buChar char="-"/>
            </a:pPr>
            <a:r>
              <a:rPr lang="en-US" sz="1200" dirty="0"/>
              <a:t>Provide clearer and more complete guidance across all co-location scenarios</a:t>
            </a:r>
          </a:p>
          <a:p>
            <a:pPr marL="514350" lvl="1" indent="-285750">
              <a:buFont typeface="Arial" panose="020B0604020202020204" pitchFamily="34" charset="0"/>
              <a:buChar char="-"/>
            </a:pPr>
            <a:r>
              <a:rPr lang="en-US" sz="1200" dirty="0"/>
              <a:t>Treat co-located generation based on actual system impact, studying load and generation together vs. assuming full gross load by default</a:t>
            </a:r>
          </a:p>
          <a:p>
            <a:pPr marL="514350" lvl="1" indent="-285750">
              <a:buFont typeface="Arial" panose="020B0604020202020204" pitchFamily="34" charset="0"/>
              <a:buChar char="-"/>
            </a:pPr>
            <a:r>
              <a:rPr lang="en-US" sz="1200" dirty="0"/>
              <a:t>Avoid unnecessary studies or delays for low-impact projects, where existing studies show no transmission upgrades are required</a:t>
            </a:r>
          </a:p>
          <a:p>
            <a:pPr marL="514350" lvl="1" indent="-285750">
              <a:buFont typeface="Arial" panose="020B0604020202020204" pitchFamily="34" charset="0"/>
              <a:buChar char="-"/>
            </a:pPr>
            <a:r>
              <a:rPr lang="en-US" sz="1200" dirty="0"/>
              <a:t>Align co-location treatment with CLR and dispatchable generation rules, including consistent handling of energy storage</a:t>
            </a:r>
          </a:p>
        </p:txBody>
      </p:sp>
      <p:graphicFrame>
        <p:nvGraphicFramePr>
          <p:cNvPr id="24" name="Chart 23">
            <a:extLst>
              <a:ext uri="{FF2B5EF4-FFF2-40B4-BE49-F238E27FC236}">
                <a16:creationId xmlns:a16="http://schemas.microsoft.com/office/drawing/2014/main" id="{7DCA1137-73CB-B3B6-B329-AB7AF7279F8D}"/>
              </a:ext>
            </a:extLst>
          </p:cNvPr>
          <p:cNvGraphicFramePr/>
          <p:nvPr>
            <p:custDataLst>
              <p:tags r:id="rId5"/>
            </p:custDataLst>
            <p:extLst>
              <p:ext uri="{D42A27DB-BD31-4B8C-83A1-F6EECF244321}">
                <p14:modId xmlns:p14="http://schemas.microsoft.com/office/powerpoint/2010/main" val="2164392430"/>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8"/>
          </a:graphicData>
        </a:graphic>
      </p:graphicFrame>
      <p:sp>
        <p:nvSpPr>
          <p:cNvPr id="66" name="Text Placeholder 4">
            <a:extLst>
              <a:ext uri="{FF2B5EF4-FFF2-40B4-BE49-F238E27FC236}">
                <a16:creationId xmlns:a16="http://schemas.microsoft.com/office/drawing/2014/main" id="{4B9D9762-BAF6-98F0-6859-7D07FC6F0493}"/>
              </a:ext>
            </a:extLst>
          </p:cNvPr>
          <p:cNvSpPr>
            <a:spLocks noGrp="1"/>
          </p:cNvSpPr>
          <p:nvPr>
            <p:custDataLst>
              <p:tags r:id="rId6"/>
            </p:custDataLst>
          </p:nvPr>
        </p:nvSpPr>
        <p:spPr bwMode="gray">
          <a:xfrm>
            <a:off x="2122488" y="27987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CDBAB17-203B-441E-B86B-FA4222A891D8}" type="datetime'''''''''''''''1''''''''''7''''''''''''''''''%'''''''''''''''''">
              <a:rPr lang="en-US" altLang="en-US" sz="1200" smtClean="0">
                <a:solidFill>
                  <a:schemeClr val="tx2"/>
                </a:solidFill>
                <a:cs typeface="+mn-cs"/>
              </a:rPr>
              <a:pPr lvl="0" algn="ctr">
                <a:spcBef>
                  <a:spcPct val="0"/>
                </a:spcBef>
                <a:spcAft>
                  <a:spcPct val="0"/>
                </a:spcAft>
              </a:pPr>
              <a:t>17%</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4A7FD3FD-17CD-0D40-3956-99FBC18ED5C0}"/>
              </a:ext>
            </a:extLst>
          </p:cNvPr>
          <p:cNvSpPr>
            <a:spLocks noGrp="1"/>
          </p:cNvSpPr>
          <p:nvPr>
            <p:custDataLst>
              <p:tags r:id="rId7"/>
            </p:custDataLst>
          </p:nvPr>
        </p:nvSpPr>
        <p:spPr bwMode="gray">
          <a:xfrm>
            <a:off x="2122488" y="387826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8DED56-5B6E-453D-B608-8ADE9FD2E245}" type="datetime'''46''''''''''''''%'''''''''''''''''''''">
              <a:rPr lang="en-US" altLang="en-US" sz="1200" smtClean="0">
                <a:cs typeface="+mn-cs"/>
              </a:rPr>
              <a:pPr/>
              <a:t>46%</a:t>
            </a:fld>
            <a:endParaRPr lang="en-US" sz="1200" dirty="0">
              <a:cs typeface="+mn-cs"/>
            </a:endParaRPr>
          </a:p>
        </p:txBody>
      </p:sp>
      <p:sp>
        <p:nvSpPr>
          <p:cNvPr id="40" name="Text Placeholder 4">
            <a:extLst>
              <a:ext uri="{FF2B5EF4-FFF2-40B4-BE49-F238E27FC236}">
                <a16:creationId xmlns:a16="http://schemas.microsoft.com/office/drawing/2014/main" id="{B34D84BC-3305-EBAF-4647-A2ED6D78FB5D}"/>
              </a:ext>
            </a:extLst>
          </p:cNvPr>
          <p:cNvSpPr>
            <a:spLocks noGrp="1"/>
          </p:cNvSpPr>
          <p:nvPr>
            <p:custDataLst>
              <p:tags r:id="rId8"/>
            </p:custDataLst>
          </p:nvPr>
        </p:nvSpPr>
        <p:spPr bwMode="gray">
          <a:xfrm>
            <a:off x="2122488" y="49323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4C06ED0-DF89-448E-9CE8-3F4473A2D197}" type="datetime'''''''''''''1''''''''''''''''''''''''''''''6''''''''%'''''''">
              <a:rPr lang="en-US" altLang="en-US" sz="1200" smtClean="0">
                <a:solidFill>
                  <a:schemeClr val="tx2"/>
                </a:solidFill>
                <a:cs typeface="+mn-cs"/>
              </a:rPr>
              <a:pPr/>
              <a:t>16%</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584D297B-034C-E098-6A90-F38F24B75E9C}"/>
              </a:ext>
            </a:extLst>
          </p:cNvPr>
          <p:cNvSpPr>
            <a:spLocks noGrp="1"/>
          </p:cNvSpPr>
          <p:nvPr>
            <p:custDataLst>
              <p:tags r:id="rId9"/>
            </p:custDataLst>
          </p:nvPr>
        </p:nvSpPr>
        <p:spPr bwMode="auto">
          <a:xfrm>
            <a:off x="1400175" y="5343525"/>
            <a:ext cx="179228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125FDBC-106E-449A-B6F9-E60D82E57889}" type="datetime'Yes - agree with ERCOT’''s'' proposed co-locati''on'' rule''s'">
              <a:rPr lang="en-US" altLang="en-US" sz="1200" smtClean="0">
                <a:cs typeface="+mn-cs"/>
              </a:rPr>
              <a:pPr lvl="0" algn="ctr">
                <a:spcBef>
                  <a:spcPct val="0"/>
                </a:spcBef>
                <a:spcAft>
                  <a:spcPct val="0"/>
                </a:spcAft>
              </a:pPr>
              <a:t>Yes - agree with ERCOT’s proposed co-location rules</a:t>
            </a:fld>
            <a:endParaRPr lang="en-US" sz="1200" dirty="0">
              <a:cs typeface="+mn-cs"/>
            </a:endParaRPr>
          </a:p>
        </p:txBody>
      </p:sp>
      <p:sp>
        <p:nvSpPr>
          <p:cNvPr id="71" name="Text Placeholder 4">
            <a:extLst>
              <a:ext uri="{FF2B5EF4-FFF2-40B4-BE49-F238E27FC236}">
                <a16:creationId xmlns:a16="http://schemas.microsoft.com/office/drawing/2014/main" id="{111BCBEB-EF5E-88B2-1B6D-3EA21FEA9412}"/>
              </a:ext>
            </a:extLst>
          </p:cNvPr>
          <p:cNvSpPr>
            <a:spLocks noGrp="1"/>
          </p:cNvSpPr>
          <p:nvPr>
            <p:custDataLst>
              <p:tags r:id="rId10"/>
            </p:custDataLst>
          </p:nvPr>
        </p:nvSpPr>
        <p:spPr bwMode="gray">
          <a:xfrm>
            <a:off x="5648325" y="4581525"/>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8F3ECF8-C045-47D9-88A4-ED890DDFFE78}" type="datetime'''''''''''''''''''''''''''''''''''5''''''''%'''''''''''''''">
              <a:rPr lang="en-US" altLang="en-US" sz="1200" smtClean="0">
                <a:solidFill>
                  <a:schemeClr val="tx2"/>
                </a:solidFill>
                <a:cs typeface="+mn-cs"/>
              </a:rPr>
              <a:pPr lvl="0" algn="ctr">
                <a:spcBef>
                  <a:spcPct val="0"/>
                </a:spcBef>
                <a:spcAft>
                  <a:spcPct val="0"/>
                </a:spcAft>
              </a:pPr>
              <a:t>5%</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C76FE040-E586-5D61-B541-FB664867F232}"/>
              </a:ext>
            </a:extLst>
          </p:cNvPr>
          <p:cNvSpPr>
            <a:spLocks noGrp="1"/>
          </p:cNvSpPr>
          <p:nvPr>
            <p:custDataLst>
              <p:tags r:id="rId11"/>
            </p:custDataLst>
          </p:nvPr>
        </p:nvSpPr>
        <p:spPr bwMode="gray">
          <a:xfrm>
            <a:off x="5611813" y="485140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158A619-D98C-4522-BC39-32FF1432B94C}" type="datetime'1''''''''''''''''''1''%'''''''''''''''''''''">
              <a:rPr lang="en-US" altLang="en-US" sz="1200" smtClean="0">
                <a:cs typeface="+mn-cs"/>
              </a:rPr>
              <a:pPr lvl="0" algn="ctr">
                <a:spcBef>
                  <a:spcPct val="0"/>
                </a:spcBef>
                <a:spcAft>
                  <a:spcPct val="0"/>
                </a:spcAft>
              </a:pPr>
              <a:t>11%</a:t>
            </a:fld>
            <a:endParaRPr lang="en-US" sz="1200" dirty="0">
              <a:cs typeface="+mn-cs"/>
            </a:endParaRPr>
          </a:p>
        </p:txBody>
      </p:sp>
      <p:sp>
        <p:nvSpPr>
          <p:cNvPr id="32" name="Text Placeholder 4">
            <a:extLst>
              <a:ext uri="{FF2B5EF4-FFF2-40B4-BE49-F238E27FC236}">
                <a16:creationId xmlns:a16="http://schemas.microsoft.com/office/drawing/2014/main" id="{92E24036-543B-E84D-3AE4-750E1B26FF8D}"/>
              </a:ext>
            </a:extLst>
          </p:cNvPr>
          <p:cNvSpPr>
            <a:spLocks noGrp="1"/>
          </p:cNvSpPr>
          <p:nvPr>
            <p:custDataLst>
              <p:tags r:id="rId12"/>
            </p:custDataLst>
          </p:nvPr>
        </p:nvSpPr>
        <p:spPr bwMode="gray">
          <a:xfrm>
            <a:off x="5648325" y="5121275"/>
            <a:ext cx="263525" cy="182563"/>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BCCA180-B058-45A2-8B3B-3A8E92A8A439}" type="datetime'''''''''''''''''''''''''''''''''5''''''''''''''%'''''">
              <a:rPr lang="en-US" altLang="en-US" sz="1200" smtClean="0">
                <a:solidFill>
                  <a:schemeClr val="tx2"/>
                </a:solidFill>
                <a:effectLst/>
                <a:cs typeface="+mn-cs"/>
              </a:rPr>
              <a:pPr lvl="0" algn="ctr">
                <a:spcBef>
                  <a:spcPct val="0"/>
                </a:spcBef>
                <a:spcAft>
                  <a:spcPct val="0"/>
                </a:spcAft>
              </a:pPr>
              <a:t>5%</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38059459-1CF9-0635-A396-1F10EAC33714}"/>
              </a:ext>
            </a:extLst>
          </p:cNvPr>
          <p:cNvSpPr>
            <a:spLocks noGrp="1"/>
          </p:cNvSpPr>
          <p:nvPr>
            <p:custDataLst>
              <p:tags r:id="rId13"/>
            </p:custDataLst>
          </p:nvPr>
        </p:nvSpPr>
        <p:spPr bwMode="auto">
          <a:xfrm>
            <a:off x="4084637" y="5343525"/>
            <a:ext cx="33909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3B47290-3847-4A55-B83F-60AE152872E4}" type="datetime'No - propose modifications to the ''c''o-loc''''ation rules'">
              <a:rPr lang="en-US" altLang="en-US" sz="1200" smtClean="0">
                <a:cs typeface="+mn-cs"/>
              </a:rPr>
              <a:pPr lvl="0" algn="ctr">
                <a:spcBef>
                  <a:spcPct val="0"/>
                </a:spcBef>
                <a:spcAft>
                  <a:spcPct val="0"/>
                </a:spcAft>
              </a:pPr>
              <a:t>No - propose modifications to the co-location rules</a:t>
            </a:fld>
            <a:endParaRPr lang="en-US" sz="1200" dirty="0">
              <a:cs typeface="+mn-cs"/>
            </a:endParaRPr>
          </a:p>
        </p:txBody>
      </p:sp>
      <p:sp>
        <p:nvSpPr>
          <p:cNvPr id="11" name="Text Placeholder 4">
            <a:extLst>
              <a:ext uri="{FF2B5EF4-FFF2-40B4-BE49-F238E27FC236}">
                <a16:creationId xmlns:a16="http://schemas.microsoft.com/office/drawing/2014/main" id="{78649EEF-9505-8E57-FC15-17843DE3D56C}"/>
              </a:ext>
            </a:extLst>
          </p:cNvPr>
          <p:cNvSpPr>
            <a:spLocks noGrp="1"/>
          </p:cNvSpPr>
          <p:nvPr>
            <p:custDataLst>
              <p:tags r:id="rId14"/>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FEA2C38-8922-4FE2-A464-EBD93236063A}" type="datetime'''7''''''''''9''''%'">
              <a:rPr lang="en-US" altLang="en-US" sz="1200" b="1" smtClean="0">
                <a:cs typeface="+mn-cs"/>
              </a:rPr>
              <a:pPr/>
              <a:t>79%</a:t>
            </a:fld>
            <a:endParaRPr lang="en-US" sz="1200" b="1" dirty="0">
              <a:cs typeface="+mn-cs"/>
            </a:endParaRPr>
          </a:p>
        </p:txBody>
      </p:sp>
      <p:sp>
        <p:nvSpPr>
          <p:cNvPr id="12" name="Text Placeholder 4">
            <a:extLst>
              <a:ext uri="{FF2B5EF4-FFF2-40B4-BE49-F238E27FC236}">
                <a16:creationId xmlns:a16="http://schemas.microsoft.com/office/drawing/2014/main" id="{B2100D99-7277-13CE-B311-D61DD8F7BEC3}"/>
              </a:ext>
            </a:extLst>
          </p:cNvPr>
          <p:cNvSpPr>
            <a:spLocks noGrp="1"/>
          </p:cNvSpPr>
          <p:nvPr>
            <p:custDataLst>
              <p:tags r:id="rId15"/>
            </p:custDataLst>
          </p:nvPr>
        </p:nvSpPr>
        <p:spPr bwMode="gray">
          <a:xfrm>
            <a:off x="5607050" y="43830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3920C4B-9462-415A-B9C9-C360438F4856}" type="datetime'''''''2''''''''''''''''1''''''''''''''''''''''%'''''">
              <a:rPr lang="en-US" altLang="en-US" sz="1200" b="1" smtClean="0">
                <a:cs typeface="+mn-cs"/>
              </a:rPr>
              <a:pPr lvl="0" algn="ctr">
                <a:spcBef>
                  <a:spcPct val="0"/>
                </a:spcBef>
                <a:spcAft>
                  <a:spcPct val="0"/>
                </a:spcAft>
              </a:pPr>
              <a:t>21%</a:t>
            </a:fld>
            <a:endParaRPr lang="en-US" sz="1200" b="1" dirty="0">
              <a:cs typeface="+mn-cs"/>
            </a:endParaRPr>
          </a:p>
        </p:txBody>
      </p:sp>
      <p:sp>
        <p:nvSpPr>
          <p:cNvPr id="56" name="Rectangle 55">
            <a:extLst>
              <a:ext uri="{FF2B5EF4-FFF2-40B4-BE49-F238E27FC236}">
                <a16:creationId xmlns:a16="http://schemas.microsoft.com/office/drawing/2014/main" id="{8CFF9344-ADFD-586E-F02E-C906419A98F3}"/>
              </a:ext>
            </a:extLst>
          </p:cNvPr>
          <p:cNvSpPr/>
          <p:nvPr>
            <p:custDataLst>
              <p:tags r:id="rId16"/>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EE7DA428-1010-21E2-5428-C365EB3109DF}"/>
              </a:ext>
            </a:extLst>
          </p:cNvPr>
          <p:cNvSpPr/>
          <p:nvPr>
            <p:custDataLst>
              <p:tags r:id="rId17"/>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B91CE8E1-3BE1-3568-0FA8-991508367510}"/>
              </a:ext>
            </a:extLst>
          </p:cNvPr>
          <p:cNvSpPr/>
          <p:nvPr>
            <p:custDataLst>
              <p:tags r:id="rId18"/>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AC777F96-B1DE-A49D-5DBF-A71DB48BE084}"/>
              </a:ext>
            </a:extLst>
          </p:cNvPr>
          <p:cNvSpPr>
            <a:spLocks noGrp="1"/>
          </p:cNvSpPr>
          <p:nvPr>
            <p:custDataLst>
              <p:tags r:id="rId19"/>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1BFE9766-F88F-4BC3-2D04-F21424D987A7}"/>
              </a:ext>
            </a:extLst>
          </p:cNvPr>
          <p:cNvSpPr>
            <a:spLocks noGrp="1"/>
          </p:cNvSpPr>
          <p:nvPr>
            <p:custDataLst>
              <p:tags r:id="rId20"/>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0BFDB5AE-27B6-52F7-1B62-4C09CB945F76}"/>
              </a:ext>
            </a:extLst>
          </p:cNvPr>
          <p:cNvSpPr>
            <a:spLocks noGrp="1"/>
          </p:cNvSpPr>
          <p:nvPr>
            <p:custDataLst>
              <p:tags r:id="rId21"/>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7BAD2C59-6E22-AD2B-B8B8-F414C3424925}"/>
              </a:ext>
            </a:extLst>
          </p:cNvPr>
          <p:cNvSpPr txBox="1"/>
          <p:nvPr>
            <p:custDataLst>
              <p:tags r:id="rId2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N=63 (14 T(D)SPs, 36 LLC, 13 Other)</a:t>
            </a:r>
          </a:p>
        </p:txBody>
      </p:sp>
      <p:sp>
        <p:nvSpPr>
          <p:cNvPr id="21" name="TextBox 20">
            <a:extLst>
              <a:ext uri="{FF2B5EF4-FFF2-40B4-BE49-F238E27FC236}">
                <a16:creationId xmlns:a16="http://schemas.microsoft.com/office/drawing/2014/main" id="{BB66A99E-C5E3-AD70-05E3-B2E739CB55AB}"/>
              </a:ext>
            </a:extLst>
          </p:cNvPr>
          <p:cNvSpPr txBox="1"/>
          <p:nvPr>
            <p:custDataLst>
              <p:tags r:id="rId2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59CA77A0-2A79-C55C-AD48-6F267A206DE2}"/>
              </a:ext>
            </a:extLst>
          </p:cNvPr>
          <p:cNvSpPr/>
          <p:nvPr>
            <p:custDataLst>
              <p:tags r:id="rId24"/>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D4</a:t>
            </a:r>
          </a:p>
        </p:txBody>
      </p:sp>
    </p:spTree>
    <p:extLst>
      <p:ext uri="{BB962C8B-B14F-4D97-AF65-F5344CB8AC3E}">
        <p14:creationId xmlns:p14="http://schemas.microsoft.com/office/powerpoint/2010/main" val="382247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96193-A7DF-8953-0124-83023534DC45}"/>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FB2D97E9-DDCD-3426-C13F-9CC85A318C6B}"/>
              </a:ext>
            </a:extLst>
          </p:cNvPr>
          <p:cNvGraphicFramePr>
            <a:graphicFrameLocks noChangeAspect="1"/>
          </p:cNvGraphicFramePr>
          <p:nvPr>
            <p:custDataLst>
              <p:tags r:id="rId1"/>
            </p:custDataLst>
            <p:extLst>
              <p:ext uri="{D42A27DB-BD31-4B8C-83A1-F6EECF244321}">
                <p14:modId xmlns:p14="http://schemas.microsoft.com/office/powerpoint/2010/main" val="1958966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404" imgH="405" progId="TCLayout.ActiveDocument.1">
                  <p:embed/>
                </p:oleObj>
              </mc:Choice>
              <mc:Fallback>
                <p:oleObj name="think-cell Slide" r:id="rId36" imgW="404" imgH="405" progId="TCLayout.ActiveDocument.1">
                  <p:embed/>
                  <p:pic>
                    <p:nvPicPr>
                      <p:cNvPr id="22" name="Object 2" hidden="1">
                        <a:extLst>
                          <a:ext uri="{FF2B5EF4-FFF2-40B4-BE49-F238E27FC236}">
                            <a16:creationId xmlns:a16="http://schemas.microsoft.com/office/drawing/2014/main" id="{FB2D97E9-DDCD-3426-C13F-9CC85A318C6B}"/>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1D39BAE-94D1-A8F8-9788-8F2B09479605}"/>
              </a:ext>
            </a:extLst>
          </p:cNvPr>
          <p:cNvSpPr>
            <a:spLocks noGrp="1"/>
          </p:cNvSpPr>
          <p:nvPr>
            <p:ph type="title"/>
            <p:custDataLst>
              <p:tags r:id="rId2"/>
            </p:custDataLst>
          </p:nvPr>
        </p:nvSpPr>
        <p:spPr>
          <a:xfrm>
            <a:off x="554736" y="172212"/>
            <a:ext cx="6967728" cy="731520"/>
          </a:xfrm>
        </p:spPr>
        <p:txBody>
          <a:bodyPr vert="horz"/>
          <a:lstStyle/>
          <a:p>
            <a:r>
              <a:rPr lang="en-US" dirty="0"/>
              <a:t>Allocate and commit: Milestone enforcement</a:t>
            </a:r>
          </a:p>
        </p:txBody>
      </p:sp>
      <p:cxnSp>
        <p:nvCxnSpPr>
          <p:cNvPr id="6" name="LineBasicStrong 6">
            <a:extLst>
              <a:ext uri="{FF2B5EF4-FFF2-40B4-BE49-F238E27FC236}">
                <a16:creationId xmlns:a16="http://schemas.microsoft.com/office/drawing/2014/main" id="{4E83A460-8842-4189-B3A0-E8064EAF86C2}"/>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752E6D-A580-AA21-289B-326433E49B29}"/>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9FA332F5-B025-DA1A-CC37-4E423DB85712}"/>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317CF70-EA76-1B9C-5BB7-8C8A3784B6B9}"/>
              </a:ext>
            </a:extLst>
          </p:cNvPr>
          <p:cNvSpPr txBox="1">
            <a:spLocks/>
          </p:cNvSpPr>
          <p:nvPr/>
        </p:nvSpPr>
        <p:spPr>
          <a:xfrm>
            <a:off x="8054871" y="1992154"/>
            <a:ext cx="3801508" cy="45935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(38%) favor reducing or reallocating capacity after a defined grace period</a:t>
            </a:r>
            <a:r>
              <a:rPr lang="en-US" sz="1200" dirty="0"/>
              <a:t> when milestones are missed, signaling a preference for consequences that recycle capacity without immediately removing projects from the process; smaller shares support removal and reapplication (24%), financial penalties while retaining allocation (21%) or other (18%)</a:t>
            </a:r>
          </a:p>
          <a:p>
            <a:pPr marL="285750" indent="-285750">
              <a:buFont typeface="Arial" panose="020B0604020202020204" pitchFamily="34" charset="0"/>
              <a:buChar char="•"/>
            </a:pPr>
            <a:r>
              <a:rPr lang="en-US" sz="1200" b="1" dirty="0"/>
              <a:t>Some divergence across stakeholders</a:t>
            </a:r>
            <a:r>
              <a:rPr lang="en-US" sz="1200" dirty="0"/>
              <a:t>:</a:t>
            </a:r>
          </a:p>
          <a:p>
            <a:pPr marL="514350" lvl="1" indent="-285750">
              <a:buFont typeface="Arial" panose="020B0604020202020204" pitchFamily="34" charset="0"/>
              <a:buChar char="-"/>
            </a:pPr>
            <a:r>
              <a:rPr lang="en-US" sz="1200" dirty="0"/>
              <a:t>“T(D)SPs” are ambivalent between reduction/ reallocation of capacity and removing the project from the process</a:t>
            </a:r>
          </a:p>
          <a:p>
            <a:pPr marL="514350" lvl="1" indent="-285750">
              <a:buFont typeface="Arial" panose="020B0604020202020204" pitchFamily="34" charset="0"/>
              <a:buChar char="-"/>
            </a:pPr>
            <a:r>
              <a:rPr lang="en-US" sz="1200" dirty="0"/>
              <a:t>“Large Load customers”, and “Other” stakeholders show support for capacity reduction or reallocation following a grace period</a:t>
            </a:r>
          </a:p>
          <a:p>
            <a:pPr marL="285750" indent="-285750">
              <a:buFont typeface="Arial" panose="020B0604020202020204" pitchFamily="34" charset="0"/>
              <a:buChar char="•"/>
            </a:pPr>
            <a:r>
              <a:rPr lang="en-US" sz="1200" b="1" dirty="0"/>
              <a:t>Other alternatives suggested:</a:t>
            </a:r>
            <a:endParaRPr lang="en-US" sz="1200" dirty="0"/>
          </a:p>
          <a:p>
            <a:pPr marL="514350" lvl="1" indent="-285750">
              <a:buFont typeface="Arial" panose="020B0604020202020204" pitchFamily="34" charset="0"/>
              <a:buChar char="-"/>
            </a:pPr>
            <a:r>
              <a:rPr lang="en-US" sz="1200" dirty="0"/>
              <a:t>Use escalating consequences, starting with financial penalties, then capacity reduction, and ultimately removal if milestones remain unmet</a:t>
            </a:r>
          </a:p>
          <a:p>
            <a:pPr marL="514350" lvl="1" indent="-285750">
              <a:buFont typeface="Arial" panose="020B0604020202020204" pitchFamily="34" charset="0"/>
              <a:buChar char="-"/>
            </a:pPr>
            <a:r>
              <a:rPr lang="en-US" sz="1200" dirty="0"/>
              <a:t>Allow limited flexibility for non-developer delays, (excl. when issues are outside ILLE’s control)</a:t>
            </a:r>
          </a:p>
          <a:p>
            <a:pPr marL="514350" lvl="1" indent="-285750">
              <a:buFont typeface="Arial" panose="020B0604020202020204" pitchFamily="34" charset="0"/>
              <a:buChar char="-"/>
            </a:pPr>
            <a:r>
              <a:rPr lang="en-US" sz="1200" dirty="0"/>
              <a:t>Set clear milestones/cure periods, with penalties meaningful enough to deter speculation</a:t>
            </a:r>
          </a:p>
        </p:txBody>
      </p:sp>
      <p:graphicFrame>
        <p:nvGraphicFramePr>
          <p:cNvPr id="15" name="Chart 14">
            <a:extLst>
              <a:ext uri="{FF2B5EF4-FFF2-40B4-BE49-F238E27FC236}">
                <a16:creationId xmlns:a16="http://schemas.microsoft.com/office/drawing/2014/main" id="{EEEAEB4A-AB84-6E61-CD58-2F512197B0B5}"/>
              </a:ext>
            </a:extLst>
          </p:cNvPr>
          <p:cNvGraphicFramePr/>
          <p:nvPr>
            <p:custDataLst>
              <p:tags r:id="rId5"/>
            </p:custDataLst>
            <p:extLst>
              <p:ext uri="{D42A27DB-BD31-4B8C-83A1-F6EECF244321}">
                <p14:modId xmlns:p14="http://schemas.microsoft.com/office/powerpoint/2010/main" val="121380673"/>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8"/>
          </a:graphicData>
        </a:graphic>
      </p:graphicFrame>
      <p:sp>
        <p:nvSpPr>
          <p:cNvPr id="35" name="Text Placeholder 4">
            <a:extLst>
              <a:ext uri="{FF2B5EF4-FFF2-40B4-BE49-F238E27FC236}">
                <a16:creationId xmlns:a16="http://schemas.microsoft.com/office/drawing/2014/main" id="{E21468D0-E7F0-12E0-ED7B-6DA449324A23}"/>
              </a:ext>
            </a:extLst>
          </p:cNvPr>
          <p:cNvSpPr>
            <a:spLocks noGrp="1"/>
          </p:cNvSpPr>
          <p:nvPr>
            <p:custDataLst>
              <p:tags r:id="rId6"/>
            </p:custDataLst>
          </p:nvPr>
        </p:nvSpPr>
        <p:spPr bwMode="gray">
          <a:xfrm>
            <a:off x="1292225" y="2760663"/>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222C7ED-824F-4F63-B97E-D7580FAC9F97}" type="datetime'''''''''''''''''''''7''''''''''%'''''''">
              <a:rPr lang="en-US" altLang="en-US" sz="1200" smtClean="0">
                <a:solidFill>
                  <a:schemeClr val="tx2"/>
                </a:solidFill>
                <a:cs typeface="+mn-cs"/>
              </a:rPr>
              <a:pPr lvl="0" algn="ctr">
                <a:spcBef>
                  <a:spcPct val="0"/>
                </a:spcBef>
                <a:spcAft>
                  <a:spcPct val="0"/>
                </a:spcAft>
              </a:pPr>
              <a:t>7%</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1E27F5DE-3B05-9612-63A2-B274CEEB3FE4}"/>
              </a:ext>
            </a:extLst>
          </p:cNvPr>
          <p:cNvSpPr>
            <a:spLocks noGrp="1"/>
          </p:cNvSpPr>
          <p:nvPr>
            <p:custDataLst>
              <p:tags r:id="rId7"/>
            </p:custDataLst>
          </p:nvPr>
        </p:nvSpPr>
        <p:spPr bwMode="gray">
          <a:xfrm>
            <a:off x="1250950" y="3798888"/>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8BCEE32-FF66-4989-8EA3-0E78F11ED0B8}" type="datetime'''''''''2''''''''''2''''''''''''''''''''''''''''%'''''">
              <a:rPr lang="en-US" altLang="en-US" sz="1200" smtClean="0">
                <a:cs typeface="+mn-cs"/>
              </a:rPr>
              <a:pPr/>
              <a:t>22%</a:t>
            </a:fld>
            <a:endParaRPr lang="en-US" sz="1200" dirty="0">
              <a:cs typeface="+mn-cs"/>
            </a:endParaRPr>
          </a:p>
        </p:txBody>
      </p:sp>
      <p:sp>
        <p:nvSpPr>
          <p:cNvPr id="39" name="Text Placeholder 4">
            <a:extLst>
              <a:ext uri="{FF2B5EF4-FFF2-40B4-BE49-F238E27FC236}">
                <a16:creationId xmlns:a16="http://schemas.microsoft.com/office/drawing/2014/main" id="{CDC359CC-4B32-D694-3455-214181CD1CD8}"/>
              </a:ext>
            </a:extLst>
          </p:cNvPr>
          <p:cNvSpPr>
            <a:spLocks noGrp="1"/>
          </p:cNvSpPr>
          <p:nvPr>
            <p:custDataLst>
              <p:tags r:id="rId8"/>
            </p:custDataLst>
          </p:nvPr>
        </p:nvSpPr>
        <p:spPr bwMode="gray">
          <a:xfrm>
            <a:off x="1292225" y="488950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261C133-9EB1-4C1A-B072-64D00EA9552A}" type="datetime'''''''''''''''''''''''''''''''''''9''''''''''%'''">
              <a:rPr lang="en-US" altLang="en-US" sz="1200" smtClean="0">
                <a:solidFill>
                  <a:schemeClr val="tx2"/>
                </a:solidFill>
                <a:cs typeface="+mn-cs"/>
              </a:rPr>
              <a:pPr/>
              <a:t>9%</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9D5C8297-206A-E7D8-A307-EFC5F10CB5DC}"/>
              </a:ext>
            </a:extLst>
          </p:cNvPr>
          <p:cNvSpPr>
            <a:spLocks noGrp="1"/>
          </p:cNvSpPr>
          <p:nvPr>
            <p:custDataLst>
              <p:tags r:id="rId9"/>
            </p:custDataLst>
          </p:nvPr>
        </p:nvSpPr>
        <p:spPr bwMode="auto">
          <a:xfrm>
            <a:off x="758826" y="5383213"/>
            <a:ext cx="1330325"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17ED8B6-BAC3-4E84-ACA4-3EA092950689}" type="datetime'Reduce or'''' realloca''te capaci''ty aft''er a grace period'">
              <a:rPr lang="en-US" altLang="en-US" sz="1200" smtClean="0">
                <a:cs typeface="+mn-cs"/>
              </a:rPr>
              <a:pPr lvl="0" algn="ctr">
                <a:spcBef>
                  <a:spcPct val="0"/>
                </a:spcBef>
                <a:spcAft>
                  <a:spcPct val="0"/>
                </a:spcAft>
              </a:pPr>
              <a:t>Reduce or reallocate capacity after a grace period</a:t>
            </a:fld>
            <a:endParaRPr lang="en-US" sz="1200" dirty="0">
              <a:cs typeface="+mn-cs"/>
            </a:endParaRPr>
          </a:p>
        </p:txBody>
      </p:sp>
      <p:sp>
        <p:nvSpPr>
          <p:cNvPr id="71" name="Text Placeholder 4">
            <a:extLst>
              <a:ext uri="{FF2B5EF4-FFF2-40B4-BE49-F238E27FC236}">
                <a16:creationId xmlns:a16="http://schemas.microsoft.com/office/drawing/2014/main" id="{BFE3B047-8AB8-F9FD-36BC-B3FE85ABC382}"/>
              </a:ext>
            </a:extLst>
          </p:cNvPr>
          <p:cNvSpPr>
            <a:spLocks noGrp="1"/>
          </p:cNvSpPr>
          <p:nvPr>
            <p:custDataLst>
              <p:tags r:id="rId10"/>
            </p:custDataLst>
          </p:nvPr>
        </p:nvSpPr>
        <p:spPr bwMode="gray">
          <a:xfrm>
            <a:off x="3035300" y="3798888"/>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8ACE856-FBC7-4054-A114-8BFEE6ED405A}" type="datetime'''''''''7''''''''''''''''''%'''''''''''''''''''''''''''''''">
              <a:rPr lang="en-US" altLang="en-US" sz="1200" smtClean="0">
                <a:solidFill>
                  <a:schemeClr val="tx2"/>
                </a:solidFill>
                <a:cs typeface="+mn-cs"/>
              </a:rPr>
              <a:pPr lvl="0" algn="ctr">
                <a:spcBef>
                  <a:spcPct val="0"/>
                </a:spcBef>
                <a:spcAft>
                  <a:spcPct val="0"/>
                </a:spcAft>
              </a:pPr>
              <a:t>7%</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B96FC5A3-3328-DDC9-4A89-56DE5923A990}"/>
              </a:ext>
            </a:extLst>
          </p:cNvPr>
          <p:cNvSpPr>
            <a:spLocks noGrp="1"/>
          </p:cNvSpPr>
          <p:nvPr>
            <p:custDataLst>
              <p:tags r:id="rId11"/>
            </p:custDataLst>
          </p:nvPr>
        </p:nvSpPr>
        <p:spPr bwMode="gray">
          <a:xfrm>
            <a:off x="3035300" y="4370388"/>
            <a:ext cx="263525"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A8ED5EF-6C01-452A-AE26-DB842DA9CCF2}" type="datetime'''''''9''''''''''''''%'">
              <a:rPr lang="en-US" altLang="en-US" sz="1200" smtClean="0">
                <a:cs typeface="+mn-cs"/>
              </a:rPr>
              <a:pPr/>
              <a:t>9%</a:t>
            </a:fld>
            <a:endParaRPr lang="en-US" sz="1200" dirty="0">
              <a:cs typeface="+mn-cs"/>
            </a:endParaRPr>
          </a:p>
        </p:txBody>
      </p:sp>
      <p:sp>
        <p:nvSpPr>
          <p:cNvPr id="73" name="Text Placeholder 4">
            <a:extLst>
              <a:ext uri="{FF2B5EF4-FFF2-40B4-BE49-F238E27FC236}">
                <a16:creationId xmlns:a16="http://schemas.microsoft.com/office/drawing/2014/main" id="{47FC41F3-CC07-1698-A16B-9DAFD116EC6F}"/>
              </a:ext>
            </a:extLst>
          </p:cNvPr>
          <p:cNvSpPr>
            <a:spLocks noGrp="1"/>
          </p:cNvSpPr>
          <p:nvPr>
            <p:custDataLst>
              <p:tags r:id="rId12"/>
            </p:custDataLst>
          </p:nvPr>
        </p:nvSpPr>
        <p:spPr bwMode="gray">
          <a:xfrm>
            <a:off x="3035301" y="49418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EC6417-229E-43A8-A471-931CBBCCF242}" type="datetime'7''''''''''''''''''''%'''''''''''''''''''''''''''''''">
              <a:rPr lang="en-US" altLang="en-US" sz="1200" smtClean="0">
                <a:solidFill>
                  <a:schemeClr val="tx2"/>
                </a:solidFill>
                <a:cs typeface="+mn-cs"/>
              </a:rPr>
              <a:pPr/>
              <a:t>7%</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46611CB0-8DC6-FD00-D2FD-FCC4F611B80B}"/>
              </a:ext>
            </a:extLst>
          </p:cNvPr>
          <p:cNvSpPr>
            <a:spLocks noGrp="1"/>
          </p:cNvSpPr>
          <p:nvPr>
            <p:custDataLst>
              <p:tags r:id="rId13"/>
            </p:custDataLst>
          </p:nvPr>
        </p:nvSpPr>
        <p:spPr bwMode="auto">
          <a:xfrm>
            <a:off x="2381251" y="5383213"/>
            <a:ext cx="1571625"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54AAEE2-D69F-43A1-999C-E458CB81A3BC}" type="datetime'Remove proje''ct from the proce''ss (reapplication required)'">
              <a:rPr lang="en-US" altLang="en-US" sz="1200" smtClean="0">
                <a:cs typeface="+mn-cs"/>
              </a:rPr>
              <a:pPr lvl="0" algn="ctr">
                <a:spcBef>
                  <a:spcPct val="0"/>
                </a:spcBef>
                <a:spcAft>
                  <a:spcPct val="0"/>
                </a:spcAft>
              </a:pPr>
              <a:t>Remove project from the process (reapplication required)</a:t>
            </a:fld>
            <a:endParaRPr lang="en-US" sz="1200" dirty="0">
              <a:cs typeface="+mn-cs"/>
            </a:endParaRPr>
          </a:p>
        </p:txBody>
      </p:sp>
      <p:sp>
        <p:nvSpPr>
          <p:cNvPr id="74" name="Text Placeholder 4">
            <a:extLst>
              <a:ext uri="{FF2B5EF4-FFF2-40B4-BE49-F238E27FC236}">
                <a16:creationId xmlns:a16="http://schemas.microsoft.com/office/drawing/2014/main" id="{7BC9601C-93F3-4DE6-4F09-63BD567AF8C0}"/>
              </a:ext>
            </a:extLst>
          </p:cNvPr>
          <p:cNvSpPr>
            <a:spLocks noGrp="1"/>
          </p:cNvSpPr>
          <p:nvPr>
            <p:custDataLst>
              <p:tags r:id="rId14"/>
            </p:custDataLst>
          </p:nvPr>
        </p:nvSpPr>
        <p:spPr bwMode="gray">
          <a:xfrm>
            <a:off x="4776788" y="3800475"/>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1C369C1-A821-4BE3-B75E-725954F9E51F}" type="datetime'''''''''''''''1''''''''''''%'''''''''''''">
              <a:rPr lang="en-US" altLang="en-US" sz="1200" smtClean="0">
                <a:solidFill>
                  <a:schemeClr val="tx2"/>
                </a:solidFill>
                <a:effectLst/>
                <a:cs typeface="+mn-cs"/>
              </a:rPr>
              <a:pPr lvl="0" algn="ctr">
                <a:spcBef>
                  <a:spcPct val="0"/>
                </a:spcBef>
                <a:spcAft>
                  <a:spcPct val="0"/>
                </a:spcAft>
              </a:pPr>
              <a:t>1%</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1CEBEF8A-4C3F-6DD1-8894-9E9CD6901BF9}"/>
              </a:ext>
            </a:extLst>
          </p:cNvPr>
          <p:cNvSpPr>
            <a:spLocks noGrp="1"/>
          </p:cNvSpPr>
          <p:nvPr>
            <p:custDataLst>
              <p:tags r:id="rId15"/>
            </p:custDataLst>
          </p:nvPr>
        </p:nvSpPr>
        <p:spPr bwMode="gray">
          <a:xfrm>
            <a:off x="4735513" y="442277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8586056-E55C-4D84-BD12-AD644DA6DB86}" type="datetime'''''1''''''6''%'''''''''''''''''''">
              <a:rPr lang="en-US" altLang="en-US" sz="1200" smtClean="0">
                <a:cs typeface="+mn-cs"/>
              </a:rPr>
              <a:pPr/>
              <a:t>16%</a:t>
            </a:fld>
            <a:endParaRPr lang="en-US" sz="1200" dirty="0">
              <a:cs typeface="+mn-cs"/>
            </a:endParaRPr>
          </a:p>
        </p:txBody>
      </p:sp>
      <p:sp>
        <p:nvSpPr>
          <p:cNvPr id="31" name="Text Placeholder 4">
            <a:extLst>
              <a:ext uri="{FF2B5EF4-FFF2-40B4-BE49-F238E27FC236}">
                <a16:creationId xmlns:a16="http://schemas.microsoft.com/office/drawing/2014/main" id="{5172F3AF-3B76-7094-A8B9-C9E3F4B32498}"/>
              </a:ext>
            </a:extLst>
          </p:cNvPr>
          <p:cNvSpPr>
            <a:spLocks noGrp="1"/>
          </p:cNvSpPr>
          <p:nvPr>
            <p:custDataLst>
              <p:tags r:id="rId16"/>
            </p:custDataLst>
          </p:nvPr>
        </p:nvSpPr>
        <p:spPr bwMode="gray">
          <a:xfrm>
            <a:off x="4776788" y="5097463"/>
            <a:ext cx="263525" cy="182563"/>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556D8B-C82D-434B-B9F3-D5CA5E98DF64}" type="datetime'3''''''''''''''''''''''''''''''%'''''''''''''''''">
              <a:rPr lang="en-US" altLang="en-US" sz="1200" smtClean="0">
                <a:solidFill>
                  <a:schemeClr val="tx2"/>
                </a:solidFill>
                <a:cs typeface="+mn-cs"/>
              </a:rPr>
              <a:pPr/>
              <a:t>3%</a:t>
            </a:fld>
            <a:endParaRPr lang="en-US" sz="1200" dirty="0">
              <a:solidFill>
                <a:schemeClr val="tx2"/>
              </a:solidFill>
              <a:cs typeface="+mn-cs"/>
            </a:endParaRPr>
          </a:p>
        </p:txBody>
      </p:sp>
      <p:sp>
        <p:nvSpPr>
          <p:cNvPr id="13" name="Text Placeholder 4">
            <a:extLst>
              <a:ext uri="{FF2B5EF4-FFF2-40B4-BE49-F238E27FC236}">
                <a16:creationId xmlns:a16="http://schemas.microsoft.com/office/drawing/2014/main" id="{7C4D466A-4EB8-CA9D-757D-CCAAEC31A268}"/>
              </a:ext>
            </a:extLst>
          </p:cNvPr>
          <p:cNvSpPr>
            <a:spLocks noGrp="1"/>
          </p:cNvSpPr>
          <p:nvPr>
            <p:custDataLst>
              <p:tags r:id="rId17"/>
            </p:custDataLst>
          </p:nvPr>
        </p:nvSpPr>
        <p:spPr bwMode="auto">
          <a:xfrm>
            <a:off x="4076700" y="5383213"/>
            <a:ext cx="16637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4AC1B48-AC66-4B6B-B247-F1B5C4CFA824}" type="datetime'Apply ''financial penalties wh''il''e retaining ''allocation'">
              <a:rPr lang="en-US" altLang="en-US" sz="1200" smtClean="0">
                <a:cs typeface="+mn-cs"/>
              </a:rPr>
              <a:pPr lvl="0" algn="ctr">
                <a:spcBef>
                  <a:spcPct val="0"/>
                </a:spcBef>
                <a:spcAft>
                  <a:spcPct val="0"/>
                </a:spcAft>
              </a:pPr>
              <a:t>Apply financial penalties while retaining allocation</a:t>
            </a:fld>
            <a:endParaRPr lang="en-US" sz="1200" dirty="0">
              <a:cs typeface="+mn-cs"/>
            </a:endParaRPr>
          </a:p>
        </p:txBody>
      </p:sp>
      <p:sp>
        <p:nvSpPr>
          <p:cNvPr id="23" name="Text Placeholder 4">
            <a:extLst>
              <a:ext uri="{FF2B5EF4-FFF2-40B4-BE49-F238E27FC236}">
                <a16:creationId xmlns:a16="http://schemas.microsoft.com/office/drawing/2014/main" id="{18E37E90-02F7-BFE7-58F0-16C568FF3726}"/>
              </a:ext>
            </a:extLst>
          </p:cNvPr>
          <p:cNvSpPr>
            <a:spLocks noGrp="1"/>
          </p:cNvSpPr>
          <p:nvPr>
            <p:custDataLst>
              <p:tags r:id="rId18"/>
            </p:custDataLst>
          </p:nvPr>
        </p:nvSpPr>
        <p:spPr bwMode="gray">
          <a:xfrm>
            <a:off x="6519863" y="4111625"/>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083B4A-F890-4589-84F1-65B72847EA4D}" type="datetime'4''''''''%'''''''''''''''''''''''''">
              <a:rPr lang="en-US" altLang="en-US" sz="1200" smtClean="0">
                <a:solidFill>
                  <a:schemeClr val="tx2"/>
                </a:solidFill>
                <a:effectLst/>
                <a:cs typeface="+mn-cs"/>
              </a:rPr>
              <a:pPr lvl="0" algn="ctr">
                <a:spcBef>
                  <a:spcPct val="0"/>
                </a:spcBef>
                <a:spcAft>
                  <a:spcPct val="0"/>
                </a:spcAft>
              </a:pPr>
              <a:t>4%</a:t>
            </a:fld>
            <a:endParaRPr lang="en-US" sz="1200" dirty="0">
              <a:solidFill>
                <a:schemeClr val="tx2"/>
              </a:solidFill>
              <a:cs typeface="+mn-cs"/>
            </a:endParaRPr>
          </a:p>
        </p:txBody>
      </p:sp>
      <p:sp>
        <p:nvSpPr>
          <p:cNvPr id="20" name="Text Placeholder 4">
            <a:extLst>
              <a:ext uri="{FF2B5EF4-FFF2-40B4-BE49-F238E27FC236}">
                <a16:creationId xmlns:a16="http://schemas.microsoft.com/office/drawing/2014/main" id="{2B568124-EF63-D329-1D5A-4FCC02F8D0D5}"/>
              </a:ext>
            </a:extLst>
          </p:cNvPr>
          <p:cNvSpPr>
            <a:spLocks noGrp="1"/>
          </p:cNvSpPr>
          <p:nvPr>
            <p:custDataLst>
              <p:tags r:id="rId19"/>
            </p:custDataLst>
          </p:nvPr>
        </p:nvSpPr>
        <p:spPr bwMode="gray">
          <a:xfrm>
            <a:off x="6478588" y="468312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9D5AABA-9316-4D25-B4B0-6D927D57FD32}" type="datetime'''1''''''''''''2''''''''''''''''''%'''''''''''''''''''''''''">
              <a:rPr lang="en-US" altLang="en-US" sz="1200" smtClean="0">
                <a:cs typeface="+mn-cs"/>
              </a:rPr>
              <a:pPr/>
              <a:t>12%</a:t>
            </a:fld>
            <a:endParaRPr lang="en-US" sz="1200" dirty="0">
              <a:cs typeface="+mn-cs"/>
            </a:endParaRPr>
          </a:p>
        </p:txBody>
      </p:sp>
      <p:sp>
        <p:nvSpPr>
          <p:cNvPr id="26" name="Text Placeholder 4">
            <a:extLst>
              <a:ext uri="{FF2B5EF4-FFF2-40B4-BE49-F238E27FC236}">
                <a16:creationId xmlns:a16="http://schemas.microsoft.com/office/drawing/2014/main" id="{02FA23B8-E7BF-D77C-7D7E-92CAC086C75C}"/>
              </a:ext>
            </a:extLst>
          </p:cNvPr>
          <p:cNvSpPr>
            <a:spLocks noGrp="1"/>
          </p:cNvSpPr>
          <p:nvPr>
            <p:custDataLst>
              <p:tags r:id="rId20"/>
            </p:custDataLst>
          </p:nvPr>
        </p:nvSpPr>
        <p:spPr bwMode="gray">
          <a:xfrm>
            <a:off x="6519863" y="5149850"/>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0E5A6D5-5D38-4081-9F0E-FD00F0D6AA08}" type="datetime'1''''''%'''''''''">
              <a:rPr lang="en-US" altLang="en-US" sz="1200" smtClean="0">
                <a:solidFill>
                  <a:schemeClr val="tx2"/>
                </a:solidFill>
                <a:cs typeface="+mn-cs"/>
              </a:rPr>
              <a:pPr/>
              <a:t>1%</a:t>
            </a:fld>
            <a:endParaRPr lang="en-US" sz="1200" dirty="0">
              <a:solidFill>
                <a:schemeClr val="tx2"/>
              </a:solidFill>
              <a:cs typeface="+mn-cs"/>
            </a:endParaRPr>
          </a:p>
        </p:txBody>
      </p:sp>
      <p:sp>
        <p:nvSpPr>
          <p:cNvPr id="4" name="Text Placeholder 4">
            <a:extLst>
              <a:ext uri="{FF2B5EF4-FFF2-40B4-BE49-F238E27FC236}">
                <a16:creationId xmlns:a16="http://schemas.microsoft.com/office/drawing/2014/main" id="{BD45E9BE-D788-F1DA-53D0-414EAF48574F}"/>
              </a:ext>
            </a:extLst>
          </p:cNvPr>
          <p:cNvSpPr>
            <a:spLocks noGrp="1"/>
          </p:cNvSpPr>
          <p:nvPr>
            <p:custDataLst>
              <p:tags r:id="rId21"/>
            </p:custDataLst>
          </p:nvPr>
        </p:nvSpPr>
        <p:spPr bwMode="auto">
          <a:xfrm>
            <a:off x="6454775" y="5383213"/>
            <a:ext cx="3937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FFDD754-9C21-4AC2-AA81-35BA031A125C}" type="datetime'O''''''''''t''''h''''''e''''''''''''''r'''''">
              <a:rPr lang="en-US" altLang="en-US" sz="1200" smtClean="0">
                <a:cs typeface="+mn-cs"/>
              </a:rPr>
              <a:pPr lvl="0" algn="ctr">
                <a:spcBef>
                  <a:spcPct val="0"/>
                </a:spcBef>
                <a:spcAft>
                  <a:spcPct val="0"/>
                </a:spcAft>
              </a:pPr>
              <a:t>Other</a:t>
            </a:fld>
            <a:endParaRPr lang="en-US" sz="1200" dirty="0">
              <a:cs typeface="+mn-cs"/>
            </a:endParaRPr>
          </a:p>
        </p:txBody>
      </p:sp>
      <p:sp>
        <p:nvSpPr>
          <p:cNvPr id="11" name="Text Placeholder 4">
            <a:extLst>
              <a:ext uri="{FF2B5EF4-FFF2-40B4-BE49-F238E27FC236}">
                <a16:creationId xmlns:a16="http://schemas.microsoft.com/office/drawing/2014/main" id="{5FC8C888-F67A-A680-0B16-B9838894F6AE}"/>
              </a:ext>
            </a:extLst>
          </p:cNvPr>
          <p:cNvSpPr>
            <a:spLocks noGrp="1"/>
          </p:cNvSpPr>
          <p:nvPr>
            <p:custDataLst>
              <p:tags r:id="rId22"/>
            </p:custDataLst>
          </p:nvPr>
        </p:nvSpPr>
        <p:spPr bwMode="gray">
          <a:xfrm>
            <a:off x="1250950"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2709226-0498-4A3A-9663-435776FB31A3}" type="datetime'''''''''''''''''''''''3''''''8''''''%'''">
              <a:rPr lang="en-US" altLang="en-US" sz="1200" b="1" smtClean="0">
                <a:cs typeface="+mn-cs"/>
              </a:rPr>
              <a:pPr/>
              <a:t>38%</a:t>
            </a:fld>
            <a:endParaRPr lang="en-US" sz="1200" b="1" dirty="0">
              <a:cs typeface="+mn-cs"/>
            </a:endParaRPr>
          </a:p>
        </p:txBody>
      </p:sp>
      <p:sp>
        <p:nvSpPr>
          <p:cNvPr id="12" name="Text Placeholder 4">
            <a:extLst>
              <a:ext uri="{FF2B5EF4-FFF2-40B4-BE49-F238E27FC236}">
                <a16:creationId xmlns:a16="http://schemas.microsoft.com/office/drawing/2014/main" id="{CADA8A95-FCF6-FD82-6E74-BAAA7003A16D}"/>
              </a:ext>
            </a:extLst>
          </p:cNvPr>
          <p:cNvSpPr>
            <a:spLocks noGrp="1"/>
          </p:cNvSpPr>
          <p:nvPr>
            <p:custDataLst>
              <p:tags r:id="rId23"/>
            </p:custDataLst>
          </p:nvPr>
        </p:nvSpPr>
        <p:spPr bwMode="gray">
          <a:xfrm>
            <a:off x="2994025" y="34226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E0F8D5D-C3B4-4179-A0FF-8F718D89F663}" type="datetime'''''2''4''''%'''''''">
              <a:rPr lang="en-US" altLang="en-US" sz="1200" b="1" smtClean="0">
                <a:cs typeface="+mn-cs"/>
              </a:rPr>
              <a:pPr/>
              <a:t>24%</a:t>
            </a:fld>
            <a:endParaRPr lang="en-US" sz="1200" b="1" dirty="0">
              <a:cs typeface="+mn-cs"/>
            </a:endParaRPr>
          </a:p>
        </p:txBody>
      </p:sp>
      <p:sp>
        <p:nvSpPr>
          <p:cNvPr id="14" name="Text Placeholder 4">
            <a:extLst>
              <a:ext uri="{FF2B5EF4-FFF2-40B4-BE49-F238E27FC236}">
                <a16:creationId xmlns:a16="http://schemas.microsoft.com/office/drawing/2014/main" id="{110A66F6-327B-A5C5-64D4-79ABAE9D9B05}"/>
              </a:ext>
            </a:extLst>
          </p:cNvPr>
          <p:cNvSpPr>
            <a:spLocks noGrp="1"/>
          </p:cNvSpPr>
          <p:nvPr>
            <p:custDataLst>
              <p:tags r:id="rId24"/>
            </p:custDataLst>
          </p:nvPr>
        </p:nvSpPr>
        <p:spPr bwMode="gray">
          <a:xfrm>
            <a:off x="4735513" y="36179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627D130-9C39-428B-9433-E630369B9DB7}" type="datetime'''''''''''''2''''''''''''''1''''''%'''''''''''''''''''''''">
              <a:rPr lang="en-US" altLang="en-US" sz="1200" b="1" smtClean="0">
                <a:cs typeface="+mn-cs"/>
              </a:rPr>
              <a:pPr/>
              <a:t>21%</a:t>
            </a:fld>
            <a:endParaRPr lang="en-US" sz="1200" b="1" dirty="0">
              <a:cs typeface="+mn-cs"/>
            </a:endParaRPr>
          </a:p>
        </p:txBody>
      </p:sp>
      <p:sp>
        <p:nvSpPr>
          <p:cNvPr id="17" name="Text Placeholder 4">
            <a:extLst>
              <a:ext uri="{FF2B5EF4-FFF2-40B4-BE49-F238E27FC236}">
                <a16:creationId xmlns:a16="http://schemas.microsoft.com/office/drawing/2014/main" id="{05040774-CFC6-74AD-297F-25248D8D2F3B}"/>
              </a:ext>
            </a:extLst>
          </p:cNvPr>
          <p:cNvSpPr>
            <a:spLocks noGrp="1"/>
          </p:cNvSpPr>
          <p:nvPr>
            <p:custDataLst>
              <p:tags r:id="rId25"/>
            </p:custDataLst>
          </p:nvPr>
        </p:nvSpPr>
        <p:spPr bwMode="gray">
          <a:xfrm>
            <a:off x="6478588" y="38385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66BE1BF-63A1-4751-82D5-EB6F965E7AB1}" type="datetime'''''1''''''''''''''''''''''''''''''8%'''''''''''''">
              <a:rPr lang="en-US" altLang="en-US" sz="1200" b="1" smtClean="0">
                <a:cs typeface="+mn-cs"/>
              </a:rPr>
              <a:pPr/>
              <a:t>18%</a:t>
            </a:fld>
            <a:endParaRPr lang="en-US" sz="1200" b="1" dirty="0">
              <a:cs typeface="+mn-cs"/>
            </a:endParaRPr>
          </a:p>
        </p:txBody>
      </p:sp>
      <p:sp>
        <p:nvSpPr>
          <p:cNvPr id="56" name="Rectangle 55">
            <a:extLst>
              <a:ext uri="{FF2B5EF4-FFF2-40B4-BE49-F238E27FC236}">
                <a16:creationId xmlns:a16="http://schemas.microsoft.com/office/drawing/2014/main" id="{8B15D9C0-19D4-83AE-544D-22E87F562BD4}"/>
              </a:ext>
            </a:extLst>
          </p:cNvPr>
          <p:cNvSpPr/>
          <p:nvPr>
            <p:custDataLst>
              <p:tags r:id="rId26"/>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BBAE4A6C-CEEC-9641-16D5-837EB295E493}"/>
              </a:ext>
            </a:extLst>
          </p:cNvPr>
          <p:cNvSpPr/>
          <p:nvPr>
            <p:custDataLst>
              <p:tags r:id="rId27"/>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E8706C1E-9A44-3B77-AB4D-8D9A658F5AD2}"/>
              </a:ext>
            </a:extLst>
          </p:cNvPr>
          <p:cNvSpPr/>
          <p:nvPr>
            <p:custDataLst>
              <p:tags r:id="rId28"/>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68112337-063B-9B61-4A91-54E624BBE0BF}"/>
              </a:ext>
            </a:extLst>
          </p:cNvPr>
          <p:cNvSpPr>
            <a:spLocks noGrp="1"/>
          </p:cNvSpPr>
          <p:nvPr>
            <p:custDataLst>
              <p:tags r:id="rId29"/>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3ABF828C-5995-9FEF-2B00-4532C54656FF}"/>
              </a:ext>
            </a:extLst>
          </p:cNvPr>
          <p:cNvSpPr>
            <a:spLocks noGrp="1"/>
          </p:cNvSpPr>
          <p:nvPr>
            <p:custDataLst>
              <p:tags r:id="rId30"/>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921D79BF-FCD3-9B67-8C56-04B093E11A4F}"/>
              </a:ext>
            </a:extLst>
          </p:cNvPr>
          <p:cNvSpPr>
            <a:spLocks noGrp="1"/>
          </p:cNvSpPr>
          <p:nvPr>
            <p:custDataLst>
              <p:tags r:id="rId31"/>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705930AD-446C-FE57-23A4-3731BC6FA494}"/>
              </a:ext>
            </a:extLst>
          </p:cNvPr>
          <p:cNvSpPr txBox="1"/>
          <p:nvPr>
            <p:custDataLst>
              <p:tags r:id="rId32"/>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N=56 (11 T(D)SPs, 32 LLC, 13 Other)</a:t>
            </a:r>
          </a:p>
        </p:txBody>
      </p:sp>
      <p:sp>
        <p:nvSpPr>
          <p:cNvPr id="21" name="TextBox 20">
            <a:extLst>
              <a:ext uri="{FF2B5EF4-FFF2-40B4-BE49-F238E27FC236}">
                <a16:creationId xmlns:a16="http://schemas.microsoft.com/office/drawing/2014/main" id="{3B081ED4-0802-971A-707E-6795D8CF2752}"/>
              </a:ext>
            </a:extLst>
          </p:cNvPr>
          <p:cNvSpPr txBox="1"/>
          <p:nvPr>
            <p:custDataLst>
              <p:tags r:id="rId3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89F251BE-A9B5-7CCC-12CB-8EBE7986CD22}"/>
              </a:ext>
            </a:extLst>
          </p:cNvPr>
          <p:cNvSpPr/>
          <p:nvPr>
            <p:custDataLst>
              <p:tags r:id="rId34"/>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D5</a:t>
            </a:r>
          </a:p>
        </p:txBody>
      </p:sp>
      <p:sp>
        <p:nvSpPr>
          <p:cNvPr id="36" name="TextBox 35">
            <a:extLst>
              <a:ext uri="{FF2B5EF4-FFF2-40B4-BE49-F238E27FC236}">
                <a16:creationId xmlns:a16="http://schemas.microsoft.com/office/drawing/2014/main" id="{CACEA29B-ADD0-8DED-7E2D-2A32158824D9}"/>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“If milestones are missed, which consequence should apply?”</a:t>
            </a:r>
            <a:r>
              <a:rPr lang="en-US" sz="1400" i="1" dirty="0"/>
              <a:t> (% of overall respondents)</a:t>
            </a:r>
          </a:p>
        </p:txBody>
      </p:sp>
    </p:spTree>
    <p:extLst>
      <p:ext uri="{BB962C8B-B14F-4D97-AF65-F5344CB8AC3E}">
        <p14:creationId xmlns:p14="http://schemas.microsoft.com/office/powerpoint/2010/main" val="162865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280F-B7BA-A3C2-3144-939DF241A00C}"/>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16BBFC1B-A241-7228-BCD8-AF4D29C4E5E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6" name="Object 6" hidden="1">
                        <a:extLst>
                          <a:ext uri="{FF2B5EF4-FFF2-40B4-BE49-F238E27FC236}">
                            <a16:creationId xmlns:a16="http://schemas.microsoft.com/office/drawing/2014/main" id="{16BBFC1B-A241-7228-BCD8-AF4D29C4E5E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8916ECB-D99C-51DF-F194-7A9AF2B8646B}"/>
              </a:ext>
            </a:extLst>
          </p:cNvPr>
          <p:cNvSpPr>
            <a:spLocks noGrp="1"/>
          </p:cNvSpPr>
          <p:nvPr>
            <p:ph type="title"/>
            <p:custDataLst>
              <p:tags r:id="rId2"/>
            </p:custDataLst>
          </p:nvPr>
        </p:nvSpPr>
        <p:spPr/>
        <p:txBody>
          <a:bodyPr vert="horz"/>
          <a:lstStyle/>
          <a:p>
            <a:r>
              <a:rPr lang="en-US" dirty="0"/>
              <a:t>Allocate and commit: Open Comments</a:t>
            </a:r>
          </a:p>
        </p:txBody>
      </p:sp>
      <p:sp>
        <p:nvSpPr>
          <p:cNvPr id="8" name="TextBox 7">
            <a:extLst>
              <a:ext uri="{FF2B5EF4-FFF2-40B4-BE49-F238E27FC236}">
                <a16:creationId xmlns:a16="http://schemas.microsoft.com/office/drawing/2014/main" id="{43ED18DA-ABC8-66F0-7264-36C81AE48D3D}"/>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89A67A8A-5184-9789-970D-94C2A8EB0092}"/>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N=34</a:t>
            </a:r>
          </a:p>
        </p:txBody>
      </p:sp>
      <p:sp>
        <p:nvSpPr>
          <p:cNvPr id="10" name="TextBox 9">
            <a:extLst>
              <a:ext uri="{FF2B5EF4-FFF2-40B4-BE49-F238E27FC236}">
                <a16:creationId xmlns:a16="http://schemas.microsoft.com/office/drawing/2014/main" id="{6EA0FDAD-3FCB-99BF-5ED3-5420BED47875}"/>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“Is there anything else you would like to share about the allocation and commitment aspects of the process?</a:t>
            </a:r>
            <a:endParaRPr lang="en-US" sz="1400" i="1" dirty="0"/>
          </a:p>
        </p:txBody>
      </p:sp>
      <p:sp>
        <p:nvSpPr>
          <p:cNvPr id="2" name="TextBox 1">
            <a:extLst>
              <a:ext uri="{FF2B5EF4-FFF2-40B4-BE49-F238E27FC236}">
                <a16:creationId xmlns:a16="http://schemas.microsoft.com/office/drawing/2014/main" id="{114A80F3-ABD6-3D0B-6570-1C5AE265BF9F}"/>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3" name="LineBasicStrong 6">
            <a:extLst>
              <a:ext uri="{FF2B5EF4-FFF2-40B4-BE49-F238E27FC236}">
                <a16:creationId xmlns:a16="http://schemas.microsoft.com/office/drawing/2014/main" id="{853BF625-AA43-5919-F5CE-CCB2328141C7}"/>
              </a:ext>
            </a:extLst>
          </p:cNvPr>
          <p:cNvCxnSpPr>
            <a:cxnSpLocks/>
          </p:cNvCxnSpPr>
          <p:nvPr>
            <p:custDataLst>
              <p:tags r:id="rId5"/>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742A05-27C9-6643-5769-7DEE88185148}"/>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7" name="Group 6">
            <a:extLst>
              <a:ext uri="{FF2B5EF4-FFF2-40B4-BE49-F238E27FC236}">
                <a16:creationId xmlns:a16="http://schemas.microsoft.com/office/drawing/2014/main" id="{FB36BD66-E919-413F-26E8-12E6049A7E23}"/>
              </a:ext>
            </a:extLst>
          </p:cNvPr>
          <p:cNvGrpSpPr/>
          <p:nvPr/>
        </p:nvGrpSpPr>
        <p:grpSpPr>
          <a:xfrm>
            <a:off x="554736" y="1581421"/>
            <a:ext cx="11082527" cy="430887"/>
            <a:chOff x="554736" y="1607396"/>
            <a:chExt cx="11082527" cy="430887"/>
          </a:xfrm>
        </p:grpSpPr>
        <p:sp>
          <p:nvSpPr>
            <p:cNvPr id="12" name="TextBox 11">
              <a:extLst>
                <a:ext uri="{FF2B5EF4-FFF2-40B4-BE49-F238E27FC236}">
                  <a16:creationId xmlns:a16="http://schemas.microsoft.com/office/drawing/2014/main" id="{E3FCB3F3-47A2-93F2-F26B-A59BF922855D}"/>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Strong support for reallocating freed capacity within same batch</a:t>
              </a:r>
              <a:endParaRPr lang="en-US" sz="1400" dirty="0"/>
            </a:p>
          </p:txBody>
        </p:sp>
        <p:sp>
          <p:nvSpPr>
            <p:cNvPr id="13" name="TextBox 12">
              <a:extLst>
                <a:ext uri="{FF2B5EF4-FFF2-40B4-BE49-F238E27FC236}">
                  <a16:creationId xmlns:a16="http://schemas.microsoft.com/office/drawing/2014/main" id="{F78BF124-D1EC-758F-7D44-7B3DCA6B9FAF}"/>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Stakeholders consistently emphasize that MW released by project withdrawals/non-commitment should be reallocated </a:t>
              </a:r>
              <a:r>
                <a:rPr lang="en-US" sz="1400" dirty="0"/>
                <a:t>to remaining projects in the same batch, without triggering delays or restudies</a:t>
              </a:r>
            </a:p>
          </p:txBody>
        </p:sp>
      </p:grpSp>
      <p:cxnSp>
        <p:nvCxnSpPr>
          <p:cNvPr id="14" name="LineBasicStrong 6">
            <a:extLst>
              <a:ext uri="{FF2B5EF4-FFF2-40B4-BE49-F238E27FC236}">
                <a16:creationId xmlns:a16="http://schemas.microsoft.com/office/drawing/2014/main" id="{06113F70-4178-9875-49A9-BFE26DB6148D}"/>
              </a:ext>
            </a:extLst>
          </p:cNvPr>
          <p:cNvCxnSpPr>
            <a:cxnSpLocks/>
          </p:cNvCxnSpPr>
          <p:nvPr>
            <p:custDataLst>
              <p:tags r:id="rId6"/>
            </p:custDataLst>
          </p:nvPr>
        </p:nvCxnSpPr>
        <p:spPr>
          <a:xfrm>
            <a:off x="554735" y="209831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AD4BD45-9E26-63E7-5710-3113B0C38A6F}"/>
              </a:ext>
            </a:extLst>
          </p:cNvPr>
          <p:cNvGrpSpPr/>
          <p:nvPr/>
        </p:nvGrpSpPr>
        <p:grpSpPr>
          <a:xfrm>
            <a:off x="554736" y="2184314"/>
            <a:ext cx="11082527" cy="430887"/>
            <a:chOff x="554736" y="1607396"/>
            <a:chExt cx="11082527" cy="430887"/>
          </a:xfrm>
        </p:grpSpPr>
        <p:sp>
          <p:nvSpPr>
            <p:cNvPr id="16" name="TextBox 15">
              <a:extLst>
                <a:ext uri="{FF2B5EF4-FFF2-40B4-BE49-F238E27FC236}">
                  <a16:creationId xmlns:a16="http://schemas.microsoft.com/office/drawing/2014/main" id="{3ECAD6D0-7CA9-4B58-E7E9-294C2184E85D}"/>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Need for clear, transparent allocation and commitment rules</a:t>
              </a:r>
              <a:endParaRPr lang="en-US" sz="1400" dirty="0"/>
            </a:p>
          </p:txBody>
        </p:sp>
        <p:sp>
          <p:nvSpPr>
            <p:cNvPr id="17" name="TextBox 16">
              <a:extLst>
                <a:ext uri="{FF2B5EF4-FFF2-40B4-BE49-F238E27FC236}">
                  <a16:creationId xmlns:a16="http://schemas.microsoft.com/office/drawing/2014/main" id="{871C5670-FCAD-8AA4-43D4-7010C12BA9C3}"/>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Call for explicit definition of MW allocated by year, associated transmission upgrades, and what constitutes a binding commitment</a:t>
              </a:r>
              <a:r>
                <a:rPr lang="en-US" sz="1400" dirty="0"/>
                <a:t>, to give developers certainty for financing and construction</a:t>
              </a:r>
            </a:p>
          </p:txBody>
        </p:sp>
      </p:grpSp>
      <p:cxnSp>
        <p:nvCxnSpPr>
          <p:cNvPr id="18" name="LineBasicStrong 6">
            <a:extLst>
              <a:ext uri="{FF2B5EF4-FFF2-40B4-BE49-F238E27FC236}">
                <a16:creationId xmlns:a16="http://schemas.microsoft.com/office/drawing/2014/main" id="{0AB4BFCB-AE3E-8382-512B-8DAA23DCA64D}"/>
              </a:ext>
            </a:extLst>
          </p:cNvPr>
          <p:cNvCxnSpPr>
            <a:cxnSpLocks/>
          </p:cNvCxnSpPr>
          <p:nvPr>
            <p:custDataLst>
              <p:tags r:id="rId7"/>
            </p:custDataLst>
          </p:nvPr>
        </p:nvCxnSpPr>
        <p:spPr>
          <a:xfrm>
            <a:off x="554735" y="270120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E8F7AF5-D09B-0EEC-65CA-5B79C8DC36CF}"/>
              </a:ext>
            </a:extLst>
          </p:cNvPr>
          <p:cNvGrpSpPr/>
          <p:nvPr/>
        </p:nvGrpSpPr>
        <p:grpSpPr>
          <a:xfrm>
            <a:off x="554736" y="2787207"/>
            <a:ext cx="11082527" cy="430887"/>
            <a:chOff x="554736" y="1607396"/>
            <a:chExt cx="11082527" cy="430887"/>
          </a:xfrm>
        </p:grpSpPr>
        <p:sp>
          <p:nvSpPr>
            <p:cNvPr id="20" name="TextBox 19">
              <a:extLst>
                <a:ext uri="{FF2B5EF4-FFF2-40B4-BE49-F238E27FC236}">
                  <a16:creationId xmlns:a16="http://schemas.microsoft.com/office/drawing/2014/main" id="{1AB747B6-2D53-EBF7-E62C-41FDBA2B866B}"/>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Preference for readiness- and maturity-based allocation</a:t>
              </a:r>
              <a:endParaRPr lang="en-US" sz="1400" dirty="0"/>
            </a:p>
          </p:txBody>
        </p:sp>
        <p:sp>
          <p:nvSpPr>
            <p:cNvPr id="21" name="TextBox 20">
              <a:extLst>
                <a:ext uri="{FF2B5EF4-FFF2-40B4-BE49-F238E27FC236}">
                  <a16:creationId xmlns:a16="http://schemas.microsoft.com/office/drawing/2014/main" id="{2C93EF5B-688F-9C37-5337-2D8034847B79}"/>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Allocation should prioritize projects that are credible and ready </a:t>
              </a:r>
              <a:r>
                <a:rPr lang="en-US" sz="1400" dirty="0"/>
                <a:t>(site control, security posted, procurement underway) rather than speculative or inflated requests</a:t>
              </a:r>
            </a:p>
          </p:txBody>
        </p:sp>
      </p:grpSp>
      <p:cxnSp>
        <p:nvCxnSpPr>
          <p:cNvPr id="22" name="LineBasicStrong 6">
            <a:extLst>
              <a:ext uri="{FF2B5EF4-FFF2-40B4-BE49-F238E27FC236}">
                <a16:creationId xmlns:a16="http://schemas.microsoft.com/office/drawing/2014/main" id="{CF53F64B-7944-6541-247D-C7DC82EB6C9B}"/>
              </a:ext>
            </a:extLst>
          </p:cNvPr>
          <p:cNvCxnSpPr>
            <a:cxnSpLocks/>
          </p:cNvCxnSpPr>
          <p:nvPr>
            <p:custDataLst>
              <p:tags r:id="rId8"/>
            </p:custDataLst>
          </p:nvPr>
        </p:nvCxnSpPr>
        <p:spPr>
          <a:xfrm>
            <a:off x="554735" y="3304097"/>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DF773B5F-83C8-FFA4-9B7C-0D636D15B397}"/>
              </a:ext>
            </a:extLst>
          </p:cNvPr>
          <p:cNvGrpSpPr/>
          <p:nvPr/>
        </p:nvGrpSpPr>
        <p:grpSpPr>
          <a:xfrm>
            <a:off x="554736" y="3390100"/>
            <a:ext cx="11082527" cy="430887"/>
            <a:chOff x="554736" y="1607396"/>
            <a:chExt cx="11082527" cy="430887"/>
          </a:xfrm>
        </p:grpSpPr>
        <p:sp>
          <p:nvSpPr>
            <p:cNvPr id="24" name="TextBox 23">
              <a:extLst>
                <a:ext uri="{FF2B5EF4-FFF2-40B4-BE49-F238E27FC236}">
                  <a16:creationId xmlns:a16="http://schemas.microsoft.com/office/drawing/2014/main" id="{67A77659-00B2-7BF1-7A15-8DA8299BA9AB}"/>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Escalating milestone enforcement/financial discipline</a:t>
              </a:r>
              <a:endParaRPr lang="en-US" sz="1400" dirty="0"/>
            </a:p>
          </p:txBody>
        </p:sp>
        <p:sp>
          <p:nvSpPr>
            <p:cNvPr id="25" name="TextBox 24">
              <a:extLst>
                <a:ext uri="{FF2B5EF4-FFF2-40B4-BE49-F238E27FC236}">
                  <a16:creationId xmlns:a16="http://schemas.microsoft.com/office/drawing/2014/main" id="{41EBB2DF-B046-E389-A66D-5F80881FF323}"/>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for tiered commitments </a:t>
              </a:r>
              <a:r>
                <a:rPr lang="en-US" sz="1400" dirty="0"/>
                <a:t>(non-refundable deposits, escalating penalties, capacity reduction) </a:t>
              </a:r>
              <a:r>
                <a:rPr lang="en-US" sz="1400" b="1" dirty="0"/>
                <a:t>tied to project stage</a:t>
              </a:r>
              <a:r>
                <a:rPr lang="en-US" sz="1400" dirty="0"/>
                <a:t>, to deter speculation while allowing flexibility for serious projects</a:t>
              </a:r>
            </a:p>
          </p:txBody>
        </p:sp>
      </p:grpSp>
      <p:cxnSp>
        <p:nvCxnSpPr>
          <p:cNvPr id="26" name="LineBasicStrong 6">
            <a:extLst>
              <a:ext uri="{FF2B5EF4-FFF2-40B4-BE49-F238E27FC236}">
                <a16:creationId xmlns:a16="http://schemas.microsoft.com/office/drawing/2014/main" id="{C97F9ED7-6BB4-D01F-5E0B-43CD6E17E293}"/>
              </a:ext>
            </a:extLst>
          </p:cNvPr>
          <p:cNvCxnSpPr>
            <a:cxnSpLocks/>
          </p:cNvCxnSpPr>
          <p:nvPr>
            <p:custDataLst>
              <p:tags r:id="rId9"/>
            </p:custDataLst>
          </p:nvPr>
        </p:nvCxnSpPr>
        <p:spPr>
          <a:xfrm>
            <a:off x="554735" y="3906990"/>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1FF4638-4D91-88D3-9160-980B9AD382BF}"/>
              </a:ext>
            </a:extLst>
          </p:cNvPr>
          <p:cNvGrpSpPr/>
          <p:nvPr/>
        </p:nvGrpSpPr>
        <p:grpSpPr>
          <a:xfrm>
            <a:off x="554736" y="3992993"/>
            <a:ext cx="11082527" cy="430887"/>
            <a:chOff x="554736" y="1607396"/>
            <a:chExt cx="11082527" cy="430887"/>
          </a:xfrm>
        </p:grpSpPr>
        <p:sp>
          <p:nvSpPr>
            <p:cNvPr id="28" name="TextBox 27">
              <a:extLst>
                <a:ext uri="{FF2B5EF4-FFF2-40B4-BE49-F238E27FC236}">
                  <a16:creationId xmlns:a16="http://schemas.microsoft.com/office/drawing/2014/main" id="{62745E4B-51DB-A9E0-0689-D59686E276B8}"/>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Clear differentiation between firm and flexible (CLR) load</a:t>
              </a:r>
              <a:endParaRPr lang="en-US" sz="1400" dirty="0"/>
            </a:p>
          </p:txBody>
        </p:sp>
        <p:sp>
          <p:nvSpPr>
            <p:cNvPr id="29" name="TextBox 28">
              <a:extLst>
                <a:ext uri="{FF2B5EF4-FFF2-40B4-BE49-F238E27FC236}">
                  <a16:creationId xmlns:a16="http://schemas.microsoft.com/office/drawing/2014/main" id="{7336112D-40D0-DD36-3A8B-A93218ECF226}"/>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Stakeholders stress that firm load must retain priority, while </a:t>
              </a:r>
              <a:r>
                <a:rPr lang="en-US" sz="1400" b="1" dirty="0"/>
                <a:t>CLR/flexible loads should be allocated based on demonstrated system headroom and net grid impact</a:t>
              </a:r>
              <a:r>
                <a:rPr lang="en-US" sz="1400" dirty="0"/>
                <a:t>, with enforceable commitments</a:t>
              </a:r>
            </a:p>
          </p:txBody>
        </p:sp>
      </p:grpSp>
      <p:cxnSp>
        <p:nvCxnSpPr>
          <p:cNvPr id="30" name="LineBasicStrong 6">
            <a:extLst>
              <a:ext uri="{FF2B5EF4-FFF2-40B4-BE49-F238E27FC236}">
                <a16:creationId xmlns:a16="http://schemas.microsoft.com/office/drawing/2014/main" id="{5B7E5593-FD4A-4663-3652-8EA84AAB16B1}"/>
              </a:ext>
            </a:extLst>
          </p:cNvPr>
          <p:cNvCxnSpPr>
            <a:cxnSpLocks/>
          </p:cNvCxnSpPr>
          <p:nvPr>
            <p:custDataLst>
              <p:tags r:id="rId10"/>
            </p:custDataLst>
          </p:nvPr>
        </p:nvCxnSpPr>
        <p:spPr>
          <a:xfrm>
            <a:off x="554735" y="4509883"/>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BF67231-52D1-F042-49B8-6CAF67785EF9}"/>
              </a:ext>
            </a:extLst>
          </p:cNvPr>
          <p:cNvGrpSpPr/>
          <p:nvPr/>
        </p:nvGrpSpPr>
        <p:grpSpPr>
          <a:xfrm>
            <a:off x="554736" y="4595885"/>
            <a:ext cx="11082527" cy="430887"/>
            <a:chOff x="554736" y="1607396"/>
            <a:chExt cx="11082527" cy="430887"/>
          </a:xfrm>
        </p:grpSpPr>
        <p:sp>
          <p:nvSpPr>
            <p:cNvPr id="32" name="TextBox 31">
              <a:extLst>
                <a:ext uri="{FF2B5EF4-FFF2-40B4-BE49-F238E27FC236}">
                  <a16:creationId xmlns:a16="http://schemas.microsoft.com/office/drawing/2014/main" id="{EBCFB47C-D058-A590-CC95-BCA51CE3EFC9}"/>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Emphasis on predictability, speed, and communication</a:t>
              </a:r>
              <a:endParaRPr lang="en-US" sz="1400" dirty="0"/>
            </a:p>
          </p:txBody>
        </p:sp>
        <p:sp>
          <p:nvSpPr>
            <p:cNvPr id="33" name="TextBox 32">
              <a:extLst>
                <a:ext uri="{FF2B5EF4-FFF2-40B4-BE49-F238E27FC236}">
                  <a16:creationId xmlns:a16="http://schemas.microsoft.com/office/drawing/2014/main" id="{99C6BEF8-D266-D0A4-0BF4-FD09C0E7712C}"/>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Developers seek early, reliable visibility into allocation outcomes, energization timing, and next steps</a:t>
              </a:r>
              <a:r>
                <a:rPr lang="en-US" sz="1400" dirty="0"/>
                <a:t>, with stable rules that do not change mid-process</a:t>
              </a:r>
            </a:p>
          </p:txBody>
        </p:sp>
      </p:grpSp>
      <p:sp>
        <p:nvSpPr>
          <p:cNvPr id="34" name="TrackerNumBlue 28">
            <a:extLst>
              <a:ext uri="{FF2B5EF4-FFF2-40B4-BE49-F238E27FC236}">
                <a16:creationId xmlns:a16="http://schemas.microsoft.com/office/drawing/2014/main" id="{997F16E1-05AF-8CA4-3412-94659707850B}"/>
              </a:ext>
            </a:extLst>
          </p:cNvPr>
          <p:cNvSpPr/>
          <p:nvPr>
            <p:custDataLst>
              <p:tags r:id="rId11"/>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D</a:t>
            </a:r>
          </a:p>
        </p:txBody>
      </p:sp>
    </p:spTree>
    <p:extLst>
      <p:ext uri="{BB962C8B-B14F-4D97-AF65-F5344CB8AC3E}">
        <p14:creationId xmlns:p14="http://schemas.microsoft.com/office/powerpoint/2010/main" val="362552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33D85-83F3-3336-21F9-7F342FA92E0A}"/>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5FEF2E69-0E39-7579-A643-4FBB1674A103}"/>
              </a:ext>
            </a:extLst>
          </p:cNvPr>
          <p:cNvGraphicFramePr>
            <a:graphicFrameLocks noChangeAspect="1"/>
          </p:cNvGraphicFramePr>
          <p:nvPr>
            <p:custDataLst>
              <p:tags r:id="rId1"/>
            </p:custDataLst>
            <p:extLst>
              <p:ext uri="{D42A27DB-BD31-4B8C-83A1-F6EECF244321}">
                <p14:modId xmlns:p14="http://schemas.microsoft.com/office/powerpoint/2010/main" val="2378086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22" name="Object 2" hidden="1">
                        <a:extLst>
                          <a:ext uri="{FF2B5EF4-FFF2-40B4-BE49-F238E27FC236}">
                            <a16:creationId xmlns:a16="http://schemas.microsoft.com/office/drawing/2014/main" id="{5FEF2E69-0E39-7579-A643-4FBB1674A103}"/>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33F9DBB-FADD-A441-B167-8324A352D27A}"/>
              </a:ext>
            </a:extLst>
          </p:cNvPr>
          <p:cNvSpPr>
            <a:spLocks noGrp="1"/>
          </p:cNvSpPr>
          <p:nvPr>
            <p:ph type="title"/>
            <p:custDataLst>
              <p:tags r:id="rId2"/>
            </p:custDataLst>
          </p:nvPr>
        </p:nvSpPr>
        <p:spPr>
          <a:xfrm>
            <a:off x="554736" y="172212"/>
            <a:ext cx="6967728" cy="731520"/>
          </a:xfrm>
        </p:spPr>
        <p:txBody>
          <a:bodyPr vert="horz"/>
          <a:lstStyle/>
          <a:p>
            <a:r>
              <a:rPr lang="en-US" dirty="0"/>
              <a:t>RPG: RPG review process alignment</a:t>
            </a:r>
          </a:p>
        </p:txBody>
      </p:sp>
      <p:cxnSp>
        <p:nvCxnSpPr>
          <p:cNvPr id="6" name="LineBasicStrong 6">
            <a:extLst>
              <a:ext uri="{FF2B5EF4-FFF2-40B4-BE49-F238E27FC236}">
                <a16:creationId xmlns:a16="http://schemas.microsoft.com/office/drawing/2014/main" id="{40D1908C-47E6-ED3E-85DA-DB7208E3C021}"/>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1FB530A-CD70-9BAE-234B-234DBF0CB5C2}"/>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EF223194-4E67-C072-AB38-3F481F70BBD5}"/>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4. Footnote">
            <a:extLst>
              <a:ext uri="{FF2B5EF4-FFF2-40B4-BE49-F238E27FC236}">
                <a16:creationId xmlns:a16="http://schemas.microsoft.com/office/drawing/2014/main" id="{6776FE2F-92DB-F7F5-C3D2-02C3825DF994}"/>
              </a:ext>
            </a:extLst>
          </p:cNvPr>
          <p:cNvSpPr txBox="1"/>
          <p:nvPr>
            <p:custDataLst>
              <p:tags r:id="rId5"/>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N=61 (13 T(D)SPs, 35 LLC, 13 Other)</a:t>
            </a:r>
          </a:p>
        </p:txBody>
      </p:sp>
      <p:sp>
        <p:nvSpPr>
          <p:cNvPr id="21" name="TextBox 20">
            <a:extLst>
              <a:ext uri="{FF2B5EF4-FFF2-40B4-BE49-F238E27FC236}">
                <a16:creationId xmlns:a16="http://schemas.microsoft.com/office/drawing/2014/main" id="{7963DBC3-9162-DF88-A08C-362B8FBD9291}"/>
              </a:ext>
            </a:extLst>
          </p:cNvPr>
          <p:cNvSpPr txBox="1"/>
          <p:nvPr>
            <p:custDataLst>
              <p:tags r:id="rId6"/>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4092EDD2-F5DA-A751-1113-54D925CE09CD}"/>
              </a:ext>
            </a:extLst>
          </p:cNvPr>
          <p:cNvSpPr/>
          <p:nvPr>
            <p:custDataLst>
              <p:tags r:id="rId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E1</a:t>
            </a:r>
          </a:p>
        </p:txBody>
      </p:sp>
      <p:sp>
        <p:nvSpPr>
          <p:cNvPr id="36" name="TextBox 35">
            <a:extLst>
              <a:ext uri="{FF2B5EF4-FFF2-40B4-BE49-F238E27FC236}">
                <a16:creationId xmlns:a16="http://schemas.microsoft.com/office/drawing/2014/main" id="{84DE4669-7F23-7994-4609-43DF3913B9FC}"/>
              </a:ext>
            </a:extLst>
          </p:cNvPr>
          <p:cNvSpPr txBox="1">
            <a:spLocks/>
          </p:cNvSpPr>
          <p:nvPr/>
        </p:nvSpPr>
        <p:spPr>
          <a:xfrm>
            <a:off x="554735" y="1112433"/>
            <a:ext cx="6967727" cy="64633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“Do you agree with ERCOT’s proposed Regional Planning Group review process alignment with the Batch Study process as laid out on slide 44 of the ERCOT Large Load Batch Study Workshop presentation?”</a:t>
            </a:r>
            <a:r>
              <a:rPr lang="en-US" sz="1400" i="1" dirty="0"/>
              <a:t> (% of overall respondents)</a:t>
            </a:r>
          </a:p>
        </p:txBody>
      </p:sp>
      <p:graphicFrame>
        <p:nvGraphicFramePr>
          <p:cNvPr id="25" name="Chart 24">
            <a:extLst>
              <a:ext uri="{FF2B5EF4-FFF2-40B4-BE49-F238E27FC236}">
                <a16:creationId xmlns:a16="http://schemas.microsoft.com/office/drawing/2014/main" id="{3BFF442F-3CCC-371C-86E0-A87A6100EB37}"/>
              </a:ext>
            </a:extLst>
          </p:cNvPr>
          <p:cNvGraphicFramePr/>
          <p:nvPr>
            <p:custDataLst>
              <p:tags r:id="rId8"/>
            </p:custDataLst>
            <p:extLst>
              <p:ext uri="{D42A27DB-BD31-4B8C-83A1-F6EECF244321}">
                <p14:modId xmlns:p14="http://schemas.microsoft.com/office/powerpoint/2010/main" val="3438965839"/>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8"/>
          </a:graphicData>
        </a:graphic>
      </p:graphicFrame>
      <p:sp>
        <p:nvSpPr>
          <p:cNvPr id="18" name="Text Placeholder 4">
            <a:extLst>
              <a:ext uri="{FF2B5EF4-FFF2-40B4-BE49-F238E27FC236}">
                <a16:creationId xmlns:a16="http://schemas.microsoft.com/office/drawing/2014/main" id="{1445F4B0-53B1-CD15-1F24-303F5BE41E7D}"/>
              </a:ext>
            </a:extLst>
          </p:cNvPr>
          <p:cNvSpPr>
            <a:spLocks noGrp="1"/>
          </p:cNvSpPr>
          <p:nvPr>
            <p:custDataLst>
              <p:tags r:id="rId9"/>
            </p:custDataLst>
          </p:nvPr>
        </p:nvSpPr>
        <p:spPr bwMode="gray">
          <a:xfrm>
            <a:off x="2122488" y="27320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FEAF613-DEA9-4922-B4A4-1BF53D47A60E}" type="datetime'''''''''''''''''''''''''''''''1''3%'''''">
              <a:rPr lang="en-US" altLang="en-US" sz="1200" smtClean="0">
                <a:solidFill>
                  <a:schemeClr val="tx2"/>
                </a:solidFill>
                <a:cs typeface="+mn-cs"/>
              </a:rPr>
              <a:pPr lvl="0" algn="ctr">
                <a:spcBef>
                  <a:spcPct val="0"/>
                </a:spcBef>
                <a:spcAft>
                  <a:spcPct val="0"/>
                </a:spcAft>
              </a:pPr>
              <a:t>13%</a:t>
            </a:fld>
            <a:endParaRPr lang="en-US" sz="1200" dirty="0">
              <a:solidFill>
                <a:schemeClr val="tx2"/>
              </a:solidFill>
              <a:cs typeface="+mn-cs"/>
            </a:endParaRPr>
          </a:p>
        </p:txBody>
      </p:sp>
      <p:sp>
        <p:nvSpPr>
          <p:cNvPr id="19" name="Text Placeholder 4">
            <a:extLst>
              <a:ext uri="{FF2B5EF4-FFF2-40B4-BE49-F238E27FC236}">
                <a16:creationId xmlns:a16="http://schemas.microsoft.com/office/drawing/2014/main" id="{BFFEF978-0162-2DA5-F84E-49FAECB495E0}"/>
              </a:ext>
            </a:extLst>
          </p:cNvPr>
          <p:cNvSpPr>
            <a:spLocks noGrp="1"/>
          </p:cNvSpPr>
          <p:nvPr>
            <p:custDataLst>
              <p:tags r:id="rId10"/>
            </p:custDataLst>
          </p:nvPr>
        </p:nvSpPr>
        <p:spPr bwMode="gray">
          <a:xfrm>
            <a:off x="2122488" y="3765550"/>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4EA97E-5262-4684-AB5C-859C72031047}" type="datetime'4''''''''''''''''''''''''''6''''''''''''''%'''''''''''">
              <a:rPr lang="en-US" altLang="en-US" sz="1200" smtClean="0">
                <a:cs typeface="+mn-cs"/>
              </a:rPr>
              <a:pPr/>
              <a:t>46%</a:t>
            </a:fld>
            <a:endParaRPr lang="en-US" sz="1200" dirty="0">
              <a:cs typeface="+mn-cs"/>
            </a:endParaRPr>
          </a:p>
        </p:txBody>
      </p:sp>
      <p:sp>
        <p:nvSpPr>
          <p:cNvPr id="20" name="Text Placeholder 4">
            <a:extLst>
              <a:ext uri="{FF2B5EF4-FFF2-40B4-BE49-F238E27FC236}">
                <a16:creationId xmlns:a16="http://schemas.microsoft.com/office/drawing/2014/main" id="{89985ABA-7DC5-2CE2-BFCD-5F2E1628CA49}"/>
              </a:ext>
            </a:extLst>
          </p:cNvPr>
          <p:cNvSpPr>
            <a:spLocks noGrp="1"/>
          </p:cNvSpPr>
          <p:nvPr>
            <p:custDataLst>
              <p:tags r:id="rId11"/>
            </p:custDataLst>
          </p:nvPr>
        </p:nvSpPr>
        <p:spPr bwMode="gray">
          <a:xfrm>
            <a:off x="2122488" y="48863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7B4FBA5-9FDE-4E9A-9B43-1316443298EC}" type="datetime'''''''''''''''''''1''''''''''''''''''''''''''''''''8%'''">
              <a:rPr lang="en-US" altLang="en-US" sz="1200" smtClean="0">
                <a:solidFill>
                  <a:schemeClr val="tx2"/>
                </a:solidFill>
                <a:cs typeface="+mn-cs"/>
              </a:rPr>
              <a:pPr/>
              <a:t>18%</a:t>
            </a:fld>
            <a:endParaRPr lang="en-US" sz="1200" dirty="0">
              <a:solidFill>
                <a:schemeClr val="tx2"/>
              </a:solidFill>
              <a:cs typeface="+mn-cs"/>
            </a:endParaRPr>
          </a:p>
        </p:txBody>
      </p:sp>
      <p:sp>
        <p:nvSpPr>
          <p:cNvPr id="23" name="Text Placeholder 4">
            <a:extLst>
              <a:ext uri="{FF2B5EF4-FFF2-40B4-BE49-F238E27FC236}">
                <a16:creationId xmlns:a16="http://schemas.microsoft.com/office/drawing/2014/main" id="{0FD3471F-3520-0E4F-F513-59E25AFD97EB}"/>
              </a:ext>
            </a:extLst>
          </p:cNvPr>
          <p:cNvSpPr>
            <a:spLocks noGrp="1"/>
          </p:cNvSpPr>
          <p:nvPr>
            <p:custDataLst>
              <p:tags r:id="rId12"/>
            </p:custDataLst>
          </p:nvPr>
        </p:nvSpPr>
        <p:spPr bwMode="auto">
          <a:xfrm>
            <a:off x="1068388" y="5378450"/>
            <a:ext cx="245427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E702017-D2B4-4BCC-BCA6-37417BAD0806}" type="thinkcell&lt;?xml version=&quot;1.0&quot; encoding=&quot;UTF-16&quot; standalone=&quot;yes&quot;?&gt;&lt;root reqver=&quot;28224&quot;&gt;&lt;version val=&quot;35838&quot;/&gt;&lt;PersistentType&gt;&lt;m_guid val=&quot;8ee73e6c-2bd7-437e-a102-7ca96e828004&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Yes - agree with ERCOT’s proposed RPG review process alignment</a:t>
            </a:fld>
            <a:endParaRPr lang="en-US" sz="1200" dirty="0">
              <a:cs typeface="+mn-cs"/>
            </a:endParaRPr>
          </a:p>
        </p:txBody>
      </p:sp>
      <p:sp>
        <p:nvSpPr>
          <p:cNvPr id="24" name="Text Placeholder 4">
            <a:extLst>
              <a:ext uri="{FF2B5EF4-FFF2-40B4-BE49-F238E27FC236}">
                <a16:creationId xmlns:a16="http://schemas.microsoft.com/office/drawing/2014/main" id="{D1BE1284-48BA-D93A-9790-8A8D71DBED41}"/>
              </a:ext>
            </a:extLst>
          </p:cNvPr>
          <p:cNvSpPr>
            <a:spLocks noGrp="1"/>
          </p:cNvSpPr>
          <p:nvPr>
            <p:custDataLst>
              <p:tags r:id="rId13"/>
            </p:custDataLst>
          </p:nvPr>
        </p:nvSpPr>
        <p:spPr bwMode="gray">
          <a:xfrm>
            <a:off x="5648325" y="4540250"/>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6656976-7930-4DA0-9E03-BB84BBC3708A}" type="datetime'''''''''''''''''''''8''''''''''''''''''''%'">
              <a:rPr lang="en-US" altLang="en-US" sz="1200" smtClean="0">
                <a:solidFill>
                  <a:schemeClr val="tx2"/>
                </a:solidFill>
                <a:cs typeface="+mn-cs"/>
              </a:rPr>
              <a:pPr lvl="0" algn="ctr">
                <a:spcBef>
                  <a:spcPct val="0"/>
                </a:spcBef>
                <a:spcAft>
                  <a:spcPct val="0"/>
                </a:spcAft>
              </a:pPr>
              <a:t>8%</a:t>
            </a:fld>
            <a:endParaRPr lang="en-US" sz="1200" dirty="0">
              <a:solidFill>
                <a:schemeClr val="tx2"/>
              </a:solidFill>
              <a:cs typeface="+mn-cs"/>
            </a:endParaRPr>
          </a:p>
        </p:txBody>
      </p:sp>
      <p:sp>
        <p:nvSpPr>
          <p:cNvPr id="26" name="Text Placeholder 4">
            <a:extLst>
              <a:ext uri="{FF2B5EF4-FFF2-40B4-BE49-F238E27FC236}">
                <a16:creationId xmlns:a16="http://schemas.microsoft.com/office/drawing/2014/main" id="{132FEC53-EFD3-2E34-C022-D7A4E268507A}"/>
              </a:ext>
            </a:extLst>
          </p:cNvPr>
          <p:cNvSpPr>
            <a:spLocks noGrp="1"/>
          </p:cNvSpPr>
          <p:nvPr>
            <p:custDataLst>
              <p:tags r:id="rId14"/>
            </p:custDataLst>
          </p:nvPr>
        </p:nvSpPr>
        <p:spPr bwMode="gray">
          <a:xfrm>
            <a:off x="5611813" y="4886325"/>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B051B1C-4342-4F77-840A-6A57BA686B10}" type="datetime'''''1''''''''''''''''''''''''''''''1''''''''''''''''''%'">
              <a:rPr lang="en-US" altLang="en-US" sz="1200" smtClean="0">
                <a:cs typeface="+mn-cs"/>
              </a:rPr>
              <a:pPr lvl="0" algn="ctr">
                <a:spcBef>
                  <a:spcPct val="0"/>
                </a:spcBef>
                <a:spcAft>
                  <a:spcPct val="0"/>
                </a:spcAft>
              </a:pPr>
              <a:t>11%</a:t>
            </a:fld>
            <a:endParaRPr lang="en-US" sz="1200" dirty="0">
              <a:cs typeface="+mn-cs"/>
            </a:endParaRPr>
          </a:p>
        </p:txBody>
      </p:sp>
      <p:sp>
        <p:nvSpPr>
          <p:cNvPr id="27" name="Text Placeholder 4">
            <a:extLst>
              <a:ext uri="{FF2B5EF4-FFF2-40B4-BE49-F238E27FC236}">
                <a16:creationId xmlns:a16="http://schemas.microsoft.com/office/drawing/2014/main" id="{48A988E7-D3A4-07B6-EA65-3AB1000322A9}"/>
              </a:ext>
            </a:extLst>
          </p:cNvPr>
          <p:cNvSpPr>
            <a:spLocks noGrp="1"/>
          </p:cNvSpPr>
          <p:nvPr>
            <p:custDataLst>
              <p:tags r:id="rId15"/>
            </p:custDataLst>
          </p:nvPr>
        </p:nvSpPr>
        <p:spPr bwMode="gray">
          <a:xfrm>
            <a:off x="5648325" y="5145088"/>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1CEA457-9C80-49C3-B5D4-90FD5B6F7AC9}" type="datetime'''''3''''''''''''''''''''''%'">
              <a:rPr lang="en-US" altLang="en-US" sz="1200" smtClean="0">
                <a:solidFill>
                  <a:schemeClr val="tx2"/>
                </a:solidFill>
                <a:cs typeface="+mn-cs"/>
              </a:rPr>
              <a:pPr lvl="0" algn="ctr">
                <a:spcBef>
                  <a:spcPct val="0"/>
                </a:spcBef>
                <a:spcAft>
                  <a:spcPct val="0"/>
                </a:spcAft>
              </a:pPr>
              <a:t>3%</a:t>
            </a:fld>
            <a:endParaRPr lang="en-US" sz="1200" dirty="0">
              <a:solidFill>
                <a:schemeClr val="tx2"/>
              </a:solidFill>
              <a:cs typeface="+mn-cs"/>
            </a:endParaRPr>
          </a:p>
        </p:txBody>
      </p:sp>
      <p:sp>
        <p:nvSpPr>
          <p:cNvPr id="32" name="Text Placeholder 4">
            <a:extLst>
              <a:ext uri="{FF2B5EF4-FFF2-40B4-BE49-F238E27FC236}">
                <a16:creationId xmlns:a16="http://schemas.microsoft.com/office/drawing/2014/main" id="{EED454AA-4CCA-31B7-3054-55478ED83BE8}"/>
              </a:ext>
            </a:extLst>
          </p:cNvPr>
          <p:cNvSpPr>
            <a:spLocks noGrp="1"/>
          </p:cNvSpPr>
          <p:nvPr>
            <p:custDataLst>
              <p:tags r:id="rId16"/>
            </p:custDataLst>
          </p:nvPr>
        </p:nvSpPr>
        <p:spPr bwMode="auto">
          <a:xfrm>
            <a:off x="4786313" y="5378450"/>
            <a:ext cx="198913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3A868A4-09BB-40A1-A6F2-F50FE43596A3}" type="thinkcell&lt;?xml version=&quot;1.0&quot; encoding=&quot;UTF-16&quot; standalone=&quot;yes&quot;?&gt;&lt;root reqver=&quot;28224&quot;&gt;&lt;version val=&quot;35838&quot;/&gt;&lt;PersistentType&gt;&lt;m_guid val=&quot;28972bbe-655b-4eab-a81e-ae91696224d9&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No - propose modifications to the review process alignment</a:t>
            </a:fld>
            <a:endParaRPr lang="en-US" sz="1200" dirty="0">
              <a:cs typeface="+mn-cs"/>
            </a:endParaRPr>
          </a:p>
        </p:txBody>
      </p:sp>
      <p:sp>
        <p:nvSpPr>
          <p:cNvPr id="33" name="Text Placeholder 4">
            <a:extLst>
              <a:ext uri="{FF2B5EF4-FFF2-40B4-BE49-F238E27FC236}">
                <a16:creationId xmlns:a16="http://schemas.microsoft.com/office/drawing/2014/main" id="{C8343534-50AA-1F63-5613-E8BEAECB9936}"/>
              </a:ext>
            </a:extLst>
          </p:cNvPr>
          <p:cNvSpPr>
            <a:spLocks noGrp="1"/>
          </p:cNvSpPr>
          <p:nvPr>
            <p:custDataLst>
              <p:tags r:id="rId17"/>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64F0FFE-9907-4413-B99A-A3DD4A57DEFE}" type="datetime'''''''''7''''''''''''''''''''''''''7''''''''''''''%'''">
              <a:rPr lang="en-US" altLang="en-US" sz="1200" b="1" smtClean="0">
                <a:cs typeface="+mn-cs"/>
              </a:rPr>
              <a:pPr/>
              <a:t>77%</a:t>
            </a:fld>
            <a:endParaRPr lang="en-US" sz="1200" b="1" dirty="0">
              <a:cs typeface="+mn-cs"/>
            </a:endParaRPr>
          </a:p>
        </p:txBody>
      </p:sp>
      <p:sp>
        <p:nvSpPr>
          <p:cNvPr id="34" name="Text Placeholder 4">
            <a:extLst>
              <a:ext uri="{FF2B5EF4-FFF2-40B4-BE49-F238E27FC236}">
                <a16:creationId xmlns:a16="http://schemas.microsoft.com/office/drawing/2014/main" id="{B78B298F-C4C5-D797-7867-11C7DA417795}"/>
              </a:ext>
            </a:extLst>
          </p:cNvPr>
          <p:cNvSpPr>
            <a:spLocks noGrp="1"/>
          </p:cNvSpPr>
          <p:nvPr>
            <p:custDataLst>
              <p:tags r:id="rId18"/>
            </p:custDataLst>
          </p:nvPr>
        </p:nvSpPr>
        <p:spPr bwMode="gray">
          <a:xfrm>
            <a:off x="5607050" y="42799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FC02BC-F117-458C-8325-34BEA806FAB5}" type="datetime'''''2''''''3%'''''''''''''''''''''''''''''''''">
              <a:rPr lang="en-US" altLang="en-US" sz="1200" b="1" smtClean="0">
                <a:cs typeface="+mn-cs"/>
              </a:rPr>
              <a:pPr/>
              <a:t>23%</a:t>
            </a:fld>
            <a:endParaRPr lang="en-US" sz="1200" b="1" dirty="0">
              <a:cs typeface="+mn-cs"/>
            </a:endParaRPr>
          </a:p>
        </p:txBody>
      </p:sp>
      <p:sp>
        <p:nvSpPr>
          <p:cNvPr id="37" name="Rectangle 36">
            <a:extLst>
              <a:ext uri="{FF2B5EF4-FFF2-40B4-BE49-F238E27FC236}">
                <a16:creationId xmlns:a16="http://schemas.microsoft.com/office/drawing/2014/main" id="{2CC04546-F6A7-4672-342B-D855E13418E6}"/>
              </a:ext>
            </a:extLst>
          </p:cNvPr>
          <p:cNvSpPr/>
          <p:nvPr>
            <p:custDataLst>
              <p:tags r:id="rId19"/>
            </p:custDataLst>
          </p:nvPr>
        </p:nvSpPr>
        <p:spPr bwMode="auto">
          <a:xfrm>
            <a:off x="595313" y="193992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8" name="Rectangle 37">
            <a:extLst>
              <a:ext uri="{FF2B5EF4-FFF2-40B4-BE49-F238E27FC236}">
                <a16:creationId xmlns:a16="http://schemas.microsoft.com/office/drawing/2014/main" id="{5C72C97B-9CAC-9940-930E-8A3BC1F08E87}"/>
              </a:ext>
            </a:extLst>
          </p:cNvPr>
          <p:cNvSpPr/>
          <p:nvPr>
            <p:custDataLst>
              <p:tags r:id="rId20"/>
            </p:custDataLst>
          </p:nvPr>
        </p:nvSpPr>
        <p:spPr bwMode="auto">
          <a:xfrm>
            <a:off x="1497013" y="193992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0" name="Rectangle 39">
            <a:extLst>
              <a:ext uri="{FF2B5EF4-FFF2-40B4-BE49-F238E27FC236}">
                <a16:creationId xmlns:a16="http://schemas.microsoft.com/office/drawing/2014/main" id="{34601A19-9FE6-B8BE-1987-1B19BC734218}"/>
              </a:ext>
            </a:extLst>
          </p:cNvPr>
          <p:cNvSpPr/>
          <p:nvPr>
            <p:custDataLst>
              <p:tags r:id="rId21"/>
            </p:custDataLst>
          </p:nvPr>
        </p:nvSpPr>
        <p:spPr bwMode="auto">
          <a:xfrm>
            <a:off x="2720975" y="193992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1" name="Text Placeholder 4">
            <a:extLst>
              <a:ext uri="{FF2B5EF4-FFF2-40B4-BE49-F238E27FC236}">
                <a16:creationId xmlns:a16="http://schemas.microsoft.com/office/drawing/2014/main" id="{545FBB85-0BA5-AE04-FF28-86A2792F722B}"/>
              </a:ext>
            </a:extLst>
          </p:cNvPr>
          <p:cNvSpPr>
            <a:spLocks noGrp="1"/>
          </p:cNvSpPr>
          <p:nvPr>
            <p:custDataLst>
              <p:tags r:id="rId22"/>
            </p:custDataLst>
          </p:nvPr>
        </p:nvSpPr>
        <p:spPr bwMode="auto">
          <a:xfrm>
            <a:off x="811213" y="193833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A88B3BE-AB91-44ED-9BFE-3A1771FD5C5B}" type="datetime'T''(''''''''''''''''''''D'''''')''''SPs'">
              <a:rPr lang="en-US" altLang="en-US" sz="1200" smtClean="0">
                <a:cs typeface="+mn-cs"/>
              </a:rPr>
              <a:pPr lvl="0">
                <a:spcBef>
                  <a:spcPct val="0"/>
                </a:spcBef>
                <a:spcAft>
                  <a:spcPct val="0"/>
                </a:spcAft>
              </a:pPr>
              <a:t>T(D)SPs</a:t>
            </a:fld>
            <a:endParaRPr lang="en-US" sz="1200" dirty="0">
              <a:cs typeface="+mn-cs"/>
            </a:endParaRPr>
          </a:p>
        </p:txBody>
      </p:sp>
      <p:sp>
        <p:nvSpPr>
          <p:cNvPr id="43" name="Text Placeholder 4">
            <a:extLst>
              <a:ext uri="{FF2B5EF4-FFF2-40B4-BE49-F238E27FC236}">
                <a16:creationId xmlns:a16="http://schemas.microsoft.com/office/drawing/2014/main" id="{A4829198-A83E-7070-A61A-447F5020545D}"/>
              </a:ext>
            </a:extLst>
          </p:cNvPr>
          <p:cNvSpPr>
            <a:spLocks noGrp="1"/>
          </p:cNvSpPr>
          <p:nvPr>
            <p:custDataLst>
              <p:tags r:id="rId23"/>
            </p:custDataLst>
          </p:nvPr>
        </p:nvSpPr>
        <p:spPr bwMode="auto">
          <a:xfrm>
            <a:off x="1712913" y="193833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C5C4E9B-FED5-4EE0-AB1D-547E3B3FE12B}"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44" name="Text Placeholder 4">
            <a:extLst>
              <a:ext uri="{FF2B5EF4-FFF2-40B4-BE49-F238E27FC236}">
                <a16:creationId xmlns:a16="http://schemas.microsoft.com/office/drawing/2014/main" id="{3FC23609-D57D-2A75-B47A-5E5420BEDBB8}"/>
              </a:ext>
            </a:extLst>
          </p:cNvPr>
          <p:cNvSpPr>
            <a:spLocks noGrp="1"/>
          </p:cNvSpPr>
          <p:nvPr>
            <p:custDataLst>
              <p:tags r:id="rId24"/>
            </p:custDataLst>
          </p:nvPr>
        </p:nvSpPr>
        <p:spPr bwMode="auto">
          <a:xfrm>
            <a:off x="2936875" y="193833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21E03DC-B6F9-4F5A-ADA2-BB8200A8E230}" type="datetime'Ot''''''''''''''''''''''''''''''''''''''''h''''''e''''''r'''">
              <a:rPr lang="en-US" altLang="en-US" sz="1200" smtClean="0">
                <a:cs typeface="+mn-cs"/>
              </a:rPr>
              <a:pPr lvl="0">
                <a:spcBef>
                  <a:spcPct val="0"/>
                </a:spcBef>
                <a:spcAft>
                  <a:spcPct val="0"/>
                </a:spcAft>
              </a:pPr>
              <a:t>Other</a:t>
            </a:fld>
            <a:endParaRPr lang="en-US" sz="1200" dirty="0">
              <a:cs typeface="+mn-cs"/>
            </a:endParaRPr>
          </a:p>
        </p:txBody>
      </p:sp>
      <p:sp>
        <p:nvSpPr>
          <p:cNvPr id="79" name="TextBox 78">
            <a:extLst>
              <a:ext uri="{FF2B5EF4-FFF2-40B4-BE49-F238E27FC236}">
                <a16:creationId xmlns:a16="http://schemas.microsoft.com/office/drawing/2014/main" id="{15FDD76C-D8C4-B74C-B3A1-324985A6D055}"/>
              </a:ext>
            </a:extLst>
          </p:cNvPr>
          <p:cNvSpPr txBox="1">
            <a:spLocks/>
          </p:cNvSpPr>
          <p:nvPr/>
        </p:nvSpPr>
        <p:spPr>
          <a:xfrm>
            <a:off x="8054871" y="1992154"/>
            <a:ext cx="3801508" cy="418576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Strong majority of respondents (77%) agree with ERCOT’s proposed RPG review process alignment with the Batch Study process</a:t>
            </a:r>
            <a:r>
              <a:rPr lang="en-US" sz="1200" dirty="0"/>
              <a:t>, while a smaller share favor changes modifications (23%)</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majority support for ERCOT’s proposed RPG/Batch study alignment</a:t>
            </a:r>
          </a:p>
          <a:p>
            <a:pPr marL="285750" indent="-285750">
              <a:buFont typeface="Arial" panose="020B0604020202020204" pitchFamily="34" charset="0"/>
              <a:buChar char="•"/>
            </a:pPr>
            <a:r>
              <a:rPr lang="en-US" sz="1200" b="1" dirty="0"/>
              <a:t>Supporters of alignment modifications caution against serial timelines:</a:t>
            </a:r>
          </a:p>
          <a:p>
            <a:pPr marL="514350" lvl="1" indent="-285750">
              <a:buFont typeface="Arial" panose="020B0604020202020204" pitchFamily="34" charset="0"/>
              <a:buChar char="-"/>
            </a:pPr>
            <a:r>
              <a:rPr lang="en-US" sz="1200" dirty="0"/>
              <a:t>A unified or parallel RPG/batch study process could improve speed to market, reduce restudies, and provide greater certainty for load developers and ratepayers</a:t>
            </a:r>
          </a:p>
          <a:p>
            <a:pPr marL="514350" lvl="1" indent="-285750">
              <a:buFont typeface="Arial" panose="020B0604020202020204" pitchFamily="34" charset="0"/>
              <a:buChar char="-"/>
            </a:pPr>
            <a:r>
              <a:rPr lang="en-US" sz="1200" dirty="0"/>
              <a:t>Without timeline flexibility and reduced redundancy, ERCOT’s proposed alignment could delay construction of already-needed upgrades or increase uncertainty</a:t>
            </a:r>
          </a:p>
          <a:p>
            <a:pPr marL="514350" lvl="1" indent="-285750">
              <a:buFont typeface="Arial" panose="020B0604020202020204" pitchFamily="34" charset="0"/>
              <a:buChar char="-"/>
            </a:pPr>
            <a:r>
              <a:rPr lang="en-US" sz="1200" dirty="0"/>
              <a:t>Greater transparency and clearer governance are essential for trust, predictability, and workable implementation</a:t>
            </a:r>
          </a:p>
        </p:txBody>
      </p:sp>
    </p:spTree>
    <p:extLst>
      <p:ext uri="{BB962C8B-B14F-4D97-AF65-F5344CB8AC3E}">
        <p14:creationId xmlns:p14="http://schemas.microsoft.com/office/powerpoint/2010/main" val="218323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extLst>
              <p:ext uri="{D42A27DB-BD31-4B8C-83A1-F6EECF244321}">
                <p14:modId xmlns:p14="http://schemas.microsoft.com/office/powerpoint/2010/main" val="2781168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3"/>
            </p:custDataLst>
          </p:nvPr>
        </p:nvSpPr>
        <p:spPr/>
        <p:txBody>
          <a:bodyPr vert="horz"/>
          <a:lstStyle/>
          <a:p>
            <a:r>
              <a:rPr lang="en-US" dirty="0">
                <a:latin typeface="+mn-lt"/>
              </a:rPr>
              <a:t>Agenda</a:t>
            </a: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4"/>
            </p:custDataLst>
          </p:nvPr>
        </p:nvSpPr>
        <p:spPr bwMode="auto">
          <a:xfrm>
            <a:off x="4057650" y="3022600"/>
            <a:ext cx="4076700" cy="406400"/>
          </a:xfrm>
          <a:prstGeom prst="rect">
            <a:avLst/>
          </a:prstGeom>
          <a:solidFill>
            <a:schemeClr val="accent1"/>
          </a:solidFill>
          <a:ln>
            <a:noFill/>
          </a:ln>
          <a:effec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b="1" dirty="0">
                <a:solidFill>
                  <a:schemeClr val="tx2"/>
                </a:solidFill>
              </a:rPr>
              <a:t>Feedback from stakeholder survey</a:t>
            </a:r>
          </a:p>
        </p:txBody>
      </p:sp>
      <p:sp>
        <p:nvSpPr>
          <p:cNvPr id="12" name="Text Placeholder 2">
            <a:hlinkClick r:id="rId9" action="ppaction://hlinksldjump"/>
            <a:extLst>
              <a:ext uri="{FF2B5EF4-FFF2-40B4-BE49-F238E27FC236}">
                <a16:creationId xmlns:a16="http://schemas.microsoft.com/office/drawing/2014/main" id="{AD936979-28F4-5C55-09C8-204E15DFE610}"/>
              </a:ext>
            </a:extLst>
          </p:cNvPr>
          <p:cNvSpPr>
            <a:spLocks noGrp="1"/>
          </p:cNvSpPr>
          <p:nvPr>
            <p:custDataLst>
              <p:tags r:id="rId5"/>
            </p:custDataLst>
          </p:nvPr>
        </p:nvSpPr>
        <p:spPr bwMode="auto">
          <a:xfrm>
            <a:off x="4057650" y="3429000"/>
            <a:ext cx="407670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dirty="0"/>
              <a:t>Feedback from written public comments</a:t>
            </a:r>
          </a:p>
        </p:txBody>
      </p:sp>
    </p:spTree>
    <p:custDataLst>
      <p:tags r:id="rId1"/>
    </p:custDataLst>
    <p:extLst>
      <p:ext uri="{BB962C8B-B14F-4D97-AF65-F5344CB8AC3E}">
        <p14:creationId xmlns:p14="http://schemas.microsoft.com/office/powerpoint/2010/main" val="419801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04CB8-143F-ED0E-2EB0-849B25329C4D}"/>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247CE58B-8E59-CD4A-CE76-F41CD611DF03}"/>
              </a:ext>
            </a:extLst>
          </p:cNvPr>
          <p:cNvGraphicFramePr>
            <a:graphicFrameLocks noChangeAspect="1"/>
          </p:cNvGraphicFramePr>
          <p:nvPr>
            <p:custDataLst>
              <p:tags r:id="rId1"/>
            </p:custDataLst>
            <p:extLst>
              <p:ext uri="{D42A27DB-BD31-4B8C-83A1-F6EECF244321}">
                <p14:modId xmlns:p14="http://schemas.microsoft.com/office/powerpoint/2010/main" val="933439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22" name="Object 2" hidden="1">
                        <a:extLst>
                          <a:ext uri="{FF2B5EF4-FFF2-40B4-BE49-F238E27FC236}">
                            <a16:creationId xmlns:a16="http://schemas.microsoft.com/office/drawing/2014/main" id="{247CE58B-8E59-CD4A-CE76-F41CD611DF03}"/>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99ABDB7-32AE-1136-31A5-22B52BD1DC8F}"/>
              </a:ext>
            </a:extLst>
          </p:cNvPr>
          <p:cNvSpPr>
            <a:spLocks noGrp="1"/>
          </p:cNvSpPr>
          <p:nvPr>
            <p:ph type="title"/>
            <p:custDataLst>
              <p:tags r:id="rId2"/>
            </p:custDataLst>
          </p:nvPr>
        </p:nvSpPr>
        <p:spPr>
          <a:xfrm>
            <a:off x="554736" y="172212"/>
            <a:ext cx="6967728" cy="731520"/>
          </a:xfrm>
        </p:spPr>
        <p:txBody>
          <a:bodyPr vert="horz"/>
          <a:lstStyle/>
          <a:p>
            <a:r>
              <a:rPr lang="en-US" dirty="0"/>
              <a:t>RPG: Transmission upgrade linkage</a:t>
            </a:r>
          </a:p>
        </p:txBody>
      </p:sp>
      <p:cxnSp>
        <p:nvCxnSpPr>
          <p:cNvPr id="6" name="LineBasicStrong 6">
            <a:extLst>
              <a:ext uri="{FF2B5EF4-FFF2-40B4-BE49-F238E27FC236}">
                <a16:creationId xmlns:a16="http://schemas.microsoft.com/office/drawing/2014/main" id="{EB2E17FE-C578-D002-8FF2-EEEA5FF6562D}"/>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23D4A0-A3CE-1910-274E-9DD4EC6E8592}"/>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52BCB941-F717-AF7F-4F78-93C896A0F9FE}"/>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4940D7A3-F251-DC53-7955-4D150C3B5C39}"/>
              </a:ext>
            </a:extLst>
          </p:cNvPr>
          <p:cNvGraphicFramePr/>
          <p:nvPr>
            <p:custDataLst>
              <p:tags r:id="rId5"/>
            </p:custDataLst>
            <p:extLst>
              <p:ext uri="{D42A27DB-BD31-4B8C-83A1-F6EECF244321}">
                <p14:modId xmlns:p14="http://schemas.microsoft.com/office/powerpoint/2010/main" val="1005728441"/>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8"/>
          </a:graphicData>
        </a:graphic>
      </p:graphicFrame>
      <p:sp>
        <p:nvSpPr>
          <p:cNvPr id="35" name="Text Placeholder 4">
            <a:extLst>
              <a:ext uri="{FF2B5EF4-FFF2-40B4-BE49-F238E27FC236}">
                <a16:creationId xmlns:a16="http://schemas.microsoft.com/office/drawing/2014/main" id="{1DF711EC-B58F-0DAC-6C50-FE996B6A591C}"/>
              </a:ext>
            </a:extLst>
          </p:cNvPr>
          <p:cNvSpPr>
            <a:spLocks noGrp="1"/>
          </p:cNvSpPr>
          <p:nvPr>
            <p:custDataLst>
              <p:tags r:id="rId6"/>
            </p:custDataLst>
          </p:nvPr>
        </p:nvSpPr>
        <p:spPr bwMode="gray">
          <a:xfrm>
            <a:off x="2122488" y="3021013"/>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D788C0A-B3A3-4B63-9D4F-CF223DF38F75}" type="datetime'''''2''''''''''''''''''''''''''''''3''''''''''''%'''''''''''''">
              <a:rPr lang="en-US" altLang="en-US" sz="1200" smtClean="0">
                <a:solidFill>
                  <a:schemeClr val="tx2"/>
                </a:solidFill>
                <a:cs typeface="+mn-cs"/>
              </a:rPr>
              <a:pPr lvl="0" algn="ctr">
                <a:spcBef>
                  <a:spcPct val="0"/>
                </a:spcBef>
                <a:spcAft>
                  <a:spcPct val="0"/>
                </a:spcAft>
              </a:pPr>
              <a:t>23%</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E342E442-127C-CDAA-2F85-9F81C590B0E4}"/>
              </a:ext>
            </a:extLst>
          </p:cNvPr>
          <p:cNvSpPr>
            <a:spLocks noGrp="1"/>
          </p:cNvSpPr>
          <p:nvPr>
            <p:custDataLst>
              <p:tags r:id="rId7"/>
            </p:custDataLst>
          </p:nvPr>
        </p:nvSpPr>
        <p:spPr bwMode="gray">
          <a:xfrm>
            <a:off x="2122488" y="416242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B940AB5-AB8B-4280-B0F3-AF8F91159BBB}" type="datetime'''2''''''''''''''''''7''''''''''''%'''''''''''">
              <a:rPr lang="en-US" altLang="en-US" sz="1200" smtClean="0">
                <a:cs typeface="+mn-cs"/>
              </a:rPr>
              <a:pPr/>
              <a:t>27%</a:t>
            </a:fld>
            <a:endParaRPr lang="en-US" sz="1200" dirty="0">
              <a:cs typeface="+mn-cs"/>
            </a:endParaRPr>
          </a:p>
        </p:txBody>
      </p:sp>
      <p:sp>
        <p:nvSpPr>
          <p:cNvPr id="39" name="Text Placeholder 4">
            <a:extLst>
              <a:ext uri="{FF2B5EF4-FFF2-40B4-BE49-F238E27FC236}">
                <a16:creationId xmlns:a16="http://schemas.microsoft.com/office/drawing/2014/main" id="{152D1869-5F35-4B25-22FB-277CEA30FEC6}"/>
              </a:ext>
            </a:extLst>
          </p:cNvPr>
          <p:cNvSpPr>
            <a:spLocks noGrp="1"/>
          </p:cNvSpPr>
          <p:nvPr>
            <p:custDataLst>
              <p:tags r:id="rId8"/>
            </p:custDataLst>
          </p:nvPr>
        </p:nvSpPr>
        <p:spPr bwMode="gray">
          <a:xfrm>
            <a:off x="2163763" y="49942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FDA5C1-3A30-4175-A2CB-8211643C9D19}" type="datetime'''''''''''''''''''''''''''''9''''''''''''''''''''''''''%'''''">
              <a:rPr lang="en-US" altLang="en-US" sz="1200" smtClean="0">
                <a:solidFill>
                  <a:schemeClr val="tx2"/>
                </a:solidFill>
                <a:cs typeface="+mn-cs"/>
              </a:rPr>
              <a:pPr/>
              <a:t>9%</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EDF7E435-CA14-7B75-A042-CCF79EEE5679}"/>
              </a:ext>
            </a:extLst>
          </p:cNvPr>
          <p:cNvSpPr>
            <a:spLocks noGrp="1"/>
          </p:cNvSpPr>
          <p:nvPr>
            <p:custDataLst>
              <p:tags r:id="rId9"/>
            </p:custDataLst>
          </p:nvPr>
        </p:nvSpPr>
        <p:spPr bwMode="auto">
          <a:xfrm>
            <a:off x="774700" y="5343525"/>
            <a:ext cx="30416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235CEAD-475E-4712-BC8F-6AB3A5E832DE}" type="thinkcell&lt;?xml version=&quot;1.0&quot; encoding=&quot;UTF-16&quot; standalone=&quot;yes&quot;?&gt;&lt;root reqver=&quot;28224&quot;&gt;&lt;version val=&quot;35838&quot;/&gt;&lt;PersistentType&gt;&lt;m_guid val=&quot;7d700d3b-6f83-4baa-a7fb-bcd813b12ce7&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LLI request load commissioning plans should be linked to transmission upgrade projects </a:t>
            </a:fld>
            <a:endParaRPr lang="en-US" sz="1200" dirty="0">
              <a:cs typeface="+mn-cs"/>
            </a:endParaRPr>
          </a:p>
        </p:txBody>
      </p:sp>
      <p:sp>
        <p:nvSpPr>
          <p:cNvPr id="72" name="Text Placeholder 4">
            <a:extLst>
              <a:ext uri="{FF2B5EF4-FFF2-40B4-BE49-F238E27FC236}">
                <a16:creationId xmlns:a16="http://schemas.microsoft.com/office/drawing/2014/main" id="{56AE7BD1-46E1-4701-D935-C23B1E782369}"/>
              </a:ext>
            </a:extLst>
          </p:cNvPr>
          <p:cNvSpPr>
            <a:spLocks noGrp="1"/>
          </p:cNvSpPr>
          <p:nvPr>
            <p:custDataLst>
              <p:tags r:id="rId10"/>
            </p:custDataLst>
          </p:nvPr>
        </p:nvSpPr>
        <p:spPr bwMode="gray">
          <a:xfrm>
            <a:off x="5607050" y="3989388"/>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B62AA95-702E-4AAF-A7D7-324A07F8977D}" type="datetime'''''''''''29''''%'''''">
              <a:rPr lang="en-US" altLang="en-US" sz="1200" smtClean="0">
                <a:cs typeface="+mn-cs"/>
              </a:rPr>
              <a:pPr lvl="0" algn="ctr">
                <a:spcBef>
                  <a:spcPct val="0"/>
                </a:spcBef>
                <a:spcAft>
                  <a:spcPct val="0"/>
                </a:spcAft>
              </a:pPr>
              <a:t>29%</a:t>
            </a:fld>
            <a:endParaRPr lang="en-US" sz="1200" dirty="0">
              <a:cs typeface="+mn-cs"/>
            </a:endParaRPr>
          </a:p>
        </p:txBody>
      </p:sp>
      <p:sp>
        <p:nvSpPr>
          <p:cNvPr id="73" name="Text Placeholder 4">
            <a:extLst>
              <a:ext uri="{FF2B5EF4-FFF2-40B4-BE49-F238E27FC236}">
                <a16:creationId xmlns:a16="http://schemas.microsoft.com/office/drawing/2014/main" id="{7694D924-DFF1-E513-6C3D-F4403F9BD735}"/>
              </a:ext>
            </a:extLst>
          </p:cNvPr>
          <p:cNvSpPr>
            <a:spLocks noGrp="1"/>
          </p:cNvSpPr>
          <p:nvPr>
            <p:custDataLst>
              <p:tags r:id="rId11"/>
            </p:custDataLst>
          </p:nvPr>
        </p:nvSpPr>
        <p:spPr bwMode="gray">
          <a:xfrm>
            <a:off x="5607050" y="492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A92631-7916-4E4E-AA3F-71081518A276}" type="datetime'''''12''''''''''''''''''''''%'''''''''''''''''''''''''''''">
              <a:rPr lang="en-US" altLang="en-US" sz="1200" smtClean="0">
                <a:solidFill>
                  <a:schemeClr val="tx2"/>
                </a:solidFill>
                <a:cs typeface="+mn-cs"/>
              </a:rPr>
              <a:pPr lvl="0" algn="ctr">
                <a:spcBef>
                  <a:spcPct val="0"/>
                </a:spcBef>
                <a:spcAft>
                  <a:spcPct val="0"/>
                </a:spcAft>
              </a:pPr>
              <a:t>12%</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85B034FA-3712-08E5-DC99-176B8593ED9C}"/>
              </a:ext>
            </a:extLst>
          </p:cNvPr>
          <p:cNvSpPr>
            <a:spLocks noGrp="1"/>
          </p:cNvSpPr>
          <p:nvPr>
            <p:custDataLst>
              <p:tags r:id="rId12"/>
            </p:custDataLst>
          </p:nvPr>
        </p:nvSpPr>
        <p:spPr bwMode="auto">
          <a:xfrm>
            <a:off x="4148138" y="5343525"/>
            <a:ext cx="3265488"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73F02B5-8B04-418C-A3D3-9E505AD1D7E9}" type="thinkcell&lt;?xml version=&quot;1.0&quot; encoding=&quot;UTF-16&quot; standalone=&quot;yes&quot;?&gt;&lt;root reqver=&quot;28224&quot;&gt;&lt;version val=&quot;35838&quot;/&gt;&lt;PersistentType&gt;&lt;m_guid val=&quot;a5d8aea4-7abf-47ea-b950-99ec09e6307f&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LLI request load commissioning plans should NOT be linked to transmission upgrade projects </a:t>
            </a:fld>
            <a:endParaRPr lang="en-US" sz="1200" dirty="0">
              <a:cs typeface="+mn-cs"/>
            </a:endParaRPr>
          </a:p>
        </p:txBody>
      </p:sp>
      <p:sp>
        <p:nvSpPr>
          <p:cNvPr id="11" name="Text Placeholder 4">
            <a:extLst>
              <a:ext uri="{FF2B5EF4-FFF2-40B4-BE49-F238E27FC236}">
                <a16:creationId xmlns:a16="http://schemas.microsoft.com/office/drawing/2014/main" id="{91C02D5F-F13D-84D1-B0AB-0AD29464E525}"/>
              </a:ext>
            </a:extLst>
          </p:cNvPr>
          <p:cNvSpPr>
            <a:spLocks noGrp="1"/>
          </p:cNvSpPr>
          <p:nvPr>
            <p:custDataLst>
              <p:tags r:id="rId13"/>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A55378C-0880-406B-8EF7-F02187394D33}" type="datetime'''''''''''''''''5''''''''''''''''''9''''''''''''''%'''''''">
              <a:rPr lang="en-US" altLang="en-US" sz="1200" b="1" smtClean="0">
                <a:cs typeface="+mn-cs"/>
              </a:rPr>
              <a:pPr/>
              <a:t>59%</a:t>
            </a:fld>
            <a:endParaRPr lang="en-US" sz="1200" b="1" dirty="0">
              <a:cs typeface="+mn-cs"/>
            </a:endParaRPr>
          </a:p>
        </p:txBody>
      </p:sp>
      <p:sp>
        <p:nvSpPr>
          <p:cNvPr id="12" name="Text Placeholder 4">
            <a:extLst>
              <a:ext uri="{FF2B5EF4-FFF2-40B4-BE49-F238E27FC236}">
                <a16:creationId xmlns:a16="http://schemas.microsoft.com/office/drawing/2014/main" id="{960D6C59-9FA3-C363-5B2D-860D2B1CCEF5}"/>
              </a:ext>
            </a:extLst>
          </p:cNvPr>
          <p:cNvSpPr>
            <a:spLocks noGrp="1"/>
          </p:cNvSpPr>
          <p:nvPr>
            <p:custDataLst>
              <p:tags r:id="rId14"/>
            </p:custDataLst>
          </p:nvPr>
        </p:nvSpPr>
        <p:spPr bwMode="gray">
          <a:xfrm>
            <a:off x="5607050" y="32146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BF48B9B-B427-4302-86F7-FE30E53D1D77}" type="datetime'4''''''''1''''''''%'''''''''''''''''''''''''''''''''''''''''">
              <a:rPr lang="en-US" altLang="en-US" sz="1200" b="1" smtClean="0">
                <a:cs typeface="+mn-cs"/>
              </a:rPr>
              <a:pPr lvl="0" algn="ctr">
                <a:spcBef>
                  <a:spcPct val="0"/>
                </a:spcBef>
                <a:spcAft>
                  <a:spcPct val="0"/>
                </a:spcAft>
              </a:pPr>
              <a:t>41%</a:t>
            </a:fld>
            <a:endParaRPr lang="en-US" sz="1200" b="1" dirty="0">
              <a:cs typeface="+mn-cs"/>
            </a:endParaRPr>
          </a:p>
        </p:txBody>
      </p:sp>
      <p:sp>
        <p:nvSpPr>
          <p:cNvPr id="56" name="Rectangle 55">
            <a:extLst>
              <a:ext uri="{FF2B5EF4-FFF2-40B4-BE49-F238E27FC236}">
                <a16:creationId xmlns:a16="http://schemas.microsoft.com/office/drawing/2014/main" id="{581970C5-6AF9-D0EF-ADE8-C3A7FC7D3ACF}"/>
              </a:ext>
            </a:extLst>
          </p:cNvPr>
          <p:cNvSpPr/>
          <p:nvPr>
            <p:custDataLst>
              <p:tags r:id="rId15"/>
            </p:custDataLst>
          </p:nvPr>
        </p:nvSpPr>
        <p:spPr bwMode="auto">
          <a:xfrm>
            <a:off x="614363" y="19462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A99D02A8-B305-D7BE-A752-6CC22AACD424}"/>
              </a:ext>
            </a:extLst>
          </p:cNvPr>
          <p:cNvSpPr/>
          <p:nvPr>
            <p:custDataLst>
              <p:tags r:id="rId16"/>
            </p:custDataLst>
          </p:nvPr>
        </p:nvSpPr>
        <p:spPr bwMode="auto">
          <a:xfrm>
            <a:off x="1516063" y="19462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F81C6191-F5C0-5D68-0DF4-31C2B9B15913}"/>
              </a:ext>
            </a:extLst>
          </p:cNvPr>
          <p:cNvSpPr/>
          <p:nvPr>
            <p:custDataLst>
              <p:tags r:id="rId17"/>
            </p:custDataLst>
          </p:nvPr>
        </p:nvSpPr>
        <p:spPr bwMode="auto">
          <a:xfrm>
            <a:off x="2740025" y="19462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40EAC10A-9AE1-CAD7-9BE9-101D85827389}"/>
              </a:ext>
            </a:extLst>
          </p:cNvPr>
          <p:cNvSpPr>
            <a:spLocks noGrp="1"/>
          </p:cNvSpPr>
          <p:nvPr>
            <p:custDataLst>
              <p:tags r:id="rId18"/>
            </p:custDataLst>
          </p:nvPr>
        </p:nvSpPr>
        <p:spPr bwMode="auto">
          <a:xfrm>
            <a:off x="830262" y="19446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D5271AB4-592C-A1CF-DB18-2CE774428C62}"/>
              </a:ext>
            </a:extLst>
          </p:cNvPr>
          <p:cNvSpPr>
            <a:spLocks noGrp="1"/>
          </p:cNvSpPr>
          <p:nvPr>
            <p:custDataLst>
              <p:tags r:id="rId19"/>
            </p:custDataLst>
          </p:nvPr>
        </p:nvSpPr>
        <p:spPr bwMode="auto">
          <a:xfrm>
            <a:off x="1731963" y="19446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4B7C8D2E-F2F3-697A-D0B1-4DEA51EAA806}"/>
              </a:ext>
            </a:extLst>
          </p:cNvPr>
          <p:cNvSpPr>
            <a:spLocks noGrp="1"/>
          </p:cNvSpPr>
          <p:nvPr>
            <p:custDataLst>
              <p:tags r:id="rId20"/>
            </p:custDataLst>
          </p:nvPr>
        </p:nvSpPr>
        <p:spPr bwMode="auto">
          <a:xfrm>
            <a:off x="2955925" y="19446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C25CF080-40BD-18D7-85E9-10646F9479E0}"/>
              </a:ext>
            </a:extLst>
          </p:cNvPr>
          <p:cNvSpPr txBox="1"/>
          <p:nvPr>
            <p:custDataLst>
              <p:tags r:id="rId2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N=66 (15 T(D)SPs, 37 LLC, 14 Other)</a:t>
            </a:r>
          </a:p>
        </p:txBody>
      </p:sp>
      <p:sp>
        <p:nvSpPr>
          <p:cNvPr id="21" name="TextBox 20">
            <a:extLst>
              <a:ext uri="{FF2B5EF4-FFF2-40B4-BE49-F238E27FC236}">
                <a16:creationId xmlns:a16="http://schemas.microsoft.com/office/drawing/2014/main" id="{EBB5FA25-75DE-1026-AFB4-F07E8C6D4DCF}"/>
              </a:ext>
            </a:extLst>
          </p:cNvPr>
          <p:cNvSpPr txBox="1"/>
          <p:nvPr>
            <p:custDataLst>
              <p:tags r:id="rId22"/>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8ABFE99D-9A97-A1E2-DAD4-922AF84FE1EA}"/>
              </a:ext>
            </a:extLst>
          </p:cNvPr>
          <p:cNvSpPr/>
          <p:nvPr>
            <p:custDataLst>
              <p:tags r:id="rId2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E2</a:t>
            </a:r>
          </a:p>
        </p:txBody>
      </p:sp>
      <p:sp>
        <p:nvSpPr>
          <p:cNvPr id="36" name="TextBox 35">
            <a:extLst>
              <a:ext uri="{FF2B5EF4-FFF2-40B4-BE49-F238E27FC236}">
                <a16:creationId xmlns:a16="http://schemas.microsoft.com/office/drawing/2014/main" id="{7A908547-DB06-93B7-5DAD-D1B46C9A49F8}"/>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“How should LLI request load commissioning plans be linked to transmission upgrade projects?”</a:t>
            </a:r>
            <a:r>
              <a:rPr lang="en-US" sz="1400" i="1" dirty="0"/>
              <a:t> (% of overall respondents)</a:t>
            </a:r>
          </a:p>
        </p:txBody>
      </p:sp>
      <p:sp>
        <p:nvSpPr>
          <p:cNvPr id="63" name="TextBox 62">
            <a:extLst>
              <a:ext uri="{FF2B5EF4-FFF2-40B4-BE49-F238E27FC236}">
                <a16:creationId xmlns:a16="http://schemas.microsoft.com/office/drawing/2014/main" id="{1FB2F3D5-C02D-CB82-15D5-731CB3055224}"/>
              </a:ext>
            </a:extLst>
          </p:cNvPr>
          <p:cNvSpPr txBox="1">
            <a:spLocks/>
          </p:cNvSpPr>
          <p:nvPr/>
        </p:nvSpPr>
        <p:spPr>
          <a:xfrm>
            <a:off x="8054871" y="1992154"/>
            <a:ext cx="3801508" cy="31085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(59%) favor a link between LLI request load commissioning plans and transmission upgrade projects such that the loads are not allowed to energize or increase consumption if the transmission upgrade project is delayed</a:t>
            </a:r>
            <a:r>
              <a:rPr lang="en-US" sz="1200" dirty="0"/>
              <a:t>; fewer respondents advocated that LLI request load commissioning plans should not be linked to transmission upgrade projects because ERCOT and T(D)SPs should account for potential transmission project delays in the Batch Study load allocation (41%)</a:t>
            </a:r>
          </a:p>
          <a:p>
            <a:pPr marL="285750" indent="-285750">
              <a:buFont typeface="Arial" panose="020B0604020202020204" pitchFamily="34" charset="0"/>
              <a:buChar char="•"/>
            </a:pPr>
            <a:r>
              <a:rPr lang="en-US" sz="1200" b="1" dirty="0"/>
              <a:t>Mixed stakeholder alignment</a:t>
            </a:r>
            <a:r>
              <a:rPr lang="en-US" sz="1200" dirty="0"/>
              <a:t>:</a:t>
            </a:r>
          </a:p>
          <a:p>
            <a:pPr marL="514350" lvl="1" indent="-285750">
              <a:buFont typeface="Arial" panose="020B0604020202020204" pitchFamily="34" charset="0"/>
              <a:buChar char="-"/>
            </a:pPr>
            <a:r>
              <a:rPr lang="en-US" sz="1200" dirty="0"/>
              <a:t>“T(D)SPs” show complete support for the link</a:t>
            </a:r>
          </a:p>
          <a:p>
            <a:pPr marL="514350" lvl="1" indent="-285750">
              <a:buFont typeface="Arial" panose="020B0604020202020204" pitchFamily="34" charset="0"/>
              <a:buChar char="-"/>
            </a:pPr>
            <a:r>
              <a:rPr lang="en-US" sz="1200" dirty="0"/>
              <a:t>“Large Load Customers” and “Other” stakeholders conversely show stronger support for not having the two plans be linked</a:t>
            </a:r>
          </a:p>
        </p:txBody>
      </p:sp>
    </p:spTree>
    <p:extLst>
      <p:ext uri="{BB962C8B-B14F-4D97-AF65-F5344CB8AC3E}">
        <p14:creationId xmlns:p14="http://schemas.microsoft.com/office/powerpoint/2010/main" val="257023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3BF67-9F74-7067-DFE1-4B966EC92F09}"/>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069FE24E-F920-6F0A-17EE-506E5D977A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6" name="Object 6" hidden="1">
                        <a:extLst>
                          <a:ext uri="{FF2B5EF4-FFF2-40B4-BE49-F238E27FC236}">
                            <a16:creationId xmlns:a16="http://schemas.microsoft.com/office/drawing/2014/main" id="{069FE24E-F920-6F0A-17EE-506E5D977A2C}"/>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CD5908B-30E9-A924-031F-F058552C5732}"/>
              </a:ext>
            </a:extLst>
          </p:cNvPr>
          <p:cNvSpPr>
            <a:spLocks noGrp="1"/>
          </p:cNvSpPr>
          <p:nvPr>
            <p:ph type="title"/>
            <p:custDataLst>
              <p:tags r:id="rId2"/>
            </p:custDataLst>
          </p:nvPr>
        </p:nvSpPr>
        <p:spPr/>
        <p:txBody>
          <a:bodyPr vert="horz"/>
          <a:lstStyle/>
          <a:p>
            <a:r>
              <a:rPr lang="en-US" dirty="0"/>
              <a:t>RPG: Open Comments</a:t>
            </a:r>
          </a:p>
        </p:txBody>
      </p:sp>
      <p:sp>
        <p:nvSpPr>
          <p:cNvPr id="8" name="TextBox 7">
            <a:extLst>
              <a:ext uri="{FF2B5EF4-FFF2-40B4-BE49-F238E27FC236}">
                <a16:creationId xmlns:a16="http://schemas.microsoft.com/office/drawing/2014/main" id="{F26838C7-EB47-A9F7-9BEC-64608F4D0A52}"/>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32AC9B55-9E6C-22E4-2C9E-295B8A138867}"/>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N=25</a:t>
            </a:r>
          </a:p>
        </p:txBody>
      </p:sp>
      <p:sp>
        <p:nvSpPr>
          <p:cNvPr id="10" name="TextBox 9">
            <a:extLst>
              <a:ext uri="{FF2B5EF4-FFF2-40B4-BE49-F238E27FC236}">
                <a16:creationId xmlns:a16="http://schemas.microsoft.com/office/drawing/2014/main" id="{F5779856-87E4-BA0A-66C4-49F34B8BC04F}"/>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“Is there anything else you would like to share about the RPG aspect of the process?”</a:t>
            </a:r>
            <a:endParaRPr lang="en-US" sz="1400" i="1" dirty="0"/>
          </a:p>
        </p:txBody>
      </p:sp>
      <p:sp>
        <p:nvSpPr>
          <p:cNvPr id="2" name="TextBox 1">
            <a:extLst>
              <a:ext uri="{FF2B5EF4-FFF2-40B4-BE49-F238E27FC236}">
                <a16:creationId xmlns:a16="http://schemas.microsoft.com/office/drawing/2014/main" id="{08696DCA-8C9A-4B12-B6AF-76008B64BC93}"/>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3" name="LineBasicStrong 6">
            <a:extLst>
              <a:ext uri="{FF2B5EF4-FFF2-40B4-BE49-F238E27FC236}">
                <a16:creationId xmlns:a16="http://schemas.microsoft.com/office/drawing/2014/main" id="{E75CD567-C794-6FF2-8200-1FBC3BE30217}"/>
              </a:ext>
            </a:extLst>
          </p:cNvPr>
          <p:cNvCxnSpPr>
            <a:cxnSpLocks/>
          </p:cNvCxnSpPr>
          <p:nvPr>
            <p:custDataLst>
              <p:tags r:id="rId5"/>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8FBF3BD-1284-C7CA-0A62-4BDC02A8CF3A}"/>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7" name="Group 6">
            <a:extLst>
              <a:ext uri="{FF2B5EF4-FFF2-40B4-BE49-F238E27FC236}">
                <a16:creationId xmlns:a16="http://schemas.microsoft.com/office/drawing/2014/main" id="{709802D0-2268-204E-F582-D54BAC6C56BE}"/>
              </a:ext>
            </a:extLst>
          </p:cNvPr>
          <p:cNvGrpSpPr/>
          <p:nvPr/>
        </p:nvGrpSpPr>
        <p:grpSpPr>
          <a:xfrm>
            <a:off x="554736" y="1581421"/>
            <a:ext cx="11082527" cy="430887"/>
            <a:chOff x="554736" y="1607396"/>
            <a:chExt cx="11082527" cy="430887"/>
          </a:xfrm>
        </p:grpSpPr>
        <p:sp>
          <p:nvSpPr>
            <p:cNvPr id="12" name="TextBox 11">
              <a:extLst>
                <a:ext uri="{FF2B5EF4-FFF2-40B4-BE49-F238E27FC236}">
                  <a16:creationId xmlns:a16="http://schemas.microsoft.com/office/drawing/2014/main" id="{2E087BE3-1160-7CD1-18B0-7FDB83A1977A}"/>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Speed to market for transmission projects</a:t>
              </a:r>
              <a:endParaRPr lang="en-US" sz="1400" dirty="0"/>
            </a:p>
          </p:txBody>
        </p:sp>
        <p:sp>
          <p:nvSpPr>
            <p:cNvPr id="13" name="TextBox 12">
              <a:extLst>
                <a:ext uri="{FF2B5EF4-FFF2-40B4-BE49-F238E27FC236}">
                  <a16:creationId xmlns:a16="http://schemas.microsoft.com/office/drawing/2014/main" id="{3B08CD73-6F8A-919E-696C-90E9EAC2FC9F}"/>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ERCOT should prioritize planning and approval pathways that accelerate delivery of transmission projects to the grid</a:t>
              </a:r>
              <a:r>
                <a:rPr lang="en-US" sz="1400" dirty="0"/>
                <a:t>, particularly for projects emerging from the Large Load Batch Study</a:t>
              </a:r>
            </a:p>
          </p:txBody>
        </p:sp>
      </p:grpSp>
      <p:cxnSp>
        <p:nvCxnSpPr>
          <p:cNvPr id="14" name="LineBasicStrong 6">
            <a:extLst>
              <a:ext uri="{FF2B5EF4-FFF2-40B4-BE49-F238E27FC236}">
                <a16:creationId xmlns:a16="http://schemas.microsoft.com/office/drawing/2014/main" id="{94D528BD-D338-0B99-3C4C-EC8939A46DD7}"/>
              </a:ext>
            </a:extLst>
          </p:cNvPr>
          <p:cNvCxnSpPr>
            <a:cxnSpLocks/>
          </p:cNvCxnSpPr>
          <p:nvPr>
            <p:custDataLst>
              <p:tags r:id="rId6"/>
            </p:custDataLst>
          </p:nvPr>
        </p:nvCxnSpPr>
        <p:spPr>
          <a:xfrm>
            <a:off x="554735" y="2103310"/>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3571CAA-168B-C82C-AA5F-33F64C9C3A8D}"/>
              </a:ext>
            </a:extLst>
          </p:cNvPr>
          <p:cNvGrpSpPr/>
          <p:nvPr/>
        </p:nvGrpSpPr>
        <p:grpSpPr>
          <a:xfrm>
            <a:off x="554736" y="2194312"/>
            <a:ext cx="11082527" cy="430887"/>
            <a:chOff x="554736" y="1607396"/>
            <a:chExt cx="11082527" cy="430887"/>
          </a:xfrm>
        </p:grpSpPr>
        <p:sp>
          <p:nvSpPr>
            <p:cNvPr id="16" name="TextBox 15">
              <a:extLst>
                <a:ext uri="{FF2B5EF4-FFF2-40B4-BE49-F238E27FC236}">
                  <a16:creationId xmlns:a16="http://schemas.microsoft.com/office/drawing/2014/main" id="{414DDE49-88E8-DEDB-534E-D1E27EE05121}"/>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Streamlined RPG process for Batch Study projects</a:t>
              </a:r>
              <a:endParaRPr lang="en-US" sz="1400" dirty="0"/>
            </a:p>
          </p:txBody>
        </p:sp>
        <p:sp>
          <p:nvSpPr>
            <p:cNvPr id="17" name="TextBox 16">
              <a:extLst>
                <a:ext uri="{FF2B5EF4-FFF2-40B4-BE49-F238E27FC236}">
                  <a16:creationId xmlns:a16="http://schemas.microsoft.com/office/drawing/2014/main" id="{5E5299D5-8984-C8FC-3575-48ED5D82F720}"/>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for streamlining and fast-tracking the RPG submission, review, and approval process </a:t>
              </a:r>
              <a:r>
                <a:rPr lang="en-US" sz="1400" dirty="0"/>
                <a:t>for Batch Study–affiliated projects, including mandatory timelines and reduced restudy risk</a:t>
              </a:r>
            </a:p>
          </p:txBody>
        </p:sp>
      </p:grpSp>
      <p:cxnSp>
        <p:nvCxnSpPr>
          <p:cNvPr id="18" name="LineBasicStrong 6">
            <a:extLst>
              <a:ext uri="{FF2B5EF4-FFF2-40B4-BE49-F238E27FC236}">
                <a16:creationId xmlns:a16="http://schemas.microsoft.com/office/drawing/2014/main" id="{CCE9605A-A2B7-CEF9-7BCF-DAE1CD6B1AC5}"/>
              </a:ext>
            </a:extLst>
          </p:cNvPr>
          <p:cNvCxnSpPr>
            <a:cxnSpLocks/>
          </p:cNvCxnSpPr>
          <p:nvPr>
            <p:custDataLst>
              <p:tags r:id="rId7"/>
            </p:custDataLst>
          </p:nvPr>
        </p:nvCxnSpPr>
        <p:spPr>
          <a:xfrm>
            <a:off x="554735" y="271620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35C9632-2B12-1515-9B40-5BA3B672FBF2}"/>
              </a:ext>
            </a:extLst>
          </p:cNvPr>
          <p:cNvGrpSpPr/>
          <p:nvPr/>
        </p:nvGrpSpPr>
        <p:grpSpPr>
          <a:xfrm>
            <a:off x="554736" y="2807203"/>
            <a:ext cx="11082527" cy="430887"/>
            <a:chOff x="554736" y="1607396"/>
            <a:chExt cx="11082527" cy="430887"/>
          </a:xfrm>
        </p:grpSpPr>
        <p:sp>
          <p:nvSpPr>
            <p:cNvPr id="20" name="TextBox 19">
              <a:extLst>
                <a:ext uri="{FF2B5EF4-FFF2-40B4-BE49-F238E27FC236}">
                  <a16:creationId xmlns:a16="http://schemas.microsoft.com/office/drawing/2014/main" id="{517C7505-E0C7-4378-C779-757D70587CD5}"/>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Transparency and clarity in RPG decision-making</a:t>
              </a:r>
              <a:endParaRPr lang="en-US" sz="1400" dirty="0"/>
            </a:p>
          </p:txBody>
        </p:sp>
        <p:sp>
          <p:nvSpPr>
            <p:cNvPr id="21" name="TextBox 20">
              <a:extLst>
                <a:ext uri="{FF2B5EF4-FFF2-40B4-BE49-F238E27FC236}">
                  <a16:creationId xmlns:a16="http://schemas.microsoft.com/office/drawing/2014/main" id="{A9859A39-CEB3-724A-03B3-8746A61DA830}"/>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Developers emphasize the need for clear gates, defined timelines, transparent decision-making</a:t>
              </a:r>
              <a:r>
                <a:rPr lang="en-US" sz="1400" dirty="0"/>
                <a:t>, and explicit treatment of developer security within the RPG process</a:t>
              </a:r>
            </a:p>
          </p:txBody>
        </p:sp>
      </p:grpSp>
      <p:cxnSp>
        <p:nvCxnSpPr>
          <p:cNvPr id="22" name="LineBasicStrong 6">
            <a:extLst>
              <a:ext uri="{FF2B5EF4-FFF2-40B4-BE49-F238E27FC236}">
                <a16:creationId xmlns:a16="http://schemas.microsoft.com/office/drawing/2014/main" id="{6986A8D5-8260-3FEC-055D-3233D015B282}"/>
              </a:ext>
            </a:extLst>
          </p:cNvPr>
          <p:cNvCxnSpPr>
            <a:cxnSpLocks/>
          </p:cNvCxnSpPr>
          <p:nvPr>
            <p:custDataLst>
              <p:tags r:id="rId8"/>
            </p:custDataLst>
          </p:nvPr>
        </p:nvCxnSpPr>
        <p:spPr>
          <a:xfrm>
            <a:off x="554735" y="3329092"/>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249F0DA-9674-E964-02F6-B10DA0D00616}"/>
              </a:ext>
            </a:extLst>
          </p:cNvPr>
          <p:cNvGrpSpPr/>
          <p:nvPr/>
        </p:nvGrpSpPr>
        <p:grpSpPr>
          <a:xfrm>
            <a:off x="554736" y="3420094"/>
            <a:ext cx="11082527" cy="430887"/>
            <a:chOff x="554736" y="1607396"/>
            <a:chExt cx="11082527" cy="430887"/>
          </a:xfrm>
        </p:grpSpPr>
        <p:sp>
          <p:nvSpPr>
            <p:cNvPr id="24" name="TextBox 23">
              <a:extLst>
                <a:ext uri="{FF2B5EF4-FFF2-40B4-BE49-F238E27FC236}">
                  <a16:creationId xmlns:a16="http://schemas.microsoft.com/office/drawing/2014/main" id="{4F6AE97D-A8D5-4DB9-245B-9DED0911D517}"/>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Clearer load characteristics and special configurations</a:t>
              </a:r>
              <a:endParaRPr lang="en-US" sz="1400" dirty="0"/>
            </a:p>
          </p:txBody>
        </p:sp>
        <p:sp>
          <p:nvSpPr>
            <p:cNvPr id="25" name="TextBox 24">
              <a:extLst>
                <a:ext uri="{FF2B5EF4-FFF2-40B4-BE49-F238E27FC236}">
                  <a16:creationId xmlns:a16="http://schemas.microsoft.com/office/drawing/2014/main" id="{31ECBDC7-7BAE-8067-E361-D71FC148E150}"/>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Need for clearer treatment of firm versus non-firm load, co-located generation, and islanded commissioning scenarios </a:t>
              </a:r>
              <a:r>
                <a:rPr lang="en-US" sz="1400" dirty="0"/>
                <a:t>within the RPG framework</a:t>
              </a:r>
            </a:p>
          </p:txBody>
        </p:sp>
      </p:grpSp>
      <p:cxnSp>
        <p:nvCxnSpPr>
          <p:cNvPr id="26" name="LineBasicStrong 6">
            <a:extLst>
              <a:ext uri="{FF2B5EF4-FFF2-40B4-BE49-F238E27FC236}">
                <a16:creationId xmlns:a16="http://schemas.microsoft.com/office/drawing/2014/main" id="{6269506A-E838-72ED-E5FB-17FF56245FF3}"/>
              </a:ext>
            </a:extLst>
          </p:cNvPr>
          <p:cNvCxnSpPr>
            <a:cxnSpLocks/>
          </p:cNvCxnSpPr>
          <p:nvPr>
            <p:custDataLst>
              <p:tags r:id="rId9"/>
            </p:custDataLst>
          </p:nvPr>
        </p:nvCxnSpPr>
        <p:spPr>
          <a:xfrm>
            <a:off x="554735" y="3941983"/>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DF73ED5-07CA-9ED6-9192-089871075BB9}"/>
              </a:ext>
            </a:extLst>
          </p:cNvPr>
          <p:cNvGrpSpPr/>
          <p:nvPr/>
        </p:nvGrpSpPr>
        <p:grpSpPr>
          <a:xfrm>
            <a:off x="554736" y="4032985"/>
            <a:ext cx="11082527" cy="430887"/>
            <a:chOff x="554736" y="1607396"/>
            <a:chExt cx="11082527" cy="430887"/>
          </a:xfrm>
        </p:grpSpPr>
        <p:sp>
          <p:nvSpPr>
            <p:cNvPr id="28" name="TextBox 27">
              <a:extLst>
                <a:ext uri="{FF2B5EF4-FFF2-40B4-BE49-F238E27FC236}">
                  <a16:creationId xmlns:a16="http://schemas.microsoft.com/office/drawing/2014/main" id="{97C86A4C-31CB-533A-9CF1-BED9B0B31F62}"/>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Expedited treatment of greenfield and constraint-driven projects</a:t>
              </a:r>
              <a:endParaRPr lang="en-US" sz="1400" dirty="0"/>
            </a:p>
          </p:txBody>
        </p:sp>
        <p:sp>
          <p:nvSpPr>
            <p:cNvPr id="29" name="TextBox 28">
              <a:extLst>
                <a:ext uri="{FF2B5EF4-FFF2-40B4-BE49-F238E27FC236}">
                  <a16:creationId xmlns:a16="http://schemas.microsoft.com/office/drawing/2014/main" id="{FCB9EA51-E2D6-90C3-75C0-1F2DD8913A30}"/>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T(D)SPs stress that greenfield projects and constraint-driven upgrades require expedited identification and study timelines </a:t>
              </a:r>
              <a:r>
                <a:rPr lang="en-US" sz="1400" dirty="0"/>
                <a:t>given the scale of current large load interconnection requests</a:t>
              </a:r>
            </a:p>
          </p:txBody>
        </p:sp>
      </p:grpSp>
      <p:cxnSp>
        <p:nvCxnSpPr>
          <p:cNvPr id="30" name="LineBasicStrong 6">
            <a:extLst>
              <a:ext uri="{FF2B5EF4-FFF2-40B4-BE49-F238E27FC236}">
                <a16:creationId xmlns:a16="http://schemas.microsoft.com/office/drawing/2014/main" id="{7B1852DA-9BF9-D11D-9CEF-3944CBA0B6DB}"/>
              </a:ext>
            </a:extLst>
          </p:cNvPr>
          <p:cNvCxnSpPr>
            <a:cxnSpLocks/>
          </p:cNvCxnSpPr>
          <p:nvPr>
            <p:custDataLst>
              <p:tags r:id="rId10"/>
            </p:custDataLst>
          </p:nvPr>
        </p:nvCxnSpPr>
        <p:spPr>
          <a:xfrm>
            <a:off x="554735" y="455487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0C3294D2-4DFB-838D-E25E-3E1ABD5DB8AA}"/>
              </a:ext>
            </a:extLst>
          </p:cNvPr>
          <p:cNvGrpSpPr/>
          <p:nvPr/>
        </p:nvGrpSpPr>
        <p:grpSpPr>
          <a:xfrm>
            <a:off x="554736" y="4645876"/>
            <a:ext cx="11082527" cy="430887"/>
            <a:chOff x="554736" y="1607396"/>
            <a:chExt cx="11082527" cy="430887"/>
          </a:xfrm>
        </p:grpSpPr>
        <p:sp>
          <p:nvSpPr>
            <p:cNvPr id="32" name="TextBox 31">
              <a:extLst>
                <a:ext uri="{FF2B5EF4-FFF2-40B4-BE49-F238E27FC236}">
                  <a16:creationId xmlns:a16="http://schemas.microsoft.com/office/drawing/2014/main" id="{01B465EB-216C-A618-A2EB-A53E39DA716F}"/>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Incentives for flexible load and transmission relief solutions</a:t>
              </a:r>
              <a:endParaRPr lang="en-US" sz="1400" dirty="0"/>
            </a:p>
          </p:txBody>
        </p:sp>
        <p:sp>
          <p:nvSpPr>
            <p:cNvPr id="33" name="TextBox 32">
              <a:extLst>
                <a:ext uri="{FF2B5EF4-FFF2-40B4-BE49-F238E27FC236}">
                  <a16:creationId xmlns:a16="http://schemas.microsoft.com/office/drawing/2014/main" id="{B0C32084-A7E6-42E5-FE36-B554D52CB190}"/>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Respondents support stronger incentives for CLRs and other flexible solutions </a:t>
              </a:r>
              <a:r>
                <a:rPr lang="en-US" sz="1400" dirty="0"/>
                <a:t>that provide transmission relief while allowing practical flexibility in upgrade timing</a:t>
              </a:r>
            </a:p>
          </p:txBody>
        </p:sp>
      </p:grpSp>
      <p:sp>
        <p:nvSpPr>
          <p:cNvPr id="39" name="TrackerNumBlue 28">
            <a:extLst>
              <a:ext uri="{FF2B5EF4-FFF2-40B4-BE49-F238E27FC236}">
                <a16:creationId xmlns:a16="http://schemas.microsoft.com/office/drawing/2014/main" id="{DE3E67A3-7EC7-00C3-13EB-8947B5D5C4F7}"/>
              </a:ext>
            </a:extLst>
          </p:cNvPr>
          <p:cNvSpPr/>
          <p:nvPr>
            <p:custDataLst>
              <p:tags r:id="rId11"/>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E</a:t>
            </a:r>
          </a:p>
        </p:txBody>
      </p:sp>
    </p:spTree>
    <p:extLst>
      <p:ext uri="{BB962C8B-B14F-4D97-AF65-F5344CB8AC3E}">
        <p14:creationId xmlns:p14="http://schemas.microsoft.com/office/powerpoint/2010/main" val="1263995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111FA-C56E-F67C-FE75-F7989A2ABE17}"/>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0476F5CE-AB90-77C8-810F-E45389BA4A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5" progId="TCLayout.ActiveDocument.1">
                  <p:embed/>
                </p:oleObj>
              </mc:Choice>
              <mc:Fallback>
                <p:oleObj name="think-cell Slide" r:id="rId15" imgW="404" imgH="405" progId="TCLayout.ActiveDocument.1">
                  <p:embed/>
                  <p:pic>
                    <p:nvPicPr>
                      <p:cNvPr id="6" name="Object 6" hidden="1">
                        <a:extLst>
                          <a:ext uri="{FF2B5EF4-FFF2-40B4-BE49-F238E27FC236}">
                            <a16:creationId xmlns:a16="http://schemas.microsoft.com/office/drawing/2014/main" id="{0476F5CE-AB90-77C8-810F-E45389BA4AE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8D620AFB-24AF-112F-FA33-081C64623876}"/>
              </a:ext>
            </a:extLst>
          </p:cNvPr>
          <p:cNvSpPr>
            <a:spLocks noGrp="1"/>
          </p:cNvSpPr>
          <p:nvPr>
            <p:ph type="title"/>
            <p:custDataLst>
              <p:tags r:id="rId2"/>
            </p:custDataLst>
          </p:nvPr>
        </p:nvSpPr>
        <p:spPr/>
        <p:txBody>
          <a:bodyPr vert="horz"/>
          <a:lstStyle/>
          <a:p>
            <a:r>
              <a:rPr lang="en-US" dirty="0"/>
              <a:t>Financial commitments: Open Comments</a:t>
            </a:r>
          </a:p>
        </p:txBody>
      </p:sp>
      <p:sp>
        <p:nvSpPr>
          <p:cNvPr id="8" name="TextBox 7">
            <a:extLst>
              <a:ext uri="{FF2B5EF4-FFF2-40B4-BE49-F238E27FC236}">
                <a16:creationId xmlns:a16="http://schemas.microsoft.com/office/drawing/2014/main" id="{BD074E53-10D3-2997-2AD7-21382665450B}"/>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5A0EAAEA-414E-C9F3-2D2B-7138834AF4C5}"/>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N=43</a:t>
            </a:r>
          </a:p>
        </p:txBody>
      </p:sp>
      <p:sp>
        <p:nvSpPr>
          <p:cNvPr id="10" name="TextBox 9">
            <a:extLst>
              <a:ext uri="{FF2B5EF4-FFF2-40B4-BE49-F238E27FC236}">
                <a16:creationId xmlns:a16="http://schemas.microsoft.com/office/drawing/2014/main" id="{FF500BE0-746F-FDC4-5DEE-548EA9C4C59E}"/>
              </a:ext>
            </a:extLst>
          </p:cNvPr>
          <p:cNvSpPr txBox="1">
            <a:spLocks/>
          </p:cNvSpPr>
          <p:nvPr/>
        </p:nvSpPr>
        <p:spPr>
          <a:xfrm>
            <a:off x="554735" y="719703"/>
            <a:ext cx="1108252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“Although decisions surrounding financial commitments are largely at the PUC’s discretion, is there anything else you would like to share about the financial commitments’ aspect of the process?”</a:t>
            </a:r>
            <a:endParaRPr lang="en-US" sz="1400" i="1" dirty="0"/>
          </a:p>
        </p:txBody>
      </p:sp>
      <p:sp>
        <p:nvSpPr>
          <p:cNvPr id="2" name="TextBox 1">
            <a:extLst>
              <a:ext uri="{FF2B5EF4-FFF2-40B4-BE49-F238E27FC236}">
                <a16:creationId xmlns:a16="http://schemas.microsoft.com/office/drawing/2014/main" id="{C8A13D8E-A51F-1FC2-D4C3-59C515CBB505}"/>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3" name="LineBasicStrong 6">
            <a:extLst>
              <a:ext uri="{FF2B5EF4-FFF2-40B4-BE49-F238E27FC236}">
                <a16:creationId xmlns:a16="http://schemas.microsoft.com/office/drawing/2014/main" id="{794DDA98-8C1D-EA3E-A370-5DE385D2FAA8}"/>
              </a:ext>
            </a:extLst>
          </p:cNvPr>
          <p:cNvCxnSpPr>
            <a:cxnSpLocks/>
          </p:cNvCxnSpPr>
          <p:nvPr>
            <p:custDataLst>
              <p:tags r:id="rId5"/>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F435AC-4A9C-0C4C-E63B-39572753A0C2}"/>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7" name="Group 6">
            <a:extLst>
              <a:ext uri="{FF2B5EF4-FFF2-40B4-BE49-F238E27FC236}">
                <a16:creationId xmlns:a16="http://schemas.microsoft.com/office/drawing/2014/main" id="{7D6B83E3-4494-E3C3-37E1-3F4D940F4993}"/>
              </a:ext>
            </a:extLst>
          </p:cNvPr>
          <p:cNvGrpSpPr/>
          <p:nvPr/>
        </p:nvGrpSpPr>
        <p:grpSpPr>
          <a:xfrm>
            <a:off x="554736" y="1581421"/>
            <a:ext cx="11082527" cy="430887"/>
            <a:chOff x="554736" y="1607396"/>
            <a:chExt cx="11082527" cy="430887"/>
          </a:xfrm>
        </p:grpSpPr>
        <p:sp>
          <p:nvSpPr>
            <p:cNvPr id="12" name="TextBox 11">
              <a:extLst>
                <a:ext uri="{FF2B5EF4-FFF2-40B4-BE49-F238E27FC236}">
                  <a16:creationId xmlns:a16="http://schemas.microsoft.com/office/drawing/2014/main" id="{E19E583D-2E6D-3F4E-16B6-DECA6A5AA5EA}"/>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Forms of financial security</a:t>
              </a:r>
              <a:endParaRPr lang="en-US" sz="1400" dirty="0"/>
            </a:p>
          </p:txBody>
        </p:sp>
        <p:sp>
          <p:nvSpPr>
            <p:cNvPr id="13" name="TextBox 12">
              <a:extLst>
                <a:ext uri="{FF2B5EF4-FFF2-40B4-BE49-F238E27FC236}">
                  <a16:creationId xmlns:a16="http://schemas.microsoft.com/office/drawing/2014/main" id="{8261549F-2DCA-6D8F-8C53-9767C22982D7}"/>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for proposed forms of financial security </a:t>
              </a:r>
              <a:r>
                <a:rPr lang="en-US" sz="1400" dirty="0"/>
                <a:t>in PUCT Project 58481 (cash collateral, letters of credit, corporate guarantees) with flexibility (e.g., surety bonds, netting against existing security)</a:t>
              </a:r>
            </a:p>
          </p:txBody>
        </p:sp>
      </p:grpSp>
      <p:cxnSp>
        <p:nvCxnSpPr>
          <p:cNvPr id="14" name="LineBasicStrong 6">
            <a:extLst>
              <a:ext uri="{FF2B5EF4-FFF2-40B4-BE49-F238E27FC236}">
                <a16:creationId xmlns:a16="http://schemas.microsoft.com/office/drawing/2014/main" id="{DE5921D4-5D8F-D15B-A658-4B679E60598B}"/>
              </a:ext>
            </a:extLst>
          </p:cNvPr>
          <p:cNvCxnSpPr>
            <a:cxnSpLocks/>
          </p:cNvCxnSpPr>
          <p:nvPr>
            <p:custDataLst>
              <p:tags r:id="rId6"/>
            </p:custDataLst>
          </p:nvPr>
        </p:nvCxnSpPr>
        <p:spPr>
          <a:xfrm>
            <a:off x="554735" y="210019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82BB1DE-0F18-C2EF-D855-6A2FA14102C6}"/>
              </a:ext>
            </a:extLst>
          </p:cNvPr>
          <p:cNvGrpSpPr/>
          <p:nvPr/>
        </p:nvGrpSpPr>
        <p:grpSpPr>
          <a:xfrm>
            <a:off x="554736" y="2188084"/>
            <a:ext cx="11082527" cy="430887"/>
            <a:chOff x="554736" y="1607396"/>
            <a:chExt cx="11082527" cy="430887"/>
          </a:xfrm>
        </p:grpSpPr>
        <p:sp>
          <p:nvSpPr>
            <p:cNvPr id="16" name="TextBox 15">
              <a:extLst>
                <a:ext uri="{FF2B5EF4-FFF2-40B4-BE49-F238E27FC236}">
                  <a16:creationId xmlns:a16="http://schemas.microsoft.com/office/drawing/2014/main" id="{FAAAC2AB-D28E-2D69-3EAD-421A1EE2087A}"/>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Risk- and maturity-aligned financial commitments</a:t>
              </a:r>
              <a:endParaRPr lang="en-US" sz="1400" dirty="0"/>
            </a:p>
          </p:txBody>
        </p:sp>
        <p:sp>
          <p:nvSpPr>
            <p:cNvPr id="17" name="TextBox 16">
              <a:extLst>
                <a:ext uri="{FF2B5EF4-FFF2-40B4-BE49-F238E27FC236}">
                  <a16:creationId xmlns:a16="http://schemas.microsoft.com/office/drawing/2014/main" id="{1B7BA0C8-4B86-E1D6-BA33-A10F2E62F061}"/>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Financial commitments should be phased, maturity-based, and aligned with demonstrated readiness</a:t>
              </a:r>
              <a:r>
                <a:rPr lang="en-US" sz="1400" dirty="0"/>
                <a:t>, cost causation, and withdrawal risk rather than imposed uniformly at early stages</a:t>
              </a:r>
            </a:p>
          </p:txBody>
        </p:sp>
      </p:grpSp>
      <p:cxnSp>
        <p:nvCxnSpPr>
          <p:cNvPr id="18" name="LineBasicStrong 6">
            <a:extLst>
              <a:ext uri="{FF2B5EF4-FFF2-40B4-BE49-F238E27FC236}">
                <a16:creationId xmlns:a16="http://schemas.microsoft.com/office/drawing/2014/main" id="{33C0D970-5B5A-C973-9A42-2ABCAC6642CE}"/>
              </a:ext>
            </a:extLst>
          </p:cNvPr>
          <p:cNvCxnSpPr>
            <a:cxnSpLocks/>
          </p:cNvCxnSpPr>
          <p:nvPr>
            <p:custDataLst>
              <p:tags r:id="rId7"/>
            </p:custDataLst>
          </p:nvPr>
        </p:nvCxnSpPr>
        <p:spPr>
          <a:xfrm>
            <a:off x="554735" y="2706859"/>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042A0815-708B-303B-F9E7-5013240089C6}"/>
              </a:ext>
            </a:extLst>
          </p:cNvPr>
          <p:cNvGrpSpPr/>
          <p:nvPr/>
        </p:nvGrpSpPr>
        <p:grpSpPr>
          <a:xfrm>
            <a:off x="554736" y="2794747"/>
            <a:ext cx="11082527" cy="430887"/>
            <a:chOff x="554736" y="1607396"/>
            <a:chExt cx="11082527" cy="430887"/>
          </a:xfrm>
        </p:grpSpPr>
        <p:sp>
          <p:nvSpPr>
            <p:cNvPr id="20" name="TextBox 19">
              <a:extLst>
                <a:ext uri="{FF2B5EF4-FFF2-40B4-BE49-F238E27FC236}">
                  <a16:creationId xmlns:a16="http://schemas.microsoft.com/office/drawing/2014/main" id="{229D33B0-0530-B71B-D37B-07DC1D697CDF}"/>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Differentiation between firm and non-firm load</a:t>
              </a:r>
              <a:endParaRPr lang="en-US" sz="1400" dirty="0"/>
            </a:p>
          </p:txBody>
        </p:sp>
        <p:sp>
          <p:nvSpPr>
            <p:cNvPr id="21" name="TextBox 20">
              <a:extLst>
                <a:ext uri="{FF2B5EF4-FFF2-40B4-BE49-F238E27FC236}">
                  <a16:creationId xmlns:a16="http://schemas.microsoft.com/office/drawing/2014/main" id="{670FD2CA-FD54-00B5-B34A-CAA6E5D0DC36}"/>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Firm loads requiring guaranteed service should carry higher financial commitments</a:t>
              </a:r>
              <a:r>
                <a:rPr lang="en-US" sz="1400" dirty="0"/>
                <a:t>, </a:t>
              </a:r>
              <a:r>
                <a:rPr lang="en-US" sz="1400" b="1" dirty="0"/>
                <a:t>while CLR loads should face lower requirements </a:t>
              </a:r>
              <a:r>
                <a:rPr lang="en-US" sz="1400" dirty="0"/>
                <a:t>given their reduced system obligations and reliability benefits</a:t>
              </a:r>
            </a:p>
          </p:txBody>
        </p:sp>
      </p:grpSp>
      <p:cxnSp>
        <p:nvCxnSpPr>
          <p:cNvPr id="22" name="LineBasicStrong 6">
            <a:extLst>
              <a:ext uri="{FF2B5EF4-FFF2-40B4-BE49-F238E27FC236}">
                <a16:creationId xmlns:a16="http://schemas.microsoft.com/office/drawing/2014/main" id="{0CD756E9-F0C1-E4D1-A916-BDAA099A3B7C}"/>
              </a:ext>
            </a:extLst>
          </p:cNvPr>
          <p:cNvCxnSpPr>
            <a:cxnSpLocks/>
          </p:cNvCxnSpPr>
          <p:nvPr>
            <p:custDataLst>
              <p:tags r:id="rId8"/>
            </p:custDataLst>
          </p:nvPr>
        </p:nvCxnSpPr>
        <p:spPr>
          <a:xfrm>
            <a:off x="554735" y="3313522"/>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E169B39B-7B5B-B47F-D466-A843F751515A}"/>
              </a:ext>
            </a:extLst>
          </p:cNvPr>
          <p:cNvGrpSpPr/>
          <p:nvPr/>
        </p:nvGrpSpPr>
        <p:grpSpPr>
          <a:xfrm>
            <a:off x="554736" y="3401410"/>
            <a:ext cx="11082527" cy="430887"/>
            <a:chOff x="554736" y="1607396"/>
            <a:chExt cx="11082527" cy="430887"/>
          </a:xfrm>
        </p:grpSpPr>
        <p:sp>
          <p:nvSpPr>
            <p:cNvPr id="24" name="TextBox 23">
              <a:extLst>
                <a:ext uri="{FF2B5EF4-FFF2-40B4-BE49-F238E27FC236}">
                  <a16:creationId xmlns:a16="http://schemas.microsoft.com/office/drawing/2014/main" id="{E38D89C6-0501-49EC-4658-3CA2CF8EB3CA}"/>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Reasonable $/MW thresholds</a:t>
              </a:r>
              <a:endParaRPr lang="en-US" sz="1400" dirty="0"/>
            </a:p>
          </p:txBody>
        </p:sp>
        <p:sp>
          <p:nvSpPr>
            <p:cNvPr id="25" name="TextBox 24">
              <a:extLst>
                <a:ext uri="{FF2B5EF4-FFF2-40B4-BE49-F238E27FC236}">
                  <a16:creationId xmlns:a16="http://schemas.microsoft.com/office/drawing/2014/main" id="{AA74C7A0-B67C-86D8-2969-0F986A409B3A}"/>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Financial commitment levels should reflect historical transmission cost exposure, with frequent support for $20–$25k/MW</a:t>
              </a:r>
              <a:r>
                <a:rPr lang="en-US" sz="1400" dirty="0"/>
                <a:t> and concern that significantly higher thresholds would deter viable projects</a:t>
              </a:r>
            </a:p>
          </p:txBody>
        </p:sp>
      </p:grpSp>
      <p:cxnSp>
        <p:nvCxnSpPr>
          <p:cNvPr id="26" name="LineBasicStrong 6">
            <a:extLst>
              <a:ext uri="{FF2B5EF4-FFF2-40B4-BE49-F238E27FC236}">
                <a16:creationId xmlns:a16="http://schemas.microsoft.com/office/drawing/2014/main" id="{3E990EFA-34A5-DB5C-1EA6-79CDE9E92F80}"/>
              </a:ext>
            </a:extLst>
          </p:cNvPr>
          <p:cNvCxnSpPr>
            <a:cxnSpLocks/>
          </p:cNvCxnSpPr>
          <p:nvPr>
            <p:custDataLst>
              <p:tags r:id="rId9"/>
            </p:custDataLst>
          </p:nvPr>
        </p:nvCxnSpPr>
        <p:spPr>
          <a:xfrm>
            <a:off x="554735" y="3920185"/>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9B8A557-59FB-9ADD-5BCD-7A44FD226BA1}"/>
              </a:ext>
            </a:extLst>
          </p:cNvPr>
          <p:cNvGrpSpPr/>
          <p:nvPr/>
        </p:nvGrpSpPr>
        <p:grpSpPr>
          <a:xfrm>
            <a:off x="554736" y="4008073"/>
            <a:ext cx="11082527" cy="430887"/>
            <a:chOff x="554736" y="1607396"/>
            <a:chExt cx="11082527" cy="430887"/>
          </a:xfrm>
        </p:grpSpPr>
        <p:sp>
          <p:nvSpPr>
            <p:cNvPr id="28" name="TextBox 27">
              <a:extLst>
                <a:ext uri="{FF2B5EF4-FFF2-40B4-BE49-F238E27FC236}">
                  <a16:creationId xmlns:a16="http://schemas.microsoft.com/office/drawing/2014/main" id="{87289328-75BA-FE15-DFE9-1E35F69BE890}"/>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Clarity on timing, refundability, and use of proceeds</a:t>
              </a:r>
              <a:endParaRPr lang="en-US" sz="1400" dirty="0"/>
            </a:p>
          </p:txBody>
        </p:sp>
        <p:sp>
          <p:nvSpPr>
            <p:cNvPr id="29" name="TextBox 28">
              <a:extLst>
                <a:ext uri="{FF2B5EF4-FFF2-40B4-BE49-F238E27FC236}">
                  <a16:creationId xmlns:a16="http://schemas.microsoft.com/office/drawing/2014/main" id="{209477BB-73C7-6EDF-F593-A4EC686B7459}"/>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Need for clear rules on when commitments are required, whether/when they are refundable, how proceeds are used, and how funds are treated </a:t>
              </a:r>
              <a:r>
                <a:rPr lang="en-US" sz="1400" dirty="0"/>
                <a:t>if delays are driven by ERCOT or T(D)SPs</a:t>
              </a:r>
            </a:p>
          </p:txBody>
        </p:sp>
      </p:grpSp>
      <p:cxnSp>
        <p:nvCxnSpPr>
          <p:cNvPr id="30" name="LineBasicStrong 6">
            <a:extLst>
              <a:ext uri="{FF2B5EF4-FFF2-40B4-BE49-F238E27FC236}">
                <a16:creationId xmlns:a16="http://schemas.microsoft.com/office/drawing/2014/main" id="{B3AF4B56-F702-0C57-F761-F410B01D55DC}"/>
              </a:ext>
            </a:extLst>
          </p:cNvPr>
          <p:cNvCxnSpPr>
            <a:cxnSpLocks/>
          </p:cNvCxnSpPr>
          <p:nvPr>
            <p:custDataLst>
              <p:tags r:id="rId10"/>
            </p:custDataLst>
          </p:nvPr>
        </p:nvCxnSpPr>
        <p:spPr>
          <a:xfrm>
            <a:off x="554735" y="4526848"/>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CE06336-BF89-87B2-FC38-8AFF7B9E0CF2}"/>
              </a:ext>
            </a:extLst>
          </p:cNvPr>
          <p:cNvGrpSpPr/>
          <p:nvPr/>
        </p:nvGrpSpPr>
        <p:grpSpPr>
          <a:xfrm>
            <a:off x="554736" y="4614736"/>
            <a:ext cx="11082527" cy="430887"/>
            <a:chOff x="554736" y="1607396"/>
            <a:chExt cx="11082527" cy="430887"/>
          </a:xfrm>
        </p:grpSpPr>
        <p:sp>
          <p:nvSpPr>
            <p:cNvPr id="32" name="TextBox 31">
              <a:extLst>
                <a:ext uri="{FF2B5EF4-FFF2-40B4-BE49-F238E27FC236}">
                  <a16:creationId xmlns:a16="http://schemas.microsoft.com/office/drawing/2014/main" id="{63F179E1-4879-F5A3-C80C-A563A2B5ACCE}"/>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Uniform application across T(D)SPs</a:t>
              </a:r>
              <a:endParaRPr lang="en-US" sz="1400" dirty="0"/>
            </a:p>
          </p:txBody>
        </p:sp>
        <p:sp>
          <p:nvSpPr>
            <p:cNvPr id="33" name="TextBox 32">
              <a:extLst>
                <a:ext uri="{FF2B5EF4-FFF2-40B4-BE49-F238E27FC236}">
                  <a16:creationId xmlns:a16="http://schemas.microsoft.com/office/drawing/2014/main" id="{D52A70C7-1D3C-1007-832A-13CFEA275D27}"/>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Financial commitment requirements should be applied consistently across all T(D)SPs to avoid unequal treatment </a:t>
              </a:r>
              <a:r>
                <a:rPr lang="en-US" sz="1400" dirty="0"/>
                <a:t>and prevent cost-prohibitive outcomes driven by utility-specific practices</a:t>
              </a:r>
            </a:p>
          </p:txBody>
        </p:sp>
      </p:grpSp>
      <p:cxnSp>
        <p:nvCxnSpPr>
          <p:cNvPr id="34" name="LineBasicStrong 6">
            <a:extLst>
              <a:ext uri="{FF2B5EF4-FFF2-40B4-BE49-F238E27FC236}">
                <a16:creationId xmlns:a16="http://schemas.microsoft.com/office/drawing/2014/main" id="{62ED27F3-9644-651A-B5E0-4EB92A18F474}"/>
              </a:ext>
            </a:extLst>
          </p:cNvPr>
          <p:cNvCxnSpPr>
            <a:cxnSpLocks/>
          </p:cNvCxnSpPr>
          <p:nvPr>
            <p:custDataLst>
              <p:tags r:id="rId11"/>
            </p:custDataLst>
          </p:nvPr>
        </p:nvCxnSpPr>
        <p:spPr>
          <a:xfrm>
            <a:off x="554735" y="513351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B1F4CF26-A7E7-5976-B52C-3F892F4B006A}"/>
              </a:ext>
            </a:extLst>
          </p:cNvPr>
          <p:cNvGrpSpPr/>
          <p:nvPr/>
        </p:nvGrpSpPr>
        <p:grpSpPr>
          <a:xfrm>
            <a:off x="554736" y="5221399"/>
            <a:ext cx="11082527" cy="430887"/>
            <a:chOff x="554736" y="1607396"/>
            <a:chExt cx="11082527" cy="430887"/>
          </a:xfrm>
        </p:grpSpPr>
        <p:sp>
          <p:nvSpPr>
            <p:cNvPr id="36" name="TextBox 35">
              <a:extLst>
                <a:ext uri="{FF2B5EF4-FFF2-40B4-BE49-F238E27FC236}">
                  <a16:creationId xmlns:a16="http://schemas.microsoft.com/office/drawing/2014/main" id="{29165B2F-325D-C0BE-AA66-99BE5AF05A1C}"/>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for phased batch entry structures</a:t>
              </a:r>
              <a:endParaRPr lang="en-US" sz="1400" dirty="0"/>
            </a:p>
          </p:txBody>
        </p:sp>
        <p:sp>
          <p:nvSpPr>
            <p:cNvPr id="37" name="TextBox 36">
              <a:extLst>
                <a:ext uri="{FF2B5EF4-FFF2-40B4-BE49-F238E27FC236}">
                  <a16:creationId xmlns:a16="http://schemas.microsoft.com/office/drawing/2014/main" id="{8927C793-0AE4-7324-13CA-8C53EECBD935}"/>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for phased financial commitment framework tied to batch milestones</a:t>
              </a:r>
              <a:r>
                <a:rPr lang="en-US" sz="1400" dirty="0"/>
                <a:t>, with modest early deposits and truing-up to actual interconnection costs once transmission needs are known</a:t>
              </a:r>
            </a:p>
          </p:txBody>
        </p:sp>
      </p:grpSp>
      <p:cxnSp>
        <p:nvCxnSpPr>
          <p:cNvPr id="38" name="LineBasicStrong 6">
            <a:extLst>
              <a:ext uri="{FF2B5EF4-FFF2-40B4-BE49-F238E27FC236}">
                <a16:creationId xmlns:a16="http://schemas.microsoft.com/office/drawing/2014/main" id="{2C9F0658-A1E8-9313-6B70-6D6553B2B830}"/>
              </a:ext>
            </a:extLst>
          </p:cNvPr>
          <p:cNvCxnSpPr>
            <a:cxnSpLocks/>
          </p:cNvCxnSpPr>
          <p:nvPr>
            <p:custDataLst>
              <p:tags r:id="rId12"/>
            </p:custDataLst>
          </p:nvPr>
        </p:nvCxnSpPr>
        <p:spPr>
          <a:xfrm>
            <a:off x="554735" y="574017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17A2D057-719D-4E17-7ACD-B770DD22DEB5}"/>
              </a:ext>
            </a:extLst>
          </p:cNvPr>
          <p:cNvGrpSpPr/>
          <p:nvPr/>
        </p:nvGrpSpPr>
        <p:grpSpPr>
          <a:xfrm>
            <a:off x="554736" y="5828066"/>
            <a:ext cx="11082527" cy="430887"/>
            <a:chOff x="554736" y="1607396"/>
            <a:chExt cx="11082527" cy="430887"/>
          </a:xfrm>
        </p:grpSpPr>
        <p:sp>
          <p:nvSpPr>
            <p:cNvPr id="40" name="TextBox 39">
              <a:extLst>
                <a:ext uri="{FF2B5EF4-FFF2-40B4-BE49-F238E27FC236}">
                  <a16:creationId xmlns:a16="http://schemas.microsoft.com/office/drawing/2014/main" id="{9747A36E-C91D-2E98-B4E0-4A02A3B119A4}"/>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Use of non-financial readiness indicators</a:t>
              </a:r>
              <a:endParaRPr lang="en-US" sz="1400" dirty="0"/>
            </a:p>
          </p:txBody>
        </p:sp>
        <p:sp>
          <p:nvSpPr>
            <p:cNvPr id="41" name="TextBox 40">
              <a:extLst>
                <a:ext uri="{FF2B5EF4-FFF2-40B4-BE49-F238E27FC236}">
                  <a16:creationId xmlns:a16="http://schemas.microsoft.com/office/drawing/2014/main" id="{71300EC8-C2C5-D4B8-65A9-8E53D6E49E17}"/>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Proof of site control, equipment procurement, interim collateral, and other tangible development milestones may be stronger indicators </a:t>
              </a:r>
              <a:r>
                <a:rPr lang="en-US" sz="1400" dirty="0"/>
                <a:t>of project viability than financial security alone</a:t>
              </a:r>
            </a:p>
          </p:txBody>
        </p:sp>
      </p:grpSp>
      <p:sp>
        <p:nvSpPr>
          <p:cNvPr id="42" name="TrackerNumBlue 28">
            <a:extLst>
              <a:ext uri="{FF2B5EF4-FFF2-40B4-BE49-F238E27FC236}">
                <a16:creationId xmlns:a16="http://schemas.microsoft.com/office/drawing/2014/main" id="{B6F922FF-2D5A-5A3A-9D19-13723BD7FBD0}"/>
              </a:ext>
            </a:extLst>
          </p:cNvPr>
          <p:cNvSpPr/>
          <p:nvPr>
            <p:custDataLst>
              <p:tags r:id="rId1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F</a:t>
            </a:r>
          </a:p>
        </p:txBody>
      </p:sp>
    </p:spTree>
    <p:extLst>
      <p:ext uri="{BB962C8B-B14F-4D97-AF65-F5344CB8AC3E}">
        <p14:creationId xmlns:p14="http://schemas.microsoft.com/office/powerpoint/2010/main" val="237031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90B51-33C6-FA88-8858-FA567F1C3DBD}"/>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D2CE1BB4-482C-7777-1138-44C6B66E63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5" progId="TCLayout.ActiveDocument.1">
                  <p:embed/>
                </p:oleObj>
              </mc:Choice>
              <mc:Fallback>
                <p:oleObj name="think-cell Slide" r:id="rId16" imgW="404" imgH="405" progId="TCLayout.ActiveDocument.1">
                  <p:embed/>
                  <p:pic>
                    <p:nvPicPr>
                      <p:cNvPr id="6" name="Object 6" hidden="1">
                        <a:extLst>
                          <a:ext uri="{FF2B5EF4-FFF2-40B4-BE49-F238E27FC236}">
                            <a16:creationId xmlns:a16="http://schemas.microsoft.com/office/drawing/2014/main" id="{D2CE1BB4-482C-7777-1138-44C6B66E6392}"/>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7F5FD3A9-EE01-B09A-1D91-4D0C07E0345F}"/>
              </a:ext>
            </a:extLst>
          </p:cNvPr>
          <p:cNvSpPr>
            <a:spLocks noGrp="1"/>
          </p:cNvSpPr>
          <p:nvPr>
            <p:ph type="title"/>
            <p:custDataLst>
              <p:tags r:id="rId2"/>
            </p:custDataLst>
          </p:nvPr>
        </p:nvSpPr>
        <p:spPr/>
        <p:txBody>
          <a:bodyPr vert="horz"/>
          <a:lstStyle/>
          <a:p>
            <a:r>
              <a:rPr lang="en-US" dirty="0"/>
              <a:t>Communication: Dashboard information</a:t>
            </a:r>
          </a:p>
        </p:txBody>
      </p:sp>
      <p:sp>
        <p:nvSpPr>
          <p:cNvPr id="8" name="TextBox 7">
            <a:extLst>
              <a:ext uri="{FF2B5EF4-FFF2-40B4-BE49-F238E27FC236}">
                <a16:creationId xmlns:a16="http://schemas.microsoft.com/office/drawing/2014/main" id="{74F3D3F0-6F79-FE7F-EFB4-2E55668311EF}"/>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9B121EF3-2AEB-CA7D-F273-82919E140AAE}"/>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N=49</a:t>
            </a:r>
          </a:p>
        </p:txBody>
      </p:sp>
      <p:sp>
        <p:nvSpPr>
          <p:cNvPr id="10" name="TextBox 9">
            <a:extLst>
              <a:ext uri="{FF2B5EF4-FFF2-40B4-BE49-F238E27FC236}">
                <a16:creationId xmlns:a16="http://schemas.microsoft.com/office/drawing/2014/main" id="{141DD096-899F-081E-22B0-AAD23CCE8721}"/>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“Which type of information would be most helpful to see on a progress tracker ‘dashboard’?”</a:t>
            </a:r>
            <a:endParaRPr lang="en-US" sz="1400" i="1" dirty="0"/>
          </a:p>
        </p:txBody>
      </p:sp>
      <p:sp>
        <p:nvSpPr>
          <p:cNvPr id="2" name="TrackerNumBlue 28">
            <a:extLst>
              <a:ext uri="{FF2B5EF4-FFF2-40B4-BE49-F238E27FC236}">
                <a16:creationId xmlns:a16="http://schemas.microsoft.com/office/drawing/2014/main" id="{B613CB93-8C95-1C7E-026D-2ECCE6352F2E}"/>
              </a:ext>
            </a:extLst>
          </p:cNvPr>
          <p:cNvSpPr/>
          <p:nvPr>
            <p:custDataLst>
              <p:tags r:id="rId5"/>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G1</a:t>
            </a:r>
          </a:p>
        </p:txBody>
      </p:sp>
      <p:sp>
        <p:nvSpPr>
          <p:cNvPr id="3" name="TextBox 2">
            <a:extLst>
              <a:ext uri="{FF2B5EF4-FFF2-40B4-BE49-F238E27FC236}">
                <a16:creationId xmlns:a16="http://schemas.microsoft.com/office/drawing/2014/main" id="{391BD5D1-18CE-2E5C-7FCD-D26D04074019}"/>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5" name="LineBasicStrong 6">
            <a:extLst>
              <a:ext uri="{FF2B5EF4-FFF2-40B4-BE49-F238E27FC236}">
                <a16:creationId xmlns:a16="http://schemas.microsoft.com/office/drawing/2014/main" id="{2E79D559-B175-E342-6DFF-07348D54DDF4}"/>
              </a:ext>
            </a:extLst>
          </p:cNvPr>
          <p:cNvCxnSpPr>
            <a:cxnSpLocks/>
          </p:cNvCxnSpPr>
          <p:nvPr>
            <p:custDataLst>
              <p:tags r:id="rId6"/>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F16F093-7F51-D5AF-59C8-7FEB53EB963F}"/>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12" name="Group 11">
            <a:extLst>
              <a:ext uri="{FF2B5EF4-FFF2-40B4-BE49-F238E27FC236}">
                <a16:creationId xmlns:a16="http://schemas.microsoft.com/office/drawing/2014/main" id="{6338551E-DA83-05ED-DF53-C1300A379FC5}"/>
              </a:ext>
            </a:extLst>
          </p:cNvPr>
          <p:cNvGrpSpPr/>
          <p:nvPr/>
        </p:nvGrpSpPr>
        <p:grpSpPr>
          <a:xfrm>
            <a:off x="554736" y="1542409"/>
            <a:ext cx="11082527" cy="430887"/>
            <a:chOff x="554736" y="1607396"/>
            <a:chExt cx="11082527" cy="430887"/>
          </a:xfrm>
        </p:grpSpPr>
        <p:sp>
          <p:nvSpPr>
            <p:cNvPr id="13" name="TextBox 12">
              <a:extLst>
                <a:ext uri="{FF2B5EF4-FFF2-40B4-BE49-F238E27FC236}">
                  <a16:creationId xmlns:a16="http://schemas.microsoft.com/office/drawing/2014/main" id="{166223F7-08EC-000F-7398-5696D6CF0E01}"/>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Project and batch status</a:t>
              </a:r>
              <a:endParaRPr lang="en-US" sz="1400" dirty="0"/>
            </a:p>
          </p:txBody>
        </p:sp>
        <p:sp>
          <p:nvSpPr>
            <p:cNvPr id="14" name="TextBox 13">
              <a:extLst>
                <a:ext uri="{FF2B5EF4-FFF2-40B4-BE49-F238E27FC236}">
                  <a16:creationId xmlns:a16="http://schemas.microsoft.com/office/drawing/2014/main" id="{A4C11E76-94E9-60F8-43DA-A2BDC0157382}"/>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Batch assignment, queue position, MW size, location, load type, and overall status</a:t>
              </a:r>
              <a:r>
                <a:rPr lang="en-US" sz="1400" dirty="0"/>
                <a:t>, along with batch-level counts, MW totals, and target completion dates</a:t>
              </a:r>
            </a:p>
          </p:txBody>
        </p:sp>
      </p:grpSp>
      <p:cxnSp>
        <p:nvCxnSpPr>
          <p:cNvPr id="15" name="LineBasicStrong 6">
            <a:extLst>
              <a:ext uri="{FF2B5EF4-FFF2-40B4-BE49-F238E27FC236}">
                <a16:creationId xmlns:a16="http://schemas.microsoft.com/office/drawing/2014/main" id="{DA7EB5FC-529F-C894-EC93-96CA47F0BB06}"/>
              </a:ext>
            </a:extLst>
          </p:cNvPr>
          <p:cNvCxnSpPr>
            <a:cxnSpLocks/>
          </p:cNvCxnSpPr>
          <p:nvPr>
            <p:custDataLst>
              <p:tags r:id="rId7"/>
            </p:custDataLst>
          </p:nvPr>
        </p:nvCxnSpPr>
        <p:spPr>
          <a:xfrm>
            <a:off x="554735" y="2020287"/>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D0D5A57-6C6C-8E20-BA2E-D9946D3FCD13}"/>
              </a:ext>
            </a:extLst>
          </p:cNvPr>
          <p:cNvGrpSpPr/>
          <p:nvPr/>
        </p:nvGrpSpPr>
        <p:grpSpPr>
          <a:xfrm>
            <a:off x="554736" y="2067278"/>
            <a:ext cx="11082527" cy="430887"/>
            <a:chOff x="554736" y="1607396"/>
            <a:chExt cx="11082527" cy="430887"/>
          </a:xfrm>
        </p:grpSpPr>
        <p:sp>
          <p:nvSpPr>
            <p:cNvPr id="17" name="TextBox 16">
              <a:extLst>
                <a:ext uri="{FF2B5EF4-FFF2-40B4-BE49-F238E27FC236}">
                  <a16:creationId xmlns:a16="http://schemas.microsoft.com/office/drawing/2014/main" id="{0F007335-C3D1-2FF7-6C17-1B69FA239FB3}"/>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Milestones and timelines</a:t>
              </a:r>
              <a:endParaRPr lang="en-US" sz="1400" dirty="0"/>
            </a:p>
          </p:txBody>
        </p:sp>
        <p:sp>
          <p:nvSpPr>
            <p:cNvPr id="18" name="TextBox 17">
              <a:extLst>
                <a:ext uri="{FF2B5EF4-FFF2-40B4-BE49-F238E27FC236}">
                  <a16:creationId xmlns:a16="http://schemas.microsoft.com/office/drawing/2014/main" id="{059CA404-CAB9-0925-B62E-85E531493E32}"/>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Planned versus actual dates, next steps, gating criteria, and expected completion timelines </a:t>
              </a:r>
              <a:r>
                <a:rPr lang="en-US" sz="1400" dirty="0"/>
                <a:t>to clearly show progress and slippage</a:t>
              </a:r>
            </a:p>
          </p:txBody>
        </p:sp>
      </p:grpSp>
      <p:cxnSp>
        <p:nvCxnSpPr>
          <p:cNvPr id="19" name="LineBasicStrong 6">
            <a:extLst>
              <a:ext uri="{FF2B5EF4-FFF2-40B4-BE49-F238E27FC236}">
                <a16:creationId xmlns:a16="http://schemas.microsoft.com/office/drawing/2014/main" id="{12BA67A2-2E23-8DA4-6183-2F473B76FE69}"/>
              </a:ext>
            </a:extLst>
          </p:cNvPr>
          <p:cNvCxnSpPr>
            <a:cxnSpLocks/>
          </p:cNvCxnSpPr>
          <p:nvPr>
            <p:custDataLst>
              <p:tags r:id="rId8"/>
            </p:custDataLst>
          </p:nvPr>
        </p:nvCxnSpPr>
        <p:spPr>
          <a:xfrm>
            <a:off x="554735" y="254515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E1D3F796-4C98-0AA6-60FC-2EDCA492A1C3}"/>
              </a:ext>
            </a:extLst>
          </p:cNvPr>
          <p:cNvGrpSpPr/>
          <p:nvPr/>
        </p:nvGrpSpPr>
        <p:grpSpPr>
          <a:xfrm>
            <a:off x="554736" y="2592147"/>
            <a:ext cx="11082527" cy="430887"/>
            <a:chOff x="554736" y="1607396"/>
            <a:chExt cx="11082527" cy="430887"/>
          </a:xfrm>
        </p:grpSpPr>
        <p:sp>
          <p:nvSpPr>
            <p:cNvPr id="21" name="TextBox 20">
              <a:extLst>
                <a:ext uri="{FF2B5EF4-FFF2-40B4-BE49-F238E27FC236}">
                  <a16:creationId xmlns:a16="http://schemas.microsoft.com/office/drawing/2014/main" id="{CFCB0FF9-C050-6637-C608-0DD6EC9AD06E}"/>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Study progress and outcomes</a:t>
              </a:r>
              <a:endParaRPr lang="en-US" sz="1400" dirty="0"/>
            </a:p>
          </p:txBody>
        </p:sp>
        <p:sp>
          <p:nvSpPr>
            <p:cNvPr id="22" name="TextBox 21">
              <a:extLst>
                <a:ext uri="{FF2B5EF4-FFF2-40B4-BE49-F238E27FC236}">
                  <a16:creationId xmlns:a16="http://schemas.microsoft.com/office/drawing/2014/main" id="{D90A2841-C144-57CD-B88E-34EA8B83FBD7}"/>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Study status, scope, ETAs, outstanding inputs, restudy triggers, </a:t>
              </a:r>
              <a:r>
                <a:rPr lang="en-US" sz="1400" dirty="0"/>
                <a:t>and completion of steady-state, stability, and QSA analyses</a:t>
              </a:r>
            </a:p>
          </p:txBody>
        </p:sp>
      </p:grpSp>
      <p:cxnSp>
        <p:nvCxnSpPr>
          <p:cNvPr id="23" name="LineBasicStrong 6">
            <a:extLst>
              <a:ext uri="{FF2B5EF4-FFF2-40B4-BE49-F238E27FC236}">
                <a16:creationId xmlns:a16="http://schemas.microsoft.com/office/drawing/2014/main" id="{7288DAA1-33F8-5F75-4C39-B4FF3D9A55AA}"/>
              </a:ext>
            </a:extLst>
          </p:cNvPr>
          <p:cNvCxnSpPr>
            <a:cxnSpLocks/>
          </p:cNvCxnSpPr>
          <p:nvPr>
            <p:custDataLst>
              <p:tags r:id="rId9"/>
            </p:custDataLst>
          </p:nvPr>
        </p:nvCxnSpPr>
        <p:spPr>
          <a:xfrm>
            <a:off x="554735" y="3070025"/>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CCBE21EF-7112-2603-9CA5-9DC948B7417F}"/>
              </a:ext>
            </a:extLst>
          </p:cNvPr>
          <p:cNvGrpSpPr/>
          <p:nvPr/>
        </p:nvGrpSpPr>
        <p:grpSpPr>
          <a:xfrm>
            <a:off x="554736" y="3117016"/>
            <a:ext cx="11082527" cy="430887"/>
            <a:chOff x="554736" y="1607396"/>
            <a:chExt cx="11082527" cy="430887"/>
          </a:xfrm>
        </p:grpSpPr>
        <p:sp>
          <p:nvSpPr>
            <p:cNvPr id="25" name="TextBox 24">
              <a:extLst>
                <a:ext uri="{FF2B5EF4-FFF2-40B4-BE49-F238E27FC236}">
                  <a16:creationId xmlns:a16="http://schemas.microsoft.com/office/drawing/2014/main" id="{BBA0AF6E-EFE8-B1A1-695E-3D2432FEF39A}"/>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Allocation and capacity results</a:t>
              </a:r>
              <a:endParaRPr lang="en-US" sz="1400" dirty="0"/>
            </a:p>
          </p:txBody>
        </p:sp>
        <p:sp>
          <p:nvSpPr>
            <p:cNvPr id="26" name="TextBox 25">
              <a:extLst>
                <a:ext uri="{FF2B5EF4-FFF2-40B4-BE49-F238E27FC236}">
                  <a16:creationId xmlns:a16="http://schemas.microsoft.com/office/drawing/2014/main" id="{DA8555DB-BB4F-A359-895F-DC3909EAE5C5}"/>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Disclosure of approved and proposed load allocations by year, ramp schedules, firm vs. conditional status</a:t>
              </a:r>
              <a:r>
                <a:rPr lang="en-US" sz="1400" dirty="0"/>
                <a:t>, and available transmission capacity affecting deliverability</a:t>
              </a:r>
            </a:p>
          </p:txBody>
        </p:sp>
      </p:grpSp>
      <p:cxnSp>
        <p:nvCxnSpPr>
          <p:cNvPr id="27" name="LineBasicStrong 6">
            <a:extLst>
              <a:ext uri="{FF2B5EF4-FFF2-40B4-BE49-F238E27FC236}">
                <a16:creationId xmlns:a16="http://schemas.microsoft.com/office/drawing/2014/main" id="{0B0F662A-E349-87B0-BD47-ACDE08B9FEAC}"/>
              </a:ext>
            </a:extLst>
          </p:cNvPr>
          <p:cNvCxnSpPr>
            <a:cxnSpLocks/>
          </p:cNvCxnSpPr>
          <p:nvPr>
            <p:custDataLst>
              <p:tags r:id="rId10"/>
            </p:custDataLst>
          </p:nvPr>
        </p:nvCxnSpPr>
        <p:spPr>
          <a:xfrm>
            <a:off x="554735" y="359489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4AE830F-A9C2-632E-0D79-7CA8047BE676}"/>
              </a:ext>
            </a:extLst>
          </p:cNvPr>
          <p:cNvGrpSpPr/>
          <p:nvPr/>
        </p:nvGrpSpPr>
        <p:grpSpPr>
          <a:xfrm>
            <a:off x="554736" y="3641885"/>
            <a:ext cx="11082527" cy="430887"/>
            <a:chOff x="554736" y="1607396"/>
            <a:chExt cx="11082527" cy="430887"/>
          </a:xfrm>
        </p:grpSpPr>
        <p:sp>
          <p:nvSpPr>
            <p:cNvPr id="29" name="TextBox 28">
              <a:extLst>
                <a:ext uri="{FF2B5EF4-FFF2-40B4-BE49-F238E27FC236}">
                  <a16:creationId xmlns:a16="http://schemas.microsoft.com/office/drawing/2014/main" id="{FD1D5463-0055-D4D9-912B-0B2A2AA6A931}"/>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Transmission impacts and upgrades</a:t>
              </a:r>
              <a:endParaRPr lang="en-US" sz="1400" dirty="0"/>
            </a:p>
          </p:txBody>
        </p:sp>
        <p:sp>
          <p:nvSpPr>
            <p:cNvPr id="30" name="TextBox 29">
              <a:extLst>
                <a:ext uri="{FF2B5EF4-FFF2-40B4-BE49-F238E27FC236}">
                  <a16:creationId xmlns:a16="http://schemas.microsoft.com/office/drawing/2014/main" id="{088D67F0-FA85-8738-60A8-990DAFF4702E}"/>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Required transmission upgrades, cost ranges, in-service timing, RPG status</a:t>
              </a:r>
              <a:r>
                <a:rPr lang="en-US" sz="1400" dirty="0"/>
                <a:t>, and any constraints influencing project timelines</a:t>
              </a:r>
            </a:p>
          </p:txBody>
        </p:sp>
      </p:grpSp>
      <p:cxnSp>
        <p:nvCxnSpPr>
          <p:cNvPr id="31" name="LineBasicStrong 6">
            <a:extLst>
              <a:ext uri="{FF2B5EF4-FFF2-40B4-BE49-F238E27FC236}">
                <a16:creationId xmlns:a16="http://schemas.microsoft.com/office/drawing/2014/main" id="{484C081A-4C40-0474-8CC1-9A0CDD976F63}"/>
              </a:ext>
            </a:extLst>
          </p:cNvPr>
          <p:cNvCxnSpPr>
            <a:cxnSpLocks/>
          </p:cNvCxnSpPr>
          <p:nvPr>
            <p:custDataLst>
              <p:tags r:id="rId11"/>
            </p:custDataLst>
          </p:nvPr>
        </p:nvCxnSpPr>
        <p:spPr>
          <a:xfrm>
            <a:off x="554735" y="4119763"/>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1599A849-979F-B094-8337-8A517AE4D16F}"/>
              </a:ext>
            </a:extLst>
          </p:cNvPr>
          <p:cNvGrpSpPr/>
          <p:nvPr/>
        </p:nvGrpSpPr>
        <p:grpSpPr>
          <a:xfrm>
            <a:off x="554736" y="4166754"/>
            <a:ext cx="11082527" cy="430887"/>
            <a:chOff x="554736" y="1607396"/>
            <a:chExt cx="11082527" cy="430887"/>
          </a:xfrm>
        </p:grpSpPr>
        <p:sp>
          <p:nvSpPr>
            <p:cNvPr id="33" name="TextBox 32">
              <a:extLst>
                <a:ext uri="{FF2B5EF4-FFF2-40B4-BE49-F238E27FC236}">
                  <a16:creationId xmlns:a16="http://schemas.microsoft.com/office/drawing/2014/main" id="{3E469EAC-77DC-24D1-17A9-ADEFD99617FD}"/>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Financial and contractual readiness</a:t>
              </a:r>
              <a:endParaRPr lang="en-US" sz="1400" dirty="0"/>
            </a:p>
          </p:txBody>
        </p:sp>
        <p:sp>
          <p:nvSpPr>
            <p:cNvPr id="34" name="TextBox 33">
              <a:extLst>
                <a:ext uri="{FF2B5EF4-FFF2-40B4-BE49-F238E27FC236}">
                  <a16:creationId xmlns:a16="http://schemas.microsoft.com/office/drawing/2014/main" id="{D8242C39-A0A3-0B62-CD8D-863A1BB91687}"/>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Tracking of financial commitments, intermediate and interconnection agreement status, </a:t>
              </a:r>
              <a:r>
                <a:rPr lang="en-US" sz="1400" dirty="0"/>
                <a:t>and confirmation of required submissions and approvals</a:t>
              </a:r>
            </a:p>
          </p:txBody>
        </p:sp>
      </p:grpSp>
      <p:cxnSp>
        <p:nvCxnSpPr>
          <p:cNvPr id="35" name="LineBasicStrong 6">
            <a:extLst>
              <a:ext uri="{FF2B5EF4-FFF2-40B4-BE49-F238E27FC236}">
                <a16:creationId xmlns:a16="http://schemas.microsoft.com/office/drawing/2014/main" id="{7A92374C-83B8-55DB-D5F8-BAC305800767}"/>
              </a:ext>
            </a:extLst>
          </p:cNvPr>
          <p:cNvCxnSpPr>
            <a:cxnSpLocks/>
          </p:cNvCxnSpPr>
          <p:nvPr>
            <p:custDataLst>
              <p:tags r:id="rId12"/>
            </p:custDataLst>
          </p:nvPr>
        </p:nvCxnSpPr>
        <p:spPr>
          <a:xfrm>
            <a:off x="554735" y="4644632"/>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7F325A5D-947F-5875-1C0D-4D05025EA0FE}"/>
              </a:ext>
            </a:extLst>
          </p:cNvPr>
          <p:cNvGrpSpPr/>
          <p:nvPr/>
        </p:nvGrpSpPr>
        <p:grpSpPr>
          <a:xfrm>
            <a:off x="554736" y="4691623"/>
            <a:ext cx="11082527" cy="430887"/>
            <a:chOff x="554736" y="1607396"/>
            <a:chExt cx="11082527" cy="430887"/>
          </a:xfrm>
        </p:grpSpPr>
        <p:sp>
          <p:nvSpPr>
            <p:cNvPr id="38" name="TextBox 37">
              <a:extLst>
                <a:ext uri="{FF2B5EF4-FFF2-40B4-BE49-F238E27FC236}">
                  <a16:creationId xmlns:a16="http://schemas.microsoft.com/office/drawing/2014/main" id="{656920FD-9287-7928-44BD-45FE848C8617}"/>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Action items and accountability</a:t>
              </a:r>
              <a:endParaRPr lang="en-US" sz="1400" dirty="0"/>
            </a:p>
          </p:txBody>
        </p:sp>
        <p:sp>
          <p:nvSpPr>
            <p:cNvPr id="39" name="TextBox 38">
              <a:extLst>
                <a:ext uri="{FF2B5EF4-FFF2-40B4-BE49-F238E27FC236}">
                  <a16:creationId xmlns:a16="http://schemas.microsoft.com/office/drawing/2014/main" id="{10FE1294-5D36-E75E-5609-F0F793FE04DE}"/>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Outstanding requirements, responsible parties </a:t>
              </a:r>
              <a:r>
                <a:rPr lang="en-US" sz="1400" dirty="0"/>
                <a:t>(ERCOT, T(D)SP, ILLE), </a:t>
              </a:r>
              <a:r>
                <a:rPr lang="en-US" sz="1400" b="1" dirty="0"/>
                <a:t>due dates, and escalation points </a:t>
              </a:r>
              <a:r>
                <a:rPr lang="en-US" sz="1400" dirty="0"/>
                <a:t>to avoid delays</a:t>
              </a:r>
            </a:p>
          </p:txBody>
        </p:sp>
      </p:grpSp>
      <p:cxnSp>
        <p:nvCxnSpPr>
          <p:cNvPr id="40" name="LineBasicStrong 6">
            <a:extLst>
              <a:ext uri="{FF2B5EF4-FFF2-40B4-BE49-F238E27FC236}">
                <a16:creationId xmlns:a16="http://schemas.microsoft.com/office/drawing/2014/main" id="{C8F286EC-E75F-BFE4-727F-608E2BDAA2A3}"/>
              </a:ext>
            </a:extLst>
          </p:cNvPr>
          <p:cNvCxnSpPr>
            <a:cxnSpLocks/>
          </p:cNvCxnSpPr>
          <p:nvPr>
            <p:custDataLst>
              <p:tags r:id="rId13"/>
            </p:custDataLst>
          </p:nvPr>
        </p:nvCxnSpPr>
        <p:spPr>
          <a:xfrm>
            <a:off x="554735" y="516950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C96684E-26C9-82FA-8644-FFF9B0A7B34B}"/>
              </a:ext>
            </a:extLst>
          </p:cNvPr>
          <p:cNvGrpSpPr/>
          <p:nvPr/>
        </p:nvGrpSpPr>
        <p:grpSpPr>
          <a:xfrm>
            <a:off x="554736" y="5216492"/>
            <a:ext cx="11082527" cy="430887"/>
            <a:chOff x="554736" y="1607396"/>
            <a:chExt cx="11082527" cy="430887"/>
          </a:xfrm>
        </p:grpSpPr>
        <p:sp>
          <p:nvSpPr>
            <p:cNvPr id="42" name="TextBox 41">
              <a:extLst>
                <a:ext uri="{FF2B5EF4-FFF2-40B4-BE49-F238E27FC236}">
                  <a16:creationId xmlns:a16="http://schemas.microsoft.com/office/drawing/2014/main" id="{1B5BD560-BAF2-5929-00AC-E484FE944643}"/>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Frequent and predictable updates</a:t>
              </a:r>
              <a:endParaRPr lang="en-US" sz="1400" dirty="0"/>
            </a:p>
          </p:txBody>
        </p:sp>
        <p:sp>
          <p:nvSpPr>
            <p:cNvPr id="43" name="TextBox 42">
              <a:extLst>
                <a:ext uri="{FF2B5EF4-FFF2-40B4-BE49-F238E27FC236}">
                  <a16:creationId xmlns:a16="http://schemas.microsoft.com/office/drawing/2014/main" id="{373598BF-CB3B-C78D-655D-93E33A4D78F7}"/>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Regular update cadence with clear points of contact, explanations for delays or changes</a:t>
              </a:r>
              <a:r>
                <a:rPr lang="en-US" sz="1400" dirty="0"/>
                <a:t>, and centralized dashboard access similar to RIOO</a:t>
              </a:r>
            </a:p>
          </p:txBody>
        </p:sp>
      </p:grpSp>
      <p:cxnSp>
        <p:nvCxnSpPr>
          <p:cNvPr id="44" name="LineBasicStrong 6">
            <a:extLst>
              <a:ext uri="{FF2B5EF4-FFF2-40B4-BE49-F238E27FC236}">
                <a16:creationId xmlns:a16="http://schemas.microsoft.com/office/drawing/2014/main" id="{66C190F9-28DC-BD27-6FAB-17A909E70C1C}"/>
              </a:ext>
            </a:extLst>
          </p:cNvPr>
          <p:cNvCxnSpPr>
            <a:cxnSpLocks/>
          </p:cNvCxnSpPr>
          <p:nvPr>
            <p:custDataLst>
              <p:tags r:id="rId14"/>
            </p:custDataLst>
          </p:nvPr>
        </p:nvCxnSpPr>
        <p:spPr>
          <a:xfrm>
            <a:off x="554735" y="5694370"/>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6AD83773-32F0-9223-9FCA-F27E0273A770}"/>
              </a:ext>
            </a:extLst>
          </p:cNvPr>
          <p:cNvGrpSpPr/>
          <p:nvPr/>
        </p:nvGrpSpPr>
        <p:grpSpPr>
          <a:xfrm>
            <a:off x="554736" y="5741369"/>
            <a:ext cx="11082527" cy="430887"/>
            <a:chOff x="554736" y="1607396"/>
            <a:chExt cx="11082527" cy="430887"/>
          </a:xfrm>
        </p:grpSpPr>
        <p:sp>
          <p:nvSpPr>
            <p:cNvPr id="46" name="TextBox 45">
              <a:extLst>
                <a:ext uri="{FF2B5EF4-FFF2-40B4-BE49-F238E27FC236}">
                  <a16:creationId xmlns:a16="http://schemas.microsoft.com/office/drawing/2014/main" id="{4DA763C7-4192-8E3A-AD5A-41BE0C8E5CD4}"/>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System-level visibility</a:t>
              </a:r>
              <a:endParaRPr lang="en-US" sz="1400" dirty="0"/>
            </a:p>
          </p:txBody>
        </p:sp>
        <p:sp>
          <p:nvSpPr>
            <p:cNvPr id="47" name="TextBox 46">
              <a:extLst>
                <a:ext uri="{FF2B5EF4-FFF2-40B4-BE49-F238E27FC236}">
                  <a16:creationId xmlns:a16="http://schemas.microsoft.com/office/drawing/2014/main" id="{5DFEB41B-6057-6D15-2CD1-0B2820166ADA}"/>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Aggregate reporting on projects and MW by status, zone, and quarter</a:t>
              </a:r>
              <a:r>
                <a:rPr lang="en-US" sz="1400" dirty="0"/>
                <a:t>, including capacity margin indicators to demonstrate overall system throughput</a:t>
              </a:r>
            </a:p>
          </p:txBody>
        </p:sp>
      </p:grpSp>
    </p:spTree>
    <p:extLst>
      <p:ext uri="{BB962C8B-B14F-4D97-AF65-F5344CB8AC3E}">
        <p14:creationId xmlns:p14="http://schemas.microsoft.com/office/powerpoint/2010/main" val="1382931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B9535-2A6C-5A44-7C77-402DB5D4F000}"/>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76876074-A462-3653-2DFC-720ECD8312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5" progId="TCLayout.ActiveDocument.1">
                  <p:embed/>
                </p:oleObj>
              </mc:Choice>
              <mc:Fallback>
                <p:oleObj name="think-cell Slide" r:id="rId15" imgW="404" imgH="405" progId="TCLayout.ActiveDocument.1">
                  <p:embed/>
                  <p:pic>
                    <p:nvPicPr>
                      <p:cNvPr id="6" name="Object 6" hidden="1">
                        <a:extLst>
                          <a:ext uri="{FF2B5EF4-FFF2-40B4-BE49-F238E27FC236}">
                            <a16:creationId xmlns:a16="http://schemas.microsoft.com/office/drawing/2014/main" id="{76876074-A462-3653-2DFC-720ECD8312B3}"/>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22CF011A-7A5E-7685-98AB-3A98BA762206}"/>
              </a:ext>
            </a:extLst>
          </p:cNvPr>
          <p:cNvSpPr>
            <a:spLocks noGrp="1"/>
          </p:cNvSpPr>
          <p:nvPr>
            <p:ph type="title"/>
            <p:custDataLst>
              <p:tags r:id="rId2"/>
            </p:custDataLst>
          </p:nvPr>
        </p:nvSpPr>
        <p:spPr/>
        <p:txBody>
          <a:bodyPr vert="horz"/>
          <a:lstStyle/>
          <a:p>
            <a:r>
              <a:rPr lang="en-US" dirty="0"/>
              <a:t>Communication: Open Comments</a:t>
            </a:r>
          </a:p>
        </p:txBody>
      </p:sp>
      <p:sp>
        <p:nvSpPr>
          <p:cNvPr id="8" name="TextBox 7">
            <a:extLst>
              <a:ext uri="{FF2B5EF4-FFF2-40B4-BE49-F238E27FC236}">
                <a16:creationId xmlns:a16="http://schemas.microsoft.com/office/drawing/2014/main" id="{91DD4FDA-EEB7-AFDF-1A9A-12FF09D00892}"/>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291E0667-598F-97FA-48BE-BE3C8B3FB784}"/>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N=32</a:t>
            </a:r>
          </a:p>
        </p:txBody>
      </p:sp>
      <p:sp>
        <p:nvSpPr>
          <p:cNvPr id="10" name="TextBox 9">
            <a:extLst>
              <a:ext uri="{FF2B5EF4-FFF2-40B4-BE49-F238E27FC236}">
                <a16:creationId xmlns:a16="http://schemas.microsoft.com/office/drawing/2014/main" id="{7F9B1BB8-7962-6E3F-1EC4-9CDD3A7A7F9C}"/>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“Is there anything else you would like to share about the communication aspect of the process?”</a:t>
            </a:r>
            <a:endParaRPr lang="en-US" sz="1400" i="1" dirty="0"/>
          </a:p>
        </p:txBody>
      </p:sp>
      <p:sp>
        <p:nvSpPr>
          <p:cNvPr id="14" name="TextBox 13">
            <a:extLst>
              <a:ext uri="{FF2B5EF4-FFF2-40B4-BE49-F238E27FC236}">
                <a16:creationId xmlns:a16="http://schemas.microsoft.com/office/drawing/2014/main" id="{ECDC49B0-DBD2-4B9C-D7C9-24A2354854C7}"/>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15" name="LineBasicStrong 6">
            <a:extLst>
              <a:ext uri="{FF2B5EF4-FFF2-40B4-BE49-F238E27FC236}">
                <a16:creationId xmlns:a16="http://schemas.microsoft.com/office/drawing/2014/main" id="{DD7E2C12-1F15-E9F8-0BD5-49E2EADDEA14}"/>
              </a:ext>
            </a:extLst>
          </p:cNvPr>
          <p:cNvCxnSpPr>
            <a:cxnSpLocks/>
          </p:cNvCxnSpPr>
          <p:nvPr>
            <p:custDataLst>
              <p:tags r:id="rId5"/>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C4F733-B9A4-E51D-570D-77A0E1F6763B}"/>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17" name="Group 16">
            <a:extLst>
              <a:ext uri="{FF2B5EF4-FFF2-40B4-BE49-F238E27FC236}">
                <a16:creationId xmlns:a16="http://schemas.microsoft.com/office/drawing/2014/main" id="{3716067B-CA48-775F-C238-EF9AE07CB837}"/>
              </a:ext>
            </a:extLst>
          </p:cNvPr>
          <p:cNvGrpSpPr/>
          <p:nvPr/>
        </p:nvGrpSpPr>
        <p:grpSpPr>
          <a:xfrm>
            <a:off x="554736" y="1581421"/>
            <a:ext cx="11082527" cy="430887"/>
            <a:chOff x="554736" y="1607396"/>
            <a:chExt cx="11082527" cy="430887"/>
          </a:xfrm>
        </p:grpSpPr>
        <p:sp>
          <p:nvSpPr>
            <p:cNvPr id="18" name="TextBox 17">
              <a:extLst>
                <a:ext uri="{FF2B5EF4-FFF2-40B4-BE49-F238E27FC236}">
                  <a16:creationId xmlns:a16="http://schemas.microsoft.com/office/drawing/2014/main" id="{7F775BEE-FD7B-DA39-F2B2-F5DEACD1291B}"/>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Need for consistent process standards</a:t>
              </a:r>
              <a:endParaRPr lang="en-US" sz="1400" dirty="0"/>
            </a:p>
          </p:txBody>
        </p:sp>
        <p:sp>
          <p:nvSpPr>
            <p:cNvPr id="19" name="TextBox 18">
              <a:extLst>
                <a:ext uri="{FF2B5EF4-FFF2-40B4-BE49-F238E27FC236}">
                  <a16:creationId xmlns:a16="http://schemas.microsoft.com/office/drawing/2014/main" id="{2840E6C1-3DE0-578C-C10B-0B91D364DD39}"/>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Standardized terminology timelines and status definitions across projects are necessary </a:t>
              </a:r>
              <a:r>
                <a:rPr lang="en-US" sz="1400" dirty="0"/>
                <a:t>to reduce confusion, improve comparability, and strengthen stakeholder alignment</a:t>
              </a:r>
            </a:p>
          </p:txBody>
        </p:sp>
      </p:grpSp>
      <p:cxnSp>
        <p:nvCxnSpPr>
          <p:cNvPr id="20" name="LineBasicStrong 6">
            <a:extLst>
              <a:ext uri="{FF2B5EF4-FFF2-40B4-BE49-F238E27FC236}">
                <a16:creationId xmlns:a16="http://schemas.microsoft.com/office/drawing/2014/main" id="{29F91F60-36D8-D0B6-AF54-D79AEFAA385A}"/>
              </a:ext>
            </a:extLst>
          </p:cNvPr>
          <p:cNvCxnSpPr>
            <a:cxnSpLocks/>
          </p:cNvCxnSpPr>
          <p:nvPr>
            <p:custDataLst>
              <p:tags r:id="rId6"/>
            </p:custDataLst>
          </p:nvPr>
        </p:nvCxnSpPr>
        <p:spPr>
          <a:xfrm>
            <a:off x="554735" y="210019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16CC3D25-C0D4-2792-8DDB-EF6AFAF4C054}"/>
              </a:ext>
            </a:extLst>
          </p:cNvPr>
          <p:cNvGrpSpPr/>
          <p:nvPr/>
        </p:nvGrpSpPr>
        <p:grpSpPr>
          <a:xfrm>
            <a:off x="554736" y="2188084"/>
            <a:ext cx="11082527" cy="430887"/>
            <a:chOff x="554736" y="1607396"/>
            <a:chExt cx="11082527" cy="430887"/>
          </a:xfrm>
        </p:grpSpPr>
        <p:sp>
          <p:nvSpPr>
            <p:cNvPr id="22" name="TextBox 21">
              <a:extLst>
                <a:ext uri="{FF2B5EF4-FFF2-40B4-BE49-F238E27FC236}">
                  <a16:creationId xmlns:a16="http://schemas.microsoft.com/office/drawing/2014/main" id="{9AB56626-31D6-9D7E-F43D-B23A6F786859}"/>
                </a:ext>
              </a:extLst>
            </p:cNvPr>
            <p:cNvSpPr txBox="1">
              <a:spLocks/>
            </p:cNvSpPr>
            <p:nvPr/>
          </p:nvSpPr>
          <p:spPr>
            <a:xfrm>
              <a:off x="554736" y="1607396"/>
              <a:ext cx="281518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Clear ownership and escalation</a:t>
              </a:r>
              <a:endParaRPr lang="en-US" sz="1400" dirty="0"/>
            </a:p>
          </p:txBody>
        </p:sp>
        <p:sp>
          <p:nvSpPr>
            <p:cNvPr id="23" name="TextBox 22">
              <a:extLst>
                <a:ext uri="{FF2B5EF4-FFF2-40B4-BE49-F238E27FC236}">
                  <a16:creationId xmlns:a16="http://schemas.microsoft.com/office/drawing/2014/main" id="{C9B071BE-EF92-ED28-44BE-4ECFCF9F1284}"/>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Desire for named ERCOT points of contact, defined escalation paths, and removal of generic inboxes </a:t>
              </a:r>
              <a:r>
                <a:rPr lang="en-US" sz="1400" dirty="0"/>
                <a:t>to resolve issues faster and avoid delays caused by unclear responsibility</a:t>
              </a:r>
            </a:p>
          </p:txBody>
        </p:sp>
      </p:grpSp>
      <p:cxnSp>
        <p:nvCxnSpPr>
          <p:cNvPr id="24" name="LineBasicStrong 6">
            <a:extLst>
              <a:ext uri="{FF2B5EF4-FFF2-40B4-BE49-F238E27FC236}">
                <a16:creationId xmlns:a16="http://schemas.microsoft.com/office/drawing/2014/main" id="{7CC87B48-E8BE-FB51-88F8-5ABE372ED97C}"/>
              </a:ext>
            </a:extLst>
          </p:cNvPr>
          <p:cNvCxnSpPr>
            <a:cxnSpLocks/>
          </p:cNvCxnSpPr>
          <p:nvPr>
            <p:custDataLst>
              <p:tags r:id="rId7"/>
            </p:custDataLst>
          </p:nvPr>
        </p:nvCxnSpPr>
        <p:spPr>
          <a:xfrm>
            <a:off x="554735" y="2706859"/>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149B622A-E22A-697C-6F1C-75B33E5C439A}"/>
              </a:ext>
            </a:extLst>
          </p:cNvPr>
          <p:cNvGrpSpPr/>
          <p:nvPr/>
        </p:nvGrpSpPr>
        <p:grpSpPr>
          <a:xfrm>
            <a:off x="554736" y="2794747"/>
            <a:ext cx="11082527" cy="430887"/>
            <a:chOff x="554736" y="1607396"/>
            <a:chExt cx="11082527" cy="430887"/>
          </a:xfrm>
        </p:grpSpPr>
        <p:sp>
          <p:nvSpPr>
            <p:cNvPr id="26" name="TextBox 25">
              <a:extLst>
                <a:ext uri="{FF2B5EF4-FFF2-40B4-BE49-F238E27FC236}">
                  <a16:creationId xmlns:a16="http://schemas.microsoft.com/office/drawing/2014/main" id="{0E60DD79-82FD-2A65-AE35-289112E2F78B}"/>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Emphasis on frequent and predictable communication</a:t>
              </a:r>
              <a:endParaRPr lang="en-US" sz="1400" dirty="0"/>
            </a:p>
          </p:txBody>
        </p:sp>
        <p:sp>
          <p:nvSpPr>
            <p:cNvPr id="27" name="TextBox 26">
              <a:extLst>
                <a:ext uri="{FF2B5EF4-FFF2-40B4-BE49-F238E27FC236}">
                  <a16:creationId xmlns:a16="http://schemas.microsoft.com/office/drawing/2014/main" id="{4E04FC79-89CF-AA4C-6956-483D039961CD}"/>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Importance of weekly or biweekly updates, timely notice of process changes, and regular touchpoints </a:t>
              </a:r>
              <a:r>
                <a:rPr lang="en-US" sz="1400" dirty="0"/>
                <a:t>to keep stakeholders informed as the process evolves</a:t>
              </a:r>
            </a:p>
          </p:txBody>
        </p:sp>
      </p:grpSp>
      <p:cxnSp>
        <p:nvCxnSpPr>
          <p:cNvPr id="28" name="LineBasicStrong 6">
            <a:extLst>
              <a:ext uri="{FF2B5EF4-FFF2-40B4-BE49-F238E27FC236}">
                <a16:creationId xmlns:a16="http://schemas.microsoft.com/office/drawing/2014/main" id="{A9D56D17-02E4-A7CD-F05E-0746FC50E017}"/>
              </a:ext>
            </a:extLst>
          </p:cNvPr>
          <p:cNvCxnSpPr>
            <a:cxnSpLocks/>
          </p:cNvCxnSpPr>
          <p:nvPr>
            <p:custDataLst>
              <p:tags r:id="rId8"/>
            </p:custDataLst>
          </p:nvPr>
        </p:nvCxnSpPr>
        <p:spPr>
          <a:xfrm>
            <a:off x="554735" y="3313522"/>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ABFDF7B3-9D9C-0995-E686-56226FEA575E}"/>
              </a:ext>
            </a:extLst>
          </p:cNvPr>
          <p:cNvGrpSpPr/>
          <p:nvPr/>
        </p:nvGrpSpPr>
        <p:grpSpPr>
          <a:xfrm>
            <a:off x="554736" y="3401410"/>
            <a:ext cx="11082527" cy="430887"/>
            <a:chOff x="554736" y="1607396"/>
            <a:chExt cx="11082527" cy="430887"/>
          </a:xfrm>
        </p:grpSpPr>
        <p:sp>
          <p:nvSpPr>
            <p:cNvPr id="30" name="TextBox 29">
              <a:extLst>
                <a:ext uri="{FF2B5EF4-FFF2-40B4-BE49-F238E27FC236}">
                  <a16:creationId xmlns:a16="http://schemas.microsoft.com/office/drawing/2014/main" id="{ACA694A5-2D3E-06AE-2546-D4B4EA02090B}"/>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Centralized visibility and tracking tools</a:t>
              </a:r>
              <a:endParaRPr lang="en-US" sz="1400" dirty="0"/>
            </a:p>
          </p:txBody>
        </p:sp>
        <p:sp>
          <p:nvSpPr>
            <p:cNvPr id="31" name="TextBox 30">
              <a:extLst>
                <a:ext uri="{FF2B5EF4-FFF2-40B4-BE49-F238E27FC236}">
                  <a16:creationId xmlns:a16="http://schemas.microsoft.com/office/drawing/2014/main" id="{14BFF23D-248D-DA2B-E0BF-8FC79D2454B6}"/>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dirty="0"/>
                <a:t>Stakeholders support a RIOO-style dashboard that centralizes project information</a:t>
              </a:r>
              <a:r>
                <a:rPr lang="en-US" sz="1400" dirty="0"/>
                <a:t>, shows real time status, milestones, risks, and dependencies and enables on demand access</a:t>
              </a:r>
            </a:p>
          </p:txBody>
        </p:sp>
      </p:grpSp>
      <p:cxnSp>
        <p:nvCxnSpPr>
          <p:cNvPr id="32" name="LineBasicStrong 6">
            <a:extLst>
              <a:ext uri="{FF2B5EF4-FFF2-40B4-BE49-F238E27FC236}">
                <a16:creationId xmlns:a16="http://schemas.microsoft.com/office/drawing/2014/main" id="{E7F59AC0-F920-05D2-6FAD-C6F901EC2282}"/>
              </a:ext>
            </a:extLst>
          </p:cNvPr>
          <p:cNvCxnSpPr>
            <a:cxnSpLocks/>
          </p:cNvCxnSpPr>
          <p:nvPr>
            <p:custDataLst>
              <p:tags r:id="rId9"/>
            </p:custDataLst>
          </p:nvPr>
        </p:nvCxnSpPr>
        <p:spPr>
          <a:xfrm>
            <a:off x="554735" y="3920185"/>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F1B3FB0F-758B-BEF9-42EE-203274B27682}"/>
              </a:ext>
            </a:extLst>
          </p:cNvPr>
          <p:cNvGrpSpPr/>
          <p:nvPr/>
        </p:nvGrpSpPr>
        <p:grpSpPr>
          <a:xfrm>
            <a:off x="554736" y="4008073"/>
            <a:ext cx="11082527" cy="430887"/>
            <a:chOff x="554736" y="1607396"/>
            <a:chExt cx="11082527" cy="430887"/>
          </a:xfrm>
        </p:grpSpPr>
        <p:sp>
          <p:nvSpPr>
            <p:cNvPr id="34" name="TextBox 33">
              <a:extLst>
                <a:ext uri="{FF2B5EF4-FFF2-40B4-BE49-F238E27FC236}">
                  <a16:creationId xmlns:a16="http://schemas.microsoft.com/office/drawing/2014/main" id="{0880AE1E-D4D0-DC0C-492D-35845FA5E41E}"/>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Request for automated status notifications</a:t>
              </a:r>
              <a:endParaRPr lang="en-US" sz="1400" dirty="0"/>
            </a:p>
          </p:txBody>
        </p:sp>
        <p:sp>
          <p:nvSpPr>
            <p:cNvPr id="35" name="TextBox 34">
              <a:extLst>
                <a:ext uri="{FF2B5EF4-FFF2-40B4-BE49-F238E27FC236}">
                  <a16:creationId xmlns:a16="http://schemas.microsoft.com/office/drawing/2014/main" id="{94F09088-908B-D18F-8031-475F5720EBC1}"/>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Respondents recommend automatic email notifications upon batch acceptance milestone completion and material status changes </a:t>
              </a:r>
              <a:r>
                <a:rPr lang="en-US" sz="1400" dirty="0"/>
                <a:t>including links to dashboards and clear next steps</a:t>
              </a:r>
            </a:p>
          </p:txBody>
        </p:sp>
      </p:grpSp>
      <p:cxnSp>
        <p:nvCxnSpPr>
          <p:cNvPr id="36" name="LineBasicStrong 6">
            <a:extLst>
              <a:ext uri="{FF2B5EF4-FFF2-40B4-BE49-F238E27FC236}">
                <a16:creationId xmlns:a16="http://schemas.microsoft.com/office/drawing/2014/main" id="{7B227AB3-1B75-EEDF-67E6-E6E79CF6AA6E}"/>
              </a:ext>
            </a:extLst>
          </p:cNvPr>
          <p:cNvCxnSpPr>
            <a:cxnSpLocks/>
          </p:cNvCxnSpPr>
          <p:nvPr>
            <p:custDataLst>
              <p:tags r:id="rId10"/>
            </p:custDataLst>
          </p:nvPr>
        </p:nvCxnSpPr>
        <p:spPr>
          <a:xfrm>
            <a:off x="554735" y="4526848"/>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16F38ABF-42DF-25F5-E579-21DFBBFC1CD2}"/>
              </a:ext>
            </a:extLst>
          </p:cNvPr>
          <p:cNvGrpSpPr/>
          <p:nvPr/>
        </p:nvGrpSpPr>
        <p:grpSpPr>
          <a:xfrm>
            <a:off x="554736" y="4614736"/>
            <a:ext cx="11082527" cy="430887"/>
            <a:chOff x="554736" y="1607396"/>
            <a:chExt cx="11082527" cy="430887"/>
          </a:xfrm>
        </p:grpSpPr>
        <p:sp>
          <p:nvSpPr>
            <p:cNvPr id="38" name="TextBox 37">
              <a:extLst>
                <a:ext uri="{FF2B5EF4-FFF2-40B4-BE49-F238E27FC236}">
                  <a16:creationId xmlns:a16="http://schemas.microsoft.com/office/drawing/2014/main" id="{320CA8A5-5DB6-4DA7-5D74-42D1A5CEDD02}"/>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Transparency around criteria and data</a:t>
              </a:r>
              <a:endParaRPr lang="en-US" sz="1400" dirty="0"/>
            </a:p>
          </p:txBody>
        </p:sp>
        <p:sp>
          <p:nvSpPr>
            <p:cNvPr id="39" name="TextBox 38">
              <a:extLst>
                <a:ext uri="{FF2B5EF4-FFF2-40B4-BE49-F238E27FC236}">
                  <a16:creationId xmlns:a16="http://schemas.microsoft.com/office/drawing/2014/main" id="{B05636AA-1A5E-2BDE-F377-E8870F910514}"/>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Call for clear articulation of eligibility study and allocation criteria and access to sufficient study data </a:t>
              </a:r>
              <a:r>
                <a:rPr lang="en-US" sz="1400" dirty="0"/>
                <a:t>to support informed decision making before commitments are posted</a:t>
              </a:r>
            </a:p>
          </p:txBody>
        </p:sp>
      </p:grpSp>
      <p:cxnSp>
        <p:nvCxnSpPr>
          <p:cNvPr id="40" name="LineBasicStrong 6">
            <a:extLst>
              <a:ext uri="{FF2B5EF4-FFF2-40B4-BE49-F238E27FC236}">
                <a16:creationId xmlns:a16="http://schemas.microsoft.com/office/drawing/2014/main" id="{181FD7F1-B219-3ED5-4F58-F79226ECB2F9}"/>
              </a:ext>
            </a:extLst>
          </p:cNvPr>
          <p:cNvCxnSpPr>
            <a:cxnSpLocks/>
          </p:cNvCxnSpPr>
          <p:nvPr>
            <p:custDataLst>
              <p:tags r:id="rId11"/>
            </p:custDataLst>
          </p:nvPr>
        </p:nvCxnSpPr>
        <p:spPr>
          <a:xfrm>
            <a:off x="554735" y="513351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95421DD4-24FA-3BE2-B0F8-42482FF9D127}"/>
              </a:ext>
            </a:extLst>
          </p:cNvPr>
          <p:cNvGrpSpPr/>
          <p:nvPr/>
        </p:nvGrpSpPr>
        <p:grpSpPr>
          <a:xfrm>
            <a:off x="554736" y="5221399"/>
            <a:ext cx="11082527" cy="430887"/>
            <a:chOff x="554736" y="1607396"/>
            <a:chExt cx="11082527" cy="430887"/>
          </a:xfrm>
        </p:grpSpPr>
        <p:sp>
          <p:nvSpPr>
            <p:cNvPr id="42" name="TextBox 41">
              <a:extLst>
                <a:ext uri="{FF2B5EF4-FFF2-40B4-BE49-F238E27FC236}">
                  <a16:creationId xmlns:a16="http://schemas.microsoft.com/office/drawing/2014/main" id="{E929FC23-E125-65CA-1D17-80CA8397431A}"/>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Emphasis on responsiveness staffing and automation</a:t>
              </a:r>
              <a:endParaRPr lang="en-US" sz="1400" dirty="0"/>
            </a:p>
          </p:txBody>
        </p:sp>
        <p:sp>
          <p:nvSpPr>
            <p:cNvPr id="43" name="TextBox 42">
              <a:extLst>
                <a:ext uri="{FF2B5EF4-FFF2-40B4-BE49-F238E27FC236}">
                  <a16:creationId xmlns:a16="http://schemas.microsoft.com/office/drawing/2014/main" id="{2CBE3703-E31A-8067-C3AA-FA4E94A47391}"/>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dirty="0"/>
                <a:t>Need for adequate ERCOT staffing service level </a:t>
              </a:r>
              <a:r>
                <a:rPr lang="en-US" sz="1400" dirty="0"/>
                <a:t>expectations and automation to ensure timely responses and reduce reliance on workshops for basic questions</a:t>
              </a:r>
            </a:p>
          </p:txBody>
        </p:sp>
      </p:grpSp>
      <p:cxnSp>
        <p:nvCxnSpPr>
          <p:cNvPr id="44" name="LineBasicStrong 6">
            <a:extLst>
              <a:ext uri="{FF2B5EF4-FFF2-40B4-BE49-F238E27FC236}">
                <a16:creationId xmlns:a16="http://schemas.microsoft.com/office/drawing/2014/main" id="{C83A22F3-113E-23ED-8FB5-B70D8B9F3D45}"/>
              </a:ext>
            </a:extLst>
          </p:cNvPr>
          <p:cNvCxnSpPr>
            <a:cxnSpLocks/>
          </p:cNvCxnSpPr>
          <p:nvPr>
            <p:custDataLst>
              <p:tags r:id="rId12"/>
            </p:custDataLst>
          </p:nvPr>
        </p:nvCxnSpPr>
        <p:spPr>
          <a:xfrm>
            <a:off x="554735" y="574017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857FEE0-3F80-628A-1EC4-641764C4FBBF}"/>
              </a:ext>
            </a:extLst>
          </p:cNvPr>
          <p:cNvGrpSpPr/>
          <p:nvPr/>
        </p:nvGrpSpPr>
        <p:grpSpPr>
          <a:xfrm>
            <a:off x="554736" y="5828066"/>
            <a:ext cx="11082527" cy="430887"/>
            <a:chOff x="554736" y="1607396"/>
            <a:chExt cx="11082527" cy="430887"/>
          </a:xfrm>
        </p:grpSpPr>
        <p:sp>
          <p:nvSpPr>
            <p:cNvPr id="46" name="TextBox 45">
              <a:extLst>
                <a:ext uri="{FF2B5EF4-FFF2-40B4-BE49-F238E27FC236}">
                  <a16:creationId xmlns:a16="http://schemas.microsoft.com/office/drawing/2014/main" id="{DCFE7E36-525F-70DD-F7B8-7196603A1B96}"/>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Call for stronger ERCOT T(D)SP developer coordination</a:t>
              </a:r>
              <a:endParaRPr lang="en-US" sz="1400" dirty="0"/>
            </a:p>
          </p:txBody>
        </p:sp>
        <p:sp>
          <p:nvSpPr>
            <p:cNvPr id="47" name="TextBox 46">
              <a:extLst>
                <a:ext uri="{FF2B5EF4-FFF2-40B4-BE49-F238E27FC236}">
                  <a16:creationId xmlns:a16="http://schemas.microsoft.com/office/drawing/2014/main" id="{2C60828D-E398-614B-856C-F362A1155DEB}"/>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dirty="0"/>
                <a:t>Stakeholders request improved three-party communication and visibility between ERCOT, TDSPs, and ILLEs </a:t>
              </a:r>
              <a:r>
                <a:rPr lang="en-US" sz="1400" dirty="0"/>
                <a:t>to accelerate timelines reduce friction and increase investment confidence</a:t>
              </a:r>
            </a:p>
          </p:txBody>
        </p:sp>
      </p:grpSp>
      <p:sp>
        <p:nvSpPr>
          <p:cNvPr id="48" name="TrackerNumBlue 28">
            <a:extLst>
              <a:ext uri="{FF2B5EF4-FFF2-40B4-BE49-F238E27FC236}">
                <a16:creationId xmlns:a16="http://schemas.microsoft.com/office/drawing/2014/main" id="{EFD5577F-C67C-BEBB-6706-C0308027CDE8}"/>
              </a:ext>
            </a:extLst>
          </p:cNvPr>
          <p:cNvSpPr/>
          <p:nvPr>
            <p:custDataLst>
              <p:tags r:id="rId1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G</a:t>
            </a:r>
          </a:p>
        </p:txBody>
      </p:sp>
    </p:spTree>
    <p:extLst>
      <p:ext uri="{BB962C8B-B14F-4D97-AF65-F5344CB8AC3E}">
        <p14:creationId xmlns:p14="http://schemas.microsoft.com/office/powerpoint/2010/main" val="329042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135D1-A816-EC69-032D-2D47C47663E2}"/>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4612B154-14AC-74F3-CE08-686D559C2DFA}"/>
              </a:ext>
            </a:extLst>
          </p:cNvPr>
          <p:cNvGraphicFramePr>
            <a:graphicFrameLocks noChangeAspect="1"/>
          </p:cNvGraphicFramePr>
          <p:nvPr>
            <p:custDataLst>
              <p:tags r:id="rId1"/>
            </p:custDataLst>
            <p:extLst>
              <p:ext uri="{D42A27DB-BD31-4B8C-83A1-F6EECF244321}">
                <p14:modId xmlns:p14="http://schemas.microsoft.com/office/powerpoint/2010/main" val="3358582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4612B154-14AC-74F3-CE08-686D559C2DFA}"/>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0DF50E92-B84B-1024-B224-8BD7C0E5623B}"/>
              </a:ext>
            </a:extLst>
          </p:cNvPr>
          <p:cNvSpPr>
            <a:spLocks noGrp="1"/>
          </p:cNvSpPr>
          <p:nvPr>
            <p:ph type="title"/>
            <p:custDataLst>
              <p:tags r:id="rId2"/>
            </p:custDataLst>
          </p:nvPr>
        </p:nvSpPr>
        <p:spPr>
          <a:xfrm>
            <a:off x="554736" y="172212"/>
            <a:ext cx="6967728" cy="731520"/>
          </a:xfrm>
        </p:spPr>
        <p:txBody>
          <a:bodyPr vert="horz"/>
          <a:lstStyle/>
          <a:p>
            <a:r>
              <a:rPr lang="en-US" dirty="0"/>
              <a:t>End to end: Certainty speed tradeoff</a:t>
            </a:r>
          </a:p>
        </p:txBody>
      </p:sp>
      <p:cxnSp>
        <p:nvCxnSpPr>
          <p:cNvPr id="6" name="LineBasicStrong 6">
            <a:extLst>
              <a:ext uri="{FF2B5EF4-FFF2-40B4-BE49-F238E27FC236}">
                <a16:creationId xmlns:a16="http://schemas.microsoft.com/office/drawing/2014/main" id="{0AC51F47-25A1-FAE1-FE02-8F8CD3CAF48B}"/>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01D8214-A9D5-0809-BC12-32509A10CC03}"/>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40C27039-EEB5-395B-B1A6-7B00A7DFDB8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4. Footnote">
            <a:extLst>
              <a:ext uri="{FF2B5EF4-FFF2-40B4-BE49-F238E27FC236}">
                <a16:creationId xmlns:a16="http://schemas.microsoft.com/office/drawing/2014/main" id="{B8C815D6-D226-5106-AF70-72631FCD7FA9}"/>
              </a:ext>
            </a:extLst>
          </p:cNvPr>
          <p:cNvSpPr txBox="1"/>
          <p:nvPr>
            <p:custDataLst>
              <p:tags r:id="rId5"/>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N=69 (15 T(D)SPs, 40 LLC, 14 Other)</a:t>
            </a:r>
          </a:p>
        </p:txBody>
      </p:sp>
      <p:sp>
        <p:nvSpPr>
          <p:cNvPr id="21" name="TextBox 20">
            <a:extLst>
              <a:ext uri="{FF2B5EF4-FFF2-40B4-BE49-F238E27FC236}">
                <a16:creationId xmlns:a16="http://schemas.microsoft.com/office/drawing/2014/main" id="{1058861B-4225-24CB-0B6A-A77B8F06E53C}"/>
              </a:ext>
            </a:extLst>
          </p:cNvPr>
          <p:cNvSpPr txBox="1"/>
          <p:nvPr>
            <p:custDataLst>
              <p:tags r:id="rId6"/>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8EFDD80C-E3BC-46D9-A6A1-F4FBD06E886B}"/>
              </a:ext>
            </a:extLst>
          </p:cNvPr>
          <p:cNvSpPr/>
          <p:nvPr>
            <p:custDataLst>
              <p:tags r:id="rId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H1</a:t>
            </a:r>
          </a:p>
        </p:txBody>
      </p:sp>
      <p:sp>
        <p:nvSpPr>
          <p:cNvPr id="36" name="TextBox 35">
            <a:extLst>
              <a:ext uri="{FF2B5EF4-FFF2-40B4-BE49-F238E27FC236}">
                <a16:creationId xmlns:a16="http://schemas.microsoft.com/office/drawing/2014/main" id="{3D85C364-E363-C8FA-1CEE-8D8F97509FD7}"/>
              </a:ext>
            </a:extLst>
          </p:cNvPr>
          <p:cNvSpPr txBox="1">
            <a:spLocks/>
          </p:cNvSpPr>
          <p:nvPr/>
        </p:nvSpPr>
        <p:spPr>
          <a:xfrm>
            <a:off x="554735" y="1327877"/>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“Which trade-off should ERCOT prioritize in the Large Load Interconnection process?”</a:t>
            </a:r>
            <a:r>
              <a:rPr lang="en-US" sz="1400" i="1" dirty="0"/>
              <a:t> (% of overall respondents)</a:t>
            </a:r>
          </a:p>
        </p:txBody>
      </p:sp>
      <p:graphicFrame>
        <p:nvGraphicFramePr>
          <p:cNvPr id="12" name="Chart 11">
            <a:extLst>
              <a:ext uri="{FF2B5EF4-FFF2-40B4-BE49-F238E27FC236}">
                <a16:creationId xmlns:a16="http://schemas.microsoft.com/office/drawing/2014/main" id="{39713094-B9D7-A932-5884-A0980400A572}"/>
              </a:ext>
            </a:extLst>
          </p:cNvPr>
          <p:cNvGraphicFramePr/>
          <p:nvPr>
            <p:custDataLst>
              <p:tags r:id="rId8"/>
            </p:custDataLst>
            <p:extLst>
              <p:ext uri="{D42A27DB-BD31-4B8C-83A1-F6EECF244321}">
                <p14:modId xmlns:p14="http://schemas.microsoft.com/office/powerpoint/2010/main" val="2116146208"/>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13" name="Text Placeholder 4">
            <a:extLst>
              <a:ext uri="{FF2B5EF4-FFF2-40B4-BE49-F238E27FC236}">
                <a16:creationId xmlns:a16="http://schemas.microsoft.com/office/drawing/2014/main" id="{4E97D3AF-063B-735D-2BCE-00757F560D99}"/>
              </a:ext>
            </a:extLst>
          </p:cNvPr>
          <p:cNvSpPr>
            <a:spLocks noGrp="1"/>
          </p:cNvSpPr>
          <p:nvPr>
            <p:custDataLst>
              <p:tags r:id="rId9"/>
            </p:custDataLst>
          </p:nvPr>
        </p:nvSpPr>
        <p:spPr bwMode="gray">
          <a:xfrm>
            <a:off x="1582738" y="4921250"/>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BDDAF57-C573-4A46-80E9-934E1B2CC825}" type="datetime'''''''''''''''''''''''''''''''''''''''''''''4%'''''''''">
              <a:rPr lang="en-US" altLang="en-US" sz="1200" smtClean="0">
                <a:solidFill>
                  <a:schemeClr val="tx2"/>
                </a:solidFill>
                <a:cs typeface="+mn-cs"/>
              </a:rPr>
              <a:pPr lvl="0" algn="ctr">
                <a:spcBef>
                  <a:spcPct val="0"/>
                </a:spcBef>
                <a:spcAft>
                  <a:spcPct val="0"/>
                </a:spcAft>
              </a:pPr>
              <a:t>4%</a:t>
            </a:fld>
            <a:endParaRPr lang="en-US" sz="1200" dirty="0">
              <a:solidFill>
                <a:schemeClr val="tx2"/>
              </a:solidFill>
              <a:cs typeface="+mn-cs"/>
            </a:endParaRPr>
          </a:p>
        </p:txBody>
      </p:sp>
      <p:sp>
        <p:nvSpPr>
          <p:cNvPr id="14" name="Text Placeholder 4">
            <a:extLst>
              <a:ext uri="{FF2B5EF4-FFF2-40B4-BE49-F238E27FC236}">
                <a16:creationId xmlns:a16="http://schemas.microsoft.com/office/drawing/2014/main" id="{BE5F6C9D-C05D-8257-F818-5A01A5ECD95F}"/>
              </a:ext>
            </a:extLst>
          </p:cNvPr>
          <p:cNvSpPr>
            <a:spLocks noGrp="1"/>
          </p:cNvSpPr>
          <p:nvPr>
            <p:custDataLst>
              <p:tags r:id="rId10"/>
            </p:custDataLst>
          </p:nvPr>
        </p:nvSpPr>
        <p:spPr bwMode="gray">
          <a:xfrm>
            <a:off x="1582738" y="5100638"/>
            <a:ext cx="263525"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AE57969-FDC3-4B32-A282-E7DA9E82FE64}" type="datetime'6''%'''''''''''''''''''''''''''''''''''''''''''''''''''">
              <a:rPr lang="en-US" altLang="en-US" sz="1200" smtClean="0">
                <a:effectLst/>
                <a:cs typeface="+mn-cs"/>
              </a:rPr>
              <a:pPr/>
              <a:t>6%</a:t>
            </a:fld>
            <a:endParaRPr lang="en-US" sz="1200" dirty="0">
              <a:cs typeface="+mn-cs"/>
            </a:endParaRPr>
          </a:p>
        </p:txBody>
      </p:sp>
      <p:sp>
        <p:nvSpPr>
          <p:cNvPr id="17" name="Text Placeholder 4">
            <a:extLst>
              <a:ext uri="{FF2B5EF4-FFF2-40B4-BE49-F238E27FC236}">
                <a16:creationId xmlns:a16="http://schemas.microsoft.com/office/drawing/2014/main" id="{A450D961-9D77-18AB-7CE9-0A1E0A4F5396}"/>
              </a:ext>
            </a:extLst>
          </p:cNvPr>
          <p:cNvSpPr>
            <a:spLocks noGrp="1"/>
          </p:cNvSpPr>
          <p:nvPr>
            <p:custDataLst>
              <p:tags r:id="rId11"/>
            </p:custDataLst>
          </p:nvPr>
        </p:nvSpPr>
        <p:spPr bwMode="auto">
          <a:xfrm>
            <a:off x="830264" y="5384800"/>
            <a:ext cx="1770063"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0854754-9C06-4162-BA18-35A46AA692B4}" type="thinkcell&lt;?xml version=&quot;1.0&quot; encoding=&quot;UTF-16&quot; standalone=&quot;yes&quot;?&gt;&lt;root reqver=&quot;28224&quot;&gt;&lt;version val=&quot;35838&quot;/&gt;&lt;PersistentType&gt;&lt;m_guid val=&quot;532743f6-685a-4369-bb30-a7a1b0a9d0da&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More certain, stable results even if studies and allocations take longer</a:t>
            </a:fld>
            <a:endParaRPr lang="en-US" sz="1200" dirty="0">
              <a:cs typeface="+mn-cs"/>
            </a:endParaRPr>
          </a:p>
        </p:txBody>
      </p:sp>
      <p:sp>
        <p:nvSpPr>
          <p:cNvPr id="18" name="Text Placeholder 4">
            <a:extLst>
              <a:ext uri="{FF2B5EF4-FFF2-40B4-BE49-F238E27FC236}">
                <a16:creationId xmlns:a16="http://schemas.microsoft.com/office/drawing/2014/main" id="{B813FAD2-E530-A088-211C-DA88CB670E63}"/>
              </a:ext>
            </a:extLst>
          </p:cNvPr>
          <p:cNvSpPr>
            <a:spLocks noGrp="1"/>
          </p:cNvSpPr>
          <p:nvPr>
            <p:custDataLst>
              <p:tags r:id="rId12"/>
            </p:custDataLst>
          </p:nvPr>
        </p:nvSpPr>
        <p:spPr bwMode="gray">
          <a:xfrm>
            <a:off x="3865563" y="2755900"/>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61CE84F-3D1E-45DA-8F4F-8FBDD1F79A81}" type="datetime'''''''''''''''''''''''1''''''''''''''''''''''''''''''4''%'''''">
              <a:rPr lang="en-US" altLang="en-US" sz="1200" smtClean="0">
                <a:solidFill>
                  <a:schemeClr val="tx2"/>
                </a:solidFill>
                <a:cs typeface="+mn-cs"/>
              </a:rPr>
              <a:pPr lvl="0" algn="ctr">
                <a:spcBef>
                  <a:spcPct val="0"/>
                </a:spcBef>
                <a:spcAft>
                  <a:spcPct val="0"/>
                </a:spcAft>
              </a:pPr>
              <a:t>14%</a:t>
            </a:fld>
            <a:endParaRPr lang="en-US" sz="1200" dirty="0">
              <a:solidFill>
                <a:schemeClr val="tx2"/>
              </a:solidFill>
              <a:cs typeface="+mn-cs"/>
            </a:endParaRPr>
          </a:p>
        </p:txBody>
      </p:sp>
      <p:sp>
        <p:nvSpPr>
          <p:cNvPr id="19" name="Text Placeholder 4">
            <a:extLst>
              <a:ext uri="{FF2B5EF4-FFF2-40B4-BE49-F238E27FC236}">
                <a16:creationId xmlns:a16="http://schemas.microsoft.com/office/drawing/2014/main" id="{815AF2C0-F17A-46D9-F38E-C0EB54705423}"/>
              </a:ext>
            </a:extLst>
          </p:cNvPr>
          <p:cNvSpPr>
            <a:spLocks noGrp="1"/>
          </p:cNvSpPr>
          <p:nvPr>
            <p:custDataLst>
              <p:tags r:id="rId13"/>
            </p:custDataLst>
          </p:nvPr>
        </p:nvSpPr>
        <p:spPr bwMode="gray">
          <a:xfrm>
            <a:off x="3865563" y="380047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B36451C-7767-41AE-ADF8-6383737C0915}" type="datetime'''''''''''''''''''''''''''''''''''''''4''''5''''''''%'''">
              <a:rPr lang="en-US" altLang="en-US" sz="1200" smtClean="0">
                <a:cs typeface="+mn-cs"/>
              </a:rPr>
              <a:pPr/>
              <a:t>45%</a:t>
            </a:fld>
            <a:endParaRPr lang="en-US" sz="1200" dirty="0">
              <a:cs typeface="+mn-cs"/>
            </a:endParaRPr>
          </a:p>
        </p:txBody>
      </p:sp>
      <p:sp>
        <p:nvSpPr>
          <p:cNvPr id="20" name="Text Placeholder 4">
            <a:extLst>
              <a:ext uri="{FF2B5EF4-FFF2-40B4-BE49-F238E27FC236}">
                <a16:creationId xmlns:a16="http://schemas.microsoft.com/office/drawing/2014/main" id="{8E07B414-C25E-BEA0-367B-AA432EA83F40}"/>
              </a:ext>
            </a:extLst>
          </p:cNvPr>
          <p:cNvSpPr>
            <a:spLocks noGrp="1"/>
          </p:cNvSpPr>
          <p:nvPr>
            <p:custDataLst>
              <p:tags r:id="rId14"/>
            </p:custDataLst>
          </p:nvPr>
        </p:nvSpPr>
        <p:spPr bwMode="gray">
          <a:xfrm>
            <a:off x="3865563" y="489585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877EA19-F94C-4FA3-8E05-5058A8D00292}" type="datetime'''''''''''''1''''''''''''''''''''7''''''''''%'''''''''''''''">
              <a:rPr lang="en-US" altLang="en-US" sz="1200" smtClean="0">
                <a:solidFill>
                  <a:schemeClr val="tx2"/>
                </a:solidFill>
                <a:cs typeface="+mn-cs"/>
              </a:rPr>
              <a:pPr/>
              <a:t>17%</a:t>
            </a:fld>
            <a:endParaRPr lang="en-US" sz="1200" dirty="0">
              <a:solidFill>
                <a:schemeClr val="tx2"/>
              </a:solidFill>
              <a:cs typeface="+mn-cs"/>
            </a:endParaRPr>
          </a:p>
        </p:txBody>
      </p:sp>
      <p:sp>
        <p:nvSpPr>
          <p:cNvPr id="23" name="Text Placeholder 4">
            <a:extLst>
              <a:ext uri="{FF2B5EF4-FFF2-40B4-BE49-F238E27FC236}">
                <a16:creationId xmlns:a16="http://schemas.microsoft.com/office/drawing/2014/main" id="{AAB814E5-DEEF-9620-4836-84E8342A5761}"/>
              </a:ext>
            </a:extLst>
          </p:cNvPr>
          <p:cNvSpPr>
            <a:spLocks noGrp="1"/>
          </p:cNvSpPr>
          <p:nvPr>
            <p:custDataLst>
              <p:tags r:id="rId15"/>
            </p:custDataLst>
          </p:nvPr>
        </p:nvSpPr>
        <p:spPr bwMode="auto">
          <a:xfrm>
            <a:off x="3370264" y="5384800"/>
            <a:ext cx="13382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F49355-AA88-4B3A-A404-0482403F97D4}" type="datetime'Bal''a''n''''''''ce ''bet''ween cer''t''ainty a''nd'' sp''eed'">
              <a:rPr lang="en-US" altLang="en-US" sz="1200" smtClean="0">
                <a:cs typeface="+mn-cs"/>
              </a:rPr>
              <a:pPr lvl="0" algn="ctr">
                <a:spcBef>
                  <a:spcPct val="0"/>
                </a:spcBef>
                <a:spcAft>
                  <a:spcPct val="0"/>
                </a:spcAft>
              </a:pPr>
              <a:t>Balance between certainty and speed</a:t>
            </a:fld>
            <a:endParaRPr lang="en-US" sz="1200" dirty="0">
              <a:cs typeface="+mn-cs"/>
            </a:endParaRPr>
          </a:p>
        </p:txBody>
      </p:sp>
      <p:sp>
        <p:nvSpPr>
          <p:cNvPr id="24" name="Text Placeholder 4">
            <a:extLst>
              <a:ext uri="{FF2B5EF4-FFF2-40B4-BE49-F238E27FC236}">
                <a16:creationId xmlns:a16="http://schemas.microsoft.com/office/drawing/2014/main" id="{6577D981-0834-0553-1AEF-361166C21839}"/>
              </a:ext>
            </a:extLst>
          </p:cNvPr>
          <p:cNvSpPr>
            <a:spLocks noGrp="1"/>
          </p:cNvSpPr>
          <p:nvPr>
            <p:custDataLst>
              <p:tags r:id="rId16"/>
            </p:custDataLst>
          </p:nvPr>
        </p:nvSpPr>
        <p:spPr bwMode="gray">
          <a:xfrm>
            <a:off x="6229350" y="4794250"/>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DCA06FD-634C-4EFE-A19E-AA48E6F698B4}" type="datetime'''''''''''''''''''''3''''''''''''''''%'">
              <a:rPr lang="en-US" altLang="en-US" sz="1200" smtClean="0">
                <a:solidFill>
                  <a:schemeClr val="tx2"/>
                </a:solidFill>
                <a:effectLst/>
                <a:cs typeface="+mn-cs"/>
              </a:rPr>
              <a:pPr lvl="0" algn="ctr">
                <a:spcBef>
                  <a:spcPct val="0"/>
                </a:spcBef>
                <a:spcAft>
                  <a:spcPct val="0"/>
                </a:spcAft>
              </a:pPr>
              <a:t>3%</a:t>
            </a:fld>
            <a:endParaRPr lang="en-US" sz="1200" dirty="0">
              <a:solidFill>
                <a:schemeClr val="tx2"/>
              </a:solidFill>
              <a:cs typeface="+mn-cs"/>
            </a:endParaRPr>
          </a:p>
        </p:txBody>
      </p:sp>
      <p:sp>
        <p:nvSpPr>
          <p:cNvPr id="25" name="Text Placeholder 4">
            <a:extLst>
              <a:ext uri="{FF2B5EF4-FFF2-40B4-BE49-F238E27FC236}">
                <a16:creationId xmlns:a16="http://schemas.microsoft.com/office/drawing/2014/main" id="{E89790F0-6475-FD0B-6071-A9E072597F39}"/>
              </a:ext>
            </a:extLst>
          </p:cNvPr>
          <p:cNvSpPr>
            <a:spLocks noGrp="1"/>
          </p:cNvSpPr>
          <p:nvPr>
            <p:custDataLst>
              <p:tags r:id="rId17"/>
            </p:custDataLst>
          </p:nvPr>
        </p:nvSpPr>
        <p:spPr bwMode="gray">
          <a:xfrm>
            <a:off x="6229350" y="4972050"/>
            <a:ext cx="263525"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4392308-D012-4BD3-9682-C40A14BAE8CC}" type="datetime'''''''''''''''''''''''''''''''''''''''''''''''''7''''%'">
              <a:rPr lang="en-US" altLang="en-US" sz="1200" smtClean="0">
                <a:cs typeface="+mn-cs"/>
              </a:rPr>
              <a:pPr lvl="0" algn="ctr">
                <a:spcBef>
                  <a:spcPct val="0"/>
                </a:spcBef>
                <a:spcAft>
                  <a:spcPct val="0"/>
                </a:spcAft>
              </a:pPr>
              <a:t>7%</a:t>
            </a:fld>
            <a:endParaRPr lang="en-US" sz="1200" dirty="0">
              <a:cs typeface="+mn-cs"/>
            </a:endParaRPr>
          </a:p>
        </p:txBody>
      </p:sp>
      <p:sp>
        <p:nvSpPr>
          <p:cNvPr id="26" name="Text Placeholder 4">
            <a:extLst>
              <a:ext uri="{FF2B5EF4-FFF2-40B4-BE49-F238E27FC236}">
                <a16:creationId xmlns:a16="http://schemas.microsoft.com/office/drawing/2014/main" id="{FA9A645D-D669-3B63-7F81-6B5DF1A12DC3}"/>
              </a:ext>
            </a:extLst>
          </p:cNvPr>
          <p:cNvSpPr>
            <a:spLocks noGrp="1"/>
          </p:cNvSpPr>
          <p:nvPr>
            <p:custDataLst>
              <p:tags r:id="rId18"/>
            </p:custDataLst>
          </p:nvPr>
        </p:nvSpPr>
        <p:spPr bwMode="gray">
          <a:xfrm>
            <a:off x="6229350" y="5151438"/>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F5B0273-02B3-4211-B73F-FA5C67B0CCC0}" type="datetime'''''''''''''''''''''3''''''''''''%'''''''''">
              <a:rPr lang="en-US" altLang="en-US" sz="1200" smtClean="0">
                <a:solidFill>
                  <a:schemeClr val="tx2"/>
                </a:solidFill>
                <a:cs typeface="+mn-cs"/>
              </a:rPr>
              <a:pPr lvl="0" algn="ctr">
                <a:spcBef>
                  <a:spcPct val="0"/>
                </a:spcBef>
                <a:spcAft>
                  <a:spcPct val="0"/>
                </a:spcAft>
              </a:pPr>
              <a:t>3%</a:t>
            </a:fld>
            <a:endParaRPr lang="en-US" sz="1200" dirty="0">
              <a:solidFill>
                <a:schemeClr val="tx2"/>
              </a:solidFill>
              <a:cs typeface="+mn-cs"/>
            </a:endParaRPr>
          </a:p>
        </p:txBody>
      </p:sp>
      <p:sp>
        <p:nvSpPr>
          <p:cNvPr id="27" name="Text Placeholder 4">
            <a:extLst>
              <a:ext uri="{FF2B5EF4-FFF2-40B4-BE49-F238E27FC236}">
                <a16:creationId xmlns:a16="http://schemas.microsoft.com/office/drawing/2014/main" id="{C516CFFE-1072-C26E-B2D0-5A65AB28B260}"/>
              </a:ext>
            </a:extLst>
          </p:cNvPr>
          <p:cNvSpPr>
            <a:spLocks noGrp="1"/>
          </p:cNvSpPr>
          <p:nvPr>
            <p:custDataLst>
              <p:tags r:id="rId19"/>
            </p:custDataLst>
          </p:nvPr>
        </p:nvSpPr>
        <p:spPr bwMode="auto">
          <a:xfrm>
            <a:off x="5535613" y="5384800"/>
            <a:ext cx="1652588" cy="5476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C05CCB-55E4-4FBB-8FE1-E6884D86B613}" type="thinkcell&lt;?xml version=&quot;1.0&quot; encoding=&quot;UTF-16&quot; standalone=&quot;yes&quot;?&gt;&lt;root reqver=&quot;28224&quot;&gt;&lt;version val=&quot;35838&quot;/&gt;&lt;PersistentType&gt;&lt;m_guid val=&quot;b3efe66d-abd4-445f-baf9-f29ebaec61ca&quot;/&gt;&lt;m_prec&gt;&lt;m_bNumberIsYear val=&quot;1&quot;/&gt;&lt;m_strFormatTime&gt;%Y&lt;/m_strFormatTime&gt;&lt;m_yearfmt&gt;&lt;begin val=&quot;1&quot;/&gt;&lt;end val=&quot;1&quot;/&gt;&lt;/m_yearfmt&gt;&lt;/m_prec&gt;&lt;m_bUseExcelFont val=&quot;0&quot;/&gt;&lt;m_bUseExcelFontColor val=&quot;0&quot;/&gt;&lt;/PersistentType&gt;&lt;/root&gt;">
              <a:rPr lang="en-US" altLang="en-US" sz="1200" smtClean="0">
                <a:cs typeface="+mn-cs"/>
              </a:rPr>
              <a:pPr/>
              <a:t>Faster, more iterative results even if outcomes may change over time</a:t>
            </a:fld>
            <a:endParaRPr lang="en-US" sz="1200" dirty="0">
              <a:cs typeface="+mn-cs"/>
            </a:endParaRPr>
          </a:p>
        </p:txBody>
      </p:sp>
      <p:sp>
        <p:nvSpPr>
          <p:cNvPr id="28" name="Text Placeholder 4">
            <a:extLst>
              <a:ext uri="{FF2B5EF4-FFF2-40B4-BE49-F238E27FC236}">
                <a16:creationId xmlns:a16="http://schemas.microsoft.com/office/drawing/2014/main" id="{4F822CB9-371E-89BF-3DB8-65301C06EAD3}"/>
              </a:ext>
            </a:extLst>
          </p:cNvPr>
          <p:cNvSpPr>
            <a:spLocks noGrp="1"/>
          </p:cNvSpPr>
          <p:nvPr>
            <p:custDataLst>
              <p:tags r:id="rId20"/>
            </p:custDataLst>
          </p:nvPr>
        </p:nvSpPr>
        <p:spPr bwMode="gray">
          <a:xfrm>
            <a:off x="1541463" y="47275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74D9905-168A-475A-903E-65179A5D8EA6}" type="datetime'''''1''''''''''''''''''''''''''''''''0''''''''%'''''">
              <a:rPr lang="en-US" altLang="en-US" sz="1200" b="1" smtClean="0">
                <a:cs typeface="+mn-cs"/>
              </a:rPr>
              <a:pPr/>
              <a:t>10%</a:t>
            </a:fld>
            <a:endParaRPr lang="en-US" sz="1200" b="1" dirty="0">
              <a:cs typeface="+mn-cs"/>
            </a:endParaRPr>
          </a:p>
        </p:txBody>
      </p:sp>
      <p:sp>
        <p:nvSpPr>
          <p:cNvPr id="29" name="Text Placeholder 4">
            <a:extLst>
              <a:ext uri="{FF2B5EF4-FFF2-40B4-BE49-F238E27FC236}">
                <a16:creationId xmlns:a16="http://schemas.microsoft.com/office/drawing/2014/main" id="{77BBA29B-95EB-6075-844A-639E13B68034}"/>
              </a:ext>
            </a:extLst>
          </p:cNvPr>
          <p:cNvSpPr>
            <a:spLocks noGrp="1"/>
          </p:cNvSpPr>
          <p:nvPr>
            <p:custDataLst>
              <p:tags r:id="rId21"/>
            </p:custDataLst>
          </p:nvPr>
        </p:nvSpPr>
        <p:spPr bwMode="gray">
          <a:xfrm>
            <a:off x="3865563"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BA86D3E-CD11-476A-9235-26EE249AE1CC}" type="datetime'''7''''''''''''''''''''''''''''''7''''''''''''''''''''''%'''">
              <a:rPr lang="en-US" altLang="en-US" sz="1200" b="1" smtClean="0">
                <a:cs typeface="+mn-cs"/>
              </a:rPr>
              <a:pPr/>
              <a:t>77%</a:t>
            </a:fld>
            <a:endParaRPr lang="en-US" sz="1200" b="1" dirty="0">
              <a:cs typeface="+mn-cs"/>
            </a:endParaRPr>
          </a:p>
        </p:txBody>
      </p:sp>
      <p:sp>
        <p:nvSpPr>
          <p:cNvPr id="31" name="Text Placeholder 4">
            <a:extLst>
              <a:ext uri="{FF2B5EF4-FFF2-40B4-BE49-F238E27FC236}">
                <a16:creationId xmlns:a16="http://schemas.microsoft.com/office/drawing/2014/main" id="{10D2421E-AE3E-3082-BDAE-3CA7BE0A5FDF}"/>
              </a:ext>
            </a:extLst>
          </p:cNvPr>
          <p:cNvSpPr>
            <a:spLocks noGrp="1"/>
          </p:cNvSpPr>
          <p:nvPr>
            <p:custDataLst>
              <p:tags r:id="rId22"/>
            </p:custDataLst>
          </p:nvPr>
        </p:nvSpPr>
        <p:spPr bwMode="gray">
          <a:xfrm>
            <a:off x="6188075" y="46116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4280E65-E9A4-494A-90CB-FE658E60F93B}" type="datetime'1''''''''''3''''%'''''''''''''''''''''''">
              <a:rPr lang="en-US" altLang="en-US" sz="1200" b="1" smtClean="0">
                <a:cs typeface="+mn-cs"/>
              </a:rPr>
              <a:pPr lvl="0" algn="ctr">
                <a:spcBef>
                  <a:spcPct val="0"/>
                </a:spcBef>
                <a:spcAft>
                  <a:spcPct val="0"/>
                </a:spcAft>
              </a:pPr>
              <a:t>13%</a:t>
            </a:fld>
            <a:endParaRPr lang="en-US" sz="1200" b="1" dirty="0">
              <a:cs typeface="+mn-cs"/>
            </a:endParaRPr>
          </a:p>
        </p:txBody>
      </p:sp>
      <p:sp>
        <p:nvSpPr>
          <p:cNvPr id="32" name="Rectangle 31">
            <a:extLst>
              <a:ext uri="{FF2B5EF4-FFF2-40B4-BE49-F238E27FC236}">
                <a16:creationId xmlns:a16="http://schemas.microsoft.com/office/drawing/2014/main" id="{EBB294EC-6B7E-FBBD-CD02-21B656FFB067}"/>
              </a:ext>
            </a:extLst>
          </p:cNvPr>
          <p:cNvSpPr/>
          <p:nvPr>
            <p:custDataLst>
              <p:tags r:id="rId23"/>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3" name="Rectangle 32">
            <a:extLst>
              <a:ext uri="{FF2B5EF4-FFF2-40B4-BE49-F238E27FC236}">
                <a16:creationId xmlns:a16="http://schemas.microsoft.com/office/drawing/2014/main" id="{18E445FB-862C-DA8C-E41B-CF4208412193}"/>
              </a:ext>
            </a:extLst>
          </p:cNvPr>
          <p:cNvSpPr/>
          <p:nvPr>
            <p:custDataLst>
              <p:tags r:id="rId24"/>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4" name="Rectangle 33">
            <a:extLst>
              <a:ext uri="{FF2B5EF4-FFF2-40B4-BE49-F238E27FC236}">
                <a16:creationId xmlns:a16="http://schemas.microsoft.com/office/drawing/2014/main" id="{E00FBD21-6859-6C7E-BFF4-F6EF62228667}"/>
              </a:ext>
            </a:extLst>
          </p:cNvPr>
          <p:cNvSpPr/>
          <p:nvPr>
            <p:custDataLst>
              <p:tags r:id="rId25"/>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7" name="Text Placeholder 4">
            <a:extLst>
              <a:ext uri="{FF2B5EF4-FFF2-40B4-BE49-F238E27FC236}">
                <a16:creationId xmlns:a16="http://schemas.microsoft.com/office/drawing/2014/main" id="{114FEFD1-55BA-803E-1B9B-33D707DA0C0D}"/>
              </a:ext>
            </a:extLst>
          </p:cNvPr>
          <p:cNvSpPr>
            <a:spLocks noGrp="1"/>
          </p:cNvSpPr>
          <p:nvPr>
            <p:custDataLst>
              <p:tags r:id="rId26"/>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D23B5CF-A21E-495A-A205-9E16EFD6E8C8}" type="datetime'''''''''''''''''''T''''''''''(''''''''D'')''S''P''s'''">
              <a:rPr lang="en-US" altLang="en-US" sz="1200" smtClean="0">
                <a:cs typeface="+mn-cs"/>
              </a:rPr>
              <a:pPr lvl="0">
                <a:spcBef>
                  <a:spcPct val="0"/>
                </a:spcBef>
                <a:spcAft>
                  <a:spcPct val="0"/>
                </a:spcAft>
              </a:pPr>
              <a:t>T(D)SPs</a:t>
            </a:fld>
            <a:endParaRPr lang="en-US" sz="1200" dirty="0">
              <a:cs typeface="+mn-cs"/>
            </a:endParaRPr>
          </a:p>
        </p:txBody>
      </p:sp>
      <p:sp>
        <p:nvSpPr>
          <p:cNvPr id="38" name="Text Placeholder 4">
            <a:extLst>
              <a:ext uri="{FF2B5EF4-FFF2-40B4-BE49-F238E27FC236}">
                <a16:creationId xmlns:a16="http://schemas.microsoft.com/office/drawing/2014/main" id="{A1134283-5609-2DC2-869B-DAF067079D2B}"/>
              </a:ext>
            </a:extLst>
          </p:cNvPr>
          <p:cNvSpPr>
            <a:spLocks noGrp="1"/>
          </p:cNvSpPr>
          <p:nvPr>
            <p:custDataLst>
              <p:tags r:id="rId27"/>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2A2C95F-C055-4DF8-957A-D56D0FAA3512}"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40" name="Text Placeholder 4">
            <a:extLst>
              <a:ext uri="{FF2B5EF4-FFF2-40B4-BE49-F238E27FC236}">
                <a16:creationId xmlns:a16="http://schemas.microsoft.com/office/drawing/2014/main" id="{F48E5A9A-8E65-A275-C290-75FB60B72A0F}"/>
              </a:ext>
            </a:extLst>
          </p:cNvPr>
          <p:cNvSpPr>
            <a:spLocks noGrp="1"/>
          </p:cNvSpPr>
          <p:nvPr>
            <p:custDataLst>
              <p:tags r:id="rId28"/>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A3373FC-67BB-426B-9830-1A7843EF02A3}" type="datetime'''O''t''''''''''''''''h''''''''''''''''e''r'''''''">
              <a:rPr lang="en-US" altLang="en-US" sz="1200" smtClean="0">
                <a:cs typeface="+mn-cs"/>
              </a:rPr>
              <a:pPr lvl="0">
                <a:spcBef>
                  <a:spcPct val="0"/>
                </a:spcBef>
                <a:spcAft>
                  <a:spcPct val="0"/>
                </a:spcAft>
              </a:pPr>
              <a:t>Other</a:t>
            </a:fld>
            <a:endParaRPr lang="en-US" sz="1200" dirty="0">
              <a:cs typeface="+mn-cs"/>
            </a:endParaRPr>
          </a:p>
        </p:txBody>
      </p:sp>
      <p:sp>
        <p:nvSpPr>
          <p:cNvPr id="59" name="TextBox 58">
            <a:extLst>
              <a:ext uri="{FF2B5EF4-FFF2-40B4-BE49-F238E27FC236}">
                <a16:creationId xmlns:a16="http://schemas.microsoft.com/office/drawing/2014/main" id="{4062F053-FE94-A2D5-DD5C-4CE9854F1298}"/>
              </a:ext>
            </a:extLst>
          </p:cNvPr>
          <p:cNvSpPr txBox="1">
            <a:spLocks/>
          </p:cNvSpPr>
          <p:nvPr/>
        </p:nvSpPr>
        <p:spPr>
          <a:xfrm>
            <a:off x="8054871" y="1992154"/>
            <a:ext cx="3801508" cy="177741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Strong majority of respondents (77%) favor a balance between certainty and speed</a:t>
            </a:r>
            <a:r>
              <a:rPr lang="en-US" sz="1200" dirty="0"/>
              <a:t>; much smaller shares support faster results with less certainty (13%) or more stable results requiring longer timelines (10%)</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majority support for a balance between speed and certainty</a:t>
            </a:r>
          </a:p>
        </p:txBody>
      </p:sp>
    </p:spTree>
    <p:extLst>
      <p:ext uri="{BB962C8B-B14F-4D97-AF65-F5344CB8AC3E}">
        <p14:creationId xmlns:p14="http://schemas.microsoft.com/office/powerpoint/2010/main" val="1491558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3ED55-285C-5978-16A0-43196CCD370B}"/>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356664C2-05F7-B35C-F45A-B3856F30E36C}"/>
              </a:ext>
            </a:extLst>
          </p:cNvPr>
          <p:cNvGraphicFramePr>
            <a:graphicFrameLocks noChangeAspect="1"/>
          </p:cNvGraphicFramePr>
          <p:nvPr>
            <p:custDataLst>
              <p:tags r:id="rId1"/>
            </p:custDataLst>
            <p:extLst>
              <p:ext uri="{D42A27DB-BD31-4B8C-83A1-F6EECF244321}">
                <p14:modId xmlns:p14="http://schemas.microsoft.com/office/powerpoint/2010/main" val="877212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04" imgH="405" progId="TCLayout.ActiveDocument.1">
                  <p:embed/>
                </p:oleObj>
              </mc:Choice>
              <mc:Fallback>
                <p:oleObj name="think-cell Slide" r:id="rId26" imgW="404" imgH="405" progId="TCLayout.ActiveDocument.1">
                  <p:embed/>
                  <p:pic>
                    <p:nvPicPr>
                      <p:cNvPr id="22" name="Object 2" hidden="1">
                        <a:extLst>
                          <a:ext uri="{FF2B5EF4-FFF2-40B4-BE49-F238E27FC236}">
                            <a16:creationId xmlns:a16="http://schemas.microsoft.com/office/drawing/2014/main" id="{356664C2-05F7-B35C-F45A-B3856F30E36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87D46B9-119F-FE97-7735-90D8E0380990}"/>
              </a:ext>
            </a:extLst>
          </p:cNvPr>
          <p:cNvSpPr>
            <a:spLocks noGrp="1"/>
          </p:cNvSpPr>
          <p:nvPr>
            <p:ph type="title"/>
            <p:custDataLst>
              <p:tags r:id="rId2"/>
            </p:custDataLst>
          </p:nvPr>
        </p:nvSpPr>
        <p:spPr>
          <a:xfrm>
            <a:off x="554736" y="172212"/>
            <a:ext cx="6967728" cy="731520"/>
          </a:xfrm>
        </p:spPr>
        <p:txBody>
          <a:bodyPr vert="horz"/>
          <a:lstStyle/>
          <a:p>
            <a:r>
              <a:rPr lang="en-US" dirty="0"/>
              <a:t>End to end: Restudies</a:t>
            </a:r>
          </a:p>
        </p:txBody>
      </p:sp>
      <p:cxnSp>
        <p:nvCxnSpPr>
          <p:cNvPr id="6" name="LineBasicStrong 6">
            <a:extLst>
              <a:ext uri="{FF2B5EF4-FFF2-40B4-BE49-F238E27FC236}">
                <a16:creationId xmlns:a16="http://schemas.microsoft.com/office/drawing/2014/main" id="{4EC1B818-FC9A-CD2E-BF9B-E8F16C2F7C88}"/>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5029309-E65F-B5D1-220C-1B3012B50A65}"/>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E6AA4988-4312-F04A-DBCF-0948C31D7F65}"/>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4. Footnote">
            <a:extLst>
              <a:ext uri="{FF2B5EF4-FFF2-40B4-BE49-F238E27FC236}">
                <a16:creationId xmlns:a16="http://schemas.microsoft.com/office/drawing/2014/main" id="{895BF294-DA03-4136-8A87-BD6292B5A44D}"/>
              </a:ext>
            </a:extLst>
          </p:cNvPr>
          <p:cNvSpPr txBox="1"/>
          <p:nvPr>
            <p:custDataLst>
              <p:tags r:id="rId5"/>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N=66 (14 T(D)SPs, 39 LLC, 13 Other)</a:t>
            </a:r>
          </a:p>
        </p:txBody>
      </p:sp>
      <p:sp>
        <p:nvSpPr>
          <p:cNvPr id="21" name="TextBox 20">
            <a:extLst>
              <a:ext uri="{FF2B5EF4-FFF2-40B4-BE49-F238E27FC236}">
                <a16:creationId xmlns:a16="http://schemas.microsoft.com/office/drawing/2014/main" id="{E275F53F-1972-0EB0-0971-83D5F1ADBCCC}"/>
              </a:ext>
            </a:extLst>
          </p:cNvPr>
          <p:cNvSpPr txBox="1"/>
          <p:nvPr>
            <p:custDataLst>
              <p:tags r:id="rId6"/>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805416FC-3723-89B9-5B84-81E93F868E44}"/>
              </a:ext>
            </a:extLst>
          </p:cNvPr>
          <p:cNvSpPr/>
          <p:nvPr>
            <p:custDataLst>
              <p:tags r:id="rId7"/>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H2</a:t>
            </a:r>
          </a:p>
        </p:txBody>
      </p:sp>
      <p:sp>
        <p:nvSpPr>
          <p:cNvPr id="36" name="TextBox 35">
            <a:extLst>
              <a:ext uri="{FF2B5EF4-FFF2-40B4-BE49-F238E27FC236}">
                <a16:creationId xmlns:a16="http://schemas.microsoft.com/office/drawing/2014/main" id="{6E470F46-248D-725E-0C19-531599F0944F}"/>
              </a:ext>
            </a:extLst>
          </p:cNvPr>
          <p:cNvSpPr txBox="1">
            <a:spLocks/>
          </p:cNvSpPr>
          <p:nvPr/>
        </p:nvSpPr>
        <p:spPr>
          <a:xfrm>
            <a:off x="554735" y="1543320"/>
            <a:ext cx="6967727"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“Should restudies ever be permitted?”</a:t>
            </a:r>
            <a:r>
              <a:rPr lang="en-US" sz="1400" i="1" dirty="0"/>
              <a:t> (% of overall respondents)</a:t>
            </a:r>
          </a:p>
        </p:txBody>
      </p:sp>
      <p:graphicFrame>
        <p:nvGraphicFramePr>
          <p:cNvPr id="53" name="Chart 52">
            <a:extLst>
              <a:ext uri="{FF2B5EF4-FFF2-40B4-BE49-F238E27FC236}">
                <a16:creationId xmlns:a16="http://schemas.microsoft.com/office/drawing/2014/main" id="{3650890D-FE7A-6C81-1A11-802F02D73AB3}"/>
              </a:ext>
            </a:extLst>
          </p:cNvPr>
          <p:cNvGraphicFramePr/>
          <p:nvPr>
            <p:custDataLst>
              <p:tags r:id="rId8"/>
            </p:custDataLst>
            <p:extLst>
              <p:ext uri="{D42A27DB-BD31-4B8C-83A1-F6EECF244321}">
                <p14:modId xmlns:p14="http://schemas.microsoft.com/office/powerpoint/2010/main" val="1616701880"/>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8"/>
          </a:graphicData>
        </a:graphic>
      </p:graphicFrame>
      <p:sp>
        <p:nvSpPr>
          <p:cNvPr id="13" name="Text Placeholder 4">
            <a:extLst>
              <a:ext uri="{FF2B5EF4-FFF2-40B4-BE49-F238E27FC236}">
                <a16:creationId xmlns:a16="http://schemas.microsoft.com/office/drawing/2014/main" id="{1281CEA9-BBBC-776C-FBAF-C66AF711DFC3}"/>
              </a:ext>
            </a:extLst>
          </p:cNvPr>
          <p:cNvSpPr>
            <a:spLocks noGrp="1"/>
          </p:cNvSpPr>
          <p:nvPr>
            <p:custDataLst>
              <p:tags r:id="rId9"/>
            </p:custDataLst>
          </p:nvPr>
        </p:nvSpPr>
        <p:spPr bwMode="gray">
          <a:xfrm>
            <a:off x="2122488" y="2776538"/>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761C03E-7549-474C-93D2-0A3858CF8685}" type="datetime'''1''''''''5''''''''''''''''''''%'">
              <a:rPr lang="en-US" altLang="en-US" sz="1200" smtClean="0">
                <a:solidFill>
                  <a:schemeClr val="tx2"/>
                </a:solidFill>
                <a:cs typeface="+mn-cs"/>
              </a:rPr>
              <a:pPr/>
              <a:t>15%</a:t>
            </a:fld>
            <a:endParaRPr lang="en-US" sz="1200" dirty="0">
              <a:solidFill>
                <a:schemeClr val="tx2"/>
              </a:solidFill>
              <a:cs typeface="+mn-cs"/>
            </a:endParaRPr>
          </a:p>
        </p:txBody>
      </p:sp>
      <p:sp>
        <p:nvSpPr>
          <p:cNvPr id="14" name="Text Placeholder 4">
            <a:extLst>
              <a:ext uri="{FF2B5EF4-FFF2-40B4-BE49-F238E27FC236}">
                <a16:creationId xmlns:a16="http://schemas.microsoft.com/office/drawing/2014/main" id="{A4DEA045-B51B-32DC-67CF-ADB17635A4C2}"/>
              </a:ext>
            </a:extLst>
          </p:cNvPr>
          <p:cNvSpPr>
            <a:spLocks noGrp="1"/>
          </p:cNvSpPr>
          <p:nvPr>
            <p:custDataLst>
              <p:tags r:id="rId10"/>
            </p:custDataLst>
          </p:nvPr>
        </p:nvSpPr>
        <p:spPr bwMode="gray">
          <a:xfrm>
            <a:off x="2122488" y="3851275"/>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ED827E-7A2D-4D5B-A7CF-117A4AABCB9D}" type="datetime'''''''''''44''''''%'''''''''''''''''''''''''''''''''''''''">
              <a:rPr lang="en-US" altLang="en-US" sz="1200" smtClean="0">
                <a:cs typeface="+mn-cs"/>
              </a:rPr>
              <a:pPr/>
              <a:t>44%</a:t>
            </a:fld>
            <a:endParaRPr lang="en-US" sz="1200" dirty="0">
              <a:cs typeface="+mn-cs"/>
            </a:endParaRPr>
          </a:p>
        </p:txBody>
      </p:sp>
      <p:sp>
        <p:nvSpPr>
          <p:cNvPr id="15" name="Text Placeholder 4">
            <a:extLst>
              <a:ext uri="{FF2B5EF4-FFF2-40B4-BE49-F238E27FC236}">
                <a16:creationId xmlns:a16="http://schemas.microsoft.com/office/drawing/2014/main" id="{BF281D12-5167-0196-8047-27CE8C421C96}"/>
              </a:ext>
            </a:extLst>
          </p:cNvPr>
          <p:cNvSpPr>
            <a:spLocks noGrp="1"/>
          </p:cNvSpPr>
          <p:nvPr>
            <p:custDataLst>
              <p:tags r:id="rId11"/>
            </p:custDataLst>
          </p:nvPr>
        </p:nvSpPr>
        <p:spPr bwMode="gray">
          <a:xfrm>
            <a:off x="2122488" y="49260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D232CA-C1DA-4D2D-9905-CBE9C79C4613}" type="datetime'''''''''''''''''''''''''''''''''''''''''''''15''''%'''''">
              <a:rPr lang="en-US" altLang="en-US" sz="1200" smtClean="0">
                <a:solidFill>
                  <a:schemeClr val="tx2"/>
                </a:solidFill>
                <a:cs typeface="+mn-cs"/>
              </a:rPr>
              <a:pPr/>
              <a:t>15%</a:t>
            </a:fld>
            <a:endParaRPr lang="en-US" sz="1200" dirty="0">
              <a:solidFill>
                <a:schemeClr val="tx2"/>
              </a:solidFill>
              <a:cs typeface="+mn-cs"/>
            </a:endParaRPr>
          </a:p>
        </p:txBody>
      </p:sp>
      <p:sp>
        <p:nvSpPr>
          <p:cNvPr id="17" name="Text Placeholder 4">
            <a:extLst>
              <a:ext uri="{FF2B5EF4-FFF2-40B4-BE49-F238E27FC236}">
                <a16:creationId xmlns:a16="http://schemas.microsoft.com/office/drawing/2014/main" id="{1A2564F4-3C24-F8B1-0900-709EEAB54181}"/>
              </a:ext>
            </a:extLst>
          </p:cNvPr>
          <p:cNvSpPr>
            <a:spLocks noGrp="1"/>
          </p:cNvSpPr>
          <p:nvPr>
            <p:custDataLst>
              <p:tags r:id="rId12"/>
            </p:custDataLst>
          </p:nvPr>
        </p:nvSpPr>
        <p:spPr bwMode="auto">
          <a:xfrm>
            <a:off x="1717675" y="5343525"/>
            <a:ext cx="11572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2F67C66-8CD8-4928-9BB0-6076795A1EB2}" type="datetime'''Ye''s'','' ''''if ''''n''e''''ce''''s''''sa''''ry'''''''">
              <a:rPr lang="en-US" altLang="en-US" sz="1200" smtClean="0">
                <a:cs typeface="+mn-cs"/>
              </a:rPr>
              <a:pPr lvl="0" algn="ctr">
                <a:spcBef>
                  <a:spcPct val="0"/>
                </a:spcBef>
                <a:spcAft>
                  <a:spcPct val="0"/>
                </a:spcAft>
              </a:pPr>
              <a:t>Yes, if necessary</a:t>
            </a:fld>
            <a:endParaRPr lang="en-US" sz="1200" dirty="0">
              <a:cs typeface="+mn-cs"/>
            </a:endParaRPr>
          </a:p>
        </p:txBody>
      </p:sp>
      <p:sp>
        <p:nvSpPr>
          <p:cNvPr id="18" name="Text Placeholder 4">
            <a:extLst>
              <a:ext uri="{FF2B5EF4-FFF2-40B4-BE49-F238E27FC236}">
                <a16:creationId xmlns:a16="http://schemas.microsoft.com/office/drawing/2014/main" id="{A7A6222E-8080-5F5F-3D13-E3DDFADF1568}"/>
              </a:ext>
            </a:extLst>
          </p:cNvPr>
          <p:cNvSpPr>
            <a:spLocks noGrp="1"/>
          </p:cNvSpPr>
          <p:nvPr>
            <p:custDataLst>
              <p:tags r:id="rId13"/>
            </p:custDataLst>
          </p:nvPr>
        </p:nvSpPr>
        <p:spPr bwMode="gray">
          <a:xfrm>
            <a:off x="5648325" y="4375150"/>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A2AF0FF-B730-45DC-A9E0-70047E941542}" type="datetime'''''''''''''6''''''%'''''''''''''''''''''''''''''''''''''">
              <a:rPr lang="en-US" altLang="en-US" sz="1200" smtClean="0">
                <a:solidFill>
                  <a:schemeClr val="tx2"/>
                </a:solidFill>
                <a:cs typeface="+mn-cs"/>
              </a:rPr>
              <a:pPr/>
              <a:t>6%</a:t>
            </a:fld>
            <a:endParaRPr lang="en-US" sz="1200" dirty="0">
              <a:solidFill>
                <a:schemeClr val="tx2"/>
              </a:solidFill>
              <a:cs typeface="+mn-cs"/>
            </a:endParaRPr>
          </a:p>
        </p:txBody>
      </p:sp>
      <p:sp>
        <p:nvSpPr>
          <p:cNvPr id="19" name="Text Placeholder 4">
            <a:extLst>
              <a:ext uri="{FF2B5EF4-FFF2-40B4-BE49-F238E27FC236}">
                <a16:creationId xmlns:a16="http://schemas.microsoft.com/office/drawing/2014/main" id="{D2DDE3F0-7CF4-71A8-312E-E9EA41C98D5D}"/>
              </a:ext>
            </a:extLst>
          </p:cNvPr>
          <p:cNvSpPr>
            <a:spLocks noGrp="1"/>
          </p:cNvSpPr>
          <p:nvPr>
            <p:custDataLst>
              <p:tags r:id="rId14"/>
            </p:custDataLst>
          </p:nvPr>
        </p:nvSpPr>
        <p:spPr bwMode="gray">
          <a:xfrm>
            <a:off x="5607050" y="4760913"/>
            <a:ext cx="347663" cy="182563"/>
          </a:xfrm>
          <a:prstGeom prst="rect">
            <a:avLst/>
          </a:prstGeom>
          <a:noFill/>
          <a:ln>
            <a:noFill/>
          </a:ln>
          <a:effectLst/>
          <a:extLst>
            <a:ext uri="{909E8E84-426E-40DD-AFC4-6F175D3DCCD1}">
              <a14:hiddenFill xmlns:a14="http://schemas.microsoft.com/office/drawing/2010/main">
                <a:solidFill>
                  <a:srgbClr val="5DA7E2"/>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726DBF1-45C3-43E8-BB1B-354E52D67C3C}" type="datetime'''''1''5''''''''%'''''''''''''''''''''''''''''''''">
              <a:rPr lang="en-US" altLang="en-US" sz="1200" smtClean="0">
                <a:cs typeface="+mn-cs"/>
              </a:rPr>
              <a:pPr/>
              <a:t>15%</a:t>
            </a:fld>
            <a:endParaRPr lang="en-US" sz="1200" dirty="0">
              <a:cs typeface="+mn-cs"/>
            </a:endParaRPr>
          </a:p>
        </p:txBody>
      </p:sp>
      <p:sp>
        <p:nvSpPr>
          <p:cNvPr id="20" name="Text Placeholder 4">
            <a:extLst>
              <a:ext uri="{FF2B5EF4-FFF2-40B4-BE49-F238E27FC236}">
                <a16:creationId xmlns:a16="http://schemas.microsoft.com/office/drawing/2014/main" id="{C83B9B26-30D9-0956-EFF2-B3BC20A5565B}"/>
              </a:ext>
            </a:extLst>
          </p:cNvPr>
          <p:cNvSpPr>
            <a:spLocks noGrp="1"/>
          </p:cNvSpPr>
          <p:nvPr>
            <p:custDataLst>
              <p:tags r:id="rId15"/>
            </p:custDataLst>
          </p:nvPr>
        </p:nvSpPr>
        <p:spPr bwMode="gray">
          <a:xfrm>
            <a:off x="5648325" y="5119688"/>
            <a:ext cx="263525" cy="182563"/>
          </a:xfrm>
          <a:prstGeom prst="rect">
            <a:avLst/>
          </a:prstGeom>
          <a:noFill/>
          <a:ln>
            <a:noFill/>
          </a:ln>
          <a:effectLst/>
          <a:extLst>
            <a:ext uri="{909E8E84-426E-40DD-AFC4-6F175D3DCCD1}">
              <a14:hiddenFill xmlns:a14="http://schemas.microsoft.com/office/drawing/2010/main">
                <a:solidFill>
                  <a:srgbClr val="061F79"/>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6C536D3-E3D3-4367-AB48-7E33C7C2A016}" type="datetime'''''''''''''''''''''''''''5''''''''%'''''''">
              <a:rPr lang="en-US" altLang="en-US" sz="1200" smtClean="0">
                <a:solidFill>
                  <a:schemeClr val="tx2"/>
                </a:solidFill>
                <a:cs typeface="+mn-cs"/>
              </a:rPr>
              <a:pPr/>
              <a:t>5%</a:t>
            </a:fld>
            <a:endParaRPr lang="en-US" sz="1200" dirty="0">
              <a:solidFill>
                <a:schemeClr val="tx2"/>
              </a:solidFill>
              <a:cs typeface="+mn-cs"/>
            </a:endParaRPr>
          </a:p>
        </p:txBody>
      </p:sp>
      <p:sp>
        <p:nvSpPr>
          <p:cNvPr id="23" name="Text Placeholder 4">
            <a:extLst>
              <a:ext uri="{FF2B5EF4-FFF2-40B4-BE49-F238E27FC236}">
                <a16:creationId xmlns:a16="http://schemas.microsoft.com/office/drawing/2014/main" id="{86F63878-AEC5-37FA-0245-DB419D2E9E6A}"/>
              </a:ext>
            </a:extLst>
          </p:cNvPr>
          <p:cNvSpPr>
            <a:spLocks noGrp="1"/>
          </p:cNvSpPr>
          <p:nvPr>
            <p:custDataLst>
              <p:tags r:id="rId16"/>
            </p:custDataLst>
          </p:nvPr>
        </p:nvSpPr>
        <p:spPr bwMode="auto">
          <a:xfrm>
            <a:off x="5572125" y="5343525"/>
            <a:ext cx="41751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F7A9310-FE44-4BE3-ADBE-701E0DFAD426}" type="datetime'''''''N''''''''e''v''''''''''''e''r'''''''''">
              <a:rPr lang="en-US" altLang="en-US" sz="1200" smtClean="0">
                <a:cs typeface="+mn-cs"/>
              </a:rPr>
              <a:pPr lvl="0" algn="ctr">
                <a:spcBef>
                  <a:spcPct val="0"/>
                </a:spcBef>
                <a:spcAft>
                  <a:spcPct val="0"/>
                </a:spcAft>
              </a:pPr>
              <a:t>Never</a:t>
            </a:fld>
            <a:endParaRPr lang="en-US" sz="1200" dirty="0">
              <a:cs typeface="+mn-cs"/>
            </a:endParaRPr>
          </a:p>
        </p:txBody>
      </p:sp>
      <p:sp>
        <p:nvSpPr>
          <p:cNvPr id="28" name="Text Placeholder 4">
            <a:extLst>
              <a:ext uri="{FF2B5EF4-FFF2-40B4-BE49-F238E27FC236}">
                <a16:creationId xmlns:a16="http://schemas.microsoft.com/office/drawing/2014/main" id="{1C4D7A36-6FFA-167E-187D-625E24B4CD35}"/>
              </a:ext>
            </a:extLst>
          </p:cNvPr>
          <p:cNvSpPr>
            <a:spLocks noGrp="1"/>
          </p:cNvSpPr>
          <p:nvPr>
            <p:custDataLst>
              <p:tags r:id="rId17"/>
            </p:custDataLst>
          </p:nvPr>
        </p:nvSpPr>
        <p:spPr bwMode="gray">
          <a:xfrm>
            <a:off x="2122489"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B983AE7-E20A-4B1C-A041-4C945EB34BE6}" type="datetime'''''''''''''''''''''''''''''74''''''''''''''''''''''''''%'''''">
              <a:rPr lang="en-US" altLang="en-US" sz="1200" b="1" smtClean="0">
                <a:cs typeface="+mn-cs"/>
              </a:rPr>
              <a:pPr/>
              <a:t>74%</a:t>
            </a:fld>
            <a:endParaRPr lang="en-US" sz="1200" b="1" dirty="0">
              <a:cs typeface="+mn-cs"/>
            </a:endParaRPr>
          </a:p>
        </p:txBody>
      </p:sp>
      <p:sp>
        <p:nvSpPr>
          <p:cNvPr id="29" name="Text Placeholder 4">
            <a:extLst>
              <a:ext uri="{FF2B5EF4-FFF2-40B4-BE49-F238E27FC236}">
                <a16:creationId xmlns:a16="http://schemas.microsoft.com/office/drawing/2014/main" id="{E71C55F5-1FCC-F50C-41AD-ADDDCC5D3532}"/>
              </a:ext>
            </a:extLst>
          </p:cNvPr>
          <p:cNvSpPr>
            <a:spLocks noGrp="1"/>
          </p:cNvSpPr>
          <p:nvPr>
            <p:custDataLst>
              <p:tags r:id="rId18"/>
            </p:custDataLst>
          </p:nvPr>
        </p:nvSpPr>
        <p:spPr bwMode="gray">
          <a:xfrm>
            <a:off x="5607050" y="41481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2BB4B6E-4AA0-4E37-9B74-D20D2862D19E}" type="datetime'''''''''''''''2''6''''''''''''''%'''''''''''''">
              <a:rPr lang="en-US" altLang="en-US" sz="1200" b="1" smtClean="0">
                <a:cs typeface="+mn-cs"/>
              </a:rPr>
              <a:pPr/>
              <a:t>26%</a:t>
            </a:fld>
            <a:endParaRPr lang="en-US" sz="1200" b="1" dirty="0">
              <a:cs typeface="+mn-cs"/>
            </a:endParaRPr>
          </a:p>
        </p:txBody>
      </p:sp>
      <p:sp>
        <p:nvSpPr>
          <p:cNvPr id="32" name="Rectangle 31">
            <a:extLst>
              <a:ext uri="{FF2B5EF4-FFF2-40B4-BE49-F238E27FC236}">
                <a16:creationId xmlns:a16="http://schemas.microsoft.com/office/drawing/2014/main" id="{BAE336FA-3A7D-7266-0CC4-0CCCFD3D79D9}"/>
              </a:ext>
            </a:extLst>
          </p:cNvPr>
          <p:cNvSpPr/>
          <p:nvPr>
            <p:custDataLst>
              <p:tags r:id="rId19"/>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3" name="Rectangle 32">
            <a:extLst>
              <a:ext uri="{FF2B5EF4-FFF2-40B4-BE49-F238E27FC236}">
                <a16:creationId xmlns:a16="http://schemas.microsoft.com/office/drawing/2014/main" id="{440A7DDF-2838-9ADF-1D2A-6A29F7EE2DE7}"/>
              </a:ext>
            </a:extLst>
          </p:cNvPr>
          <p:cNvSpPr/>
          <p:nvPr>
            <p:custDataLst>
              <p:tags r:id="rId20"/>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4" name="Rectangle 33">
            <a:extLst>
              <a:ext uri="{FF2B5EF4-FFF2-40B4-BE49-F238E27FC236}">
                <a16:creationId xmlns:a16="http://schemas.microsoft.com/office/drawing/2014/main" id="{1D973A5E-CDDC-415A-9C7E-8B9A271E2746}"/>
              </a:ext>
            </a:extLst>
          </p:cNvPr>
          <p:cNvSpPr/>
          <p:nvPr>
            <p:custDataLst>
              <p:tags r:id="rId21"/>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7" name="Text Placeholder 4">
            <a:extLst>
              <a:ext uri="{FF2B5EF4-FFF2-40B4-BE49-F238E27FC236}">
                <a16:creationId xmlns:a16="http://schemas.microsoft.com/office/drawing/2014/main" id="{3454164B-81A9-6778-6515-5C0E87DC41A9}"/>
              </a:ext>
            </a:extLst>
          </p:cNvPr>
          <p:cNvSpPr>
            <a:spLocks noGrp="1"/>
          </p:cNvSpPr>
          <p:nvPr>
            <p:custDataLst>
              <p:tags r:id="rId22"/>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D23B5CF-A21E-495A-A205-9E16EFD6E8C8}" type="datetime'''''''''''''''''''T''''''''''(''''''''D'')''S''P''s'''">
              <a:rPr lang="en-US" altLang="en-US" sz="1200" smtClean="0">
                <a:cs typeface="+mn-cs"/>
              </a:rPr>
              <a:pPr lvl="0">
                <a:spcBef>
                  <a:spcPct val="0"/>
                </a:spcBef>
                <a:spcAft>
                  <a:spcPct val="0"/>
                </a:spcAft>
              </a:pPr>
              <a:t>T(D)SPs</a:t>
            </a:fld>
            <a:endParaRPr lang="en-US" sz="1200" dirty="0">
              <a:cs typeface="+mn-cs"/>
            </a:endParaRPr>
          </a:p>
        </p:txBody>
      </p:sp>
      <p:sp>
        <p:nvSpPr>
          <p:cNvPr id="38" name="Text Placeholder 4">
            <a:extLst>
              <a:ext uri="{FF2B5EF4-FFF2-40B4-BE49-F238E27FC236}">
                <a16:creationId xmlns:a16="http://schemas.microsoft.com/office/drawing/2014/main" id="{9E4CC183-642E-DB76-0720-F8D2DBC6F6F3}"/>
              </a:ext>
            </a:extLst>
          </p:cNvPr>
          <p:cNvSpPr>
            <a:spLocks noGrp="1"/>
          </p:cNvSpPr>
          <p:nvPr>
            <p:custDataLst>
              <p:tags r:id="rId23"/>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2A2C95F-C055-4DF8-957A-D56D0FAA3512}"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40" name="Text Placeholder 4">
            <a:extLst>
              <a:ext uri="{FF2B5EF4-FFF2-40B4-BE49-F238E27FC236}">
                <a16:creationId xmlns:a16="http://schemas.microsoft.com/office/drawing/2014/main" id="{7061B24C-C1B1-C98F-107C-DEDF51351233}"/>
              </a:ext>
            </a:extLst>
          </p:cNvPr>
          <p:cNvSpPr>
            <a:spLocks noGrp="1"/>
          </p:cNvSpPr>
          <p:nvPr>
            <p:custDataLst>
              <p:tags r:id="rId24"/>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A3373FC-67BB-426B-9830-1A7843EF02A3}" type="datetime'''O''t''''''''''''''''h''''''''''''''''e''r'''''''">
              <a:rPr lang="en-US" altLang="en-US" sz="1200" smtClean="0">
                <a:cs typeface="+mn-cs"/>
              </a:rPr>
              <a:pPr lvl="0">
                <a:spcBef>
                  <a:spcPct val="0"/>
                </a:spcBef>
                <a:spcAft>
                  <a:spcPct val="0"/>
                </a:spcAft>
              </a:pPr>
              <a:t>Other</a:t>
            </a:fld>
            <a:endParaRPr lang="en-US" sz="1200" dirty="0">
              <a:cs typeface="+mn-cs"/>
            </a:endParaRPr>
          </a:p>
        </p:txBody>
      </p:sp>
      <p:sp>
        <p:nvSpPr>
          <p:cNvPr id="54" name="TextBox 53">
            <a:extLst>
              <a:ext uri="{FF2B5EF4-FFF2-40B4-BE49-F238E27FC236}">
                <a16:creationId xmlns:a16="http://schemas.microsoft.com/office/drawing/2014/main" id="{055643F9-7494-2E9F-3B91-CEAECA78BC2D}"/>
              </a:ext>
            </a:extLst>
          </p:cNvPr>
          <p:cNvSpPr txBox="1">
            <a:spLocks/>
          </p:cNvSpPr>
          <p:nvPr/>
        </p:nvSpPr>
        <p:spPr>
          <a:xfrm>
            <a:off x="8054871" y="1992154"/>
            <a:ext cx="3801508" cy="36702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Strong majority of respondents (74%) disagree with ERCOT’s proposed complete elimination of restudies</a:t>
            </a:r>
            <a:r>
              <a:rPr lang="en-US" sz="1200" dirty="0"/>
              <a:t>, while a smaller share agree that restudies should never be permitted (26%)</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“Large Load customers”, and “Other” stakeholders each show majority support for restudies being permitted if necessary</a:t>
            </a:r>
          </a:p>
          <a:p>
            <a:pPr marL="285750" indent="-285750">
              <a:buFont typeface="Arial" panose="020B0604020202020204" pitchFamily="34" charset="0"/>
              <a:buChar char="•"/>
            </a:pPr>
            <a:r>
              <a:rPr lang="en-US" sz="1200" b="1" dirty="0"/>
              <a:t>Supporters of restudies urge clear justifications and restudy thresholds:</a:t>
            </a:r>
          </a:p>
          <a:p>
            <a:pPr marL="514350" lvl="1" indent="-285750">
              <a:buFont typeface="Arial" panose="020B0604020202020204" pitchFamily="34" charset="0"/>
              <a:buChar char="-"/>
            </a:pPr>
            <a:r>
              <a:rPr lang="en-US" sz="1200" dirty="0"/>
              <a:t>Limiting restudies to a single, well-justified instance to limit risk of current ‘restudy loop’</a:t>
            </a:r>
          </a:p>
          <a:p>
            <a:pPr marL="514350" lvl="1" indent="-285750">
              <a:buFont typeface="Arial" panose="020B0604020202020204" pitchFamily="34" charset="0"/>
              <a:buChar char="-"/>
            </a:pPr>
            <a:r>
              <a:rPr lang="en-US" sz="1200" dirty="0"/>
              <a:t>Desire for queue position to be upheld during restudies/use of discipling sequencing</a:t>
            </a:r>
          </a:p>
          <a:p>
            <a:pPr marL="514350" lvl="1" indent="-285750">
              <a:buFont typeface="Arial" panose="020B0604020202020204" pitchFamily="34" charset="0"/>
              <a:buChar char="-"/>
            </a:pPr>
            <a:r>
              <a:rPr lang="en-US" sz="1200" dirty="0"/>
              <a:t>Certain respondents requested more transparent access to modeling results to reduce restudy disputes via independent analysis</a:t>
            </a:r>
          </a:p>
          <a:p>
            <a:pPr marL="514350" lvl="1"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2755605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D5C23-2398-C679-ED08-638BD2951370}"/>
            </a:ext>
          </a:extLst>
        </p:cNvPr>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76786099-3C1E-8C4C-8DA1-B2507FD86FB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5" progId="TCLayout.ActiveDocument.1">
                  <p:embed/>
                </p:oleObj>
              </mc:Choice>
              <mc:Fallback>
                <p:oleObj name="think-cell Slide" r:id="rId15" imgW="404" imgH="405" progId="TCLayout.ActiveDocument.1">
                  <p:embed/>
                  <p:pic>
                    <p:nvPicPr>
                      <p:cNvPr id="6" name="Object 6" hidden="1">
                        <a:extLst>
                          <a:ext uri="{FF2B5EF4-FFF2-40B4-BE49-F238E27FC236}">
                            <a16:creationId xmlns:a16="http://schemas.microsoft.com/office/drawing/2014/main" id="{76786099-3C1E-8C4C-8DA1-B2507FD86FB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D4E272BC-3061-6484-E51C-013A800339BA}"/>
              </a:ext>
            </a:extLst>
          </p:cNvPr>
          <p:cNvSpPr>
            <a:spLocks noGrp="1"/>
          </p:cNvSpPr>
          <p:nvPr>
            <p:ph type="title"/>
            <p:custDataLst>
              <p:tags r:id="rId2"/>
            </p:custDataLst>
          </p:nvPr>
        </p:nvSpPr>
        <p:spPr/>
        <p:txBody>
          <a:bodyPr vert="horz"/>
          <a:lstStyle/>
          <a:p>
            <a:r>
              <a:rPr lang="en-US" dirty="0"/>
              <a:t>End to end: Open Comments</a:t>
            </a:r>
          </a:p>
        </p:txBody>
      </p:sp>
      <p:sp>
        <p:nvSpPr>
          <p:cNvPr id="8" name="TextBox 7">
            <a:extLst>
              <a:ext uri="{FF2B5EF4-FFF2-40B4-BE49-F238E27FC236}">
                <a16:creationId xmlns:a16="http://schemas.microsoft.com/office/drawing/2014/main" id="{E98DAF68-1714-0383-9A2F-B41AC8ED0025}"/>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9" name="4. Footnote">
            <a:extLst>
              <a:ext uri="{FF2B5EF4-FFF2-40B4-BE49-F238E27FC236}">
                <a16:creationId xmlns:a16="http://schemas.microsoft.com/office/drawing/2014/main" id="{DFA4482E-FC97-7C0F-D7E5-A23A48C902C6}"/>
              </a:ext>
            </a:extLst>
          </p:cNvPr>
          <p:cNvSpPr txBox="1"/>
          <p:nvPr>
            <p:custDataLst>
              <p:tags r:id="rId4"/>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N=37</a:t>
            </a:r>
          </a:p>
        </p:txBody>
      </p:sp>
      <p:sp>
        <p:nvSpPr>
          <p:cNvPr id="10" name="TextBox 9">
            <a:extLst>
              <a:ext uri="{FF2B5EF4-FFF2-40B4-BE49-F238E27FC236}">
                <a16:creationId xmlns:a16="http://schemas.microsoft.com/office/drawing/2014/main" id="{0C70EC87-AE0F-6724-4169-18A97C51178E}"/>
              </a:ext>
            </a:extLst>
          </p:cNvPr>
          <p:cNvSpPr txBox="1">
            <a:spLocks/>
          </p:cNvSpPr>
          <p:nvPr/>
        </p:nvSpPr>
        <p:spPr>
          <a:xfrm>
            <a:off x="554735" y="781347"/>
            <a:ext cx="1108252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“Is there anything else you would like to share about the overall process redesign?”</a:t>
            </a:r>
            <a:endParaRPr lang="en-US" sz="1400" i="1" dirty="0"/>
          </a:p>
        </p:txBody>
      </p:sp>
      <p:sp>
        <p:nvSpPr>
          <p:cNvPr id="42" name="TextBox 41">
            <a:extLst>
              <a:ext uri="{FF2B5EF4-FFF2-40B4-BE49-F238E27FC236}">
                <a16:creationId xmlns:a16="http://schemas.microsoft.com/office/drawing/2014/main" id="{98CE50D7-C263-CA51-C960-AE96E3C280C9}"/>
              </a:ext>
            </a:extLst>
          </p:cNvPr>
          <p:cNvSpPr txBox="1">
            <a:spLocks/>
          </p:cNvSpPr>
          <p:nvPr/>
        </p:nvSpPr>
        <p:spPr>
          <a:xfrm>
            <a:off x="554735" y="1217737"/>
            <a:ext cx="2442145"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Feedback</a:t>
            </a:r>
          </a:p>
        </p:txBody>
      </p:sp>
      <p:cxnSp>
        <p:nvCxnSpPr>
          <p:cNvPr id="43" name="LineBasicStrong 6">
            <a:extLst>
              <a:ext uri="{FF2B5EF4-FFF2-40B4-BE49-F238E27FC236}">
                <a16:creationId xmlns:a16="http://schemas.microsoft.com/office/drawing/2014/main" id="{570B2FBD-05C9-BB33-D32D-A45EB5CFCC60}"/>
              </a:ext>
            </a:extLst>
          </p:cNvPr>
          <p:cNvCxnSpPr>
            <a:cxnSpLocks/>
          </p:cNvCxnSpPr>
          <p:nvPr>
            <p:custDataLst>
              <p:tags r:id="rId5"/>
            </p:custDataLst>
          </p:nvPr>
        </p:nvCxnSpPr>
        <p:spPr>
          <a:xfrm>
            <a:off x="554735" y="1495418"/>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03667F16-261F-B305-01A7-117DAB4E0B7C}"/>
              </a:ext>
            </a:extLst>
          </p:cNvPr>
          <p:cNvSpPr txBox="1">
            <a:spLocks/>
          </p:cNvSpPr>
          <p:nvPr/>
        </p:nvSpPr>
        <p:spPr>
          <a:xfrm>
            <a:off x="3472665" y="1217737"/>
            <a:ext cx="816459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Description</a:t>
            </a:r>
          </a:p>
        </p:txBody>
      </p:sp>
      <p:grpSp>
        <p:nvGrpSpPr>
          <p:cNvPr id="45" name="Group 44">
            <a:extLst>
              <a:ext uri="{FF2B5EF4-FFF2-40B4-BE49-F238E27FC236}">
                <a16:creationId xmlns:a16="http://schemas.microsoft.com/office/drawing/2014/main" id="{CF37732A-B7D4-01C8-6872-793F112DB35D}"/>
              </a:ext>
            </a:extLst>
          </p:cNvPr>
          <p:cNvGrpSpPr/>
          <p:nvPr/>
        </p:nvGrpSpPr>
        <p:grpSpPr>
          <a:xfrm>
            <a:off x="554736" y="1581421"/>
            <a:ext cx="11082527" cy="430887"/>
            <a:chOff x="554736" y="1607396"/>
            <a:chExt cx="11082527" cy="430887"/>
          </a:xfrm>
        </p:grpSpPr>
        <p:sp>
          <p:nvSpPr>
            <p:cNvPr id="46" name="TextBox 45">
              <a:extLst>
                <a:ext uri="{FF2B5EF4-FFF2-40B4-BE49-F238E27FC236}">
                  <a16:creationId xmlns:a16="http://schemas.microsoft.com/office/drawing/2014/main" id="{4F73579C-CE8B-4CEC-D2BA-9F032DD1CFE9}"/>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Prioritizing operationally ready and non-speculative projects</a:t>
              </a:r>
              <a:endParaRPr lang="en-US" sz="1400" dirty="0"/>
            </a:p>
          </p:txBody>
        </p:sp>
        <p:sp>
          <p:nvSpPr>
            <p:cNvPr id="47" name="TextBox 46">
              <a:extLst>
                <a:ext uri="{FF2B5EF4-FFF2-40B4-BE49-F238E27FC236}">
                  <a16:creationId xmlns:a16="http://schemas.microsoft.com/office/drawing/2014/main" id="{729CCCA9-95CE-CC7F-0ECC-DFBE834C6B68}"/>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dirty="0"/>
                <a:t>Prioritizing projects with site control, permits, financial security, and realistic construction ramps </a:t>
              </a:r>
              <a:r>
                <a:rPr lang="en-US" sz="1400" dirty="0"/>
                <a:t>over speculative projects with aggressive energization dates</a:t>
              </a:r>
            </a:p>
          </p:txBody>
        </p:sp>
      </p:grpSp>
      <p:cxnSp>
        <p:nvCxnSpPr>
          <p:cNvPr id="48" name="LineBasicStrong 6">
            <a:extLst>
              <a:ext uri="{FF2B5EF4-FFF2-40B4-BE49-F238E27FC236}">
                <a16:creationId xmlns:a16="http://schemas.microsoft.com/office/drawing/2014/main" id="{747F0398-0528-4DD3-8275-E7DC3D49FC7B}"/>
              </a:ext>
            </a:extLst>
          </p:cNvPr>
          <p:cNvCxnSpPr>
            <a:cxnSpLocks/>
          </p:cNvCxnSpPr>
          <p:nvPr>
            <p:custDataLst>
              <p:tags r:id="rId6"/>
            </p:custDataLst>
          </p:nvPr>
        </p:nvCxnSpPr>
        <p:spPr>
          <a:xfrm>
            <a:off x="554735" y="2100196"/>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2ED6364E-F423-DE17-F34C-1C5F7DE56613}"/>
              </a:ext>
            </a:extLst>
          </p:cNvPr>
          <p:cNvGrpSpPr/>
          <p:nvPr/>
        </p:nvGrpSpPr>
        <p:grpSpPr>
          <a:xfrm>
            <a:off x="554736" y="2188084"/>
            <a:ext cx="11082527" cy="430887"/>
            <a:chOff x="554736" y="1607396"/>
            <a:chExt cx="11082527" cy="430887"/>
          </a:xfrm>
        </p:grpSpPr>
        <p:sp>
          <p:nvSpPr>
            <p:cNvPr id="50" name="TextBox 49">
              <a:extLst>
                <a:ext uri="{FF2B5EF4-FFF2-40B4-BE49-F238E27FC236}">
                  <a16:creationId xmlns:a16="http://schemas.microsoft.com/office/drawing/2014/main" id="{7FA869B6-CB75-1878-76A2-4457D2369A22}"/>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Request for limits and clarity on restudies</a:t>
              </a:r>
              <a:endParaRPr lang="en-US" sz="1400" dirty="0"/>
            </a:p>
          </p:txBody>
        </p:sp>
        <p:sp>
          <p:nvSpPr>
            <p:cNvPr id="51" name="TextBox 50">
              <a:extLst>
                <a:ext uri="{FF2B5EF4-FFF2-40B4-BE49-F238E27FC236}">
                  <a16:creationId xmlns:a16="http://schemas.microsoft.com/office/drawing/2014/main" id="{B7E22653-7981-533F-A7C8-EA171502285B}"/>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Restudies should be narrowly justified limited in number and subject to clear thresholds </a:t>
              </a:r>
              <a:r>
                <a:rPr lang="en-US" sz="1400" dirty="0"/>
                <a:t>while preserving queue position and batch finality</a:t>
              </a:r>
            </a:p>
          </p:txBody>
        </p:sp>
      </p:grpSp>
      <p:cxnSp>
        <p:nvCxnSpPr>
          <p:cNvPr id="52" name="LineBasicStrong 6">
            <a:extLst>
              <a:ext uri="{FF2B5EF4-FFF2-40B4-BE49-F238E27FC236}">
                <a16:creationId xmlns:a16="http://schemas.microsoft.com/office/drawing/2014/main" id="{31668156-B65C-E57A-C618-FB16852C2CE2}"/>
              </a:ext>
            </a:extLst>
          </p:cNvPr>
          <p:cNvCxnSpPr>
            <a:cxnSpLocks/>
          </p:cNvCxnSpPr>
          <p:nvPr>
            <p:custDataLst>
              <p:tags r:id="rId7"/>
            </p:custDataLst>
          </p:nvPr>
        </p:nvCxnSpPr>
        <p:spPr>
          <a:xfrm>
            <a:off x="554735" y="2706859"/>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88AF3FDD-E70D-7E7F-C960-C60A9A45CB94}"/>
              </a:ext>
            </a:extLst>
          </p:cNvPr>
          <p:cNvGrpSpPr/>
          <p:nvPr/>
        </p:nvGrpSpPr>
        <p:grpSpPr>
          <a:xfrm>
            <a:off x="554736" y="2794747"/>
            <a:ext cx="11082527" cy="430887"/>
            <a:chOff x="554736" y="1607396"/>
            <a:chExt cx="11082527" cy="430887"/>
          </a:xfrm>
        </p:grpSpPr>
        <p:sp>
          <p:nvSpPr>
            <p:cNvPr id="54" name="TextBox 53">
              <a:extLst>
                <a:ext uri="{FF2B5EF4-FFF2-40B4-BE49-F238E27FC236}">
                  <a16:creationId xmlns:a16="http://schemas.microsoft.com/office/drawing/2014/main" id="{5606EC4E-4866-0DCE-31D6-31285BD0ED8E}"/>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Support for disciplined batching and sequencing</a:t>
              </a:r>
              <a:endParaRPr lang="en-US" sz="1400" dirty="0"/>
            </a:p>
          </p:txBody>
        </p:sp>
        <p:sp>
          <p:nvSpPr>
            <p:cNvPr id="55" name="TextBox 54">
              <a:extLst>
                <a:ext uri="{FF2B5EF4-FFF2-40B4-BE49-F238E27FC236}">
                  <a16:creationId xmlns:a16="http://schemas.microsoft.com/office/drawing/2014/main" id="{32F10CD2-0807-4FB2-6D13-2C7DB7783E7D}"/>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Sequencing firm load first and layering in non-firm CLR and co-located load reduces restudies improves efficiency </a:t>
              </a:r>
              <a:r>
                <a:rPr lang="en-US" sz="1400" dirty="0"/>
                <a:t>and focuses resources on highest value outcomes</a:t>
              </a:r>
            </a:p>
          </p:txBody>
        </p:sp>
      </p:grpSp>
      <p:cxnSp>
        <p:nvCxnSpPr>
          <p:cNvPr id="56" name="LineBasicStrong 6">
            <a:extLst>
              <a:ext uri="{FF2B5EF4-FFF2-40B4-BE49-F238E27FC236}">
                <a16:creationId xmlns:a16="http://schemas.microsoft.com/office/drawing/2014/main" id="{89E59B88-8458-0771-86ED-BC244657DA8F}"/>
              </a:ext>
            </a:extLst>
          </p:cNvPr>
          <p:cNvCxnSpPr>
            <a:cxnSpLocks/>
          </p:cNvCxnSpPr>
          <p:nvPr>
            <p:custDataLst>
              <p:tags r:id="rId8"/>
            </p:custDataLst>
          </p:nvPr>
        </p:nvCxnSpPr>
        <p:spPr>
          <a:xfrm>
            <a:off x="554735" y="3313522"/>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045CE657-34BE-90F9-EE46-84CEEBEF4A4D}"/>
              </a:ext>
            </a:extLst>
          </p:cNvPr>
          <p:cNvGrpSpPr/>
          <p:nvPr/>
        </p:nvGrpSpPr>
        <p:grpSpPr>
          <a:xfrm>
            <a:off x="554736" y="3401410"/>
            <a:ext cx="11082527" cy="430887"/>
            <a:chOff x="554736" y="1607396"/>
            <a:chExt cx="11082527" cy="430887"/>
          </a:xfrm>
        </p:grpSpPr>
        <p:sp>
          <p:nvSpPr>
            <p:cNvPr id="58" name="TextBox 57">
              <a:extLst>
                <a:ext uri="{FF2B5EF4-FFF2-40B4-BE49-F238E27FC236}">
                  <a16:creationId xmlns:a16="http://schemas.microsoft.com/office/drawing/2014/main" id="{38FCEE36-6074-86E4-6E6F-61F5D7ADAAB2}"/>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Frustrations with transparency and access to study data</a:t>
              </a:r>
              <a:endParaRPr lang="en-US" sz="1400" dirty="0"/>
            </a:p>
          </p:txBody>
        </p:sp>
        <p:sp>
          <p:nvSpPr>
            <p:cNvPr id="59" name="TextBox 58">
              <a:extLst>
                <a:ext uri="{FF2B5EF4-FFF2-40B4-BE49-F238E27FC236}">
                  <a16:creationId xmlns:a16="http://schemas.microsoft.com/office/drawing/2014/main" id="{C81A67A6-F41C-AD89-282D-69DBDA390206}"/>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dirty="0"/>
                <a:t>Call for access to steady state and stability case files and clearer modeling transparency </a:t>
              </a:r>
              <a:r>
                <a:rPr lang="en-US" sz="1400" dirty="0"/>
                <a:t>so developers can assess risk and avoid false negatives from overly conservative screening</a:t>
              </a:r>
            </a:p>
          </p:txBody>
        </p:sp>
      </p:grpSp>
      <p:cxnSp>
        <p:nvCxnSpPr>
          <p:cNvPr id="60" name="LineBasicStrong 6">
            <a:extLst>
              <a:ext uri="{FF2B5EF4-FFF2-40B4-BE49-F238E27FC236}">
                <a16:creationId xmlns:a16="http://schemas.microsoft.com/office/drawing/2014/main" id="{CA4B68AF-89EC-0419-1684-8558D64168FE}"/>
              </a:ext>
            </a:extLst>
          </p:cNvPr>
          <p:cNvCxnSpPr>
            <a:cxnSpLocks/>
          </p:cNvCxnSpPr>
          <p:nvPr>
            <p:custDataLst>
              <p:tags r:id="rId9"/>
            </p:custDataLst>
          </p:nvPr>
        </p:nvCxnSpPr>
        <p:spPr>
          <a:xfrm>
            <a:off x="554735" y="3920185"/>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55CF1FF5-D3DC-C0C7-F43A-362B66737287}"/>
              </a:ext>
            </a:extLst>
          </p:cNvPr>
          <p:cNvGrpSpPr/>
          <p:nvPr/>
        </p:nvGrpSpPr>
        <p:grpSpPr>
          <a:xfrm>
            <a:off x="554736" y="4008073"/>
            <a:ext cx="11082527" cy="430887"/>
            <a:chOff x="554736" y="1607396"/>
            <a:chExt cx="11082527" cy="430887"/>
          </a:xfrm>
        </p:grpSpPr>
        <p:sp>
          <p:nvSpPr>
            <p:cNvPr id="62" name="TextBox 61">
              <a:extLst>
                <a:ext uri="{FF2B5EF4-FFF2-40B4-BE49-F238E27FC236}">
                  <a16:creationId xmlns:a16="http://schemas.microsoft.com/office/drawing/2014/main" id="{D2B39DCB-69E7-F511-A222-6BD9AF9BFD7A}"/>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Concern over retroactive cutoffs and transition fairness</a:t>
              </a:r>
              <a:endParaRPr lang="en-US" sz="1400" dirty="0"/>
            </a:p>
          </p:txBody>
        </p:sp>
        <p:sp>
          <p:nvSpPr>
            <p:cNvPr id="63" name="TextBox 62">
              <a:extLst>
                <a:ext uri="{FF2B5EF4-FFF2-40B4-BE49-F238E27FC236}">
                  <a16:creationId xmlns:a16="http://schemas.microsoft.com/office/drawing/2014/main" id="{503EA7B3-A8D9-9D54-6795-644FFB5D360E}"/>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Stakeholders oppose retroactive eligibility dates and request equitable treatment </a:t>
              </a:r>
              <a:r>
                <a:rPr lang="en-US" sz="1400" dirty="0"/>
                <a:t>for projects affected by T(D)SP specific timelines or delays</a:t>
              </a:r>
            </a:p>
          </p:txBody>
        </p:sp>
      </p:grpSp>
      <p:cxnSp>
        <p:nvCxnSpPr>
          <p:cNvPr id="64" name="LineBasicStrong 6">
            <a:extLst>
              <a:ext uri="{FF2B5EF4-FFF2-40B4-BE49-F238E27FC236}">
                <a16:creationId xmlns:a16="http://schemas.microsoft.com/office/drawing/2014/main" id="{F955CF7D-8A34-3B73-4399-432AD2FF6A2C}"/>
              </a:ext>
            </a:extLst>
          </p:cNvPr>
          <p:cNvCxnSpPr>
            <a:cxnSpLocks/>
          </p:cNvCxnSpPr>
          <p:nvPr>
            <p:custDataLst>
              <p:tags r:id="rId10"/>
            </p:custDataLst>
          </p:nvPr>
        </p:nvCxnSpPr>
        <p:spPr>
          <a:xfrm>
            <a:off x="554735" y="4526848"/>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A3C224E8-BE20-39A1-8670-39A4F2D816F5}"/>
              </a:ext>
            </a:extLst>
          </p:cNvPr>
          <p:cNvGrpSpPr/>
          <p:nvPr/>
        </p:nvGrpSpPr>
        <p:grpSpPr>
          <a:xfrm>
            <a:off x="554736" y="4614736"/>
            <a:ext cx="11082527" cy="430887"/>
            <a:chOff x="554736" y="1607396"/>
            <a:chExt cx="11082527" cy="430887"/>
          </a:xfrm>
        </p:grpSpPr>
        <p:sp>
          <p:nvSpPr>
            <p:cNvPr id="66" name="TextBox 65">
              <a:extLst>
                <a:ext uri="{FF2B5EF4-FFF2-40B4-BE49-F238E27FC236}">
                  <a16:creationId xmlns:a16="http://schemas.microsoft.com/office/drawing/2014/main" id="{9D79119D-9C5B-D909-CC90-0CC489D2C3CA}"/>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Call for predictable timelines and enforcement</a:t>
              </a:r>
              <a:endParaRPr lang="en-US" sz="1400" dirty="0"/>
            </a:p>
          </p:txBody>
        </p:sp>
        <p:sp>
          <p:nvSpPr>
            <p:cNvPr id="67" name="TextBox 66">
              <a:extLst>
                <a:ext uri="{FF2B5EF4-FFF2-40B4-BE49-F238E27FC236}">
                  <a16:creationId xmlns:a16="http://schemas.microsoft.com/office/drawing/2014/main" id="{98219D94-319C-836A-15F3-36283B24FF96}"/>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Batching will only succeed if ERCOT enforces timelines preserves batch finality </a:t>
              </a:r>
              <a:r>
                <a:rPr lang="en-US" sz="1400" dirty="0"/>
                <a:t>and allocates risk symmetrically across ERCOT, T(D)SPs, and ILLEs</a:t>
              </a:r>
            </a:p>
          </p:txBody>
        </p:sp>
      </p:grpSp>
      <p:cxnSp>
        <p:nvCxnSpPr>
          <p:cNvPr id="68" name="LineBasicStrong 6">
            <a:extLst>
              <a:ext uri="{FF2B5EF4-FFF2-40B4-BE49-F238E27FC236}">
                <a16:creationId xmlns:a16="http://schemas.microsoft.com/office/drawing/2014/main" id="{4740D5E3-4FBE-8B27-AD3E-6182CDD0415B}"/>
              </a:ext>
            </a:extLst>
          </p:cNvPr>
          <p:cNvCxnSpPr>
            <a:cxnSpLocks/>
          </p:cNvCxnSpPr>
          <p:nvPr>
            <p:custDataLst>
              <p:tags r:id="rId11"/>
            </p:custDataLst>
          </p:nvPr>
        </p:nvCxnSpPr>
        <p:spPr>
          <a:xfrm>
            <a:off x="554735" y="5133511"/>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AD3ECCE4-B235-D2EC-0F2B-C2469E7D7FCA}"/>
              </a:ext>
            </a:extLst>
          </p:cNvPr>
          <p:cNvGrpSpPr/>
          <p:nvPr/>
        </p:nvGrpSpPr>
        <p:grpSpPr>
          <a:xfrm>
            <a:off x="554736" y="5221399"/>
            <a:ext cx="11082527" cy="430887"/>
            <a:chOff x="554736" y="1607396"/>
            <a:chExt cx="11082527" cy="430887"/>
          </a:xfrm>
        </p:grpSpPr>
        <p:sp>
          <p:nvSpPr>
            <p:cNvPr id="70" name="TextBox 69">
              <a:extLst>
                <a:ext uri="{FF2B5EF4-FFF2-40B4-BE49-F238E27FC236}">
                  <a16:creationId xmlns:a16="http://schemas.microsoft.com/office/drawing/2014/main" id="{E1354B66-B027-098C-E2A9-D06329564C12}"/>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Requests for early pathways for low impact projects</a:t>
              </a:r>
              <a:endParaRPr lang="en-US" sz="1400" dirty="0"/>
            </a:p>
          </p:txBody>
        </p:sp>
        <p:sp>
          <p:nvSpPr>
            <p:cNvPr id="71" name="TextBox 70">
              <a:extLst>
                <a:ext uri="{FF2B5EF4-FFF2-40B4-BE49-F238E27FC236}">
                  <a16:creationId xmlns:a16="http://schemas.microsoft.com/office/drawing/2014/main" id="{4FF9307E-A993-C28D-446C-D93EFEA46A17}"/>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dirty="0"/>
                <a:t>Respondents recommend fast tracking shovel-ready projects, no-upgrade projects, and co-located generation or CLR arrangements </a:t>
              </a:r>
              <a:r>
                <a:rPr lang="en-US" sz="1400" dirty="0"/>
                <a:t>to accelerate near term energization</a:t>
              </a:r>
            </a:p>
          </p:txBody>
        </p:sp>
      </p:grpSp>
      <p:cxnSp>
        <p:nvCxnSpPr>
          <p:cNvPr id="72" name="LineBasicStrong 6">
            <a:extLst>
              <a:ext uri="{FF2B5EF4-FFF2-40B4-BE49-F238E27FC236}">
                <a16:creationId xmlns:a16="http://schemas.microsoft.com/office/drawing/2014/main" id="{E052F2AB-5A7C-0461-2B27-38BA6EE7AA68}"/>
              </a:ext>
            </a:extLst>
          </p:cNvPr>
          <p:cNvCxnSpPr>
            <a:cxnSpLocks/>
          </p:cNvCxnSpPr>
          <p:nvPr>
            <p:custDataLst>
              <p:tags r:id="rId12"/>
            </p:custDataLst>
          </p:nvPr>
        </p:nvCxnSpPr>
        <p:spPr>
          <a:xfrm>
            <a:off x="554735" y="5740174"/>
            <a:ext cx="11082528" cy="0"/>
          </a:xfrm>
          <a:prstGeom prst="straightConnector1">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E3E2BD39-351D-CDF9-EB86-0D0E7215F5D7}"/>
              </a:ext>
            </a:extLst>
          </p:cNvPr>
          <p:cNvGrpSpPr/>
          <p:nvPr/>
        </p:nvGrpSpPr>
        <p:grpSpPr>
          <a:xfrm>
            <a:off x="554736" y="5828066"/>
            <a:ext cx="11082527" cy="430887"/>
            <a:chOff x="554736" y="1607396"/>
            <a:chExt cx="11082527" cy="430887"/>
          </a:xfrm>
        </p:grpSpPr>
        <p:sp>
          <p:nvSpPr>
            <p:cNvPr id="74" name="TextBox 73">
              <a:extLst>
                <a:ext uri="{FF2B5EF4-FFF2-40B4-BE49-F238E27FC236}">
                  <a16:creationId xmlns:a16="http://schemas.microsoft.com/office/drawing/2014/main" id="{F6926A38-296A-3601-7765-0EAD05A3844B}"/>
                </a:ext>
              </a:extLst>
            </p:cNvPr>
            <p:cNvSpPr txBox="1">
              <a:spLocks/>
            </p:cNvSpPr>
            <p:nvPr/>
          </p:nvSpPr>
          <p:spPr>
            <a:xfrm>
              <a:off x="554736" y="1607396"/>
              <a:ext cx="281518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Strong push for good cause flexibility</a:t>
              </a:r>
              <a:endParaRPr lang="en-US" sz="1400" dirty="0"/>
            </a:p>
          </p:txBody>
        </p:sp>
        <p:sp>
          <p:nvSpPr>
            <p:cNvPr id="75" name="TextBox 74">
              <a:extLst>
                <a:ext uri="{FF2B5EF4-FFF2-40B4-BE49-F238E27FC236}">
                  <a16:creationId xmlns:a16="http://schemas.microsoft.com/office/drawing/2014/main" id="{AFADFB42-9C14-3D7F-3B38-178CC944BD00}"/>
                </a:ext>
              </a:extLst>
            </p:cNvPr>
            <p:cNvSpPr txBox="1">
              <a:spLocks/>
            </p:cNvSpPr>
            <p:nvPr/>
          </p:nvSpPr>
          <p:spPr>
            <a:xfrm>
              <a:off x="3472665" y="1607396"/>
              <a:ext cx="816459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dirty="0"/>
                <a:t>Stakeholders urge ERCOT to apply good cause exceptions for committed projects with posted security and long queue tenure </a:t>
              </a:r>
              <a:r>
                <a:rPr lang="en-US" sz="1400" dirty="0"/>
                <a:t>to avoid penalizing maturity during rapid implementation</a:t>
              </a:r>
              <a:endParaRPr lang="en-US" sz="1400" i="1" dirty="0"/>
            </a:p>
          </p:txBody>
        </p:sp>
      </p:grpSp>
      <p:sp>
        <p:nvSpPr>
          <p:cNvPr id="76" name="TrackerNumBlue 28">
            <a:extLst>
              <a:ext uri="{FF2B5EF4-FFF2-40B4-BE49-F238E27FC236}">
                <a16:creationId xmlns:a16="http://schemas.microsoft.com/office/drawing/2014/main" id="{06B21DFD-470A-8107-5DCD-5248E427C284}"/>
              </a:ext>
            </a:extLst>
          </p:cNvPr>
          <p:cNvSpPr/>
          <p:nvPr>
            <p:custDataLst>
              <p:tags r:id="rId1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H</a:t>
            </a:r>
          </a:p>
        </p:txBody>
      </p:sp>
    </p:spTree>
    <p:extLst>
      <p:ext uri="{BB962C8B-B14F-4D97-AF65-F5344CB8AC3E}">
        <p14:creationId xmlns:p14="http://schemas.microsoft.com/office/powerpoint/2010/main" val="921992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EE7400F-2B33-642D-16A8-4A38E31AAF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04" imgH="405" progId="TCLayout.ActiveDocument.1">
                  <p:embed/>
                </p:oleObj>
              </mc:Choice>
              <mc:Fallback>
                <p:oleObj name="think-cell Slide" r:id="rId20" imgW="404" imgH="405" progId="TCLayout.ActiveDocument.1">
                  <p:embed/>
                  <p:pic>
                    <p:nvPicPr>
                      <p:cNvPr id="7" name="think-cell data - do not delete" hidden="1">
                        <a:extLst>
                          <a:ext uri="{FF2B5EF4-FFF2-40B4-BE49-F238E27FC236}">
                            <a16:creationId xmlns:a16="http://schemas.microsoft.com/office/drawing/2014/main" id="{9EE7400F-2B33-642D-16A8-4A38E31AAFC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84133AA2-E3EF-FDEC-416F-75B5FEFDD939}"/>
              </a:ext>
            </a:extLst>
          </p:cNvPr>
          <p:cNvSpPr>
            <a:spLocks noGrp="1"/>
          </p:cNvSpPr>
          <p:nvPr>
            <p:ph type="title"/>
            <p:custDataLst>
              <p:tags r:id="rId2"/>
            </p:custDataLst>
          </p:nvPr>
        </p:nvSpPr>
        <p:spPr>
          <a:xfrm>
            <a:off x="554736" y="172212"/>
            <a:ext cx="11082528" cy="731520"/>
          </a:xfrm>
        </p:spPr>
        <p:txBody>
          <a:bodyPr vert="horz"/>
          <a:lstStyle/>
          <a:p>
            <a:r>
              <a:rPr lang="en-NZ" dirty="0"/>
              <a:t>Key themes from free response submissions</a:t>
            </a:r>
          </a:p>
        </p:txBody>
      </p:sp>
      <p:sp>
        <p:nvSpPr>
          <p:cNvPr id="6" name="TextBox 5">
            <a:extLst>
              <a:ext uri="{FF2B5EF4-FFF2-40B4-BE49-F238E27FC236}">
                <a16:creationId xmlns:a16="http://schemas.microsoft.com/office/drawing/2014/main" id="{46EF1F73-EB36-7B71-EFE7-61C4187EF8D3}"/>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2" name="Rectangle 1">
            <a:extLst>
              <a:ext uri="{FF2B5EF4-FFF2-40B4-BE49-F238E27FC236}">
                <a16:creationId xmlns:a16="http://schemas.microsoft.com/office/drawing/2014/main" id="{3E325E4B-D2D2-FC76-55D2-1881918E6370}"/>
              </a:ext>
            </a:extLst>
          </p:cNvPr>
          <p:cNvSpPr/>
          <p:nvPr/>
        </p:nvSpPr>
        <p:spPr>
          <a:xfrm>
            <a:off x="554736" y="789816"/>
            <a:ext cx="1596006" cy="55399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b="1" dirty="0">
                <a:solidFill>
                  <a:schemeClr val="bg1"/>
                </a:solidFill>
              </a:rPr>
              <a:t>Initial screening study/early input</a:t>
            </a:r>
          </a:p>
        </p:txBody>
      </p:sp>
      <p:sp>
        <p:nvSpPr>
          <p:cNvPr id="3" name="TextBox 2">
            <a:extLst>
              <a:ext uri="{FF2B5EF4-FFF2-40B4-BE49-F238E27FC236}">
                <a16:creationId xmlns:a16="http://schemas.microsoft.com/office/drawing/2014/main" id="{F8FF082F-CA00-D123-0138-EEDD5EAA99EC}"/>
              </a:ext>
            </a:extLst>
          </p:cNvPr>
          <p:cNvSpPr txBox="1">
            <a:spLocks/>
          </p:cNvSpPr>
          <p:nvPr/>
        </p:nvSpPr>
        <p:spPr>
          <a:xfrm>
            <a:off x="2342509" y="789816"/>
            <a:ext cx="9294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Request for ERCOT-led standardization of the LLI process </a:t>
            </a:r>
            <a:r>
              <a:rPr lang="en-US" sz="1200" dirty="0"/>
              <a:t>(supported by clear end-to-end roles and timelines, a centralized transparency portal, and high-fidelity, batch-aligned early screening) </a:t>
            </a:r>
            <a:r>
              <a:rPr lang="en-US" sz="1200" b="1" dirty="0"/>
              <a:t>to reduce delays, inconsistency, speculative applications, and inequitable outcomes </a:t>
            </a:r>
            <a:r>
              <a:rPr lang="en-US" sz="1200" dirty="0"/>
              <a:t>across T(D)SPs, while ensuring sufficient resourcing to avoid bottlenecks</a:t>
            </a:r>
          </a:p>
        </p:txBody>
      </p:sp>
      <p:cxnSp>
        <p:nvCxnSpPr>
          <p:cNvPr id="8" name="LineBasicDefault 97">
            <a:extLst>
              <a:ext uri="{FF2B5EF4-FFF2-40B4-BE49-F238E27FC236}">
                <a16:creationId xmlns:a16="http://schemas.microsoft.com/office/drawing/2014/main" id="{4288A651-894F-649E-D66E-03BAD112E522}"/>
              </a:ext>
            </a:extLst>
          </p:cNvPr>
          <p:cNvCxnSpPr>
            <a:cxnSpLocks/>
          </p:cNvCxnSpPr>
          <p:nvPr>
            <p:custDataLst>
              <p:tags r:id="rId4"/>
            </p:custDataLst>
          </p:nvPr>
        </p:nvCxnSpPr>
        <p:spPr>
          <a:xfrm>
            <a:off x="554736" y="1432636"/>
            <a:ext cx="11061765"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1187BCA-D08F-F6BC-611F-88DE4B69BBC3}"/>
              </a:ext>
            </a:extLst>
          </p:cNvPr>
          <p:cNvSpPr/>
          <p:nvPr/>
        </p:nvSpPr>
        <p:spPr>
          <a:xfrm>
            <a:off x="554736" y="1521458"/>
            <a:ext cx="1596006" cy="36933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b="1" dirty="0">
                <a:solidFill>
                  <a:schemeClr val="bg1"/>
                </a:solidFill>
              </a:rPr>
              <a:t>Eligibility criteria</a:t>
            </a:r>
          </a:p>
        </p:txBody>
      </p:sp>
      <p:sp>
        <p:nvSpPr>
          <p:cNvPr id="11" name="TextBox 10">
            <a:extLst>
              <a:ext uri="{FF2B5EF4-FFF2-40B4-BE49-F238E27FC236}">
                <a16:creationId xmlns:a16="http://schemas.microsoft.com/office/drawing/2014/main" id="{522FC934-1686-B812-D364-66AD41456130}"/>
              </a:ext>
            </a:extLst>
          </p:cNvPr>
          <p:cNvSpPr txBox="1">
            <a:spLocks/>
          </p:cNvSpPr>
          <p:nvPr/>
        </p:nvSpPr>
        <p:spPr>
          <a:xfrm>
            <a:off x="2342509" y="1521458"/>
            <a:ext cx="9294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Call for reassessing Batch Zero eligibility criteria to prioritize demonstrated project readiness and fairness over rigid date cutoffs</a:t>
            </a:r>
            <a:r>
              <a:rPr lang="en-US" sz="1200" dirty="0"/>
              <a:t>, with limited grace periods and ERCOT-led guardrails to avoid inequitable outcomes driven by inconsistent T(D)SP processes</a:t>
            </a:r>
          </a:p>
        </p:txBody>
      </p:sp>
      <p:cxnSp>
        <p:nvCxnSpPr>
          <p:cNvPr id="12" name="LineBasicDefault 97">
            <a:extLst>
              <a:ext uri="{FF2B5EF4-FFF2-40B4-BE49-F238E27FC236}">
                <a16:creationId xmlns:a16="http://schemas.microsoft.com/office/drawing/2014/main" id="{717FD1DB-45A0-5278-2FF5-9BF0B00C9C8B}"/>
              </a:ext>
            </a:extLst>
          </p:cNvPr>
          <p:cNvCxnSpPr>
            <a:cxnSpLocks/>
          </p:cNvCxnSpPr>
          <p:nvPr>
            <p:custDataLst>
              <p:tags r:id="rId5"/>
            </p:custDataLst>
          </p:nvPr>
        </p:nvCxnSpPr>
        <p:spPr>
          <a:xfrm>
            <a:off x="554736" y="1979612"/>
            <a:ext cx="11061765"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CFE45DF-0ED3-CADF-36AA-0DC03A599918}"/>
              </a:ext>
            </a:extLst>
          </p:cNvPr>
          <p:cNvSpPr/>
          <p:nvPr/>
        </p:nvSpPr>
        <p:spPr>
          <a:xfrm>
            <a:off x="554736" y="2068434"/>
            <a:ext cx="1596006" cy="55399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b="1" dirty="0">
                <a:solidFill>
                  <a:schemeClr val="bg1"/>
                </a:solidFill>
              </a:rPr>
              <a:t>Batch study</a:t>
            </a:r>
          </a:p>
        </p:txBody>
      </p:sp>
      <p:sp>
        <p:nvSpPr>
          <p:cNvPr id="14" name="TextBox 13">
            <a:extLst>
              <a:ext uri="{FF2B5EF4-FFF2-40B4-BE49-F238E27FC236}">
                <a16:creationId xmlns:a16="http://schemas.microsoft.com/office/drawing/2014/main" id="{5D57EEDF-C8B5-E04D-88AD-BAF4ECAAF540}"/>
              </a:ext>
            </a:extLst>
          </p:cNvPr>
          <p:cNvSpPr txBox="1">
            <a:spLocks/>
          </p:cNvSpPr>
          <p:nvPr/>
        </p:nvSpPr>
        <p:spPr>
          <a:xfrm>
            <a:off x="2342509" y="2068434"/>
            <a:ext cx="9294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Broad support for moving to a batch study framework, but highlight that success depends on balancing speed with accuracy, tightly integrating batch outcomes with RTP/RPG planning, clearly identifying long-lead upgrades</a:t>
            </a:r>
            <a:r>
              <a:rPr lang="en-US" sz="1200" dirty="0"/>
              <a:t>, discouraging speculative behavior, and ensuring strong ERCOT leadership, resourcing, and transparency</a:t>
            </a:r>
          </a:p>
        </p:txBody>
      </p:sp>
      <p:cxnSp>
        <p:nvCxnSpPr>
          <p:cNvPr id="15" name="LineBasicDefault 97">
            <a:extLst>
              <a:ext uri="{FF2B5EF4-FFF2-40B4-BE49-F238E27FC236}">
                <a16:creationId xmlns:a16="http://schemas.microsoft.com/office/drawing/2014/main" id="{F43818C2-3826-908C-A03E-CF1EA78D5C47}"/>
              </a:ext>
            </a:extLst>
          </p:cNvPr>
          <p:cNvCxnSpPr>
            <a:cxnSpLocks/>
          </p:cNvCxnSpPr>
          <p:nvPr>
            <p:custDataLst>
              <p:tags r:id="rId6"/>
            </p:custDataLst>
          </p:nvPr>
        </p:nvCxnSpPr>
        <p:spPr>
          <a:xfrm>
            <a:off x="554736" y="2711254"/>
            <a:ext cx="11061765"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3A2BD15-6997-AFB4-03E9-A7D77CD9AA5E}"/>
              </a:ext>
            </a:extLst>
          </p:cNvPr>
          <p:cNvSpPr/>
          <p:nvPr/>
        </p:nvSpPr>
        <p:spPr>
          <a:xfrm>
            <a:off x="554736" y="2800076"/>
            <a:ext cx="1596006" cy="55399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b="1" dirty="0">
                <a:solidFill>
                  <a:schemeClr val="bg1"/>
                </a:solidFill>
              </a:rPr>
              <a:t>Allocate and commit</a:t>
            </a:r>
          </a:p>
        </p:txBody>
      </p:sp>
      <p:sp>
        <p:nvSpPr>
          <p:cNvPr id="17" name="TextBox 16">
            <a:extLst>
              <a:ext uri="{FF2B5EF4-FFF2-40B4-BE49-F238E27FC236}">
                <a16:creationId xmlns:a16="http://schemas.microsoft.com/office/drawing/2014/main" id="{E60C6000-4B31-76F5-AF0E-04BC85018A5F}"/>
              </a:ext>
            </a:extLst>
          </p:cNvPr>
          <p:cNvSpPr txBox="1">
            <a:spLocks/>
          </p:cNvSpPr>
          <p:nvPr/>
        </p:nvSpPr>
        <p:spPr>
          <a:xfrm>
            <a:off x="2342509" y="2800076"/>
            <a:ext cx="9294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Allocation and commitment framework must reallocate freed capacity within the same batch, prioritize mature and credible projects, enforce tiered financial and milestone discipline</a:t>
            </a:r>
            <a:r>
              <a:rPr lang="en-US" sz="1200" dirty="0"/>
              <a:t>, clearly distinguish firm from flexible load, and provide early, predictable visibility into MW allocation and energization timelines without mid-process rule changes</a:t>
            </a:r>
          </a:p>
        </p:txBody>
      </p:sp>
      <p:cxnSp>
        <p:nvCxnSpPr>
          <p:cNvPr id="18" name="LineBasicDefault 97">
            <a:extLst>
              <a:ext uri="{FF2B5EF4-FFF2-40B4-BE49-F238E27FC236}">
                <a16:creationId xmlns:a16="http://schemas.microsoft.com/office/drawing/2014/main" id="{E7AA56F4-73D3-5D28-E043-5285F19FB5D8}"/>
              </a:ext>
            </a:extLst>
          </p:cNvPr>
          <p:cNvCxnSpPr>
            <a:cxnSpLocks/>
          </p:cNvCxnSpPr>
          <p:nvPr>
            <p:custDataLst>
              <p:tags r:id="rId7"/>
            </p:custDataLst>
          </p:nvPr>
        </p:nvCxnSpPr>
        <p:spPr>
          <a:xfrm>
            <a:off x="554736" y="3442896"/>
            <a:ext cx="11061765"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215F3C0-1597-A347-3A00-1E7805DE37AB}"/>
              </a:ext>
            </a:extLst>
          </p:cNvPr>
          <p:cNvSpPr/>
          <p:nvPr/>
        </p:nvSpPr>
        <p:spPr>
          <a:xfrm>
            <a:off x="554736" y="3531718"/>
            <a:ext cx="1596006" cy="55399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b="1" dirty="0">
                <a:solidFill>
                  <a:schemeClr val="bg1"/>
                </a:solidFill>
              </a:rPr>
              <a:t>RPG</a:t>
            </a:r>
          </a:p>
        </p:txBody>
      </p:sp>
      <p:sp>
        <p:nvSpPr>
          <p:cNvPr id="20" name="TextBox 19">
            <a:extLst>
              <a:ext uri="{FF2B5EF4-FFF2-40B4-BE49-F238E27FC236}">
                <a16:creationId xmlns:a16="http://schemas.microsoft.com/office/drawing/2014/main" id="{8E2E08F5-E7A1-3CCD-7A0D-D33B8C034092}"/>
              </a:ext>
            </a:extLst>
          </p:cNvPr>
          <p:cNvSpPr txBox="1">
            <a:spLocks/>
          </p:cNvSpPr>
          <p:nvPr/>
        </p:nvSpPr>
        <p:spPr>
          <a:xfrm>
            <a:off x="2342509" y="3531718"/>
            <a:ext cx="9294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Request for accelerated transmission delivery by aligning the RPG and Batch Study processes, enforcing mandatory and expedited timelines with clear gates and transparency, </a:t>
            </a:r>
            <a:r>
              <a:rPr lang="en-US" sz="1200" dirty="0"/>
              <a:t>clarifying treatment of co-located and greenfield projects, and ensuring RPG review validates Batch study outcomes while enabling flexibility, accountability, and speed to market</a:t>
            </a:r>
          </a:p>
        </p:txBody>
      </p:sp>
      <p:cxnSp>
        <p:nvCxnSpPr>
          <p:cNvPr id="21" name="LineBasicDefault 97">
            <a:extLst>
              <a:ext uri="{FF2B5EF4-FFF2-40B4-BE49-F238E27FC236}">
                <a16:creationId xmlns:a16="http://schemas.microsoft.com/office/drawing/2014/main" id="{6A5E7AA7-937E-DA2E-8558-14D5457D268D}"/>
              </a:ext>
            </a:extLst>
          </p:cNvPr>
          <p:cNvCxnSpPr>
            <a:cxnSpLocks/>
          </p:cNvCxnSpPr>
          <p:nvPr>
            <p:custDataLst>
              <p:tags r:id="rId8"/>
            </p:custDataLst>
          </p:nvPr>
        </p:nvCxnSpPr>
        <p:spPr>
          <a:xfrm>
            <a:off x="554736" y="4174538"/>
            <a:ext cx="11061765"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2278A73-2F1B-26D9-F434-1C1139CC2520}"/>
              </a:ext>
            </a:extLst>
          </p:cNvPr>
          <p:cNvSpPr/>
          <p:nvPr/>
        </p:nvSpPr>
        <p:spPr>
          <a:xfrm>
            <a:off x="554736" y="4263360"/>
            <a:ext cx="1596006" cy="369331"/>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b="1" dirty="0">
                <a:solidFill>
                  <a:schemeClr val="bg1"/>
                </a:solidFill>
              </a:rPr>
              <a:t>Financial commitments</a:t>
            </a:r>
          </a:p>
        </p:txBody>
      </p:sp>
      <p:sp>
        <p:nvSpPr>
          <p:cNvPr id="23" name="TextBox 22">
            <a:extLst>
              <a:ext uri="{FF2B5EF4-FFF2-40B4-BE49-F238E27FC236}">
                <a16:creationId xmlns:a16="http://schemas.microsoft.com/office/drawing/2014/main" id="{3605697C-6E49-C2DC-D7BC-EF15F50BE105}"/>
              </a:ext>
            </a:extLst>
          </p:cNvPr>
          <p:cNvSpPr txBox="1">
            <a:spLocks/>
          </p:cNvSpPr>
          <p:nvPr/>
        </p:nvSpPr>
        <p:spPr>
          <a:xfrm>
            <a:off x="2342509" y="4263360"/>
            <a:ext cx="9294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Financial commitment requirements should be phased, risk- and maturity-aligned, uniform across T(D)SPs, and calibrated at reasonable $/MW levels </a:t>
            </a:r>
            <a:r>
              <a:rPr lang="en-US" sz="1200" dirty="0"/>
              <a:t>to screen out speculative projects without creating undue barriers</a:t>
            </a:r>
          </a:p>
        </p:txBody>
      </p:sp>
      <p:cxnSp>
        <p:nvCxnSpPr>
          <p:cNvPr id="24" name="LineBasicDefault 97">
            <a:extLst>
              <a:ext uri="{FF2B5EF4-FFF2-40B4-BE49-F238E27FC236}">
                <a16:creationId xmlns:a16="http://schemas.microsoft.com/office/drawing/2014/main" id="{378F386C-546D-5077-8ACE-68FFD26018C0}"/>
              </a:ext>
            </a:extLst>
          </p:cNvPr>
          <p:cNvCxnSpPr>
            <a:cxnSpLocks/>
          </p:cNvCxnSpPr>
          <p:nvPr>
            <p:custDataLst>
              <p:tags r:id="rId9"/>
            </p:custDataLst>
          </p:nvPr>
        </p:nvCxnSpPr>
        <p:spPr>
          <a:xfrm>
            <a:off x="554736" y="4721514"/>
            <a:ext cx="11061765"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BC9D398-834E-E707-77BE-30737C70B902}"/>
              </a:ext>
            </a:extLst>
          </p:cNvPr>
          <p:cNvSpPr/>
          <p:nvPr/>
        </p:nvSpPr>
        <p:spPr>
          <a:xfrm>
            <a:off x="554736" y="4810336"/>
            <a:ext cx="1596006" cy="55399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b="1" dirty="0">
                <a:solidFill>
                  <a:schemeClr val="bg1"/>
                </a:solidFill>
              </a:rPr>
              <a:t>Communications</a:t>
            </a:r>
          </a:p>
        </p:txBody>
      </p:sp>
      <p:sp>
        <p:nvSpPr>
          <p:cNvPr id="26" name="TextBox 25">
            <a:extLst>
              <a:ext uri="{FF2B5EF4-FFF2-40B4-BE49-F238E27FC236}">
                <a16:creationId xmlns:a16="http://schemas.microsoft.com/office/drawing/2014/main" id="{A14C6EC3-97B9-C3A5-01F2-ECEE417060CD}"/>
              </a:ext>
            </a:extLst>
          </p:cNvPr>
          <p:cNvSpPr txBox="1">
            <a:spLocks/>
          </p:cNvSpPr>
          <p:nvPr/>
        </p:nvSpPr>
        <p:spPr>
          <a:xfrm>
            <a:off x="2342509" y="4810336"/>
            <a:ext cx="9294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Need for more frequent, proactive, and transparent communication </a:t>
            </a:r>
            <a:r>
              <a:rPr lang="en-US" sz="1200" dirty="0"/>
              <a:t>(e.g., timely email responses and notifications, centralized dashboards and portals, regular updates and meetings) </a:t>
            </a:r>
            <a:r>
              <a:rPr lang="en-US" sz="1200" b="1" dirty="0"/>
              <a:t>from ERCOT so T(D)SPs and ILLEs have consistent visibility </a:t>
            </a:r>
            <a:r>
              <a:rPr lang="en-US" sz="1200" dirty="0"/>
              <a:t>into project status, can make informed decisions, and avoid delays driven by uncertainty or lack of coordination</a:t>
            </a:r>
          </a:p>
        </p:txBody>
      </p:sp>
      <p:cxnSp>
        <p:nvCxnSpPr>
          <p:cNvPr id="27" name="LineBasicDefault 97">
            <a:extLst>
              <a:ext uri="{FF2B5EF4-FFF2-40B4-BE49-F238E27FC236}">
                <a16:creationId xmlns:a16="http://schemas.microsoft.com/office/drawing/2014/main" id="{FF326CED-3B8C-36A0-1116-677647B68A1F}"/>
              </a:ext>
            </a:extLst>
          </p:cNvPr>
          <p:cNvCxnSpPr>
            <a:cxnSpLocks/>
          </p:cNvCxnSpPr>
          <p:nvPr>
            <p:custDataLst>
              <p:tags r:id="rId10"/>
            </p:custDataLst>
          </p:nvPr>
        </p:nvCxnSpPr>
        <p:spPr>
          <a:xfrm>
            <a:off x="554736" y="5453156"/>
            <a:ext cx="11061765"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D6B4177-71D1-77BD-21DE-4F720EFC40E3}"/>
              </a:ext>
            </a:extLst>
          </p:cNvPr>
          <p:cNvSpPr/>
          <p:nvPr/>
        </p:nvSpPr>
        <p:spPr>
          <a:xfrm>
            <a:off x="554736" y="5541983"/>
            <a:ext cx="1596006" cy="55399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b="1" dirty="0">
                <a:solidFill>
                  <a:schemeClr val="bg1"/>
                </a:solidFill>
              </a:rPr>
              <a:t>End-to-end</a:t>
            </a:r>
          </a:p>
        </p:txBody>
      </p:sp>
      <p:sp>
        <p:nvSpPr>
          <p:cNvPr id="29" name="TextBox 28">
            <a:extLst>
              <a:ext uri="{FF2B5EF4-FFF2-40B4-BE49-F238E27FC236}">
                <a16:creationId xmlns:a16="http://schemas.microsoft.com/office/drawing/2014/main" id="{59672333-3887-379E-8322-7520608EA7DE}"/>
              </a:ext>
            </a:extLst>
          </p:cNvPr>
          <p:cNvSpPr txBox="1">
            <a:spLocks/>
          </p:cNvSpPr>
          <p:nvPr/>
        </p:nvSpPr>
        <p:spPr>
          <a:xfrm>
            <a:off x="2342509" y="5541983"/>
            <a:ext cx="9294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dirty="0"/>
              <a:t>Request for a disciplined, transparent batch process that prioritizes committed and operationally-ready projects, limits restudies and retroactive cutoffs</a:t>
            </a:r>
            <a:r>
              <a:rPr lang="en-US" sz="1200" dirty="0"/>
              <a:t>, preserves queue position and batch finality, improves model transparency and coordination with T(D)SPs, and accelerates approval of non-speculative loads (especially BYOG/CLR ones) to enable timely, reliable interconnection</a:t>
            </a:r>
            <a:endParaRPr lang="en-US" sz="1200" b="1" dirty="0"/>
          </a:p>
        </p:txBody>
      </p:sp>
      <p:sp>
        <p:nvSpPr>
          <p:cNvPr id="38" name="Right Triangle 37">
            <a:extLst>
              <a:ext uri="{FF2B5EF4-FFF2-40B4-BE49-F238E27FC236}">
                <a16:creationId xmlns:a16="http://schemas.microsoft.com/office/drawing/2014/main" id="{569C1FC2-CBB8-A76F-7CD2-0EA56FBA75AA}"/>
              </a:ext>
            </a:extLst>
          </p:cNvPr>
          <p:cNvSpPr/>
          <p:nvPr/>
        </p:nvSpPr>
        <p:spPr>
          <a:xfrm rot="10800000">
            <a:off x="11385177" y="0"/>
            <a:ext cx="806823" cy="806823"/>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39" name="TrackerAlphaBlue 27">
            <a:extLst>
              <a:ext uri="{FF2B5EF4-FFF2-40B4-BE49-F238E27FC236}">
                <a16:creationId xmlns:a16="http://schemas.microsoft.com/office/drawing/2014/main" id="{0FBD647B-44AD-A69E-4C7D-10024F059E1E}"/>
              </a:ext>
            </a:extLst>
          </p:cNvPr>
          <p:cNvSpPr/>
          <p:nvPr>
            <p:custDataLst>
              <p:tags r:id="rId11"/>
            </p:custDataLst>
          </p:nvPr>
        </p:nvSpPr>
        <p:spPr>
          <a:xfrm>
            <a:off x="432527" y="771162"/>
            <a:ext cx="244415" cy="244417"/>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A</a:t>
            </a:r>
          </a:p>
        </p:txBody>
      </p:sp>
      <p:sp>
        <p:nvSpPr>
          <p:cNvPr id="40" name="TrackerAlphaBlue 27">
            <a:extLst>
              <a:ext uri="{FF2B5EF4-FFF2-40B4-BE49-F238E27FC236}">
                <a16:creationId xmlns:a16="http://schemas.microsoft.com/office/drawing/2014/main" id="{F4D2B2B8-E55E-8F22-49DC-E8321B27AF42}"/>
              </a:ext>
            </a:extLst>
          </p:cNvPr>
          <p:cNvSpPr/>
          <p:nvPr>
            <p:custDataLst>
              <p:tags r:id="rId12"/>
            </p:custDataLst>
          </p:nvPr>
        </p:nvSpPr>
        <p:spPr>
          <a:xfrm>
            <a:off x="432527" y="1481608"/>
            <a:ext cx="244415" cy="244417"/>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B</a:t>
            </a:r>
          </a:p>
        </p:txBody>
      </p:sp>
      <p:sp>
        <p:nvSpPr>
          <p:cNvPr id="41" name="TrackerAlphaBlue 27">
            <a:extLst>
              <a:ext uri="{FF2B5EF4-FFF2-40B4-BE49-F238E27FC236}">
                <a16:creationId xmlns:a16="http://schemas.microsoft.com/office/drawing/2014/main" id="{3E47DA81-2F45-FDCA-F46C-C2ADE822C756}"/>
              </a:ext>
            </a:extLst>
          </p:cNvPr>
          <p:cNvSpPr/>
          <p:nvPr>
            <p:custDataLst>
              <p:tags r:id="rId13"/>
            </p:custDataLst>
          </p:nvPr>
        </p:nvSpPr>
        <p:spPr>
          <a:xfrm>
            <a:off x="432527" y="2045670"/>
            <a:ext cx="244415" cy="244417"/>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C</a:t>
            </a:r>
          </a:p>
        </p:txBody>
      </p:sp>
      <p:sp>
        <p:nvSpPr>
          <p:cNvPr id="42" name="TrackerAlphaBlue 27">
            <a:extLst>
              <a:ext uri="{FF2B5EF4-FFF2-40B4-BE49-F238E27FC236}">
                <a16:creationId xmlns:a16="http://schemas.microsoft.com/office/drawing/2014/main" id="{2B6F40FC-A263-ADA6-49F3-0F2109224A47}"/>
              </a:ext>
            </a:extLst>
          </p:cNvPr>
          <p:cNvSpPr/>
          <p:nvPr>
            <p:custDataLst>
              <p:tags r:id="rId14"/>
            </p:custDataLst>
          </p:nvPr>
        </p:nvSpPr>
        <p:spPr>
          <a:xfrm>
            <a:off x="432527" y="2721832"/>
            <a:ext cx="244415" cy="244417"/>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D</a:t>
            </a:r>
          </a:p>
        </p:txBody>
      </p:sp>
      <p:sp>
        <p:nvSpPr>
          <p:cNvPr id="43" name="TrackerAlphaBlue 27">
            <a:extLst>
              <a:ext uri="{FF2B5EF4-FFF2-40B4-BE49-F238E27FC236}">
                <a16:creationId xmlns:a16="http://schemas.microsoft.com/office/drawing/2014/main" id="{E8527BBF-815D-37FC-EDD4-A5CB89C4F803}"/>
              </a:ext>
            </a:extLst>
          </p:cNvPr>
          <p:cNvSpPr/>
          <p:nvPr>
            <p:custDataLst>
              <p:tags r:id="rId15"/>
            </p:custDataLst>
          </p:nvPr>
        </p:nvSpPr>
        <p:spPr>
          <a:xfrm>
            <a:off x="432527" y="3466679"/>
            <a:ext cx="244415" cy="244417"/>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E</a:t>
            </a:r>
          </a:p>
        </p:txBody>
      </p:sp>
      <p:sp>
        <p:nvSpPr>
          <p:cNvPr id="44" name="TrackerAlphaBlue 27">
            <a:extLst>
              <a:ext uri="{FF2B5EF4-FFF2-40B4-BE49-F238E27FC236}">
                <a16:creationId xmlns:a16="http://schemas.microsoft.com/office/drawing/2014/main" id="{B0E6E13B-055D-7A1A-D39D-8CFE758720ED}"/>
              </a:ext>
            </a:extLst>
          </p:cNvPr>
          <p:cNvSpPr/>
          <p:nvPr>
            <p:custDataLst>
              <p:tags r:id="rId16"/>
            </p:custDataLst>
          </p:nvPr>
        </p:nvSpPr>
        <p:spPr>
          <a:xfrm>
            <a:off x="432527" y="4226833"/>
            <a:ext cx="244415" cy="244417"/>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F</a:t>
            </a:r>
          </a:p>
        </p:txBody>
      </p:sp>
      <p:sp>
        <p:nvSpPr>
          <p:cNvPr id="45" name="TrackerAlphaBlue 27">
            <a:extLst>
              <a:ext uri="{FF2B5EF4-FFF2-40B4-BE49-F238E27FC236}">
                <a16:creationId xmlns:a16="http://schemas.microsoft.com/office/drawing/2014/main" id="{C94FDCD2-D46C-7161-54F6-B9D1226602DD}"/>
              </a:ext>
            </a:extLst>
          </p:cNvPr>
          <p:cNvSpPr/>
          <p:nvPr>
            <p:custDataLst>
              <p:tags r:id="rId17"/>
            </p:custDataLst>
          </p:nvPr>
        </p:nvSpPr>
        <p:spPr>
          <a:xfrm>
            <a:off x="432527" y="4770866"/>
            <a:ext cx="244415" cy="244417"/>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G</a:t>
            </a:r>
          </a:p>
        </p:txBody>
      </p:sp>
      <p:sp>
        <p:nvSpPr>
          <p:cNvPr id="46" name="TrackerAlphaBlue 27">
            <a:extLst>
              <a:ext uri="{FF2B5EF4-FFF2-40B4-BE49-F238E27FC236}">
                <a16:creationId xmlns:a16="http://schemas.microsoft.com/office/drawing/2014/main" id="{A3A86959-CAB0-5D89-C6AF-977A2AA9D721}"/>
              </a:ext>
            </a:extLst>
          </p:cNvPr>
          <p:cNvSpPr/>
          <p:nvPr>
            <p:custDataLst>
              <p:tags r:id="rId18"/>
            </p:custDataLst>
          </p:nvPr>
        </p:nvSpPr>
        <p:spPr>
          <a:xfrm>
            <a:off x="432527" y="5463428"/>
            <a:ext cx="244415" cy="244417"/>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H</a:t>
            </a:r>
          </a:p>
        </p:txBody>
      </p:sp>
    </p:spTree>
    <p:extLst>
      <p:ext uri="{BB962C8B-B14F-4D97-AF65-F5344CB8AC3E}">
        <p14:creationId xmlns:p14="http://schemas.microsoft.com/office/powerpoint/2010/main" val="2661700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34A441A5-67A9-3A29-6365-F9F618A3DF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5" progId="TCLayout.ActiveDocument.1">
                  <p:embed/>
                </p:oleObj>
              </mc:Choice>
              <mc:Fallback>
                <p:oleObj name="think-cell Slide" r:id="rId31" imgW="404" imgH="405" progId="TCLayout.ActiveDocument.1">
                  <p:embed/>
                  <p:pic>
                    <p:nvPicPr>
                      <p:cNvPr id="5" name="Object 6" hidden="1">
                        <a:extLst>
                          <a:ext uri="{FF2B5EF4-FFF2-40B4-BE49-F238E27FC236}">
                            <a16:creationId xmlns:a16="http://schemas.microsoft.com/office/drawing/2014/main" id="{34A441A5-67A9-3A29-6365-F9F618A3DF20}"/>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C138316-5331-4B9A-E772-82BE03FC5E7A}"/>
              </a:ext>
            </a:extLst>
          </p:cNvPr>
          <p:cNvSpPr>
            <a:spLocks noGrp="1"/>
          </p:cNvSpPr>
          <p:nvPr>
            <p:ph type="title"/>
            <p:custDataLst>
              <p:tags r:id="rId3"/>
            </p:custDataLst>
          </p:nvPr>
        </p:nvSpPr>
        <p:spPr>
          <a:xfrm>
            <a:off x="536448" y="307466"/>
            <a:ext cx="9520988" cy="384721"/>
          </a:xfrm>
          <a:noFill/>
          <a:ln/>
          <a:extLst>
            <a:ext uri="{909E8E84-426E-40DD-AFC4-6F175D3DCCD1}">
              <a14:hiddenFill xmlns:a14="http://schemas.microsoft.com/office/drawing/2010/main">
                <a:solidFill>
                  <a:srgbClr val="FFFFFF"/>
                </a:solidFill>
              </a14:hiddenFill>
            </a:ext>
          </a:extLst>
        </p:spPr>
        <p:txBody>
          <a:bodyPr vert="horz"/>
          <a:lstStyle/>
          <a:p>
            <a:r>
              <a:rPr lang="en-NZ" dirty="0"/>
              <a:t>Process redesign survey insights summary (1/2)</a:t>
            </a:r>
          </a:p>
        </p:txBody>
      </p:sp>
      <p:sp>
        <p:nvSpPr>
          <p:cNvPr id="2" name="TextBox 1">
            <a:extLst>
              <a:ext uri="{FF2B5EF4-FFF2-40B4-BE49-F238E27FC236}">
                <a16:creationId xmlns:a16="http://schemas.microsoft.com/office/drawing/2014/main" id="{9987923B-8203-5594-9EAA-B29631202C18}"/>
              </a:ext>
            </a:extLst>
          </p:cNvPr>
          <p:cNvSpPr txBox="1"/>
          <p:nvPr>
            <p:custDataLst>
              <p:tags r:id="rId4"/>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62" name="TextBox 61">
            <a:extLst>
              <a:ext uri="{FF2B5EF4-FFF2-40B4-BE49-F238E27FC236}">
                <a16:creationId xmlns:a16="http://schemas.microsoft.com/office/drawing/2014/main" id="{5A8D2A05-ECEA-FBCD-3795-01B5C5FF7E88}"/>
              </a:ext>
            </a:extLst>
          </p:cNvPr>
          <p:cNvSpPr txBox="1">
            <a:spLocks/>
          </p:cNvSpPr>
          <p:nvPr/>
        </p:nvSpPr>
        <p:spPr>
          <a:xfrm>
            <a:off x="536449" y="1073130"/>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Initial screening study/early input</a:t>
            </a:r>
            <a:endParaRPr lang="en-NZ" sz="1200" b="1" dirty="0">
              <a:solidFill>
                <a:srgbClr val="000000"/>
              </a:solidFill>
              <a:sym typeface=""/>
            </a:endParaRPr>
          </a:p>
        </p:txBody>
      </p:sp>
      <p:sp>
        <p:nvSpPr>
          <p:cNvPr id="61" name="TextBox 60">
            <a:extLst>
              <a:ext uri="{FF2B5EF4-FFF2-40B4-BE49-F238E27FC236}">
                <a16:creationId xmlns:a16="http://schemas.microsoft.com/office/drawing/2014/main" id="{DC2EB960-4B6C-03F3-A827-D3D43306409C}"/>
              </a:ext>
            </a:extLst>
          </p:cNvPr>
          <p:cNvSpPr txBox="1">
            <a:spLocks/>
          </p:cNvSpPr>
          <p:nvPr/>
        </p:nvSpPr>
        <p:spPr>
          <a:xfrm>
            <a:off x="530667" y="2866687"/>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200" b="1" dirty="0">
                <a:solidFill>
                  <a:srgbClr val="000000"/>
                </a:solidFill>
                <a:sym typeface=""/>
              </a:rPr>
              <a:t>Eligibility criteria</a:t>
            </a:r>
            <a:endParaRPr lang="en-NZ" sz="1200" b="1" dirty="0">
              <a:solidFill>
                <a:srgbClr val="000000"/>
              </a:solidFill>
              <a:sym typeface=""/>
            </a:endParaRPr>
          </a:p>
        </p:txBody>
      </p:sp>
      <p:cxnSp>
        <p:nvCxnSpPr>
          <p:cNvPr id="81" name="LineBasicDefault 97">
            <a:extLst>
              <a:ext uri="{FF2B5EF4-FFF2-40B4-BE49-F238E27FC236}">
                <a16:creationId xmlns:a16="http://schemas.microsoft.com/office/drawing/2014/main" id="{3D4A8D3C-A75E-EB5D-0845-760985850919}"/>
              </a:ext>
            </a:extLst>
          </p:cNvPr>
          <p:cNvCxnSpPr>
            <a:cxnSpLocks/>
          </p:cNvCxnSpPr>
          <p:nvPr>
            <p:custDataLst>
              <p:tags r:id="rId5"/>
            </p:custDataLst>
          </p:nvPr>
        </p:nvCxnSpPr>
        <p:spPr>
          <a:xfrm>
            <a:off x="536448" y="2828443"/>
            <a:ext cx="1108005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78CCE3A-70F2-C2E1-9201-084F1E66F477}"/>
              </a:ext>
            </a:extLst>
          </p:cNvPr>
          <p:cNvSpPr txBox="1">
            <a:spLocks/>
          </p:cNvSpPr>
          <p:nvPr/>
        </p:nvSpPr>
        <p:spPr>
          <a:xfrm>
            <a:off x="536448" y="5095788"/>
            <a:ext cx="12878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Batch study</a:t>
            </a:r>
            <a:endParaRPr lang="en-NZ" sz="1200" b="1" dirty="0">
              <a:solidFill>
                <a:srgbClr val="000000"/>
              </a:solidFill>
              <a:sym typeface=""/>
            </a:endParaRPr>
          </a:p>
        </p:txBody>
      </p:sp>
      <p:cxnSp>
        <p:nvCxnSpPr>
          <p:cNvPr id="65" name="LineBasicDefault 97">
            <a:extLst>
              <a:ext uri="{FF2B5EF4-FFF2-40B4-BE49-F238E27FC236}">
                <a16:creationId xmlns:a16="http://schemas.microsoft.com/office/drawing/2014/main" id="{B9147562-4E43-8438-CBAC-6D34BEF45241}"/>
              </a:ext>
            </a:extLst>
          </p:cNvPr>
          <p:cNvCxnSpPr>
            <a:cxnSpLocks/>
          </p:cNvCxnSpPr>
          <p:nvPr>
            <p:custDataLst>
              <p:tags r:id="rId6"/>
            </p:custDataLst>
          </p:nvPr>
        </p:nvCxnSpPr>
        <p:spPr>
          <a:xfrm>
            <a:off x="536448" y="5057544"/>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LineBasicDefault 97">
            <a:extLst>
              <a:ext uri="{FF2B5EF4-FFF2-40B4-BE49-F238E27FC236}">
                <a16:creationId xmlns:a16="http://schemas.microsoft.com/office/drawing/2014/main" id="{7AAAFEBC-0F8C-5751-AEE1-DBA4507DD5A5}"/>
              </a:ext>
            </a:extLst>
          </p:cNvPr>
          <p:cNvCxnSpPr>
            <a:cxnSpLocks/>
          </p:cNvCxnSpPr>
          <p:nvPr>
            <p:custDataLst>
              <p:tags r:id="rId7"/>
            </p:custDataLst>
          </p:nvPr>
        </p:nvCxnSpPr>
        <p:spPr>
          <a:xfrm>
            <a:off x="1913883" y="1490981"/>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BasicDefault 97">
            <a:extLst>
              <a:ext uri="{FF2B5EF4-FFF2-40B4-BE49-F238E27FC236}">
                <a16:creationId xmlns:a16="http://schemas.microsoft.com/office/drawing/2014/main" id="{FDC2C659-0502-45D5-1A32-F4133854DF6F}"/>
              </a:ext>
            </a:extLst>
          </p:cNvPr>
          <p:cNvCxnSpPr>
            <a:cxnSpLocks/>
          </p:cNvCxnSpPr>
          <p:nvPr>
            <p:custDataLst>
              <p:tags r:id="rId8"/>
            </p:custDataLst>
          </p:nvPr>
        </p:nvCxnSpPr>
        <p:spPr>
          <a:xfrm>
            <a:off x="1913883" y="1936802"/>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LineBasicDefault 97">
            <a:extLst>
              <a:ext uri="{FF2B5EF4-FFF2-40B4-BE49-F238E27FC236}">
                <a16:creationId xmlns:a16="http://schemas.microsoft.com/office/drawing/2014/main" id="{0D18249F-6F36-FEC5-9282-D3BB6D6706EF}"/>
              </a:ext>
            </a:extLst>
          </p:cNvPr>
          <p:cNvCxnSpPr>
            <a:cxnSpLocks/>
          </p:cNvCxnSpPr>
          <p:nvPr>
            <p:custDataLst>
              <p:tags r:id="rId9"/>
            </p:custDataLst>
          </p:nvPr>
        </p:nvCxnSpPr>
        <p:spPr>
          <a:xfrm>
            <a:off x="1913883" y="2382622"/>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LineBasicDefault 97">
            <a:extLst>
              <a:ext uri="{FF2B5EF4-FFF2-40B4-BE49-F238E27FC236}">
                <a16:creationId xmlns:a16="http://schemas.microsoft.com/office/drawing/2014/main" id="{5747AA6B-94B7-966C-575C-3CD17AF64CDD}"/>
              </a:ext>
            </a:extLst>
          </p:cNvPr>
          <p:cNvCxnSpPr>
            <a:cxnSpLocks/>
          </p:cNvCxnSpPr>
          <p:nvPr>
            <p:custDataLst>
              <p:tags r:id="rId10"/>
            </p:custDataLst>
          </p:nvPr>
        </p:nvCxnSpPr>
        <p:spPr>
          <a:xfrm>
            <a:off x="1913883" y="372008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LineBasicDefault 97">
            <a:extLst>
              <a:ext uri="{FF2B5EF4-FFF2-40B4-BE49-F238E27FC236}">
                <a16:creationId xmlns:a16="http://schemas.microsoft.com/office/drawing/2014/main" id="{8BAD8557-CD43-D80F-ED45-57A43C26209A}"/>
              </a:ext>
            </a:extLst>
          </p:cNvPr>
          <p:cNvCxnSpPr>
            <a:cxnSpLocks/>
          </p:cNvCxnSpPr>
          <p:nvPr>
            <p:custDataLst>
              <p:tags r:id="rId11"/>
            </p:custDataLst>
          </p:nvPr>
        </p:nvCxnSpPr>
        <p:spPr>
          <a:xfrm>
            <a:off x="1913883" y="416590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LineBasicDefault 97">
            <a:extLst>
              <a:ext uri="{FF2B5EF4-FFF2-40B4-BE49-F238E27FC236}">
                <a16:creationId xmlns:a16="http://schemas.microsoft.com/office/drawing/2014/main" id="{DEA47DAA-A7C1-83DE-D93D-C677E0322415}"/>
              </a:ext>
            </a:extLst>
          </p:cNvPr>
          <p:cNvCxnSpPr>
            <a:cxnSpLocks/>
          </p:cNvCxnSpPr>
          <p:nvPr>
            <p:custDataLst>
              <p:tags r:id="rId12"/>
            </p:custDataLst>
          </p:nvPr>
        </p:nvCxnSpPr>
        <p:spPr>
          <a:xfrm>
            <a:off x="1913883" y="461172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LineBasicDefault 97">
            <a:extLst>
              <a:ext uri="{FF2B5EF4-FFF2-40B4-BE49-F238E27FC236}">
                <a16:creationId xmlns:a16="http://schemas.microsoft.com/office/drawing/2014/main" id="{9ABB18B7-B401-0E4F-9150-76A16C1F8166}"/>
              </a:ext>
            </a:extLst>
          </p:cNvPr>
          <p:cNvCxnSpPr>
            <a:cxnSpLocks/>
          </p:cNvCxnSpPr>
          <p:nvPr>
            <p:custDataLst>
              <p:tags r:id="rId13"/>
            </p:custDataLst>
          </p:nvPr>
        </p:nvCxnSpPr>
        <p:spPr>
          <a:xfrm>
            <a:off x="1913883" y="550336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1E78C277-6D5B-0255-851A-39B7AC991183}"/>
              </a:ext>
            </a:extLst>
          </p:cNvPr>
          <p:cNvGrpSpPr/>
          <p:nvPr/>
        </p:nvGrpSpPr>
        <p:grpSpPr>
          <a:xfrm>
            <a:off x="1913883" y="5541608"/>
            <a:ext cx="9728520" cy="369332"/>
            <a:chOff x="1913883" y="5567190"/>
            <a:chExt cx="9728520" cy="369332"/>
          </a:xfrm>
        </p:grpSpPr>
        <p:sp>
          <p:nvSpPr>
            <p:cNvPr id="51" name="TextBox 50">
              <a:extLst>
                <a:ext uri="{FF2B5EF4-FFF2-40B4-BE49-F238E27FC236}">
                  <a16:creationId xmlns:a16="http://schemas.microsoft.com/office/drawing/2014/main" id="{7B74BA04-653B-4A44-73FB-9DDE3DC567C0}"/>
                </a:ext>
              </a:extLst>
            </p:cNvPr>
            <p:cNvSpPr txBox="1">
              <a:spLocks/>
            </p:cNvSpPr>
            <p:nvPr/>
          </p:nvSpPr>
          <p:spPr>
            <a:xfrm>
              <a:off x="2210952" y="5567190"/>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Batch frequency</a:t>
              </a:r>
              <a:endParaRPr lang="en-NZ" sz="1200" b="1" dirty="0">
                <a:solidFill>
                  <a:srgbClr val="000000"/>
                </a:solidFill>
                <a:sym typeface=""/>
              </a:endParaRPr>
            </a:p>
          </p:txBody>
        </p:sp>
        <p:sp>
          <p:nvSpPr>
            <p:cNvPr id="67" name="TrackerNumBlue 28">
              <a:extLst>
                <a:ext uri="{FF2B5EF4-FFF2-40B4-BE49-F238E27FC236}">
                  <a16:creationId xmlns:a16="http://schemas.microsoft.com/office/drawing/2014/main" id="{81A69BB0-F41D-61F5-3229-CD29FF633CBE}"/>
                </a:ext>
              </a:extLst>
            </p:cNvPr>
            <p:cNvSpPr/>
            <p:nvPr>
              <p:custDataLst>
                <p:tags r:id="rId28"/>
              </p:custDataLst>
            </p:nvPr>
          </p:nvSpPr>
          <p:spPr>
            <a:xfrm>
              <a:off x="1913883" y="5567190"/>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C2</a:t>
              </a:r>
            </a:p>
          </p:txBody>
        </p:sp>
        <p:sp>
          <p:nvSpPr>
            <p:cNvPr id="50" name="TextBox 49">
              <a:extLst>
                <a:ext uri="{FF2B5EF4-FFF2-40B4-BE49-F238E27FC236}">
                  <a16:creationId xmlns:a16="http://schemas.microsoft.com/office/drawing/2014/main" id="{55C1BE0A-C769-D0B5-9EC6-DC55CF7C15D5}"/>
                </a:ext>
              </a:extLst>
            </p:cNvPr>
            <p:cNvSpPr txBox="1"/>
            <p:nvPr/>
          </p:nvSpPr>
          <p:spPr>
            <a:xfrm>
              <a:off x="4376790" y="5567190"/>
              <a:ext cx="7265613"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strongly favor a semi-annual batch study cadence</a:t>
              </a:r>
              <a:r>
                <a:rPr lang="en-US" sz="1200" dirty="0"/>
                <a:t>, signaling a preference for frequent, predictable study cycles over longer intervals</a:t>
              </a:r>
              <a:endParaRPr lang="en-NZ" sz="1200" dirty="0">
                <a:solidFill>
                  <a:srgbClr val="000000"/>
                </a:solidFill>
                <a:sym typeface=""/>
              </a:endParaRPr>
            </a:p>
          </p:txBody>
        </p:sp>
      </p:grpSp>
      <p:grpSp>
        <p:nvGrpSpPr>
          <p:cNvPr id="58" name="Group 57">
            <a:extLst>
              <a:ext uri="{FF2B5EF4-FFF2-40B4-BE49-F238E27FC236}">
                <a16:creationId xmlns:a16="http://schemas.microsoft.com/office/drawing/2014/main" id="{D2BC70DE-922D-035C-6248-30ADFF7A5E20}"/>
              </a:ext>
            </a:extLst>
          </p:cNvPr>
          <p:cNvGrpSpPr/>
          <p:nvPr/>
        </p:nvGrpSpPr>
        <p:grpSpPr>
          <a:xfrm>
            <a:off x="1913883" y="1529225"/>
            <a:ext cx="9703261" cy="369333"/>
            <a:chOff x="1913883" y="1543214"/>
            <a:chExt cx="9703261" cy="369333"/>
          </a:xfrm>
        </p:grpSpPr>
        <p:sp>
          <p:nvSpPr>
            <p:cNvPr id="56" name="TextBox 55">
              <a:extLst>
                <a:ext uri="{FF2B5EF4-FFF2-40B4-BE49-F238E27FC236}">
                  <a16:creationId xmlns:a16="http://schemas.microsoft.com/office/drawing/2014/main" id="{17EEF252-021A-BBD2-D11B-ED5B327F51EE}"/>
                </a:ext>
              </a:extLst>
            </p:cNvPr>
            <p:cNvSpPr txBox="1">
              <a:spLocks/>
            </p:cNvSpPr>
            <p:nvPr/>
          </p:nvSpPr>
          <p:spPr>
            <a:xfrm>
              <a:off x="2210952" y="154321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Consistency across T(D)SPs</a:t>
              </a:r>
              <a:endParaRPr lang="en-NZ" sz="1200" b="1" dirty="0">
                <a:solidFill>
                  <a:srgbClr val="000000"/>
                </a:solidFill>
                <a:sym typeface=""/>
              </a:endParaRPr>
            </a:p>
          </p:txBody>
        </p:sp>
        <p:sp>
          <p:nvSpPr>
            <p:cNvPr id="14" name="TrackerNumBlue 28">
              <a:extLst>
                <a:ext uri="{FF2B5EF4-FFF2-40B4-BE49-F238E27FC236}">
                  <a16:creationId xmlns:a16="http://schemas.microsoft.com/office/drawing/2014/main" id="{DE1B1170-5145-F87D-5BD8-D67424A07669}"/>
                </a:ext>
              </a:extLst>
            </p:cNvPr>
            <p:cNvSpPr/>
            <p:nvPr>
              <p:custDataLst>
                <p:tags r:id="rId27"/>
              </p:custDataLst>
            </p:nvPr>
          </p:nvSpPr>
          <p:spPr>
            <a:xfrm>
              <a:off x="1913883" y="154321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A2</a:t>
              </a:r>
            </a:p>
          </p:txBody>
        </p:sp>
        <p:sp>
          <p:nvSpPr>
            <p:cNvPr id="39" name="TextBox 38">
              <a:extLst>
                <a:ext uri="{FF2B5EF4-FFF2-40B4-BE49-F238E27FC236}">
                  <a16:creationId xmlns:a16="http://schemas.microsoft.com/office/drawing/2014/main" id="{3275E873-C88A-6811-7A74-5169D45C371A}"/>
                </a:ext>
              </a:extLst>
            </p:cNvPr>
            <p:cNvSpPr txBox="1"/>
            <p:nvPr/>
          </p:nvSpPr>
          <p:spPr>
            <a:xfrm>
              <a:off x="4376790" y="1543214"/>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broadly support ERCOT-led standardization of initial screening study processes</a:t>
              </a:r>
              <a:r>
                <a:rPr lang="en-US" sz="1200" dirty="0"/>
                <a:t>, with limited support for T(D)SP-specific or joint-design approaches</a:t>
              </a:r>
              <a:endParaRPr lang="en-US" sz="1200" dirty="0">
                <a:solidFill>
                  <a:srgbClr val="000000"/>
                </a:solidFill>
                <a:sym typeface=""/>
              </a:endParaRPr>
            </a:p>
          </p:txBody>
        </p:sp>
      </p:grpSp>
      <p:grpSp>
        <p:nvGrpSpPr>
          <p:cNvPr id="57" name="Group 56">
            <a:extLst>
              <a:ext uri="{FF2B5EF4-FFF2-40B4-BE49-F238E27FC236}">
                <a16:creationId xmlns:a16="http://schemas.microsoft.com/office/drawing/2014/main" id="{109771DC-19EB-4C97-5E76-41647603A27F}"/>
              </a:ext>
            </a:extLst>
          </p:cNvPr>
          <p:cNvGrpSpPr/>
          <p:nvPr/>
        </p:nvGrpSpPr>
        <p:grpSpPr>
          <a:xfrm>
            <a:off x="1913883" y="1073130"/>
            <a:ext cx="9703261" cy="379607"/>
            <a:chOff x="1913883" y="1073130"/>
            <a:chExt cx="9703261" cy="379607"/>
          </a:xfrm>
        </p:grpSpPr>
        <p:sp>
          <p:nvSpPr>
            <p:cNvPr id="7" name="TextBox 6">
              <a:extLst>
                <a:ext uri="{FF2B5EF4-FFF2-40B4-BE49-F238E27FC236}">
                  <a16:creationId xmlns:a16="http://schemas.microsoft.com/office/drawing/2014/main" id="{207F172C-13A3-30C0-A4DC-2C292ED74FE2}"/>
                </a:ext>
              </a:extLst>
            </p:cNvPr>
            <p:cNvSpPr txBox="1">
              <a:spLocks/>
            </p:cNvSpPr>
            <p:nvPr/>
          </p:nvSpPr>
          <p:spPr>
            <a:xfrm>
              <a:off x="2210952" y="1083405"/>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T(D)SP preliminary screening studies </a:t>
              </a:r>
              <a:endParaRPr lang="en-NZ" sz="1200" b="1" dirty="0">
                <a:solidFill>
                  <a:srgbClr val="000000"/>
                </a:solidFill>
                <a:sym typeface=""/>
              </a:endParaRPr>
            </a:p>
          </p:txBody>
        </p:sp>
        <p:sp>
          <p:nvSpPr>
            <p:cNvPr id="27" name="TrackerNumBlue 28">
              <a:extLst>
                <a:ext uri="{FF2B5EF4-FFF2-40B4-BE49-F238E27FC236}">
                  <a16:creationId xmlns:a16="http://schemas.microsoft.com/office/drawing/2014/main" id="{F3AD5753-1A67-A9B4-7FED-80DBFAC61C77}"/>
                </a:ext>
              </a:extLst>
            </p:cNvPr>
            <p:cNvSpPr/>
            <p:nvPr>
              <p:custDataLst>
                <p:tags r:id="rId26"/>
              </p:custDataLst>
            </p:nvPr>
          </p:nvSpPr>
          <p:spPr>
            <a:xfrm>
              <a:off x="1913883" y="108340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A1</a:t>
              </a:r>
            </a:p>
          </p:txBody>
        </p:sp>
        <p:sp>
          <p:nvSpPr>
            <p:cNvPr id="3" name="TextBox 2">
              <a:extLst>
                <a:ext uri="{FF2B5EF4-FFF2-40B4-BE49-F238E27FC236}">
                  <a16:creationId xmlns:a16="http://schemas.microsoft.com/office/drawing/2014/main" id="{015150EF-BB57-5753-FB53-C85F1284E936}"/>
                </a:ext>
              </a:extLst>
            </p:cNvPr>
            <p:cNvSpPr txBox="1"/>
            <p:nvPr/>
          </p:nvSpPr>
          <p:spPr>
            <a:xfrm>
              <a:off x="4376790" y="1073130"/>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broadly support preliminary screening before batch entry</a:t>
              </a:r>
              <a:r>
                <a:rPr lang="en-US" sz="1200" dirty="0"/>
                <a:t>, with limited opposition and differing views primarily on whether screening should apply universally or only above a MW threshold</a:t>
              </a:r>
              <a:endParaRPr lang="en-NZ" sz="1200" dirty="0">
                <a:solidFill>
                  <a:srgbClr val="000000"/>
                </a:solidFill>
                <a:sym typeface=""/>
              </a:endParaRPr>
            </a:p>
          </p:txBody>
        </p:sp>
      </p:grpSp>
      <p:grpSp>
        <p:nvGrpSpPr>
          <p:cNvPr id="59" name="Group 58">
            <a:extLst>
              <a:ext uri="{FF2B5EF4-FFF2-40B4-BE49-F238E27FC236}">
                <a16:creationId xmlns:a16="http://schemas.microsoft.com/office/drawing/2014/main" id="{ADDF7937-CFFC-B2A5-3530-6527750DB6F4}"/>
              </a:ext>
            </a:extLst>
          </p:cNvPr>
          <p:cNvGrpSpPr/>
          <p:nvPr/>
        </p:nvGrpSpPr>
        <p:grpSpPr>
          <a:xfrm>
            <a:off x="1913883" y="1975046"/>
            <a:ext cx="9703261" cy="369332"/>
            <a:chOff x="1913883" y="1975836"/>
            <a:chExt cx="9703261" cy="369332"/>
          </a:xfrm>
        </p:grpSpPr>
        <p:sp>
          <p:nvSpPr>
            <p:cNvPr id="12" name="TextBox 11">
              <a:extLst>
                <a:ext uri="{FF2B5EF4-FFF2-40B4-BE49-F238E27FC236}">
                  <a16:creationId xmlns:a16="http://schemas.microsoft.com/office/drawing/2014/main" id="{A55760AA-5600-91DC-64F5-4967252949D8}"/>
                </a:ext>
              </a:extLst>
            </p:cNvPr>
            <p:cNvSpPr txBox="1">
              <a:spLocks/>
            </p:cNvSpPr>
            <p:nvPr/>
          </p:nvSpPr>
          <p:spPr>
            <a:xfrm>
              <a:off x="2210952" y="1975837"/>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ERCOT/ ILLE interaction</a:t>
              </a:r>
              <a:endParaRPr lang="en-NZ" sz="1200" b="1" dirty="0">
                <a:solidFill>
                  <a:srgbClr val="000000"/>
                </a:solidFill>
                <a:sym typeface=""/>
              </a:endParaRPr>
            </a:p>
          </p:txBody>
        </p:sp>
        <p:sp>
          <p:nvSpPr>
            <p:cNvPr id="15" name="TrackerNumBlue 28">
              <a:extLst>
                <a:ext uri="{FF2B5EF4-FFF2-40B4-BE49-F238E27FC236}">
                  <a16:creationId xmlns:a16="http://schemas.microsoft.com/office/drawing/2014/main" id="{BBA22B67-9DAD-E336-C4D9-D8114716B51B}"/>
                </a:ext>
              </a:extLst>
            </p:cNvPr>
            <p:cNvSpPr/>
            <p:nvPr>
              <p:custDataLst>
                <p:tags r:id="rId25"/>
              </p:custDataLst>
            </p:nvPr>
          </p:nvSpPr>
          <p:spPr>
            <a:xfrm>
              <a:off x="1913883" y="1975837"/>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A3</a:t>
              </a:r>
            </a:p>
          </p:txBody>
        </p:sp>
        <p:sp>
          <p:nvSpPr>
            <p:cNvPr id="9" name="TextBox 8">
              <a:extLst>
                <a:ext uri="{FF2B5EF4-FFF2-40B4-BE49-F238E27FC236}">
                  <a16:creationId xmlns:a16="http://schemas.microsoft.com/office/drawing/2014/main" id="{01DBE030-562E-3E70-B5F1-A8FEC95C8A47}"/>
                </a:ext>
              </a:extLst>
            </p:cNvPr>
            <p:cNvSpPr txBox="1"/>
            <p:nvPr/>
          </p:nvSpPr>
          <p:spPr>
            <a:xfrm>
              <a:off x="4376790" y="1975836"/>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broadly support direct ERCOT–developer engagement during early screening</a:t>
              </a:r>
              <a:r>
                <a:rPr lang="en-US" sz="1200" dirty="0"/>
                <a:t>, divergence mainly on the preferred initiation point between ERCOT-led and T(D)SP-led models</a:t>
              </a:r>
              <a:endParaRPr lang="en-US" sz="1200" dirty="0">
                <a:solidFill>
                  <a:srgbClr val="000000"/>
                </a:solidFill>
                <a:sym typeface=""/>
              </a:endParaRPr>
            </a:p>
          </p:txBody>
        </p:sp>
      </p:grpSp>
      <p:grpSp>
        <p:nvGrpSpPr>
          <p:cNvPr id="64" name="Group 63">
            <a:extLst>
              <a:ext uri="{FF2B5EF4-FFF2-40B4-BE49-F238E27FC236}">
                <a16:creationId xmlns:a16="http://schemas.microsoft.com/office/drawing/2014/main" id="{FA447F62-00A0-6B1D-1714-942367ECDCF2}"/>
              </a:ext>
            </a:extLst>
          </p:cNvPr>
          <p:cNvGrpSpPr/>
          <p:nvPr/>
        </p:nvGrpSpPr>
        <p:grpSpPr>
          <a:xfrm>
            <a:off x="1913883" y="2420866"/>
            <a:ext cx="9703261" cy="369333"/>
            <a:chOff x="1913883" y="2393885"/>
            <a:chExt cx="9703261" cy="369333"/>
          </a:xfrm>
        </p:grpSpPr>
        <p:sp>
          <p:nvSpPr>
            <p:cNvPr id="17" name="TextBox 16">
              <a:extLst>
                <a:ext uri="{FF2B5EF4-FFF2-40B4-BE49-F238E27FC236}">
                  <a16:creationId xmlns:a16="http://schemas.microsoft.com/office/drawing/2014/main" id="{1E30E2CB-1390-CCA4-9AED-A6F809D4BF3C}"/>
                </a:ext>
              </a:extLst>
            </p:cNvPr>
            <p:cNvSpPr txBox="1">
              <a:spLocks/>
            </p:cNvSpPr>
            <p:nvPr/>
          </p:nvSpPr>
          <p:spPr>
            <a:xfrm>
              <a:off x="2210952" y="2393886"/>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ERCOT and T(D)SP delay handling</a:t>
              </a:r>
              <a:endParaRPr lang="en-NZ" sz="1200" b="1" dirty="0">
                <a:solidFill>
                  <a:srgbClr val="000000"/>
                </a:solidFill>
                <a:sym typeface=""/>
              </a:endParaRPr>
            </a:p>
          </p:txBody>
        </p:sp>
        <p:sp>
          <p:nvSpPr>
            <p:cNvPr id="19" name="TrackerNumBlue 28">
              <a:extLst>
                <a:ext uri="{FF2B5EF4-FFF2-40B4-BE49-F238E27FC236}">
                  <a16:creationId xmlns:a16="http://schemas.microsoft.com/office/drawing/2014/main" id="{E69250B5-345E-4CD8-E916-8A4BCFC7A91C}"/>
                </a:ext>
              </a:extLst>
            </p:cNvPr>
            <p:cNvSpPr/>
            <p:nvPr>
              <p:custDataLst>
                <p:tags r:id="rId24"/>
              </p:custDataLst>
            </p:nvPr>
          </p:nvSpPr>
          <p:spPr>
            <a:xfrm>
              <a:off x="1913883" y="2393886"/>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A4</a:t>
              </a:r>
            </a:p>
          </p:txBody>
        </p:sp>
        <p:sp>
          <p:nvSpPr>
            <p:cNvPr id="16" name="TextBox 15">
              <a:extLst>
                <a:ext uri="{FF2B5EF4-FFF2-40B4-BE49-F238E27FC236}">
                  <a16:creationId xmlns:a16="http://schemas.microsoft.com/office/drawing/2014/main" id="{7C104D8C-5B7C-16BA-C792-4B11C611F72D}"/>
                </a:ext>
              </a:extLst>
            </p:cNvPr>
            <p:cNvSpPr txBox="1"/>
            <p:nvPr/>
          </p:nvSpPr>
          <p:spPr>
            <a:xfrm>
              <a:off x="4376790" y="2393885"/>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support addressing ERCOT and T(D)SP delays through standardized end-to-end processes </a:t>
              </a:r>
              <a:r>
                <a:rPr lang="en-US" sz="1200" dirty="0"/>
                <a:t>and enforceable timelines, limited support for transparency improvements alone</a:t>
              </a:r>
              <a:endParaRPr lang="en-US" sz="1200" dirty="0">
                <a:solidFill>
                  <a:srgbClr val="000000"/>
                </a:solidFill>
                <a:sym typeface=""/>
              </a:endParaRPr>
            </a:p>
          </p:txBody>
        </p:sp>
      </p:grpSp>
      <p:grpSp>
        <p:nvGrpSpPr>
          <p:cNvPr id="72" name="Group 71">
            <a:extLst>
              <a:ext uri="{FF2B5EF4-FFF2-40B4-BE49-F238E27FC236}">
                <a16:creationId xmlns:a16="http://schemas.microsoft.com/office/drawing/2014/main" id="{67C0BEC6-7F94-2CDD-C7E5-73AD4BDA1844}"/>
              </a:ext>
            </a:extLst>
          </p:cNvPr>
          <p:cNvGrpSpPr/>
          <p:nvPr/>
        </p:nvGrpSpPr>
        <p:grpSpPr>
          <a:xfrm>
            <a:off x="1913883" y="3312508"/>
            <a:ext cx="9728520" cy="369332"/>
            <a:chOff x="1913883" y="3309145"/>
            <a:chExt cx="9728520" cy="369332"/>
          </a:xfrm>
        </p:grpSpPr>
        <p:sp>
          <p:nvSpPr>
            <p:cNvPr id="60" name="TextBox 59">
              <a:extLst>
                <a:ext uri="{FF2B5EF4-FFF2-40B4-BE49-F238E27FC236}">
                  <a16:creationId xmlns:a16="http://schemas.microsoft.com/office/drawing/2014/main" id="{C56EBFD7-8F8A-099D-0AF8-5987B9F14728}"/>
                </a:ext>
              </a:extLst>
            </p:cNvPr>
            <p:cNvSpPr txBox="1">
              <a:spLocks/>
            </p:cNvSpPr>
            <p:nvPr/>
          </p:nvSpPr>
          <p:spPr>
            <a:xfrm>
              <a:off x="2210952" y="3309146"/>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ERCOT and T(D)SP delay handling</a:t>
              </a:r>
              <a:endParaRPr lang="en-NZ" sz="1200" b="1" dirty="0">
                <a:solidFill>
                  <a:srgbClr val="000000"/>
                </a:solidFill>
                <a:sym typeface=""/>
              </a:endParaRPr>
            </a:p>
          </p:txBody>
        </p:sp>
        <p:sp>
          <p:nvSpPr>
            <p:cNvPr id="29" name="TrackerNumBlue 28">
              <a:extLst>
                <a:ext uri="{FF2B5EF4-FFF2-40B4-BE49-F238E27FC236}">
                  <a16:creationId xmlns:a16="http://schemas.microsoft.com/office/drawing/2014/main" id="{90D2839C-CE5F-EE2D-285F-C079981FDA02}"/>
                </a:ext>
              </a:extLst>
            </p:cNvPr>
            <p:cNvSpPr/>
            <p:nvPr>
              <p:custDataLst>
                <p:tags r:id="rId23"/>
              </p:custDataLst>
            </p:nvPr>
          </p:nvSpPr>
          <p:spPr>
            <a:xfrm>
              <a:off x="1913883" y="3309146"/>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B2</a:t>
              </a:r>
            </a:p>
          </p:txBody>
        </p:sp>
        <p:sp>
          <p:nvSpPr>
            <p:cNvPr id="47" name="TextBox 46">
              <a:extLst>
                <a:ext uri="{FF2B5EF4-FFF2-40B4-BE49-F238E27FC236}">
                  <a16:creationId xmlns:a16="http://schemas.microsoft.com/office/drawing/2014/main" id="{427796AA-B557-62F7-AD9C-41C1C3EF7406}"/>
                </a:ext>
              </a:extLst>
            </p:cNvPr>
            <p:cNvSpPr txBox="1"/>
            <p:nvPr/>
          </p:nvSpPr>
          <p:spPr>
            <a:xfrm>
              <a:off x="4376790" y="3309145"/>
              <a:ext cx="7265613"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broadly support allowing a grace period for Batch Zero eligibility </a:t>
              </a:r>
              <a:r>
                <a:rPr lang="en-US" sz="1200" dirty="0"/>
                <a:t>preferably limited to administrative cures, while strict cutoff approaches receive minimal support</a:t>
              </a:r>
              <a:endParaRPr lang="en-NZ" sz="1200" dirty="0">
                <a:solidFill>
                  <a:srgbClr val="000000"/>
                </a:solidFill>
                <a:sym typeface=""/>
              </a:endParaRPr>
            </a:p>
          </p:txBody>
        </p:sp>
      </p:grpSp>
      <p:grpSp>
        <p:nvGrpSpPr>
          <p:cNvPr id="73" name="Group 72">
            <a:extLst>
              <a:ext uri="{FF2B5EF4-FFF2-40B4-BE49-F238E27FC236}">
                <a16:creationId xmlns:a16="http://schemas.microsoft.com/office/drawing/2014/main" id="{A89A84DF-C238-97F9-6548-B43C2D575CD9}"/>
              </a:ext>
            </a:extLst>
          </p:cNvPr>
          <p:cNvGrpSpPr/>
          <p:nvPr/>
        </p:nvGrpSpPr>
        <p:grpSpPr>
          <a:xfrm>
            <a:off x="1913883" y="3758328"/>
            <a:ext cx="9728520" cy="369332"/>
            <a:chOff x="1913883" y="3760670"/>
            <a:chExt cx="9728520" cy="369332"/>
          </a:xfrm>
        </p:grpSpPr>
        <p:sp>
          <p:nvSpPr>
            <p:cNvPr id="26" name="TextBox 25">
              <a:extLst>
                <a:ext uri="{FF2B5EF4-FFF2-40B4-BE49-F238E27FC236}">
                  <a16:creationId xmlns:a16="http://schemas.microsoft.com/office/drawing/2014/main" id="{F81911A4-7059-C52E-92C7-F807B8841115}"/>
                </a:ext>
              </a:extLst>
            </p:cNvPr>
            <p:cNvSpPr txBox="1">
              <a:spLocks/>
            </p:cNvSpPr>
            <p:nvPr/>
          </p:nvSpPr>
          <p:spPr>
            <a:xfrm>
              <a:off x="2210952" y="3760671"/>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CLR status declaration timing</a:t>
              </a:r>
              <a:endParaRPr lang="en-NZ" sz="1200" b="1" dirty="0">
                <a:solidFill>
                  <a:srgbClr val="000000"/>
                </a:solidFill>
                <a:sym typeface=""/>
              </a:endParaRPr>
            </a:p>
          </p:txBody>
        </p:sp>
        <p:sp>
          <p:nvSpPr>
            <p:cNvPr id="34" name="TrackerNumBlue 28">
              <a:extLst>
                <a:ext uri="{FF2B5EF4-FFF2-40B4-BE49-F238E27FC236}">
                  <a16:creationId xmlns:a16="http://schemas.microsoft.com/office/drawing/2014/main" id="{FC73192F-F2D0-298F-A9E9-6D55429EF9B3}"/>
                </a:ext>
              </a:extLst>
            </p:cNvPr>
            <p:cNvSpPr/>
            <p:nvPr>
              <p:custDataLst>
                <p:tags r:id="rId22"/>
              </p:custDataLst>
            </p:nvPr>
          </p:nvSpPr>
          <p:spPr>
            <a:xfrm>
              <a:off x="1913883" y="3795730"/>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B3</a:t>
              </a:r>
            </a:p>
          </p:txBody>
        </p:sp>
        <p:sp>
          <p:nvSpPr>
            <p:cNvPr id="25" name="TextBox 24">
              <a:extLst>
                <a:ext uri="{FF2B5EF4-FFF2-40B4-BE49-F238E27FC236}">
                  <a16:creationId xmlns:a16="http://schemas.microsoft.com/office/drawing/2014/main" id="{B081C02A-0138-32DD-BD6D-F15527E214BB}"/>
                </a:ext>
              </a:extLst>
            </p:cNvPr>
            <p:cNvSpPr txBox="1"/>
            <p:nvPr/>
          </p:nvSpPr>
          <p:spPr>
            <a:xfrm>
              <a:off x="4376790" y="3760670"/>
              <a:ext cx="7265613"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generally prefer CLR status to be declared at the application stage to provide early clarity</a:t>
              </a:r>
              <a:r>
                <a:rPr lang="en-US" sz="1200" dirty="0"/>
                <a:t>, with more limited support for deferring declaration until after allocation</a:t>
              </a:r>
              <a:endParaRPr lang="en-NZ" sz="1200" dirty="0">
                <a:solidFill>
                  <a:srgbClr val="000000"/>
                </a:solidFill>
                <a:sym typeface=""/>
              </a:endParaRPr>
            </a:p>
          </p:txBody>
        </p:sp>
      </p:grpSp>
      <p:grpSp>
        <p:nvGrpSpPr>
          <p:cNvPr id="74" name="Group 73">
            <a:extLst>
              <a:ext uri="{FF2B5EF4-FFF2-40B4-BE49-F238E27FC236}">
                <a16:creationId xmlns:a16="http://schemas.microsoft.com/office/drawing/2014/main" id="{346B2EA2-C9A6-F4EB-847A-D1EC1800A84D}"/>
              </a:ext>
            </a:extLst>
          </p:cNvPr>
          <p:cNvGrpSpPr/>
          <p:nvPr/>
        </p:nvGrpSpPr>
        <p:grpSpPr>
          <a:xfrm>
            <a:off x="1913883" y="4204148"/>
            <a:ext cx="9728520" cy="369332"/>
            <a:chOff x="1913883" y="4229256"/>
            <a:chExt cx="9728520" cy="369332"/>
          </a:xfrm>
        </p:grpSpPr>
        <p:sp>
          <p:nvSpPr>
            <p:cNvPr id="33" name="TextBox 32">
              <a:extLst>
                <a:ext uri="{FF2B5EF4-FFF2-40B4-BE49-F238E27FC236}">
                  <a16:creationId xmlns:a16="http://schemas.microsoft.com/office/drawing/2014/main" id="{75F20ADD-6260-F484-03E0-F876DBF8FF50}"/>
                </a:ext>
              </a:extLst>
            </p:cNvPr>
            <p:cNvSpPr txBox="1">
              <a:spLocks/>
            </p:cNvSpPr>
            <p:nvPr/>
          </p:nvSpPr>
          <p:spPr>
            <a:xfrm>
              <a:off x="2210952" y="4229256"/>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BYOG treatment in the application</a:t>
              </a:r>
              <a:endParaRPr lang="en-NZ" sz="1200" b="1" dirty="0">
                <a:solidFill>
                  <a:srgbClr val="000000"/>
                </a:solidFill>
                <a:sym typeface=""/>
              </a:endParaRPr>
            </a:p>
          </p:txBody>
        </p:sp>
        <p:sp>
          <p:nvSpPr>
            <p:cNvPr id="40" name="TrackerNumBlue 28">
              <a:extLst>
                <a:ext uri="{FF2B5EF4-FFF2-40B4-BE49-F238E27FC236}">
                  <a16:creationId xmlns:a16="http://schemas.microsoft.com/office/drawing/2014/main" id="{850D1DF1-A5DF-D644-BDD1-646090841F96}"/>
                </a:ext>
              </a:extLst>
            </p:cNvPr>
            <p:cNvSpPr/>
            <p:nvPr>
              <p:custDataLst>
                <p:tags r:id="rId21"/>
              </p:custDataLst>
            </p:nvPr>
          </p:nvSpPr>
          <p:spPr>
            <a:xfrm>
              <a:off x="1913883" y="4229256"/>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B4</a:t>
              </a:r>
            </a:p>
          </p:txBody>
        </p:sp>
        <p:sp>
          <p:nvSpPr>
            <p:cNvPr id="31" name="TextBox 30">
              <a:extLst>
                <a:ext uri="{FF2B5EF4-FFF2-40B4-BE49-F238E27FC236}">
                  <a16:creationId xmlns:a16="http://schemas.microsoft.com/office/drawing/2014/main" id="{CB825EA0-A1BC-43C7-6344-3692F70BDD44}"/>
                </a:ext>
              </a:extLst>
            </p:cNvPr>
            <p:cNvSpPr txBox="1"/>
            <p:nvPr/>
          </p:nvSpPr>
          <p:spPr>
            <a:xfrm>
              <a:off x="4376790" y="4229256"/>
              <a:ext cx="7265613"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BTM/BYOG should be explicitly recognized and netted in the application</a:t>
              </a:r>
              <a:r>
                <a:rPr lang="en-US" sz="1200" dirty="0"/>
                <a:t>, with standardized modeling and safeguards to reflect reduced grid impact without adding process burden</a:t>
              </a:r>
              <a:endParaRPr lang="en-NZ" sz="1200" dirty="0">
                <a:solidFill>
                  <a:srgbClr val="000000"/>
                </a:solidFill>
                <a:sym typeface=""/>
              </a:endParaRPr>
            </a:p>
          </p:txBody>
        </p:sp>
      </p:grpSp>
      <p:grpSp>
        <p:nvGrpSpPr>
          <p:cNvPr id="75" name="Group 74">
            <a:extLst>
              <a:ext uri="{FF2B5EF4-FFF2-40B4-BE49-F238E27FC236}">
                <a16:creationId xmlns:a16="http://schemas.microsoft.com/office/drawing/2014/main" id="{CB6F82B1-9B87-2661-D2EB-AF57385DDC50}"/>
              </a:ext>
            </a:extLst>
          </p:cNvPr>
          <p:cNvGrpSpPr/>
          <p:nvPr/>
        </p:nvGrpSpPr>
        <p:grpSpPr>
          <a:xfrm>
            <a:off x="1913883" y="4649968"/>
            <a:ext cx="9728520" cy="369332"/>
            <a:chOff x="1913883" y="4680212"/>
            <a:chExt cx="9728520" cy="369332"/>
          </a:xfrm>
        </p:grpSpPr>
        <p:sp>
          <p:nvSpPr>
            <p:cNvPr id="38" name="TextBox 37">
              <a:extLst>
                <a:ext uri="{FF2B5EF4-FFF2-40B4-BE49-F238E27FC236}">
                  <a16:creationId xmlns:a16="http://schemas.microsoft.com/office/drawing/2014/main" id="{99F312B1-3363-1075-53F2-650D75A55183}"/>
                </a:ext>
              </a:extLst>
            </p:cNvPr>
            <p:cNvSpPr txBox="1">
              <a:spLocks/>
            </p:cNvSpPr>
            <p:nvPr/>
          </p:nvSpPr>
          <p:spPr>
            <a:xfrm>
              <a:off x="2210952" y="4680212"/>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Batch Zero vs. Batch Zero A/Zero B</a:t>
              </a:r>
              <a:endParaRPr lang="en-NZ" sz="1200" b="1" dirty="0">
                <a:solidFill>
                  <a:srgbClr val="000000"/>
                </a:solidFill>
                <a:sym typeface=""/>
              </a:endParaRPr>
            </a:p>
          </p:txBody>
        </p:sp>
        <p:sp>
          <p:nvSpPr>
            <p:cNvPr id="48" name="TrackerNumBlue 28">
              <a:extLst>
                <a:ext uri="{FF2B5EF4-FFF2-40B4-BE49-F238E27FC236}">
                  <a16:creationId xmlns:a16="http://schemas.microsoft.com/office/drawing/2014/main" id="{383800BC-D314-41D0-FEF5-26481036BC1B}"/>
                </a:ext>
              </a:extLst>
            </p:cNvPr>
            <p:cNvSpPr/>
            <p:nvPr>
              <p:custDataLst>
                <p:tags r:id="rId20"/>
              </p:custDataLst>
            </p:nvPr>
          </p:nvSpPr>
          <p:spPr>
            <a:xfrm>
              <a:off x="1913883" y="4680212"/>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B5</a:t>
              </a:r>
            </a:p>
          </p:txBody>
        </p:sp>
        <p:sp>
          <p:nvSpPr>
            <p:cNvPr id="37" name="TextBox 36">
              <a:extLst>
                <a:ext uri="{FF2B5EF4-FFF2-40B4-BE49-F238E27FC236}">
                  <a16:creationId xmlns:a16="http://schemas.microsoft.com/office/drawing/2014/main" id="{53D60B9E-6602-79AC-1E98-9B2283E88926}"/>
                </a:ext>
              </a:extLst>
            </p:cNvPr>
            <p:cNvSpPr txBox="1"/>
            <p:nvPr/>
          </p:nvSpPr>
          <p:spPr>
            <a:xfrm>
              <a:off x="4376790" y="4680212"/>
              <a:ext cx="7265613"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prefer an immediate transition with a two-phase Batch Zero process</a:t>
              </a:r>
              <a:r>
                <a:rPr lang="en-US" sz="1200" dirty="0"/>
                <a:t>, prioritizing speed and continuity over a single consolidated batch that could delay energization</a:t>
              </a:r>
              <a:endParaRPr lang="en-NZ" sz="1200" dirty="0">
                <a:solidFill>
                  <a:srgbClr val="000000"/>
                </a:solidFill>
                <a:sym typeface=""/>
              </a:endParaRPr>
            </a:p>
          </p:txBody>
        </p:sp>
      </p:grpSp>
      <p:grpSp>
        <p:nvGrpSpPr>
          <p:cNvPr id="76" name="Group 75">
            <a:extLst>
              <a:ext uri="{FF2B5EF4-FFF2-40B4-BE49-F238E27FC236}">
                <a16:creationId xmlns:a16="http://schemas.microsoft.com/office/drawing/2014/main" id="{5F51C3DB-4090-5244-5C0A-73DC4B5F602A}"/>
              </a:ext>
            </a:extLst>
          </p:cNvPr>
          <p:cNvGrpSpPr/>
          <p:nvPr/>
        </p:nvGrpSpPr>
        <p:grpSpPr>
          <a:xfrm>
            <a:off x="1913883" y="5095788"/>
            <a:ext cx="9728520" cy="369332"/>
            <a:chOff x="1913883" y="5145964"/>
            <a:chExt cx="9728520" cy="369332"/>
          </a:xfrm>
        </p:grpSpPr>
        <p:sp>
          <p:nvSpPr>
            <p:cNvPr id="46" name="TextBox 45">
              <a:extLst>
                <a:ext uri="{FF2B5EF4-FFF2-40B4-BE49-F238E27FC236}">
                  <a16:creationId xmlns:a16="http://schemas.microsoft.com/office/drawing/2014/main" id="{83EAFE1E-F5AC-2711-72AC-A3E403D897F3}"/>
                </a:ext>
              </a:extLst>
            </p:cNvPr>
            <p:cNvSpPr txBox="1">
              <a:spLocks/>
            </p:cNvSpPr>
            <p:nvPr/>
          </p:nvSpPr>
          <p:spPr>
            <a:xfrm>
              <a:off x="2210952" y="5145964"/>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Batch study responsibility centralization</a:t>
              </a:r>
              <a:endParaRPr lang="en-NZ" sz="1200" b="1" dirty="0">
                <a:solidFill>
                  <a:srgbClr val="000000"/>
                </a:solidFill>
                <a:sym typeface=""/>
              </a:endParaRPr>
            </a:p>
          </p:txBody>
        </p:sp>
        <p:sp>
          <p:nvSpPr>
            <p:cNvPr id="52" name="TrackerNumBlue 28">
              <a:extLst>
                <a:ext uri="{FF2B5EF4-FFF2-40B4-BE49-F238E27FC236}">
                  <a16:creationId xmlns:a16="http://schemas.microsoft.com/office/drawing/2014/main" id="{CCCFAA84-44AF-6830-B4D5-E2EDB4B793DA}"/>
                </a:ext>
              </a:extLst>
            </p:cNvPr>
            <p:cNvSpPr/>
            <p:nvPr>
              <p:custDataLst>
                <p:tags r:id="rId19"/>
              </p:custDataLst>
            </p:nvPr>
          </p:nvSpPr>
          <p:spPr>
            <a:xfrm>
              <a:off x="1913883" y="5145964"/>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C1</a:t>
              </a:r>
            </a:p>
          </p:txBody>
        </p:sp>
        <p:sp>
          <p:nvSpPr>
            <p:cNvPr id="42" name="TextBox 41">
              <a:extLst>
                <a:ext uri="{FF2B5EF4-FFF2-40B4-BE49-F238E27FC236}">
                  <a16:creationId xmlns:a16="http://schemas.microsoft.com/office/drawing/2014/main" id="{F33106BE-5D13-FB30-C1F8-8BB0A343DF16}"/>
                </a:ext>
              </a:extLst>
            </p:cNvPr>
            <p:cNvSpPr txBox="1"/>
            <p:nvPr/>
          </p:nvSpPr>
          <p:spPr>
            <a:xfrm>
              <a:off x="4376790" y="5145964"/>
              <a:ext cx="7265613"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strongly favor an ERCOT-led batch study process with T(D)SP-supported transmission upgrade identification</a:t>
              </a:r>
              <a:r>
                <a:rPr lang="en-US" sz="1200" dirty="0"/>
                <a:t>, preferring centralized coordination with T(D)SP involvement</a:t>
              </a:r>
              <a:endParaRPr lang="en-NZ" sz="1200" dirty="0">
                <a:solidFill>
                  <a:srgbClr val="000000"/>
                </a:solidFill>
                <a:sym typeface=""/>
              </a:endParaRPr>
            </a:p>
          </p:txBody>
        </p:sp>
      </p:grpSp>
      <p:grpSp>
        <p:nvGrpSpPr>
          <p:cNvPr id="71" name="Group 70">
            <a:extLst>
              <a:ext uri="{FF2B5EF4-FFF2-40B4-BE49-F238E27FC236}">
                <a16:creationId xmlns:a16="http://schemas.microsoft.com/office/drawing/2014/main" id="{B58EC601-C603-BCD7-06E9-E41D560C1F99}"/>
              </a:ext>
            </a:extLst>
          </p:cNvPr>
          <p:cNvGrpSpPr/>
          <p:nvPr/>
        </p:nvGrpSpPr>
        <p:grpSpPr>
          <a:xfrm>
            <a:off x="1913883" y="2866687"/>
            <a:ext cx="9703261" cy="369333"/>
            <a:chOff x="1913883" y="2862796"/>
            <a:chExt cx="9703261" cy="369333"/>
          </a:xfrm>
        </p:grpSpPr>
        <p:sp>
          <p:nvSpPr>
            <p:cNvPr id="20" name="TrackerNumBlue 28">
              <a:extLst>
                <a:ext uri="{FF2B5EF4-FFF2-40B4-BE49-F238E27FC236}">
                  <a16:creationId xmlns:a16="http://schemas.microsoft.com/office/drawing/2014/main" id="{FAF4A1A6-3FD9-6F2B-6533-E0F63A0657DC}"/>
                </a:ext>
              </a:extLst>
            </p:cNvPr>
            <p:cNvSpPr/>
            <p:nvPr>
              <p:custDataLst>
                <p:tags r:id="rId18"/>
              </p:custDataLst>
            </p:nvPr>
          </p:nvSpPr>
          <p:spPr>
            <a:xfrm>
              <a:off x="1913883" y="2862797"/>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B1</a:t>
              </a:r>
            </a:p>
          </p:txBody>
        </p:sp>
        <p:sp>
          <p:nvSpPr>
            <p:cNvPr id="68" name="TextBox 67">
              <a:extLst>
                <a:ext uri="{FF2B5EF4-FFF2-40B4-BE49-F238E27FC236}">
                  <a16:creationId xmlns:a16="http://schemas.microsoft.com/office/drawing/2014/main" id="{9F8B990C-6736-5229-CEE9-94A1A477384A}"/>
                </a:ext>
              </a:extLst>
            </p:cNvPr>
            <p:cNvSpPr txBox="1"/>
            <p:nvPr/>
          </p:nvSpPr>
          <p:spPr>
            <a:xfrm>
              <a:off x="4376790" y="2862796"/>
              <a:ext cx="7240354"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favor financial security, date of request submission to T(D)SP, and operational readiness </a:t>
              </a:r>
              <a:r>
                <a:rPr lang="en-US" sz="1200" dirty="0"/>
                <a:t>as the key criteria used to determine which projects qualify for Batch Zero</a:t>
              </a:r>
              <a:endParaRPr lang="en-US" sz="1200" dirty="0">
                <a:solidFill>
                  <a:srgbClr val="000000"/>
                </a:solidFill>
                <a:sym typeface=""/>
              </a:endParaRPr>
            </a:p>
          </p:txBody>
        </p:sp>
        <p:sp>
          <p:nvSpPr>
            <p:cNvPr id="69" name="TextBox 68">
              <a:extLst>
                <a:ext uri="{FF2B5EF4-FFF2-40B4-BE49-F238E27FC236}">
                  <a16:creationId xmlns:a16="http://schemas.microsoft.com/office/drawing/2014/main" id="{678945BA-AB03-EE0F-B0F1-5372FCEC948E}"/>
                </a:ext>
              </a:extLst>
            </p:cNvPr>
            <p:cNvSpPr txBox="1">
              <a:spLocks/>
            </p:cNvSpPr>
            <p:nvPr/>
          </p:nvSpPr>
          <p:spPr>
            <a:xfrm>
              <a:off x="2210952" y="2862797"/>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Batch Zero inclusion criteria</a:t>
              </a:r>
              <a:endParaRPr lang="en-NZ" sz="1200" b="1" dirty="0">
                <a:solidFill>
                  <a:srgbClr val="000000"/>
                </a:solidFill>
                <a:sym typeface=""/>
              </a:endParaRPr>
            </a:p>
          </p:txBody>
        </p:sp>
      </p:grpSp>
      <p:cxnSp>
        <p:nvCxnSpPr>
          <p:cNvPr id="70" name="LineBasicDefault 97">
            <a:extLst>
              <a:ext uri="{FF2B5EF4-FFF2-40B4-BE49-F238E27FC236}">
                <a16:creationId xmlns:a16="http://schemas.microsoft.com/office/drawing/2014/main" id="{914CF053-6BDE-6593-EA08-37378F7E00D8}"/>
              </a:ext>
            </a:extLst>
          </p:cNvPr>
          <p:cNvCxnSpPr>
            <a:cxnSpLocks/>
          </p:cNvCxnSpPr>
          <p:nvPr>
            <p:custDataLst>
              <p:tags r:id="rId14"/>
            </p:custDataLst>
          </p:nvPr>
        </p:nvCxnSpPr>
        <p:spPr>
          <a:xfrm>
            <a:off x="1913883" y="327426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C42C538-1303-8C81-20BB-E667862FE690}"/>
              </a:ext>
            </a:extLst>
          </p:cNvPr>
          <p:cNvSpPr txBox="1"/>
          <p:nvPr/>
        </p:nvSpPr>
        <p:spPr>
          <a:xfrm>
            <a:off x="4376791" y="817102"/>
            <a:ext cx="6925628"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Key insights</a:t>
            </a:r>
            <a:endParaRPr lang="en-NZ" sz="1200" b="1" dirty="0">
              <a:solidFill>
                <a:srgbClr val="000000"/>
              </a:solidFill>
              <a:sym typeface=""/>
            </a:endParaRPr>
          </a:p>
        </p:txBody>
      </p:sp>
      <p:sp>
        <p:nvSpPr>
          <p:cNvPr id="22" name="TextBox 21">
            <a:extLst>
              <a:ext uri="{FF2B5EF4-FFF2-40B4-BE49-F238E27FC236}">
                <a16:creationId xmlns:a16="http://schemas.microsoft.com/office/drawing/2014/main" id="{AC7FB753-56FC-7068-6F1F-D9B376C1A4CC}"/>
              </a:ext>
            </a:extLst>
          </p:cNvPr>
          <p:cNvSpPr txBox="1">
            <a:spLocks/>
          </p:cNvSpPr>
          <p:nvPr/>
        </p:nvSpPr>
        <p:spPr>
          <a:xfrm>
            <a:off x="1913883" y="707885"/>
            <a:ext cx="2032275" cy="293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Key questions</a:t>
            </a:r>
            <a:endParaRPr lang="en-NZ" sz="1200" b="1" dirty="0">
              <a:solidFill>
                <a:srgbClr val="000000"/>
              </a:solidFill>
              <a:sym typeface=""/>
            </a:endParaRPr>
          </a:p>
        </p:txBody>
      </p:sp>
      <p:sp>
        <p:nvSpPr>
          <p:cNvPr id="23" name="TextBox 22">
            <a:extLst>
              <a:ext uri="{FF2B5EF4-FFF2-40B4-BE49-F238E27FC236}">
                <a16:creationId xmlns:a16="http://schemas.microsoft.com/office/drawing/2014/main" id="{9C36C887-5B09-151B-431C-934D0F746BF5}"/>
              </a:ext>
            </a:extLst>
          </p:cNvPr>
          <p:cNvSpPr txBox="1"/>
          <p:nvPr/>
        </p:nvSpPr>
        <p:spPr>
          <a:xfrm>
            <a:off x="536449" y="817102"/>
            <a:ext cx="7159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Module</a:t>
            </a:r>
            <a:endParaRPr lang="en-NZ" sz="1200" b="1" dirty="0">
              <a:solidFill>
                <a:srgbClr val="000000"/>
              </a:solidFill>
              <a:sym typeface=""/>
            </a:endParaRPr>
          </a:p>
        </p:txBody>
      </p:sp>
      <p:cxnSp>
        <p:nvCxnSpPr>
          <p:cNvPr id="28" name="LineBasicDefault 97">
            <a:extLst>
              <a:ext uri="{FF2B5EF4-FFF2-40B4-BE49-F238E27FC236}">
                <a16:creationId xmlns:a16="http://schemas.microsoft.com/office/drawing/2014/main" id="{064DED43-AF80-16B6-7200-E9BEDD4D3FA8}"/>
              </a:ext>
            </a:extLst>
          </p:cNvPr>
          <p:cNvCxnSpPr>
            <a:cxnSpLocks/>
          </p:cNvCxnSpPr>
          <p:nvPr>
            <p:custDataLst>
              <p:tags r:id="rId15"/>
            </p:custDataLst>
          </p:nvPr>
        </p:nvCxnSpPr>
        <p:spPr>
          <a:xfrm>
            <a:off x="536449" y="1026688"/>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3" name="Right Triangle 42">
            <a:extLst>
              <a:ext uri="{FF2B5EF4-FFF2-40B4-BE49-F238E27FC236}">
                <a16:creationId xmlns:a16="http://schemas.microsoft.com/office/drawing/2014/main" id="{A990671E-6B92-690E-C84C-5A4FCCCA4908}"/>
              </a:ext>
            </a:extLst>
          </p:cNvPr>
          <p:cNvSpPr/>
          <p:nvPr/>
        </p:nvSpPr>
        <p:spPr>
          <a:xfrm rot="10800000">
            <a:off x="11385177" y="0"/>
            <a:ext cx="806823" cy="806823"/>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grpSp>
        <p:nvGrpSpPr>
          <p:cNvPr id="78" name="Group 77">
            <a:extLst>
              <a:ext uri="{FF2B5EF4-FFF2-40B4-BE49-F238E27FC236}">
                <a16:creationId xmlns:a16="http://schemas.microsoft.com/office/drawing/2014/main" id="{9B0A7AB4-082F-20DA-B2A8-AD1F6B155B1E}"/>
              </a:ext>
            </a:extLst>
          </p:cNvPr>
          <p:cNvGrpSpPr/>
          <p:nvPr/>
        </p:nvGrpSpPr>
        <p:grpSpPr>
          <a:xfrm>
            <a:off x="1913883" y="5987420"/>
            <a:ext cx="9728520" cy="369332"/>
            <a:chOff x="1913883" y="5987420"/>
            <a:chExt cx="9728520" cy="369332"/>
          </a:xfrm>
        </p:grpSpPr>
        <p:sp>
          <p:nvSpPr>
            <p:cNvPr id="53" name="TextBox 52">
              <a:extLst>
                <a:ext uri="{FF2B5EF4-FFF2-40B4-BE49-F238E27FC236}">
                  <a16:creationId xmlns:a16="http://schemas.microsoft.com/office/drawing/2014/main" id="{199C0692-1C75-D920-093E-548A2FC0C074}"/>
                </a:ext>
              </a:extLst>
            </p:cNvPr>
            <p:cNvSpPr txBox="1">
              <a:spLocks/>
            </p:cNvSpPr>
            <p:nvPr/>
          </p:nvSpPr>
          <p:spPr>
            <a:xfrm>
              <a:off x="2210952" y="5987420"/>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Generation methodology</a:t>
              </a:r>
              <a:endParaRPr lang="en-NZ" sz="1200" b="1" dirty="0">
                <a:solidFill>
                  <a:srgbClr val="000000"/>
                </a:solidFill>
                <a:sym typeface=""/>
              </a:endParaRPr>
            </a:p>
          </p:txBody>
        </p:sp>
        <p:sp>
          <p:nvSpPr>
            <p:cNvPr id="54" name="TrackerNumBlue 28">
              <a:extLst>
                <a:ext uri="{FF2B5EF4-FFF2-40B4-BE49-F238E27FC236}">
                  <a16:creationId xmlns:a16="http://schemas.microsoft.com/office/drawing/2014/main" id="{AFBA3D02-3F7A-6F25-EAEB-A204DCE52252}"/>
                </a:ext>
              </a:extLst>
            </p:cNvPr>
            <p:cNvSpPr/>
            <p:nvPr>
              <p:custDataLst>
                <p:tags r:id="rId17"/>
              </p:custDataLst>
            </p:nvPr>
          </p:nvSpPr>
          <p:spPr>
            <a:xfrm>
              <a:off x="1913883" y="5987420"/>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C3</a:t>
              </a:r>
            </a:p>
          </p:txBody>
        </p:sp>
        <p:sp>
          <p:nvSpPr>
            <p:cNvPr id="55" name="TextBox 54">
              <a:extLst>
                <a:ext uri="{FF2B5EF4-FFF2-40B4-BE49-F238E27FC236}">
                  <a16:creationId xmlns:a16="http://schemas.microsoft.com/office/drawing/2014/main" id="{1AF8916E-5002-42A1-ECD9-EF7C4E7100F0}"/>
                </a:ext>
              </a:extLst>
            </p:cNvPr>
            <p:cNvSpPr txBox="1"/>
            <p:nvPr/>
          </p:nvSpPr>
          <p:spPr>
            <a:xfrm>
              <a:off x="4376790" y="5987420"/>
              <a:ext cx="7265613"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broadly support applying the PGRR127 methodology to address generation shortfalls in batch studies</a:t>
              </a:r>
              <a:r>
                <a:rPr lang="en-US" sz="1200" dirty="0"/>
                <a:t>, with limited appetite for alternative approaches</a:t>
              </a:r>
              <a:endParaRPr lang="en-NZ" sz="1200" dirty="0">
                <a:solidFill>
                  <a:srgbClr val="000000"/>
                </a:solidFill>
                <a:sym typeface=""/>
              </a:endParaRPr>
            </a:p>
          </p:txBody>
        </p:sp>
      </p:grpSp>
      <p:cxnSp>
        <p:nvCxnSpPr>
          <p:cNvPr id="84" name="LineBasicDefault 97">
            <a:extLst>
              <a:ext uri="{FF2B5EF4-FFF2-40B4-BE49-F238E27FC236}">
                <a16:creationId xmlns:a16="http://schemas.microsoft.com/office/drawing/2014/main" id="{AE8EF740-777C-9417-78DE-E15E8E089CD7}"/>
              </a:ext>
            </a:extLst>
          </p:cNvPr>
          <p:cNvCxnSpPr>
            <a:cxnSpLocks/>
          </p:cNvCxnSpPr>
          <p:nvPr>
            <p:custDataLst>
              <p:tags r:id="rId16"/>
            </p:custDataLst>
          </p:nvPr>
        </p:nvCxnSpPr>
        <p:spPr>
          <a:xfrm>
            <a:off x="1913883" y="5949184"/>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323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5ECFDAC0-EADA-4B60-DDDF-BDE1198C5A14}"/>
              </a:ext>
            </a:extLst>
          </p:cNvPr>
          <p:cNvGraphicFramePr>
            <a:graphicFrameLocks noChangeAspect="1"/>
          </p:cNvGraphicFramePr>
          <p:nvPr>
            <p:custDataLst>
              <p:tags r:id="rId2"/>
            </p:custDataLst>
            <p:extLst>
              <p:ext uri="{D42A27DB-BD31-4B8C-83A1-F6EECF244321}">
                <p14:modId xmlns:p14="http://schemas.microsoft.com/office/powerpoint/2010/main" val="316369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395" imgH="396" progId="TCLayout.ActiveDocument.1">
                  <p:embed/>
                </p:oleObj>
              </mc:Choice>
              <mc:Fallback>
                <p:oleObj name="think-cell Slide" r:id="rId37" imgW="395" imgH="396" progId="TCLayout.ActiveDocument.1">
                  <p:embed/>
                  <p:pic>
                    <p:nvPicPr>
                      <p:cNvPr id="6" name="Object 6" hidden="1">
                        <a:extLst>
                          <a:ext uri="{FF2B5EF4-FFF2-40B4-BE49-F238E27FC236}">
                            <a16:creationId xmlns:a16="http://schemas.microsoft.com/office/drawing/2014/main" id="{5ECFDAC0-EADA-4B60-DDDF-BDE1198C5A14}"/>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2" name="2. Slide Title">
            <a:extLst>
              <a:ext uri="{FF2B5EF4-FFF2-40B4-BE49-F238E27FC236}">
                <a16:creationId xmlns:a16="http://schemas.microsoft.com/office/drawing/2014/main" id="{37AAD17C-1A64-FD9B-97CE-E0ED82F5B204}"/>
              </a:ext>
            </a:extLst>
          </p:cNvPr>
          <p:cNvSpPr>
            <a:spLocks noGrp="1"/>
          </p:cNvSpPr>
          <p:nvPr>
            <p:ph type="title"/>
            <p:custDataLst>
              <p:tags r:id="rId3"/>
            </p:custDataLst>
          </p:nvPr>
        </p:nvSpPr>
        <p:spPr>
          <a:xfrm>
            <a:off x="554736" y="-12720"/>
            <a:ext cx="11082528" cy="731520"/>
          </a:xfrm>
        </p:spPr>
        <p:txBody>
          <a:bodyPr vert="horz" anchor="b"/>
          <a:lstStyle/>
          <a:p>
            <a:r>
              <a:rPr lang="en-GB" dirty="0"/>
              <a:t>Survey responses overview and organization demographics dashboard</a:t>
            </a:r>
            <a:endParaRPr lang="en-US" dirty="0"/>
          </a:p>
        </p:txBody>
      </p:sp>
      <p:grpSp>
        <p:nvGrpSpPr>
          <p:cNvPr id="153" name="Group 152">
            <a:extLst>
              <a:ext uri="{FF2B5EF4-FFF2-40B4-BE49-F238E27FC236}">
                <a16:creationId xmlns:a16="http://schemas.microsoft.com/office/drawing/2014/main" id="{B9C1353E-2F1F-794D-424E-A621B16D7FD6}"/>
              </a:ext>
            </a:extLst>
          </p:cNvPr>
          <p:cNvGrpSpPr>
            <a:grpSpLocks/>
          </p:cNvGrpSpPr>
          <p:nvPr/>
        </p:nvGrpSpPr>
        <p:grpSpPr>
          <a:xfrm>
            <a:off x="554736" y="1055481"/>
            <a:ext cx="3167198" cy="661568"/>
            <a:chOff x="544203" y="1055481"/>
            <a:chExt cx="2460567" cy="661568"/>
          </a:xfrm>
        </p:grpSpPr>
        <p:sp>
          <p:nvSpPr>
            <p:cNvPr id="88" name="Rectangle: Rounded Corners 87">
              <a:extLst>
                <a:ext uri="{FF2B5EF4-FFF2-40B4-BE49-F238E27FC236}">
                  <a16:creationId xmlns:a16="http://schemas.microsoft.com/office/drawing/2014/main" id="{C3AA7BE9-2527-60AE-8F84-19246F215F67}"/>
                </a:ext>
              </a:extLst>
            </p:cNvPr>
            <p:cNvSpPr/>
            <p:nvPr/>
          </p:nvSpPr>
          <p:spPr>
            <a:xfrm>
              <a:off x="544203" y="1055481"/>
              <a:ext cx="1897149" cy="661568"/>
            </a:xfrm>
            <a:prstGeom prst="roundRect">
              <a:avLst>
                <a:gd name="adj" fmla="val 25405"/>
              </a:avLst>
            </a:prstGeom>
            <a:solidFill>
              <a:schemeClr val="accent6"/>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accent6"/>
                </a:solidFill>
              </a:endParaRPr>
            </a:p>
          </p:txBody>
        </p:sp>
        <p:sp>
          <p:nvSpPr>
            <p:cNvPr id="89" name="Rectangle: Rounded Corners 88">
              <a:extLst>
                <a:ext uri="{FF2B5EF4-FFF2-40B4-BE49-F238E27FC236}">
                  <a16:creationId xmlns:a16="http://schemas.microsoft.com/office/drawing/2014/main" id="{BCEA2141-D419-C2A5-6B3C-C9FAC2BD64B7}"/>
                </a:ext>
              </a:extLst>
            </p:cNvPr>
            <p:cNvSpPr/>
            <p:nvPr/>
          </p:nvSpPr>
          <p:spPr>
            <a:xfrm>
              <a:off x="595764" y="1098495"/>
              <a:ext cx="2409006" cy="575539"/>
            </a:xfrm>
            <a:prstGeom prst="roundRect">
              <a:avLst>
                <a:gd name="adj" fmla="val 25405"/>
              </a:avLst>
            </a:prstGeom>
            <a:solidFill>
              <a:srgbClr val="FFFFFF"/>
            </a:solidFill>
            <a:ln w="9525" cap="rnd"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accent6"/>
                </a:solidFill>
              </a:endParaRPr>
            </a:p>
          </p:txBody>
        </p:sp>
        <p:sp>
          <p:nvSpPr>
            <p:cNvPr id="131" name="TextBox 130">
              <a:extLst>
                <a:ext uri="{FF2B5EF4-FFF2-40B4-BE49-F238E27FC236}">
                  <a16:creationId xmlns:a16="http://schemas.microsoft.com/office/drawing/2014/main" id="{387F6A13-01BB-40AC-07BA-2823BEB898CC}"/>
                </a:ext>
              </a:extLst>
            </p:cNvPr>
            <p:cNvSpPr txBox="1"/>
            <p:nvPr/>
          </p:nvSpPr>
          <p:spPr>
            <a:xfrm>
              <a:off x="696141" y="1170821"/>
              <a:ext cx="796636"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2800" b="1" dirty="0">
                  <a:solidFill>
                    <a:schemeClr val="accent6"/>
                  </a:solidFill>
                </a:rPr>
                <a:t>109</a:t>
              </a:r>
            </a:p>
          </p:txBody>
        </p:sp>
        <p:sp>
          <p:nvSpPr>
            <p:cNvPr id="133" name="TextBox 132">
              <a:extLst>
                <a:ext uri="{FF2B5EF4-FFF2-40B4-BE49-F238E27FC236}">
                  <a16:creationId xmlns:a16="http://schemas.microsoft.com/office/drawing/2014/main" id="{E65E1AA1-8935-26A4-3FD6-B2706E8B0478}"/>
                </a:ext>
              </a:extLst>
            </p:cNvPr>
            <p:cNvSpPr txBox="1"/>
            <p:nvPr/>
          </p:nvSpPr>
          <p:spPr>
            <a:xfrm>
              <a:off x="1437185" y="1170821"/>
              <a:ext cx="1427773"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1400" dirty="0">
                  <a:solidFill>
                    <a:schemeClr val="accent6"/>
                  </a:solidFill>
                </a:rPr>
                <a:t>Individual organizations surveyed</a:t>
              </a:r>
            </a:p>
          </p:txBody>
        </p:sp>
        <p:cxnSp>
          <p:nvCxnSpPr>
            <p:cNvPr id="135" name="Straight Connector 134">
              <a:extLst>
                <a:ext uri="{FF2B5EF4-FFF2-40B4-BE49-F238E27FC236}">
                  <a16:creationId xmlns:a16="http://schemas.microsoft.com/office/drawing/2014/main" id="{F96F093F-6F9A-77C0-D74D-778FCF8BA9CC}"/>
                </a:ext>
              </a:extLst>
            </p:cNvPr>
            <p:cNvCxnSpPr>
              <a:cxnSpLocks/>
            </p:cNvCxnSpPr>
            <p:nvPr/>
          </p:nvCxnSpPr>
          <p:spPr>
            <a:xfrm>
              <a:off x="1319667" y="1125121"/>
              <a:ext cx="0" cy="522287"/>
            </a:xfrm>
            <a:prstGeom prst="line">
              <a:avLst/>
            </a:prstGeom>
            <a:ln w="6350" cap="flat">
              <a:gradFill>
                <a:gsLst>
                  <a:gs pos="50000">
                    <a:schemeClr val="accent2"/>
                  </a:gs>
                  <a:gs pos="0">
                    <a:srgbClr val="FFFFFF"/>
                  </a:gs>
                  <a:gs pos="100000">
                    <a:srgbClr val="FFFFFF"/>
                  </a:gs>
                </a:gsLst>
                <a:lin ang="5400000" scaled="1"/>
              </a:gra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7B3171FF-484A-A35B-D72B-756A8F9DF9C3}"/>
              </a:ext>
            </a:extLst>
          </p:cNvPr>
          <p:cNvGrpSpPr>
            <a:grpSpLocks/>
          </p:cNvGrpSpPr>
          <p:nvPr/>
        </p:nvGrpSpPr>
        <p:grpSpPr>
          <a:xfrm>
            <a:off x="8275501" y="1055481"/>
            <a:ext cx="3167198" cy="661568"/>
            <a:chOff x="5998429" y="1055481"/>
            <a:chExt cx="2617519" cy="661568"/>
          </a:xfrm>
        </p:grpSpPr>
        <p:sp>
          <p:nvSpPr>
            <p:cNvPr id="141" name="Rectangle: Rounded Corners 140">
              <a:extLst>
                <a:ext uri="{FF2B5EF4-FFF2-40B4-BE49-F238E27FC236}">
                  <a16:creationId xmlns:a16="http://schemas.microsoft.com/office/drawing/2014/main" id="{93BA2F7A-B9E9-1F78-CBC2-CFDCA0458834}"/>
                </a:ext>
              </a:extLst>
            </p:cNvPr>
            <p:cNvSpPr/>
            <p:nvPr/>
          </p:nvSpPr>
          <p:spPr>
            <a:xfrm>
              <a:off x="5998429" y="1055481"/>
              <a:ext cx="1897149" cy="661568"/>
            </a:xfrm>
            <a:prstGeom prst="roundRect">
              <a:avLst>
                <a:gd name="adj" fmla="val 25405"/>
              </a:avLst>
            </a:prstGeom>
            <a:solidFill>
              <a:schemeClr val="accent6"/>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i="1" dirty="0">
                <a:solidFill>
                  <a:schemeClr val="accent6"/>
                </a:solidFill>
              </a:endParaRPr>
            </a:p>
          </p:txBody>
        </p:sp>
        <p:sp>
          <p:nvSpPr>
            <p:cNvPr id="142" name="Rectangle: Rounded Corners 141">
              <a:extLst>
                <a:ext uri="{FF2B5EF4-FFF2-40B4-BE49-F238E27FC236}">
                  <a16:creationId xmlns:a16="http://schemas.microsoft.com/office/drawing/2014/main" id="{C71DD650-2AD2-FF82-E880-08E6B3F2FC95}"/>
                </a:ext>
              </a:extLst>
            </p:cNvPr>
            <p:cNvSpPr/>
            <p:nvPr/>
          </p:nvSpPr>
          <p:spPr>
            <a:xfrm>
              <a:off x="6049990" y="1098495"/>
              <a:ext cx="2565958" cy="575539"/>
            </a:xfrm>
            <a:prstGeom prst="roundRect">
              <a:avLst>
                <a:gd name="adj" fmla="val 25405"/>
              </a:avLst>
            </a:prstGeom>
            <a:solidFill>
              <a:srgbClr val="FFFFFF"/>
            </a:solidFill>
            <a:ln w="9525" cap="rnd"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i="1" dirty="0">
                <a:solidFill>
                  <a:schemeClr val="accent6"/>
                </a:solidFill>
              </a:endParaRPr>
            </a:p>
          </p:txBody>
        </p:sp>
        <p:sp>
          <p:nvSpPr>
            <p:cNvPr id="143" name="TextBox 142">
              <a:extLst>
                <a:ext uri="{FF2B5EF4-FFF2-40B4-BE49-F238E27FC236}">
                  <a16:creationId xmlns:a16="http://schemas.microsoft.com/office/drawing/2014/main" id="{821A9D3A-DD44-C6BD-15CB-6C7ED4D0527C}"/>
                </a:ext>
              </a:extLst>
            </p:cNvPr>
            <p:cNvSpPr txBox="1"/>
            <p:nvPr/>
          </p:nvSpPr>
          <p:spPr>
            <a:xfrm>
              <a:off x="6150367" y="1170821"/>
              <a:ext cx="796636"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2800" b="1" dirty="0">
                  <a:solidFill>
                    <a:schemeClr val="accent6"/>
                  </a:solidFill>
                </a:rPr>
                <a:t>44</a:t>
              </a:r>
            </a:p>
          </p:txBody>
        </p:sp>
        <p:sp>
          <p:nvSpPr>
            <p:cNvPr id="144" name="TextBox 143">
              <a:extLst>
                <a:ext uri="{FF2B5EF4-FFF2-40B4-BE49-F238E27FC236}">
                  <a16:creationId xmlns:a16="http://schemas.microsoft.com/office/drawing/2014/main" id="{BBCB9111-A2AC-26E0-1FB5-E5661B4927F0}"/>
                </a:ext>
              </a:extLst>
            </p:cNvPr>
            <p:cNvSpPr txBox="1"/>
            <p:nvPr/>
          </p:nvSpPr>
          <p:spPr>
            <a:xfrm>
              <a:off x="6718821" y="1170821"/>
              <a:ext cx="1752664"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1400" dirty="0">
                  <a:solidFill>
                    <a:schemeClr val="accent6"/>
                  </a:solidFill>
                </a:rPr>
                <a:t>Average responses per open comment question</a:t>
              </a:r>
            </a:p>
          </p:txBody>
        </p:sp>
        <p:cxnSp>
          <p:nvCxnSpPr>
            <p:cNvPr id="151" name="Straight Connector 150">
              <a:extLst>
                <a:ext uri="{FF2B5EF4-FFF2-40B4-BE49-F238E27FC236}">
                  <a16:creationId xmlns:a16="http://schemas.microsoft.com/office/drawing/2014/main" id="{F66053C0-1394-F88B-510D-3F376A17193B}"/>
                </a:ext>
              </a:extLst>
            </p:cNvPr>
            <p:cNvCxnSpPr>
              <a:cxnSpLocks/>
            </p:cNvCxnSpPr>
            <p:nvPr/>
          </p:nvCxnSpPr>
          <p:spPr>
            <a:xfrm>
              <a:off x="6633542" y="1125121"/>
              <a:ext cx="0" cy="522287"/>
            </a:xfrm>
            <a:prstGeom prst="line">
              <a:avLst/>
            </a:prstGeom>
            <a:ln w="6350" cap="flat">
              <a:gradFill>
                <a:gsLst>
                  <a:gs pos="50000">
                    <a:schemeClr val="accent2"/>
                  </a:gs>
                  <a:gs pos="0">
                    <a:srgbClr val="FFFFFF"/>
                  </a:gs>
                  <a:gs pos="100000">
                    <a:srgbClr val="FFFFFF"/>
                  </a:gs>
                </a:gsLst>
                <a:lin ang="5400000" scaled="1"/>
              </a:gra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B2557CBC-27D7-F4A2-E6E7-2640A54517CF}"/>
              </a:ext>
            </a:extLst>
          </p:cNvPr>
          <p:cNvGrpSpPr>
            <a:grpSpLocks/>
          </p:cNvGrpSpPr>
          <p:nvPr/>
        </p:nvGrpSpPr>
        <p:grpSpPr>
          <a:xfrm>
            <a:off x="4415116" y="1055481"/>
            <a:ext cx="3167199" cy="661568"/>
            <a:chOff x="8725542" y="1055481"/>
            <a:chExt cx="2717158" cy="661568"/>
          </a:xfrm>
        </p:grpSpPr>
        <p:sp>
          <p:nvSpPr>
            <p:cNvPr id="186" name="Rectangle: Rounded Corners 185">
              <a:extLst>
                <a:ext uri="{FF2B5EF4-FFF2-40B4-BE49-F238E27FC236}">
                  <a16:creationId xmlns:a16="http://schemas.microsoft.com/office/drawing/2014/main" id="{627A6741-601E-3C26-36C3-335876E78A09}"/>
                </a:ext>
              </a:extLst>
            </p:cNvPr>
            <p:cNvSpPr/>
            <p:nvPr/>
          </p:nvSpPr>
          <p:spPr>
            <a:xfrm>
              <a:off x="8725542" y="1055481"/>
              <a:ext cx="2094985" cy="661568"/>
            </a:xfrm>
            <a:prstGeom prst="roundRect">
              <a:avLst>
                <a:gd name="adj" fmla="val 25405"/>
              </a:avLst>
            </a:prstGeom>
            <a:solidFill>
              <a:schemeClr val="accent6"/>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accent6"/>
                </a:solidFill>
              </a:endParaRPr>
            </a:p>
          </p:txBody>
        </p:sp>
        <p:sp>
          <p:nvSpPr>
            <p:cNvPr id="196" name="Rectangle: Rounded Corners 195">
              <a:extLst>
                <a:ext uri="{FF2B5EF4-FFF2-40B4-BE49-F238E27FC236}">
                  <a16:creationId xmlns:a16="http://schemas.microsoft.com/office/drawing/2014/main" id="{DDCB6390-6389-C910-E3B4-1D10A81FD000}"/>
                </a:ext>
              </a:extLst>
            </p:cNvPr>
            <p:cNvSpPr/>
            <p:nvPr/>
          </p:nvSpPr>
          <p:spPr>
            <a:xfrm>
              <a:off x="8782480" y="1098495"/>
              <a:ext cx="2660219" cy="575539"/>
            </a:xfrm>
            <a:prstGeom prst="roundRect">
              <a:avLst>
                <a:gd name="adj" fmla="val 25405"/>
              </a:avLst>
            </a:prstGeom>
            <a:solidFill>
              <a:srgbClr val="FFFFFF"/>
            </a:solidFill>
            <a:ln w="9525" cap="rnd"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chemeClr val="accent6"/>
                </a:solidFill>
              </a:endParaRPr>
            </a:p>
          </p:txBody>
        </p:sp>
        <p:sp>
          <p:nvSpPr>
            <p:cNvPr id="197" name="TextBox 196">
              <a:extLst>
                <a:ext uri="{FF2B5EF4-FFF2-40B4-BE49-F238E27FC236}">
                  <a16:creationId xmlns:a16="http://schemas.microsoft.com/office/drawing/2014/main" id="{91FF8051-5C81-2033-2E93-8867DC95BF77}"/>
                </a:ext>
              </a:extLst>
            </p:cNvPr>
            <p:cNvSpPr txBox="1"/>
            <p:nvPr/>
          </p:nvSpPr>
          <p:spPr>
            <a:xfrm>
              <a:off x="8893324" y="1170821"/>
              <a:ext cx="879710"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2800" b="1" dirty="0">
                  <a:solidFill>
                    <a:schemeClr val="accent6"/>
                  </a:solidFill>
                </a:rPr>
                <a:t>70</a:t>
              </a:r>
            </a:p>
          </p:txBody>
        </p:sp>
        <p:sp>
          <p:nvSpPr>
            <p:cNvPr id="198" name="TextBox 197">
              <a:extLst>
                <a:ext uri="{FF2B5EF4-FFF2-40B4-BE49-F238E27FC236}">
                  <a16:creationId xmlns:a16="http://schemas.microsoft.com/office/drawing/2014/main" id="{536B3115-7143-F26A-099F-A0E8859C9C57}"/>
                </a:ext>
              </a:extLst>
            </p:cNvPr>
            <p:cNvSpPr txBox="1"/>
            <p:nvPr/>
          </p:nvSpPr>
          <p:spPr>
            <a:xfrm>
              <a:off x="9504478" y="1170821"/>
              <a:ext cx="1938222" cy="43088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sz="1400" dirty="0">
                  <a:solidFill>
                    <a:schemeClr val="accent6"/>
                  </a:solidFill>
                </a:rPr>
                <a:t>Average responses per multiple choice question</a:t>
              </a:r>
            </a:p>
          </p:txBody>
        </p:sp>
        <p:cxnSp>
          <p:nvCxnSpPr>
            <p:cNvPr id="199" name="Straight Connector 198">
              <a:extLst>
                <a:ext uri="{FF2B5EF4-FFF2-40B4-BE49-F238E27FC236}">
                  <a16:creationId xmlns:a16="http://schemas.microsoft.com/office/drawing/2014/main" id="{6E1365DC-4E49-D5FC-3008-14274A5C7427}"/>
                </a:ext>
              </a:extLst>
            </p:cNvPr>
            <p:cNvCxnSpPr>
              <a:cxnSpLocks/>
            </p:cNvCxnSpPr>
            <p:nvPr/>
          </p:nvCxnSpPr>
          <p:spPr>
            <a:xfrm>
              <a:off x="9400279" y="1125121"/>
              <a:ext cx="0" cy="522287"/>
            </a:xfrm>
            <a:prstGeom prst="line">
              <a:avLst/>
            </a:prstGeom>
            <a:ln w="6350" cap="flat">
              <a:gradFill>
                <a:gsLst>
                  <a:gs pos="50000">
                    <a:schemeClr val="accent2"/>
                  </a:gs>
                  <a:gs pos="0">
                    <a:srgbClr val="FFFFFF"/>
                  </a:gs>
                  <a:gs pos="100000">
                    <a:srgbClr val="FFFFFF"/>
                  </a:gs>
                </a:gsLst>
                <a:lin ang="5400000" scaled="1"/>
              </a:gra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A99E327C-9E28-C28B-1B35-8295771D1FC0}"/>
              </a:ext>
            </a:extLst>
          </p:cNvPr>
          <p:cNvSpPr/>
          <p:nvPr/>
        </p:nvSpPr>
        <p:spPr>
          <a:xfrm>
            <a:off x="554736" y="2036763"/>
            <a:ext cx="5309490" cy="4038600"/>
          </a:xfrm>
          <a:prstGeom prst="rect">
            <a:avLst/>
          </a:prstGeom>
          <a:solidFill>
            <a:schemeClr val="tx2">
              <a:lumMod val="95000"/>
              <a:alpha val="83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9" name="Rectangle 8">
            <a:extLst>
              <a:ext uri="{FF2B5EF4-FFF2-40B4-BE49-F238E27FC236}">
                <a16:creationId xmlns:a16="http://schemas.microsoft.com/office/drawing/2014/main" id="{E3F55332-544B-453F-70D7-C65AC3F8724F}"/>
              </a:ext>
            </a:extLst>
          </p:cNvPr>
          <p:cNvSpPr/>
          <p:nvPr/>
        </p:nvSpPr>
        <p:spPr>
          <a:xfrm>
            <a:off x="6118690" y="2036763"/>
            <a:ext cx="5324009" cy="4038600"/>
          </a:xfrm>
          <a:prstGeom prst="rect">
            <a:avLst/>
          </a:prstGeom>
          <a:solidFill>
            <a:schemeClr val="tx2">
              <a:lumMod val="95000"/>
              <a:alpha val="83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graphicFrame>
        <p:nvGraphicFramePr>
          <p:cNvPr id="8" name="Chart 7">
            <a:extLst>
              <a:ext uri="{FF2B5EF4-FFF2-40B4-BE49-F238E27FC236}">
                <a16:creationId xmlns:a16="http://schemas.microsoft.com/office/drawing/2014/main" id="{AB66B774-F885-24C1-1966-C741F1740517}"/>
              </a:ext>
            </a:extLst>
          </p:cNvPr>
          <p:cNvGraphicFramePr/>
          <p:nvPr>
            <p:custDataLst>
              <p:tags r:id="rId4"/>
            </p:custDataLst>
          </p:nvPr>
        </p:nvGraphicFramePr>
        <p:xfrm>
          <a:off x="754063" y="2836863"/>
          <a:ext cx="4978400" cy="2871787"/>
        </p:xfrm>
        <a:graphic>
          <a:graphicData uri="http://schemas.openxmlformats.org/drawingml/2006/chart">
            <c:chart xmlns:c="http://schemas.openxmlformats.org/drawingml/2006/chart" xmlns:r="http://schemas.openxmlformats.org/officeDocument/2006/relationships" r:id="rId39"/>
          </a:graphicData>
        </a:graphic>
      </p:graphicFrame>
      <p:sp>
        <p:nvSpPr>
          <p:cNvPr id="11" name="Text Placeholder 2">
            <a:extLst>
              <a:ext uri="{FF2B5EF4-FFF2-40B4-BE49-F238E27FC236}">
                <a16:creationId xmlns:a16="http://schemas.microsoft.com/office/drawing/2014/main" id="{EBD07876-93F1-756E-2979-EDF9E622F59E}"/>
              </a:ext>
            </a:extLst>
          </p:cNvPr>
          <p:cNvSpPr>
            <a:spLocks noGrp="1"/>
          </p:cNvSpPr>
          <p:nvPr>
            <p:custDataLst>
              <p:tags r:id="rId5"/>
            </p:custDataLst>
          </p:nvPr>
        </p:nvSpPr>
        <p:spPr bwMode="auto">
          <a:xfrm>
            <a:off x="1887538" y="5684838"/>
            <a:ext cx="3032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DD474D5C-7C21-4957-95C8-15E018965F09}" type="datetime'''''''''''Y''''''e''''''''''''''s'''''''''''''''''''''''''''''">
              <a:rPr lang="en-US" altLang="en-US" sz="1400" smtClean="0">
                <a:cs typeface="+mn-cs"/>
              </a:rPr>
              <a:pPr lvl="0" algn="ctr">
                <a:spcBef>
                  <a:spcPct val="0"/>
                </a:spcBef>
                <a:spcAft>
                  <a:spcPct val="0"/>
                </a:spcAft>
              </a:pPr>
              <a:t>Yes</a:t>
            </a:fld>
            <a:endParaRPr lang="en-US" sz="1400" dirty="0">
              <a:cs typeface="+mn-cs"/>
            </a:endParaRPr>
          </a:p>
        </p:txBody>
      </p:sp>
      <p:sp>
        <p:nvSpPr>
          <p:cNvPr id="12" name="Text Placeholder 2">
            <a:extLst>
              <a:ext uri="{FF2B5EF4-FFF2-40B4-BE49-F238E27FC236}">
                <a16:creationId xmlns:a16="http://schemas.microsoft.com/office/drawing/2014/main" id="{538FDD82-0411-01B7-846B-C9BC2CF23E84}"/>
              </a:ext>
            </a:extLst>
          </p:cNvPr>
          <p:cNvSpPr>
            <a:spLocks noGrp="1"/>
          </p:cNvSpPr>
          <p:nvPr>
            <p:custDataLst>
              <p:tags r:id="rId6"/>
            </p:custDataLst>
          </p:nvPr>
        </p:nvSpPr>
        <p:spPr bwMode="auto">
          <a:xfrm>
            <a:off x="4325938" y="5684838"/>
            <a:ext cx="239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F56866-D5EB-4E13-B2DE-9A76AC75B72B}" type="datetime'''''''''''''N''''''''''''''''''''''''''''o'''''''''''''">
              <a:rPr lang="en-US" altLang="en-US" sz="1400" smtClean="0">
                <a:cs typeface="+mn-cs"/>
              </a:rPr>
              <a:pPr lvl="0" algn="ctr">
                <a:spcBef>
                  <a:spcPct val="0"/>
                </a:spcBef>
                <a:spcAft>
                  <a:spcPct val="0"/>
                </a:spcAft>
              </a:pPr>
              <a:t>No</a:t>
            </a:fld>
            <a:endParaRPr lang="en-US" sz="1400" dirty="0">
              <a:cs typeface="+mn-cs"/>
            </a:endParaRPr>
          </a:p>
        </p:txBody>
      </p:sp>
      <p:sp>
        <p:nvSpPr>
          <p:cNvPr id="17" name="Text Placeholder 2">
            <a:extLst>
              <a:ext uri="{FF2B5EF4-FFF2-40B4-BE49-F238E27FC236}">
                <a16:creationId xmlns:a16="http://schemas.microsoft.com/office/drawing/2014/main" id="{D5F5EB0C-622C-81F8-14D8-411713CDE40A}"/>
              </a:ext>
            </a:extLst>
          </p:cNvPr>
          <p:cNvSpPr>
            <a:spLocks noGrp="1"/>
          </p:cNvSpPr>
          <p:nvPr>
            <p:custDataLst>
              <p:tags r:id="rId7"/>
            </p:custDataLst>
          </p:nvPr>
        </p:nvSpPr>
        <p:spPr bwMode="gray">
          <a:xfrm>
            <a:off x="1835150" y="2681288"/>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EE51712-5A72-480A-BA9E-E26CA00390A4}" type="datetime'''''6''''''''''''''''''4''''''''''''''''''''''''%'''''''''''">
              <a:rPr lang="en-US" altLang="en-US" sz="1400" b="1" smtClean="0">
                <a:cs typeface="+mn-cs"/>
              </a:rPr>
              <a:pPr lvl="0" algn="ctr">
                <a:spcBef>
                  <a:spcPct val="0"/>
                </a:spcBef>
                <a:spcAft>
                  <a:spcPct val="0"/>
                </a:spcAft>
              </a:pPr>
              <a:t>64%</a:t>
            </a:fld>
            <a:endParaRPr lang="en-US" sz="1400" b="1" dirty="0">
              <a:cs typeface="+mn-cs"/>
            </a:endParaRPr>
          </a:p>
        </p:txBody>
      </p:sp>
      <p:sp>
        <p:nvSpPr>
          <p:cNvPr id="18" name="Text Placeholder 2">
            <a:extLst>
              <a:ext uri="{FF2B5EF4-FFF2-40B4-BE49-F238E27FC236}">
                <a16:creationId xmlns:a16="http://schemas.microsoft.com/office/drawing/2014/main" id="{13A31815-3933-A4F9-3262-94ADBE549D7E}"/>
              </a:ext>
            </a:extLst>
          </p:cNvPr>
          <p:cNvSpPr>
            <a:spLocks noGrp="1"/>
          </p:cNvSpPr>
          <p:nvPr>
            <p:custDataLst>
              <p:tags r:id="rId8"/>
            </p:custDataLst>
          </p:nvPr>
        </p:nvSpPr>
        <p:spPr bwMode="gray">
          <a:xfrm>
            <a:off x="4241800" y="3865563"/>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CE6597-158A-419D-A034-D59A709D6F16}" type="datetime'''''''''''''''''''''''3''''''''''''''''6''''%'''''''''''">
              <a:rPr lang="en-US" altLang="en-US" sz="1400" b="1" smtClean="0">
                <a:cs typeface="+mn-cs"/>
              </a:rPr>
              <a:pPr lvl="0" algn="ctr">
                <a:spcBef>
                  <a:spcPct val="0"/>
                </a:spcBef>
                <a:spcAft>
                  <a:spcPct val="0"/>
                </a:spcAft>
              </a:pPr>
              <a:t>36%</a:t>
            </a:fld>
            <a:endParaRPr lang="en-US" sz="1400" b="1" dirty="0">
              <a:cs typeface="+mn-cs"/>
            </a:endParaRPr>
          </a:p>
        </p:txBody>
      </p:sp>
      <p:sp>
        <p:nvSpPr>
          <p:cNvPr id="24" name="TextBox 23">
            <a:extLst>
              <a:ext uri="{FF2B5EF4-FFF2-40B4-BE49-F238E27FC236}">
                <a16:creationId xmlns:a16="http://schemas.microsoft.com/office/drawing/2014/main" id="{0F78BFA8-D15B-F510-4CA4-EC552A1F86F8}"/>
              </a:ext>
            </a:extLst>
          </p:cNvPr>
          <p:cNvSpPr txBox="1"/>
          <p:nvPr/>
        </p:nvSpPr>
        <p:spPr>
          <a:xfrm>
            <a:off x="749300" y="2127250"/>
            <a:ext cx="4909634" cy="492443"/>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b="1" dirty="0">
                <a:cs typeface="Arial"/>
              </a:rPr>
              <a:t>Respondents previously interviewed by ERCOT in LLI stakeholder process </a:t>
            </a:r>
            <a:r>
              <a:rPr lang="en-US" dirty="0">
                <a:cs typeface="Arial"/>
              </a:rPr>
              <a:t>(% of respondents)</a:t>
            </a:r>
            <a:r>
              <a:rPr lang="en-US" b="1" dirty="0">
                <a:cs typeface="Arial"/>
              </a:rPr>
              <a:t> </a:t>
            </a:r>
          </a:p>
        </p:txBody>
      </p:sp>
      <p:sp>
        <p:nvSpPr>
          <p:cNvPr id="25" name="TextBox 24">
            <a:extLst>
              <a:ext uri="{FF2B5EF4-FFF2-40B4-BE49-F238E27FC236}">
                <a16:creationId xmlns:a16="http://schemas.microsoft.com/office/drawing/2014/main" id="{EF94CCED-152A-029F-5833-7D5B592E2127}"/>
              </a:ext>
            </a:extLst>
          </p:cNvPr>
          <p:cNvSpPr txBox="1"/>
          <p:nvPr/>
        </p:nvSpPr>
        <p:spPr>
          <a:xfrm>
            <a:off x="6244166" y="2127250"/>
            <a:ext cx="5023732" cy="246221"/>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Clr>
                <a:schemeClr val="tx1"/>
              </a:buClr>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Clr>
                <a:schemeClr val="tx1"/>
              </a:buClr>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Clr>
                <a:schemeClr val="tx1"/>
              </a:buClr>
              <a:buSzPct val="100000"/>
              <a:buFont typeface="Arial" panose="020B0604020202020204" pitchFamily="34" charset="0"/>
              <a:buChar char="›"/>
              <a:defRPr sz="1600">
                <a:cs typeface="Arial" panose="020B0604020202020204" pitchFamily="34" charset="0"/>
              </a:defRPr>
            </a:lvl5pPr>
            <a:lvl6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6pPr>
            <a:lvl7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7pPr>
            <a:lvl8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8pPr>
            <a:lvl9pPr marL="914400" indent="0">
              <a:lnSpc>
                <a:spcPct val="100000"/>
              </a:lnSpc>
              <a:spcBef>
                <a:spcPts val="0"/>
              </a:spcBef>
              <a:spcAft>
                <a:spcPts val="300"/>
              </a:spcAft>
              <a:buSzPct val="100000"/>
              <a:buFont typeface="Arial" panose="020B0604020202020204" pitchFamily="34" charset="0"/>
              <a:buNone/>
              <a:defRPr sz="1600">
                <a:cs typeface="Arial" panose="020B0604020202020204" pitchFamily="34" charset="0"/>
              </a:defRPr>
            </a:lvl9pPr>
          </a:lstStyle>
          <a:p>
            <a:pPr>
              <a:buClr>
                <a:schemeClr val="tx1"/>
              </a:buClr>
            </a:pPr>
            <a:r>
              <a:rPr lang="en-US" b="1" dirty="0">
                <a:cs typeface="Arial"/>
              </a:rPr>
              <a:t>Organizational distribution </a:t>
            </a:r>
            <a:r>
              <a:rPr lang="en-US" dirty="0">
                <a:cs typeface="Arial"/>
              </a:rPr>
              <a:t>(% of respondents)</a:t>
            </a:r>
            <a:r>
              <a:rPr lang="en-US" b="1" dirty="0">
                <a:cs typeface="Arial"/>
              </a:rPr>
              <a:t> </a:t>
            </a:r>
          </a:p>
        </p:txBody>
      </p:sp>
      <p:graphicFrame>
        <p:nvGraphicFramePr>
          <p:cNvPr id="21" name="Chart 20">
            <a:extLst>
              <a:ext uri="{FF2B5EF4-FFF2-40B4-BE49-F238E27FC236}">
                <a16:creationId xmlns:a16="http://schemas.microsoft.com/office/drawing/2014/main" id="{0382B683-2FF3-DA51-59CE-978A996B0EDA}"/>
              </a:ext>
            </a:extLst>
          </p:cNvPr>
          <p:cNvGraphicFramePr/>
          <p:nvPr>
            <p:custDataLst>
              <p:tags r:id="rId9"/>
            </p:custDataLst>
            <p:extLst>
              <p:ext uri="{D42A27DB-BD31-4B8C-83A1-F6EECF244321}">
                <p14:modId xmlns:p14="http://schemas.microsoft.com/office/powerpoint/2010/main" val="1244021853"/>
              </p:ext>
            </p:extLst>
          </p:nvPr>
        </p:nvGraphicFramePr>
        <p:xfrm>
          <a:off x="9147175" y="2593975"/>
          <a:ext cx="935038" cy="3340100"/>
        </p:xfrm>
        <a:graphic>
          <a:graphicData uri="http://schemas.openxmlformats.org/drawingml/2006/chart">
            <c:chart xmlns:c="http://schemas.openxmlformats.org/drawingml/2006/chart" xmlns:r="http://schemas.openxmlformats.org/officeDocument/2006/relationships" r:id="rId40"/>
          </a:graphicData>
        </a:graphic>
      </p:graphicFrame>
      <p:sp>
        <p:nvSpPr>
          <p:cNvPr id="66" name="Text Placeholder 2">
            <a:extLst>
              <a:ext uri="{FF2B5EF4-FFF2-40B4-BE49-F238E27FC236}">
                <a16:creationId xmlns:a16="http://schemas.microsoft.com/office/drawing/2014/main" id="{8DA40021-43F9-3ACE-3FE5-9AA21D662B79}"/>
              </a:ext>
            </a:extLst>
          </p:cNvPr>
          <p:cNvSpPr>
            <a:spLocks noGrp="1"/>
          </p:cNvSpPr>
          <p:nvPr>
            <p:custDataLst>
              <p:tags r:id="rId10"/>
            </p:custDataLst>
          </p:nvPr>
        </p:nvSpPr>
        <p:spPr bwMode="auto">
          <a:xfrm>
            <a:off x="6283325" y="2701925"/>
            <a:ext cx="24447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CDBC4F30-1F6F-4C09-89D9-33B7D498598B}" type="datetime'I''n''ve''stor''-''''Ow''ned'' Ut''''ilities ''''(''I''O''Us)'">
              <a:rPr lang="en-US" altLang="en-US" sz="1400" smtClean="0">
                <a:cs typeface="+mn-cs"/>
              </a:rPr>
              <a:pPr lvl="0">
                <a:spcBef>
                  <a:spcPct val="0"/>
                </a:spcBef>
                <a:spcAft>
                  <a:spcPct val="0"/>
                </a:spcAft>
              </a:pPr>
              <a:t>Investor-Owned Utilities (IOUs)</a:t>
            </a:fld>
            <a:endParaRPr lang="en-US" sz="1400" dirty="0">
              <a:cs typeface="+mn-cs"/>
            </a:endParaRPr>
          </a:p>
        </p:txBody>
      </p:sp>
      <p:sp>
        <p:nvSpPr>
          <p:cNvPr id="47" name="Text Placeholder 2">
            <a:extLst>
              <a:ext uri="{FF2B5EF4-FFF2-40B4-BE49-F238E27FC236}">
                <a16:creationId xmlns:a16="http://schemas.microsoft.com/office/drawing/2014/main" id="{4AE93288-3FD0-EF95-A0AD-63D28455C989}"/>
              </a:ext>
            </a:extLst>
          </p:cNvPr>
          <p:cNvSpPr>
            <a:spLocks noGrp="1"/>
          </p:cNvSpPr>
          <p:nvPr>
            <p:custDataLst>
              <p:tags r:id="rId11"/>
            </p:custDataLst>
          </p:nvPr>
        </p:nvSpPr>
        <p:spPr bwMode="auto">
          <a:xfrm>
            <a:off x="6283325" y="2965450"/>
            <a:ext cx="2760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B1BAD54-1649-4926-A8F0-9327EAAC1CAD}" type="datetime'''M''''u''nicipally-Owne''d U''''t''i''l''''itie''s (Muni''s)'">
              <a:rPr lang="en-US" altLang="en-US" sz="1400" smtClean="0">
                <a:cs typeface="+mn-cs"/>
              </a:rPr>
              <a:pPr lvl="0">
                <a:spcBef>
                  <a:spcPct val="0"/>
                </a:spcBef>
                <a:spcAft>
                  <a:spcPct val="0"/>
                </a:spcAft>
              </a:pPr>
              <a:t>Municipally-Owned Utilities (Munis)</a:t>
            </a:fld>
            <a:endParaRPr lang="en-US" sz="1400" dirty="0">
              <a:cs typeface="+mn-cs"/>
            </a:endParaRPr>
          </a:p>
        </p:txBody>
      </p:sp>
      <p:sp>
        <p:nvSpPr>
          <p:cNvPr id="48" name="Text Placeholder 2">
            <a:extLst>
              <a:ext uri="{FF2B5EF4-FFF2-40B4-BE49-F238E27FC236}">
                <a16:creationId xmlns:a16="http://schemas.microsoft.com/office/drawing/2014/main" id="{1FF934E1-1E38-93B6-9661-8A92FB06991D}"/>
              </a:ext>
            </a:extLst>
          </p:cNvPr>
          <p:cNvSpPr>
            <a:spLocks noGrp="1"/>
          </p:cNvSpPr>
          <p:nvPr>
            <p:custDataLst>
              <p:tags r:id="rId12"/>
            </p:custDataLst>
          </p:nvPr>
        </p:nvSpPr>
        <p:spPr bwMode="auto">
          <a:xfrm>
            <a:off x="6283325" y="3230563"/>
            <a:ext cx="24145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200B3D5-74E3-4049-82A6-7A2523F0797B}" type="datetime'Elec''''''t''ric Coop''e''rati''v''es ''(''Co-''''op''''''s)'">
              <a:rPr lang="en-US" altLang="en-US" sz="1400" smtClean="0">
                <a:cs typeface="+mn-cs"/>
              </a:rPr>
              <a:pPr lvl="0">
                <a:spcBef>
                  <a:spcPct val="0"/>
                </a:spcBef>
                <a:spcAft>
                  <a:spcPct val="0"/>
                </a:spcAft>
              </a:pPr>
              <a:t>Electric Cooperatives (Co-ops)</a:t>
            </a:fld>
            <a:endParaRPr lang="en-US" sz="1400" dirty="0">
              <a:cs typeface="+mn-cs"/>
            </a:endParaRPr>
          </a:p>
        </p:txBody>
      </p:sp>
      <p:sp>
        <p:nvSpPr>
          <p:cNvPr id="49" name="Text Placeholder 2">
            <a:extLst>
              <a:ext uri="{FF2B5EF4-FFF2-40B4-BE49-F238E27FC236}">
                <a16:creationId xmlns:a16="http://schemas.microsoft.com/office/drawing/2014/main" id="{231E764D-5074-90AC-7073-D646928D701A}"/>
              </a:ext>
            </a:extLst>
          </p:cNvPr>
          <p:cNvSpPr>
            <a:spLocks noGrp="1"/>
          </p:cNvSpPr>
          <p:nvPr>
            <p:custDataLst>
              <p:tags r:id="rId13"/>
            </p:custDataLst>
          </p:nvPr>
        </p:nvSpPr>
        <p:spPr bwMode="auto">
          <a:xfrm>
            <a:off x="6283325" y="3495675"/>
            <a:ext cx="103505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76E1D06-F224-48B3-92CC-5AF5AB3CA8A9}" type="datetime'''''''''H''''y''p''''''''e''''''r''s''ca''''l''e''r''''''s'''">
              <a:rPr lang="en-US" altLang="en-US" sz="1400" smtClean="0">
                <a:cs typeface="+mn-cs"/>
              </a:rPr>
              <a:pPr lvl="0">
                <a:spcBef>
                  <a:spcPct val="0"/>
                </a:spcBef>
                <a:spcAft>
                  <a:spcPct val="0"/>
                </a:spcAft>
              </a:pPr>
              <a:t>Hyperscalers</a:t>
            </a:fld>
            <a:endParaRPr lang="en-US" sz="1400" dirty="0">
              <a:cs typeface="+mn-cs"/>
            </a:endParaRPr>
          </a:p>
        </p:txBody>
      </p:sp>
      <p:sp>
        <p:nvSpPr>
          <p:cNvPr id="50" name="Text Placeholder 2">
            <a:extLst>
              <a:ext uri="{FF2B5EF4-FFF2-40B4-BE49-F238E27FC236}">
                <a16:creationId xmlns:a16="http://schemas.microsoft.com/office/drawing/2014/main" id="{DE4E3EA4-CD5A-483C-3F56-438B0F320DCE}"/>
              </a:ext>
            </a:extLst>
          </p:cNvPr>
          <p:cNvSpPr>
            <a:spLocks noGrp="1"/>
          </p:cNvSpPr>
          <p:nvPr>
            <p:custDataLst>
              <p:tags r:id="rId14"/>
            </p:custDataLst>
          </p:nvPr>
        </p:nvSpPr>
        <p:spPr bwMode="auto">
          <a:xfrm>
            <a:off x="6283325" y="3759200"/>
            <a:ext cx="9064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249A93A-008E-4D28-9B17-22151D7796E0}" type="datetime'C''o''''-''''''l''o''c''''''''''''''''''a''''''t''ors'">
              <a:rPr lang="en-US" altLang="en-US" sz="1400" smtClean="0">
                <a:cs typeface="+mn-cs"/>
              </a:rPr>
              <a:pPr lvl="0">
                <a:spcBef>
                  <a:spcPct val="0"/>
                </a:spcBef>
                <a:spcAft>
                  <a:spcPct val="0"/>
                </a:spcAft>
              </a:pPr>
              <a:t>Co-locators</a:t>
            </a:fld>
            <a:endParaRPr lang="en-US" sz="1400" dirty="0">
              <a:cs typeface="+mn-cs"/>
            </a:endParaRPr>
          </a:p>
        </p:txBody>
      </p:sp>
      <p:sp>
        <p:nvSpPr>
          <p:cNvPr id="165" name="Text Placeholder 2">
            <a:extLst>
              <a:ext uri="{FF2B5EF4-FFF2-40B4-BE49-F238E27FC236}">
                <a16:creationId xmlns:a16="http://schemas.microsoft.com/office/drawing/2014/main" id="{6F2FF050-4A97-1EDA-6AEB-A16D44CD8068}"/>
              </a:ext>
            </a:extLst>
          </p:cNvPr>
          <p:cNvSpPr>
            <a:spLocks noGrp="1"/>
          </p:cNvSpPr>
          <p:nvPr>
            <p:custDataLst>
              <p:tags r:id="rId15"/>
            </p:custDataLst>
          </p:nvPr>
        </p:nvSpPr>
        <p:spPr bwMode="auto">
          <a:xfrm>
            <a:off x="6283325" y="4024313"/>
            <a:ext cx="16748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E5F5A9F-5380-48B7-89D6-1A8E875EB1BF}" type="datetime'''''''''''''I''n''''du''str''i''al'''''' ''Co''''n''su''mers'">
              <a:rPr lang="en-US" altLang="en-US" sz="1400" smtClean="0">
                <a:cs typeface="+mn-cs"/>
              </a:rPr>
              <a:pPr lvl="0">
                <a:spcBef>
                  <a:spcPct val="0"/>
                </a:spcBef>
                <a:spcAft>
                  <a:spcPct val="0"/>
                </a:spcAft>
              </a:pPr>
              <a:t>Industrial Consumers</a:t>
            </a:fld>
            <a:endParaRPr lang="en-US" sz="1400" dirty="0">
              <a:cs typeface="+mn-cs"/>
            </a:endParaRPr>
          </a:p>
        </p:txBody>
      </p:sp>
      <p:sp>
        <p:nvSpPr>
          <p:cNvPr id="53" name="Text Placeholder 2">
            <a:extLst>
              <a:ext uri="{FF2B5EF4-FFF2-40B4-BE49-F238E27FC236}">
                <a16:creationId xmlns:a16="http://schemas.microsoft.com/office/drawing/2014/main" id="{936D848F-A8F4-D133-2A77-5BA2554810F3}"/>
              </a:ext>
            </a:extLst>
          </p:cNvPr>
          <p:cNvSpPr>
            <a:spLocks noGrp="1"/>
          </p:cNvSpPr>
          <p:nvPr>
            <p:custDataLst>
              <p:tags r:id="rId16"/>
            </p:custDataLst>
          </p:nvPr>
        </p:nvSpPr>
        <p:spPr bwMode="auto">
          <a:xfrm>
            <a:off x="6283325" y="4289425"/>
            <a:ext cx="89693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3924DCD-CC61-41DD-B561-EE771901015E}" type="datetime'''''''''D''e''''v''''e''lo''''''p''''e''''''''''''''r''''''s'">
              <a:rPr lang="en-US" altLang="en-US" sz="1400" smtClean="0">
                <a:cs typeface="+mn-cs"/>
              </a:rPr>
              <a:pPr lvl="0">
                <a:spcBef>
                  <a:spcPct val="0"/>
                </a:spcBef>
                <a:spcAft>
                  <a:spcPct val="0"/>
                </a:spcAft>
              </a:pPr>
              <a:t>Developers</a:t>
            </a:fld>
            <a:endParaRPr lang="en-US" sz="1400" dirty="0">
              <a:cs typeface="+mn-cs"/>
            </a:endParaRPr>
          </a:p>
        </p:txBody>
      </p:sp>
      <p:sp>
        <p:nvSpPr>
          <p:cNvPr id="54" name="Text Placeholder 2">
            <a:extLst>
              <a:ext uri="{FF2B5EF4-FFF2-40B4-BE49-F238E27FC236}">
                <a16:creationId xmlns:a16="http://schemas.microsoft.com/office/drawing/2014/main" id="{261C1A82-E96C-CFF5-1D59-2157F69B29AB}"/>
              </a:ext>
            </a:extLst>
          </p:cNvPr>
          <p:cNvSpPr>
            <a:spLocks noGrp="1"/>
          </p:cNvSpPr>
          <p:nvPr>
            <p:custDataLst>
              <p:tags r:id="rId17"/>
            </p:custDataLst>
          </p:nvPr>
        </p:nvSpPr>
        <p:spPr bwMode="auto">
          <a:xfrm>
            <a:off x="6283325" y="4552950"/>
            <a:ext cx="19192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79732EF-F295-4D40-BE5C-3C65C356D261}" type="datetime'''In''''de''p''''en''de''nt Gen''er''''''a''t''''o''''''''rs'">
              <a:rPr lang="en-US" altLang="en-US" sz="1400" smtClean="0">
                <a:cs typeface="+mn-cs"/>
              </a:rPr>
              <a:pPr lvl="0">
                <a:spcBef>
                  <a:spcPct val="0"/>
                </a:spcBef>
                <a:spcAft>
                  <a:spcPct val="0"/>
                </a:spcAft>
              </a:pPr>
              <a:t>Independent Generators</a:t>
            </a:fld>
            <a:endParaRPr lang="en-US" sz="1400" dirty="0">
              <a:cs typeface="+mn-cs"/>
            </a:endParaRPr>
          </a:p>
        </p:txBody>
      </p:sp>
      <p:sp>
        <p:nvSpPr>
          <p:cNvPr id="56" name="Text Placeholder 2">
            <a:extLst>
              <a:ext uri="{FF2B5EF4-FFF2-40B4-BE49-F238E27FC236}">
                <a16:creationId xmlns:a16="http://schemas.microsoft.com/office/drawing/2014/main" id="{811F6248-5B96-2ED8-5CE8-3E95B3BA6BFB}"/>
              </a:ext>
            </a:extLst>
          </p:cNvPr>
          <p:cNvSpPr>
            <a:spLocks noGrp="1"/>
          </p:cNvSpPr>
          <p:nvPr>
            <p:custDataLst>
              <p:tags r:id="rId18"/>
            </p:custDataLst>
          </p:nvPr>
        </p:nvSpPr>
        <p:spPr bwMode="auto">
          <a:xfrm>
            <a:off x="6283325" y="4818063"/>
            <a:ext cx="19018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1DDEB9B-4705-499C-B55E-A4B21AD58CDD}" type="datetime'Re''''searc''h'' ''''Or''g''ani''za''t''''''io''n''s'''''">
              <a:rPr lang="en-US" altLang="en-US" sz="1400" smtClean="0">
                <a:cs typeface="+mn-cs"/>
              </a:rPr>
              <a:pPr lvl="0">
                <a:spcBef>
                  <a:spcPct val="0"/>
                </a:spcBef>
                <a:spcAft>
                  <a:spcPct val="0"/>
                </a:spcAft>
              </a:pPr>
              <a:t>Research Organizations</a:t>
            </a:fld>
            <a:endParaRPr lang="en-US" sz="1400" dirty="0">
              <a:cs typeface="+mn-cs"/>
            </a:endParaRPr>
          </a:p>
        </p:txBody>
      </p:sp>
      <p:sp>
        <p:nvSpPr>
          <p:cNvPr id="172" name="Text Placeholder 2">
            <a:extLst>
              <a:ext uri="{FF2B5EF4-FFF2-40B4-BE49-F238E27FC236}">
                <a16:creationId xmlns:a16="http://schemas.microsoft.com/office/drawing/2014/main" id="{EEACA341-21A1-539B-73DA-2DBE21D85B8D}"/>
              </a:ext>
            </a:extLst>
          </p:cNvPr>
          <p:cNvSpPr>
            <a:spLocks noGrp="1"/>
          </p:cNvSpPr>
          <p:nvPr>
            <p:custDataLst>
              <p:tags r:id="rId19"/>
            </p:custDataLst>
          </p:nvPr>
        </p:nvSpPr>
        <p:spPr bwMode="auto">
          <a:xfrm>
            <a:off x="6283325" y="5083175"/>
            <a:ext cx="282892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B1C64C3-6E01-45B2-BC2E-C27E3B2E974A}" type="datetime'Res''id''entia''''''l/C''om''merci''al ''''Co''''nsumers'''">
              <a:rPr lang="en-US" altLang="en-US" sz="1400" smtClean="0">
                <a:cs typeface="+mn-cs"/>
              </a:rPr>
              <a:pPr lvl="0">
                <a:spcBef>
                  <a:spcPct val="0"/>
                </a:spcBef>
                <a:spcAft>
                  <a:spcPct val="0"/>
                </a:spcAft>
              </a:pPr>
              <a:t>Residential/Commercial Consumers</a:t>
            </a:fld>
            <a:endParaRPr lang="en-US" sz="1400" dirty="0">
              <a:cs typeface="+mn-cs"/>
            </a:endParaRPr>
          </a:p>
        </p:txBody>
      </p:sp>
      <p:sp>
        <p:nvSpPr>
          <p:cNvPr id="57" name="Text Placeholder 2">
            <a:extLst>
              <a:ext uri="{FF2B5EF4-FFF2-40B4-BE49-F238E27FC236}">
                <a16:creationId xmlns:a16="http://schemas.microsoft.com/office/drawing/2014/main" id="{A5FF5FC6-861A-A4E0-5F1A-FB7B30955F46}"/>
              </a:ext>
            </a:extLst>
          </p:cNvPr>
          <p:cNvSpPr>
            <a:spLocks noGrp="1"/>
          </p:cNvSpPr>
          <p:nvPr>
            <p:custDataLst>
              <p:tags r:id="rId20"/>
            </p:custDataLst>
          </p:nvPr>
        </p:nvSpPr>
        <p:spPr bwMode="auto">
          <a:xfrm>
            <a:off x="6283325" y="5346700"/>
            <a:ext cx="16367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CD44FC8-7048-48D5-80C1-0F988AA3A93F}" type="datetime'''C''ons''u''''m''''''e''r''/Ad''v''''''oc''a''c''''y'''''">
              <a:rPr lang="en-US" altLang="en-US" sz="1400" smtClean="0">
                <a:cs typeface="+mn-cs"/>
              </a:rPr>
              <a:pPr lvl="0">
                <a:spcBef>
                  <a:spcPct val="0"/>
                </a:spcBef>
                <a:spcAft>
                  <a:spcPct val="0"/>
                </a:spcAft>
              </a:pPr>
              <a:t>Consumer/Advocacy</a:t>
            </a:fld>
            <a:endParaRPr lang="en-US" sz="1400" dirty="0">
              <a:cs typeface="+mn-cs"/>
            </a:endParaRPr>
          </a:p>
        </p:txBody>
      </p:sp>
      <p:sp>
        <p:nvSpPr>
          <p:cNvPr id="58" name="Text Placeholder 2">
            <a:extLst>
              <a:ext uri="{FF2B5EF4-FFF2-40B4-BE49-F238E27FC236}">
                <a16:creationId xmlns:a16="http://schemas.microsoft.com/office/drawing/2014/main" id="{E7B379AA-A86A-CD34-01C4-3529A6960A8B}"/>
              </a:ext>
            </a:extLst>
          </p:cNvPr>
          <p:cNvSpPr>
            <a:spLocks noGrp="1"/>
          </p:cNvSpPr>
          <p:nvPr>
            <p:custDataLst>
              <p:tags r:id="rId21"/>
            </p:custDataLst>
          </p:nvPr>
        </p:nvSpPr>
        <p:spPr bwMode="auto">
          <a:xfrm>
            <a:off x="6283325" y="5611813"/>
            <a:ext cx="4429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2B98E6F-F9FF-4263-A414-3688ECFD1FF3}" type="datetime'Ot''''''''''h''''e''''''r'''''''''''''''">
              <a:rPr lang="en-US" altLang="en-US" sz="1400" smtClean="0">
                <a:cs typeface="+mn-cs"/>
              </a:rPr>
              <a:pPr lvl="0">
                <a:spcBef>
                  <a:spcPct val="0"/>
                </a:spcBef>
                <a:spcAft>
                  <a:spcPct val="0"/>
                </a:spcAft>
              </a:pPr>
              <a:t>Other</a:t>
            </a:fld>
            <a:endParaRPr lang="en-US" sz="1400" dirty="0">
              <a:cs typeface="+mn-cs"/>
            </a:endParaRPr>
          </a:p>
        </p:txBody>
      </p:sp>
      <p:sp>
        <p:nvSpPr>
          <p:cNvPr id="86" name="Text Placeholder 2">
            <a:extLst>
              <a:ext uri="{FF2B5EF4-FFF2-40B4-BE49-F238E27FC236}">
                <a16:creationId xmlns:a16="http://schemas.microsoft.com/office/drawing/2014/main" id="{F6FC68D6-B2C7-2B60-0138-7F41C1B2601F}"/>
              </a:ext>
            </a:extLst>
          </p:cNvPr>
          <p:cNvSpPr>
            <a:spLocks noGrp="1"/>
          </p:cNvSpPr>
          <p:nvPr>
            <p:custDataLst>
              <p:tags r:id="rId22"/>
            </p:custDataLst>
          </p:nvPr>
        </p:nvSpPr>
        <p:spPr bwMode="gray">
          <a:xfrm>
            <a:off x="9401175" y="2701925"/>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DEB92ED-5D3F-49BC-9A7C-52DD68107D93}" type="datetime'''''''''''''''''''''''''''''''''7%'''''''''''''''''''''''''">
              <a:rPr lang="en-US" altLang="en-US" sz="1400" smtClean="0">
                <a:cs typeface="+mn-cs"/>
              </a:rPr>
              <a:pPr lvl="0">
                <a:spcBef>
                  <a:spcPct val="0"/>
                </a:spcBef>
                <a:spcAft>
                  <a:spcPct val="0"/>
                </a:spcAft>
              </a:pPr>
              <a:t>7%</a:t>
            </a:fld>
            <a:endParaRPr lang="en-US" sz="1400" dirty="0">
              <a:cs typeface="+mn-cs"/>
            </a:endParaRPr>
          </a:p>
        </p:txBody>
      </p:sp>
      <p:sp>
        <p:nvSpPr>
          <p:cNvPr id="67" name="Text Placeholder 2">
            <a:extLst>
              <a:ext uri="{FF2B5EF4-FFF2-40B4-BE49-F238E27FC236}">
                <a16:creationId xmlns:a16="http://schemas.microsoft.com/office/drawing/2014/main" id="{F4A1F712-7CB2-FEFA-339D-E7901094372D}"/>
              </a:ext>
            </a:extLst>
          </p:cNvPr>
          <p:cNvSpPr>
            <a:spLocks noGrp="1"/>
          </p:cNvSpPr>
          <p:nvPr>
            <p:custDataLst>
              <p:tags r:id="rId23"/>
            </p:custDataLst>
          </p:nvPr>
        </p:nvSpPr>
        <p:spPr bwMode="gray">
          <a:xfrm>
            <a:off x="9364663" y="2965450"/>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9E8E40F-5743-44A1-A21A-D549B4638D2E}" type="datetime'''''''6''''''''''''%'''''''''''''''''''''">
              <a:rPr lang="en-US" altLang="en-US" sz="1400" smtClean="0">
                <a:cs typeface="+mn-cs"/>
              </a:rPr>
              <a:pPr lvl="0">
                <a:spcBef>
                  <a:spcPct val="0"/>
                </a:spcBef>
                <a:spcAft>
                  <a:spcPct val="0"/>
                </a:spcAft>
              </a:pPr>
              <a:t>6%</a:t>
            </a:fld>
            <a:endParaRPr lang="en-US" sz="1400" dirty="0">
              <a:cs typeface="+mn-cs"/>
            </a:endParaRPr>
          </a:p>
        </p:txBody>
      </p:sp>
      <p:sp>
        <p:nvSpPr>
          <p:cNvPr id="68" name="Text Placeholder 2">
            <a:extLst>
              <a:ext uri="{FF2B5EF4-FFF2-40B4-BE49-F238E27FC236}">
                <a16:creationId xmlns:a16="http://schemas.microsoft.com/office/drawing/2014/main" id="{2D2590FC-5FA7-774C-EB95-B05209F7890F}"/>
              </a:ext>
            </a:extLst>
          </p:cNvPr>
          <p:cNvSpPr>
            <a:spLocks noGrp="1"/>
          </p:cNvSpPr>
          <p:nvPr>
            <p:custDataLst>
              <p:tags r:id="rId24"/>
            </p:custDataLst>
          </p:nvPr>
        </p:nvSpPr>
        <p:spPr bwMode="gray">
          <a:xfrm>
            <a:off x="9401175" y="3230563"/>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046A975-5CB1-470B-90B9-922443B25315}" type="datetime'''7%'''''''''''''">
              <a:rPr lang="en-US" altLang="en-US" sz="1400" smtClean="0">
                <a:cs typeface="+mn-cs"/>
              </a:rPr>
              <a:pPr lvl="0">
                <a:spcBef>
                  <a:spcPct val="0"/>
                </a:spcBef>
                <a:spcAft>
                  <a:spcPct val="0"/>
                </a:spcAft>
              </a:pPr>
              <a:t>7%</a:t>
            </a:fld>
            <a:endParaRPr lang="en-US" sz="1400" dirty="0">
              <a:cs typeface="+mn-cs"/>
            </a:endParaRPr>
          </a:p>
        </p:txBody>
      </p:sp>
      <p:sp>
        <p:nvSpPr>
          <p:cNvPr id="69" name="Text Placeholder 2">
            <a:extLst>
              <a:ext uri="{FF2B5EF4-FFF2-40B4-BE49-F238E27FC236}">
                <a16:creationId xmlns:a16="http://schemas.microsoft.com/office/drawing/2014/main" id="{AFA9DD71-99A7-7254-9ECF-AB8B2FE18781}"/>
              </a:ext>
            </a:extLst>
          </p:cNvPr>
          <p:cNvSpPr>
            <a:spLocks noGrp="1"/>
          </p:cNvSpPr>
          <p:nvPr>
            <p:custDataLst>
              <p:tags r:id="rId25"/>
            </p:custDataLst>
          </p:nvPr>
        </p:nvSpPr>
        <p:spPr bwMode="gray">
          <a:xfrm>
            <a:off x="9347200" y="3495675"/>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31F228-D40E-490D-B652-E220BCE4F104}" type="datetime'5%'''''''''''''''''''''''''''''''''''''''''">
              <a:rPr lang="en-US" altLang="en-US" sz="1400" smtClean="0">
                <a:cs typeface="+mn-cs"/>
              </a:rPr>
              <a:pPr lvl="0">
                <a:spcBef>
                  <a:spcPct val="0"/>
                </a:spcBef>
                <a:spcAft>
                  <a:spcPct val="0"/>
                </a:spcAft>
              </a:pPr>
              <a:t>5%</a:t>
            </a:fld>
            <a:endParaRPr lang="en-US" sz="1400" dirty="0">
              <a:cs typeface="+mn-cs"/>
            </a:endParaRPr>
          </a:p>
        </p:txBody>
      </p:sp>
      <p:sp>
        <p:nvSpPr>
          <p:cNvPr id="70" name="Text Placeholder 2">
            <a:extLst>
              <a:ext uri="{FF2B5EF4-FFF2-40B4-BE49-F238E27FC236}">
                <a16:creationId xmlns:a16="http://schemas.microsoft.com/office/drawing/2014/main" id="{49FC0F42-2710-0A72-314F-43676E760BFF}"/>
              </a:ext>
            </a:extLst>
          </p:cNvPr>
          <p:cNvSpPr>
            <a:spLocks noGrp="1"/>
          </p:cNvSpPr>
          <p:nvPr>
            <p:custDataLst>
              <p:tags r:id="rId26"/>
            </p:custDataLst>
          </p:nvPr>
        </p:nvSpPr>
        <p:spPr bwMode="gray">
          <a:xfrm>
            <a:off x="9364663" y="3759200"/>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142CE74-D83A-4640-886F-9D2BA6DF847A}" type="datetime'''''''''''''''''''6''''''''''''''''''''''''%'''">
              <a:rPr lang="en-US" altLang="en-US" sz="1400" smtClean="0">
                <a:cs typeface="+mn-cs"/>
              </a:rPr>
              <a:pPr/>
              <a:t>6%</a:t>
            </a:fld>
            <a:endParaRPr lang="en-US" sz="1400" dirty="0">
              <a:cs typeface="+mn-cs"/>
            </a:endParaRPr>
          </a:p>
        </p:txBody>
      </p:sp>
      <p:sp>
        <p:nvSpPr>
          <p:cNvPr id="168" name="Text Placeholder 2">
            <a:extLst>
              <a:ext uri="{FF2B5EF4-FFF2-40B4-BE49-F238E27FC236}">
                <a16:creationId xmlns:a16="http://schemas.microsoft.com/office/drawing/2014/main" id="{E2573B65-113C-22DD-A511-F8488C67F2FA}"/>
              </a:ext>
            </a:extLst>
          </p:cNvPr>
          <p:cNvSpPr>
            <a:spLocks noGrp="1"/>
          </p:cNvSpPr>
          <p:nvPr>
            <p:custDataLst>
              <p:tags r:id="rId27"/>
            </p:custDataLst>
          </p:nvPr>
        </p:nvSpPr>
        <p:spPr bwMode="gray">
          <a:xfrm>
            <a:off x="9364663" y="4024313"/>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E668329-E7BC-4F35-B458-B49CDDB4A8BA}" type="datetime'''''''''''''''''''''6''''''''''''''%'">
              <a:rPr lang="en-US" altLang="en-US" sz="1400" smtClean="0">
                <a:cs typeface="+mn-cs"/>
              </a:rPr>
              <a:pPr/>
              <a:t>6%</a:t>
            </a:fld>
            <a:endParaRPr lang="en-US" sz="1400" dirty="0">
              <a:cs typeface="+mn-cs"/>
            </a:endParaRPr>
          </a:p>
        </p:txBody>
      </p:sp>
      <p:sp>
        <p:nvSpPr>
          <p:cNvPr id="73" name="Text Placeholder 2">
            <a:extLst>
              <a:ext uri="{FF2B5EF4-FFF2-40B4-BE49-F238E27FC236}">
                <a16:creationId xmlns:a16="http://schemas.microsoft.com/office/drawing/2014/main" id="{0DFAF732-A5C0-1E0B-BBE4-5B0037DE2E0E}"/>
              </a:ext>
            </a:extLst>
          </p:cNvPr>
          <p:cNvSpPr>
            <a:spLocks noGrp="1"/>
          </p:cNvSpPr>
          <p:nvPr>
            <p:custDataLst>
              <p:tags r:id="rId28"/>
            </p:custDataLst>
          </p:nvPr>
        </p:nvSpPr>
        <p:spPr bwMode="gray">
          <a:xfrm>
            <a:off x="10025063" y="42894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E749338-3649-42B0-9B13-D27CF878E449}" type="datetime'''''''''''''''''''3''9''''''''%'''''''''''''''''''''''''''''">
              <a:rPr lang="en-US" altLang="en-US" sz="1400" smtClean="0">
                <a:cs typeface="+mn-cs"/>
              </a:rPr>
              <a:pPr/>
              <a:t>39%</a:t>
            </a:fld>
            <a:endParaRPr lang="en-US" sz="1400" dirty="0">
              <a:cs typeface="+mn-cs"/>
            </a:endParaRPr>
          </a:p>
        </p:txBody>
      </p:sp>
      <p:sp>
        <p:nvSpPr>
          <p:cNvPr id="74" name="Text Placeholder 2">
            <a:extLst>
              <a:ext uri="{FF2B5EF4-FFF2-40B4-BE49-F238E27FC236}">
                <a16:creationId xmlns:a16="http://schemas.microsoft.com/office/drawing/2014/main" id="{818CC428-6FB2-A1D8-CA37-DF2EEA1F9ABE}"/>
              </a:ext>
            </a:extLst>
          </p:cNvPr>
          <p:cNvSpPr>
            <a:spLocks noGrp="1"/>
          </p:cNvSpPr>
          <p:nvPr>
            <p:custDataLst>
              <p:tags r:id="rId29"/>
            </p:custDataLst>
          </p:nvPr>
        </p:nvSpPr>
        <p:spPr bwMode="gray">
          <a:xfrm>
            <a:off x="9548813" y="4552950"/>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8E578AA-BD42-4C5A-BE1F-D27FE5035E2F}" type="datetime'1''''''''''5''''''''''''''''%'''''">
              <a:rPr lang="en-US" altLang="en-US" sz="1400" smtClean="0">
                <a:cs typeface="+mn-cs"/>
              </a:rPr>
              <a:pPr/>
              <a:t>15%</a:t>
            </a:fld>
            <a:endParaRPr lang="en-US" sz="1400" dirty="0">
              <a:cs typeface="+mn-cs"/>
            </a:endParaRPr>
          </a:p>
        </p:txBody>
      </p:sp>
      <p:sp>
        <p:nvSpPr>
          <p:cNvPr id="76" name="Text Placeholder 2">
            <a:extLst>
              <a:ext uri="{FF2B5EF4-FFF2-40B4-BE49-F238E27FC236}">
                <a16:creationId xmlns:a16="http://schemas.microsoft.com/office/drawing/2014/main" id="{B25F0CB3-D5F1-2106-DBCE-09AD6498D589}"/>
              </a:ext>
            </a:extLst>
          </p:cNvPr>
          <p:cNvSpPr>
            <a:spLocks noGrp="1"/>
          </p:cNvSpPr>
          <p:nvPr>
            <p:custDataLst>
              <p:tags r:id="rId30"/>
            </p:custDataLst>
          </p:nvPr>
        </p:nvSpPr>
        <p:spPr bwMode="gray">
          <a:xfrm>
            <a:off x="9274175" y="4818063"/>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43025AD-2B49-41C6-983E-383C0F30D3F4}" type="datetime'''''''''''''''''''''''''''''''''''''''''''''1''''%'''">
              <a:rPr lang="en-US" altLang="en-US" sz="1400" smtClean="0">
                <a:cs typeface="+mn-cs"/>
              </a:rPr>
              <a:pPr/>
              <a:t>1%</a:t>
            </a:fld>
            <a:endParaRPr lang="en-US" sz="1400" dirty="0">
              <a:cs typeface="+mn-cs"/>
            </a:endParaRPr>
          </a:p>
        </p:txBody>
      </p:sp>
      <p:sp>
        <p:nvSpPr>
          <p:cNvPr id="173" name="Text Placeholder 2">
            <a:extLst>
              <a:ext uri="{FF2B5EF4-FFF2-40B4-BE49-F238E27FC236}">
                <a16:creationId xmlns:a16="http://schemas.microsoft.com/office/drawing/2014/main" id="{8AD2054E-DB98-E797-1641-E5D735E9E016}"/>
              </a:ext>
            </a:extLst>
          </p:cNvPr>
          <p:cNvSpPr>
            <a:spLocks noGrp="1"/>
          </p:cNvSpPr>
          <p:nvPr>
            <p:custDataLst>
              <p:tags r:id="rId31"/>
            </p:custDataLst>
          </p:nvPr>
        </p:nvSpPr>
        <p:spPr bwMode="gray">
          <a:xfrm>
            <a:off x="9274175" y="5083175"/>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C968EE6-26A7-4340-BCCD-B29364AC12FB}" type="datetime'''''''''''''''''''''''''''''''''''1''%'''''">
              <a:rPr lang="en-US" altLang="en-US" sz="1400" smtClean="0">
                <a:cs typeface="+mn-cs"/>
              </a:rPr>
              <a:pPr lvl="0">
                <a:spcBef>
                  <a:spcPct val="0"/>
                </a:spcBef>
                <a:spcAft>
                  <a:spcPct val="0"/>
                </a:spcAft>
              </a:pPr>
              <a:t>1%</a:t>
            </a:fld>
            <a:endParaRPr lang="en-US" sz="1400" dirty="0">
              <a:cs typeface="+mn-cs"/>
            </a:endParaRPr>
          </a:p>
        </p:txBody>
      </p:sp>
      <p:sp>
        <p:nvSpPr>
          <p:cNvPr id="77" name="Text Placeholder 2">
            <a:extLst>
              <a:ext uri="{FF2B5EF4-FFF2-40B4-BE49-F238E27FC236}">
                <a16:creationId xmlns:a16="http://schemas.microsoft.com/office/drawing/2014/main" id="{D0DA0085-D6F2-8501-082D-F713F3A92D6F}"/>
              </a:ext>
            </a:extLst>
          </p:cNvPr>
          <p:cNvSpPr>
            <a:spLocks noGrp="1"/>
          </p:cNvSpPr>
          <p:nvPr>
            <p:custDataLst>
              <p:tags r:id="rId32"/>
            </p:custDataLst>
          </p:nvPr>
        </p:nvSpPr>
        <p:spPr bwMode="gray">
          <a:xfrm>
            <a:off x="9291638" y="5346700"/>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91F740-8D3B-465F-8275-B3A836A31A12}" type="datetime'''2''%'''''''''''''''''''''''''''''''''''''''''''''''''''''''">
              <a:rPr lang="en-US" altLang="en-US" sz="1400" smtClean="0">
                <a:cs typeface="+mn-cs"/>
              </a:rPr>
              <a:pPr/>
              <a:t>2%</a:t>
            </a:fld>
            <a:endParaRPr lang="en-US" sz="1400" dirty="0">
              <a:cs typeface="+mn-cs"/>
            </a:endParaRPr>
          </a:p>
        </p:txBody>
      </p:sp>
      <p:sp>
        <p:nvSpPr>
          <p:cNvPr id="78" name="Text Placeholder 2">
            <a:extLst>
              <a:ext uri="{FF2B5EF4-FFF2-40B4-BE49-F238E27FC236}">
                <a16:creationId xmlns:a16="http://schemas.microsoft.com/office/drawing/2014/main" id="{B07055DB-1827-ABC0-9784-DA8237265E16}"/>
              </a:ext>
            </a:extLst>
          </p:cNvPr>
          <p:cNvSpPr>
            <a:spLocks noGrp="1"/>
          </p:cNvSpPr>
          <p:nvPr>
            <p:custDataLst>
              <p:tags r:id="rId33"/>
            </p:custDataLst>
          </p:nvPr>
        </p:nvSpPr>
        <p:spPr bwMode="gray">
          <a:xfrm>
            <a:off x="9401175" y="5611813"/>
            <a:ext cx="307975"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33F6BC4-2ECF-4077-B77C-FC5505012C1E}" type="datetime'''''7''''''''''%'''''''''''''''''''''''''''''''''''''">
              <a:rPr lang="en-US" altLang="en-US" sz="1400" smtClean="0">
                <a:cs typeface="+mn-cs"/>
              </a:rPr>
              <a:pPr/>
              <a:t>7%</a:t>
            </a:fld>
            <a:endParaRPr lang="en-US" sz="1400" dirty="0">
              <a:cs typeface="+mn-cs"/>
            </a:endParaRPr>
          </a:p>
        </p:txBody>
      </p:sp>
      <p:sp>
        <p:nvSpPr>
          <p:cNvPr id="134" name="Right Brace 133">
            <a:extLst>
              <a:ext uri="{FF2B5EF4-FFF2-40B4-BE49-F238E27FC236}">
                <a16:creationId xmlns:a16="http://schemas.microsoft.com/office/drawing/2014/main" id="{530E1251-8638-A0E3-645C-2B0D634EF4AB}"/>
              </a:ext>
            </a:extLst>
          </p:cNvPr>
          <p:cNvSpPr>
            <a:spLocks/>
          </p:cNvSpPr>
          <p:nvPr/>
        </p:nvSpPr>
        <p:spPr>
          <a:xfrm>
            <a:off x="10464006" y="2701925"/>
            <a:ext cx="115548" cy="793750"/>
          </a:xfrm>
          <a:prstGeom prst="righ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p>
        </p:txBody>
      </p:sp>
      <p:sp>
        <p:nvSpPr>
          <p:cNvPr id="145" name="Right Brace 144">
            <a:extLst>
              <a:ext uri="{FF2B5EF4-FFF2-40B4-BE49-F238E27FC236}">
                <a16:creationId xmlns:a16="http://schemas.microsoft.com/office/drawing/2014/main" id="{DF80FF08-522B-38BB-320C-0AB5BC901B0B}"/>
              </a:ext>
            </a:extLst>
          </p:cNvPr>
          <p:cNvSpPr>
            <a:spLocks/>
          </p:cNvSpPr>
          <p:nvPr/>
        </p:nvSpPr>
        <p:spPr>
          <a:xfrm>
            <a:off x="10464006" y="3524250"/>
            <a:ext cx="109537" cy="971550"/>
          </a:xfrm>
          <a:prstGeom prst="righ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p>
        </p:txBody>
      </p:sp>
      <p:sp>
        <p:nvSpPr>
          <p:cNvPr id="146" name="TextBox 145">
            <a:extLst>
              <a:ext uri="{FF2B5EF4-FFF2-40B4-BE49-F238E27FC236}">
                <a16:creationId xmlns:a16="http://schemas.microsoft.com/office/drawing/2014/main" id="{84592733-164D-BA20-4358-C76EB07CDA41}"/>
              </a:ext>
            </a:extLst>
          </p:cNvPr>
          <p:cNvSpPr txBox="1"/>
          <p:nvPr/>
        </p:nvSpPr>
        <p:spPr>
          <a:xfrm>
            <a:off x="10648871" y="2905125"/>
            <a:ext cx="778359" cy="36830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cs typeface="Arial"/>
              </a:rPr>
              <a:t>T(D)SPs (20%)</a:t>
            </a:r>
          </a:p>
        </p:txBody>
      </p:sp>
      <p:sp>
        <p:nvSpPr>
          <p:cNvPr id="147" name="TextBox 146">
            <a:extLst>
              <a:ext uri="{FF2B5EF4-FFF2-40B4-BE49-F238E27FC236}">
                <a16:creationId xmlns:a16="http://schemas.microsoft.com/office/drawing/2014/main" id="{579A8245-7815-6980-D3A9-F55BBC13C208}"/>
              </a:ext>
            </a:extLst>
          </p:cNvPr>
          <p:cNvSpPr txBox="1"/>
          <p:nvPr/>
        </p:nvSpPr>
        <p:spPr>
          <a:xfrm>
            <a:off x="10648871" y="5135563"/>
            <a:ext cx="406400" cy="36830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t>Other (26%)</a:t>
            </a:r>
          </a:p>
        </p:txBody>
      </p:sp>
      <p:sp>
        <p:nvSpPr>
          <p:cNvPr id="176" name="Right Brace 175">
            <a:extLst>
              <a:ext uri="{FF2B5EF4-FFF2-40B4-BE49-F238E27FC236}">
                <a16:creationId xmlns:a16="http://schemas.microsoft.com/office/drawing/2014/main" id="{310BF7CA-E509-7658-8101-5FAC6DE3D5FE}"/>
              </a:ext>
            </a:extLst>
          </p:cNvPr>
          <p:cNvSpPr>
            <a:spLocks/>
          </p:cNvSpPr>
          <p:nvPr/>
        </p:nvSpPr>
        <p:spPr>
          <a:xfrm>
            <a:off x="10464006" y="4565514"/>
            <a:ext cx="115548" cy="1246909"/>
          </a:xfrm>
          <a:prstGeom prst="righ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p>
        </p:txBody>
      </p:sp>
      <p:sp>
        <p:nvSpPr>
          <p:cNvPr id="177" name="TextBox 176">
            <a:extLst>
              <a:ext uri="{FF2B5EF4-FFF2-40B4-BE49-F238E27FC236}">
                <a16:creationId xmlns:a16="http://schemas.microsoft.com/office/drawing/2014/main" id="{87093C09-FB08-E139-26EC-B1D9A99E5566}"/>
              </a:ext>
            </a:extLst>
          </p:cNvPr>
          <p:cNvSpPr txBox="1"/>
          <p:nvPr/>
        </p:nvSpPr>
        <p:spPr>
          <a:xfrm>
            <a:off x="10648870" y="3733800"/>
            <a:ext cx="789067" cy="5540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dirty="0"/>
              <a:t>LL customers (54%)</a:t>
            </a:r>
          </a:p>
        </p:txBody>
      </p:sp>
      <p:sp>
        <p:nvSpPr>
          <p:cNvPr id="213" name="TextBox 212">
            <a:extLst>
              <a:ext uri="{FF2B5EF4-FFF2-40B4-BE49-F238E27FC236}">
                <a16:creationId xmlns:a16="http://schemas.microsoft.com/office/drawing/2014/main" id="{F534CF51-1A7A-03B2-C7AA-FF1714E94B6E}"/>
              </a:ext>
            </a:extLst>
          </p:cNvPr>
          <p:cNvSpPr txBox="1"/>
          <p:nvPr>
            <p:custDataLst>
              <p:tags r:id="rId34"/>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 name="Right Triangle 2">
            <a:extLst>
              <a:ext uri="{FF2B5EF4-FFF2-40B4-BE49-F238E27FC236}">
                <a16:creationId xmlns:a16="http://schemas.microsoft.com/office/drawing/2014/main" id="{E3BCED08-C9EC-F1FA-2CCD-75C84108188C}"/>
              </a:ext>
            </a:extLst>
          </p:cNvPr>
          <p:cNvSpPr/>
          <p:nvPr/>
        </p:nvSpPr>
        <p:spPr>
          <a:xfrm rot="10800000">
            <a:off x="11385177" y="0"/>
            <a:ext cx="806823" cy="806823"/>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Tree>
    <p:custDataLst>
      <p:tags r:id="rId1"/>
    </p:custDataLst>
    <p:extLst>
      <p:ext uri="{BB962C8B-B14F-4D97-AF65-F5344CB8AC3E}">
        <p14:creationId xmlns:p14="http://schemas.microsoft.com/office/powerpoint/2010/main" val="2200466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2E4A-2F35-B36D-A4D8-BBD886D5E91A}"/>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4523FC48-E381-52B0-F42C-3752CA73E5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5" progId="TCLayout.ActiveDocument.1">
                  <p:embed/>
                </p:oleObj>
              </mc:Choice>
              <mc:Fallback>
                <p:oleObj name="think-cell Slide" r:id="rId31" imgW="404" imgH="405" progId="TCLayout.ActiveDocument.1">
                  <p:embed/>
                  <p:pic>
                    <p:nvPicPr>
                      <p:cNvPr id="5" name="Object 6" hidden="1">
                        <a:extLst>
                          <a:ext uri="{FF2B5EF4-FFF2-40B4-BE49-F238E27FC236}">
                            <a16:creationId xmlns:a16="http://schemas.microsoft.com/office/drawing/2014/main" id="{4523FC48-E381-52B0-F42C-3752CA73E554}"/>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23589BBF-ED7C-23D1-8D8C-2635A16E32E5}"/>
              </a:ext>
            </a:extLst>
          </p:cNvPr>
          <p:cNvSpPr>
            <a:spLocks noGrp="1"/>
          </p:cNvSpPr>
          <p:nvPr>
            <p:ph type="title"/>
            <p:custDataLst>
              <p:tags r:id="rId3"/>
            </p:custDataLst>
          </p:nvPr>
        </p:nvSpPr>
        <p:spPr>
          <a:xfrm>
            <a:off x="536448" y="307466"/>
            <a:ext cx="9520988" cy="384721"/>
          </a:xfrm>
          <a:noFill/>
          <a:ln/>
          <a:extLst>
            <a:ext uri="{909E8E84-426E-40DD-AFC4-6F175D3DCCD1}">
              <a14:hiddenFill xmlns:a14="http://schemas.microsoft.com/office/drawing/2010/main">
                <a:solidFill>
                  <a:srgbClr val="FFFFFF"/>
                </a:solidFill>
              </a14:hiddenFill>
            </a:ext>
          </a:extLst>
        </p:spPr>
        <p:txBody>
          <a:bodyPr vert="horz"/>
          <a:lstStyle/>
          <a:p>
            <a:r>
              <a:rPr lang="en-NZ" dirty="0"/>
              <a:t>Process redesign survey insights summary (2/2)</a:t>
            </a:r>
          </a:p>
        </p:txBody>
      </p:sp>
      <p:sp>
        <p:nvSpPr>
          <p:cNvPr id="6" name="TextBox 5">
            <a:extLst>
              <a:ext uri="{FF2B5EF4-FFF2-40B4-BE49-F238E27FC236}">
                <a16:creationId xmlns:a16="http://schemas.microsoft.com/office/drawing/2014/main" id="{CEC9019F-D4DF-FCD3-41EB-1933948F41BE}"/>
              </a:ext>
            </a:extLst>
          </p:cNvPr>
          <p:cNvSpPr txBox="1"/>
          <p:nvPr/>
        </p:nvSpPr>
        <p:spPr>
          <a:xfrm>
            <a:off x="4376791" y="817102"/>
            <a:ext cx="6925628"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Key insights</a:t>
            </a:r>
            <a:endParaRPr lang="en-NZ" sz="1200" b="1" dirty="0">
              <a:solidFill>
                <a:srgbClr val="000000"/>
              </a:solidFill>
              <a:sym typeface=""/>
            </a:endParaRPr>
          </a:p>
        </p:txBody>
      </p:sp>
      <p:sp>
        <p:nvSpPr>
          <p:cNvPr id="8" name="TextBox 7">
            <a:extLst>
              <a:ext uri="{FF2B5EF4-FFF2-40B4-BE49-F238E27FC236}">
                <a16:creationId xmlns:a16="http://schemas.microsoft.com/office/drawing/2014/main" id="{AE766613-C4B7-FB09-21BE-F1190CC77145}"/>
              </a:ext>
            </a:extLst>
          </p:cNvPr>
          <p:cNvSpPr txBox="1">
            <a:spLocks/>
          </p:cNvSpPr>
          <p:nvPr/>
        </p:nvSpPr>
        <p:spPr>
          <a:xfrm>
            <a:off x="1913883" y="707885"/>
            <a:ext cx="2032275" cy="2938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Key questions</a:t>
            </a:r>
            <a:endParaRPr lang="en-NZ" sz="1200" b="1" dirty="0">
              <a:solidFill>
                <a:srgbClr val="000000"/>
              </a:solidFill>
              <a:sym typeface=""/>
            </a:endParaRPr>
          </a:p>
        </p:txBody>
      </p:sp>
      <p:sp>
        <p:nvSpPr>
          <p:cNvPr id="10" name="TextBox 9">
            <a:extLst>
              <a:ext uri="{FF2B5EF4-FFF2-40B4-BE49-F238E27FC236}">
                <a16:creationId xmlns:a16="http://schemas.microsoft.com/office/drawing/2014/main" id="{9DB8FFE4-BF85-5E70-D4A9-534ECC5116D8}"/>
              </a:ext>
            </a:extLst>
          </p:cNvPr>
          <p:cNvSpPr txBox="1"/>
          <p:nvPr/>
        </p:nvSpPr>
        <p:spPr>
          <a:xfrm>
            <a:off x="536449" y="817102"/>
            <a:ext cx="7159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Module</a:t>
            </a:r>
            <a:endParaRPr lang="en-NZ" sz="1200" b="1" dirty="0">
              <a:solidFill>
                <a:srgbClr val="000000"/>
              </a:solidFill>
              <a:sym typeface=""/>
            </a:endParaRPr>
          </a:p>
        </p:txBody>
      </p:sp>
      <p:cxnSp>
        <p:nvCxnSpPr>
          <p:cNvPr id="11" name="LineBasicDefault 97">
            <a:extLst>
              <a:ext uri="{FF2B5EF4-FFF2-40B4-BE49-F238E27FC236}">
                <a16:creationId xmlns:a16="http://schemas.microsoft.com/office/drawing/2014/main" id="{6C4B777A-F014-706A-69D5-DB547C8D9235}"/>
              </a:ext>
            </a:extLst>
          </p:cNvPr>
          <p:cNvCxnSpPr>
            <a:cxnSpLocks/>
          </p:cNvCxnSpPr>
          <p:nvPr>
            <p:custDataLst>
              <p:tags r:id="rId4"/>
            </p:custDataLst>
          </p:nvPr>
        </p:nvCxnSpPr>
        <p:spPr>
          <a:xfrm>
            <a:off x="536449" y="1026688"/>
            <a:ext cx="11080052"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27FF548-A1E3-4058-F842-4E1415C60E71}"/>
              </a:ext>
            </a:extLst>
          </p:cNvPr>
          <p:cNvSpPr txBox="1">
            <a:spLocks/>
          </p:cNvSpPr>
          <p:nvPr/>
        </p:nvSpPr>
        <p:spPr>
          <a:xfrm>
            <a:off x="536449" y="1073130"/>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Batch study</a:t>
            </a:r>
            <a:endParaRPr lang="en-NZ" sz="1200" b="1" dirty="0">
              <a:solidFill>
                <a:srgbClr val="000000"/>
              </a:solidFill>
              <a:sym typeface=""/>
            </a:endParaRPr>
          </a:p>
        </p:txBody>
      </p:sp>
      <p:sp>
        <p:nvSpPr>
          <p:cNvPr id="2" name="TextBox 1">
            <a:extLst>
              <a:ext uri="{FF2B5EF4-FFF2-40B4-BE49-F238E27FC236}">
                <a16:creationId xmlns:a16="http://schemas.microsoft.com/office/drawing/2014/main" id="{D2CB6BF1-4023-3B5A-1B24-28A3548E105E}"/>
              </a:ext>
            </a:extLst>
          </p:cNvPr>
          <p:cNvSpPr txBox="1"/>
          <p:nvPr>
            <p:custDataLst>
              <p:tags r:id="rId5"/>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grpSp>
        <p:nvGrpSpPr>
          <p:cNvPr id="81" name="Group 80">
            <a:extLst>
              <a:ext uri="{FF2B5EF4-FFF2-40B4-BE49-F238E27FC236}">
                <a16:creationId xmlns:a16="http://schemas.microsoft.com/office/drawing/2014/main" id="{E6B3EC58-6651-C43D-63A3-2BEFEA4BB7AD}"/>
              </a:ext>
            </a:extLst>
          </p:cNvPr>
          <p:cNvGrpSpPr/>
          <p:nvPr/>
        </p:nvGrpSpPr>
        <p:grpSpPr>
          <a:xfrm>
            <a:off x="1913883" y="1073130"/>
            <a:ext cx="9677448" cy="369332"/>
            <a:chOff x="1913883" y="1073130"/>
            <a:chExt cx="9677448" cy="369332"/>
          </a:xfrm>
        </p:grpSpPr>
        <p:sp>
          <p:nvSpPr>
            <p:cNvPr id="22" name="TextBox 21">
              <a:extLst>
                <a:ext uri="{FF2B5EF4-FFF2-40B4-BE49-F238E27FC236}">
                  <a16:creationId xmlns:a16="http://schemas.microsoft.com/office/drawing/2014/main" id="{0CD818B8-D80B-2428-EB5B-4F7AF98C4DD7}"/>
                </a:ext>
              </a:extLst>
            </p:cNvPr>
            <p:cNvSpPr txBox="1"/>
            <p:nvPr/>
          </p:nvSpPr>
          <p:spPr>
            <a:xfrm>
              <a:off x="4376791" y="1073130"/>
              <a:ext cx="7214540"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strongly prefer a screening-first approach to dynamic stability analysis to preserve a faster batch cadence</a:t>
              </a:r>
              <a:r>
                <a:rPr lang="en-US" sz="1200" dirty="0"/>
                <a:t>, with full stability studies conducted subsequently where needed</a:t>
              </a:r>
              <a:endParaRPr lang="en-NZ" sz="1200" dirty="0">
                <a:solidFill>
                  <a:srgbClr val="000000"/>
                </a:solidFill>
                <a:sym typeface=""/>
              </a:endParaRPr>
            </a:p>
          </p:txBody>
        </p:sp>
        <p:sp>
          <p:nvSpPr>
            <p:cNvPr id="23" name="TextBox 22">
              <a:extLst>
                <a:ext uri="{FF2B5EF4-FFF2-40B4-BE49-F238E27FC236}">
                  <a16:creationId xmlns:a16="http://schemas.microsoft.com/office/drawing/2014/main" id="{4533B76D-5F26-8851-08A7-F75C2523558E}"/>
                </a:ext>
              </a:extLst>
            </p:cNvPr>
            <p:cNvSpPr txBox="1">
              <a:spLocks/>
            </p:cNvSpPr>
            <p:nvPr/>
          </p:nvSpPr>
          <p:spPr>
            <a:xfrm>
              <a:off x="2210952" y="1073130"/>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Stability study</a:t>
              </a:r>
              <a:endParaRPr lang="en-NZ" sz="1200" b="1" dirty="0">
                <a:solidFill>
                  <a:srgbClr val="000000"/>
                </a:solidFill>
                <a:sym typeface=""/>
              </a:endParaRPr>
            </a:p>
          </p:txBody>
        </p:sp>
        <p:sp>
          <p:nvSpPr>
            <p:cNvPr id="28" name="TrackerNumBlue 28">
              <a:extLst>
                <a:ext uri="{FF2B5EF4-FFF2-40B4-BE49-F238E27FC236}">
                  <a16:creationId xmlns:a16="http://schemas.microsoft.com/office/drawing/2014/main" id="{FD9E757E-63FD-3CF2-5B1D-6D5DC4017E22}"/>
                </a:ext>
              </a:extLst>
            </p:cNvPr>
            <p:cNvSpPr/>
            <p:nvPr>
              <p:custDataLst>
                <p:tags r:id="rId28"/>
              </p:custDataLst>
            </p:nvPr>
          </p:nvSpPr>
          <p:spPr>
            <a:xfrm>
              <a:off x="1913883" y="1073130"/>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C4</a:t>
              </a:r>
            </a:p>
          </p:txBody>
        </p:sp>
      </p:grpSp>
      <p:cxnSp>
        <p:nvCxnSpPr>
          <p:cNvPr id="32" name="LineBasicDefault 97">
            <a:extLst>
              <a:ext uri="{FF2B5EF4-FFF2-40B4-BE49-F238E27FC236}">
                <a16:creationId xmlns:a16="http://schemas.microsoft.com/office/drawing/2014/main" id="{2CA9C810-9EF6-F508-7CEC-270A9A55227B}"/>
              </a:ext>
            </a:extLst>
          </p:cNvPr>
          <p:cNvCxnSpPr>
            <a:cxnSpLocks/>
          </p:cNvCxnSpPr>
          <p:nvPr>
            <p:custDataLst>
              <p:tags r:id="rId6"/>
            </p:custDataLst>
          </p:nvPr>
        </p:nvCxnSpPr>
        <p:spPr>
          <a:xfrm>
            <a:off x="1913883" y="1479122"/>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6EEA0B1E-2DDE-11CD-4817-EA07D60AC3A2}"/>
              </a:ext>
            </a:extLst>
          </p:cNvPr>
          <p:cNvGrpSpPr/>
          <p:nvPr/>
        </p:nvGrpSpPr>
        <p:grpSpPr>
          <a:xfrm>
            <a:off x="1913883" y="1515782"/>
            <a:ext cx="9677448" cy="369332"/>
            <a:chOff x="1913883" y="1510260"/>
            <a:chExt cx="9677448" cy="369332"/>
          </a:xfrm>
        </p:grpSpPr>
        <p:sp>
          <p:nvSpPr>
            <p:cNvPr id="35" name="TextBox 34">
              <a:extLst>
                <a:ext uri="{FF2B5EF4-FFF2-40B4-BE49-F238E27FC236}">
                  <a16:creationId xmlns:a16="http://schemas.microsoft.com/office/drawing/2014/main" id="{3E61E11E-4B7F-C5D4-D983-E43C15B6B7C3}"/>
                </a:ext>
              </a:extLst>
            </p:cNvPr>
            <p:cNvSpPr txBox="1"/>
            <p:nvPr/>
          </p:nvSpPr>
          <p:spPr>
            <a:xfrm>
              <a:off x="4376791" y="1510260"/>
              <a:ext cx="7214540"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generally favor limiting transmission upgrade identification in Batch Studies to straightforward improvements</a:t>
              </a:r>
              <a:r>
                <a:rPr lang="en-US" sz="1200" dirty="0"/>
                <a:t>, with less support for expanding scope to complex or long-lead projects</a:t>
              </a:r>
              <a:endParaRPr lang="en-NZ" sz="1200" dirty="0">
                <a:solidFill>
                  <a:srgbClr val="000000"/>
                </a:solidFill>
                <a:sym typeface=""/>
              </a:endParaRPr>
            </a:p>
          </p:txBody>
        </p:sp>
        <p:sp>
          <p:nvSpPr>
            <p:cNvPr id="41" name="TextBox 40">
              <a:extLst>
                <a:ext uri="{FF2B5EF4-FFF2-40B4-BE49-F238E27FC236}">
                  <a16:creationId xmlns:a16="http://schemas.microsoft.com/office/drawing/2014/main" id="{609704E9-F567-3F40-C013-BF219456CDF9}"/>
                </a:ext>
              </a:extLst>
            </p:cNvPr>
            <p:cNvSpPr txBox="1">
              <a:spLocks/>
            </p:cNvSpPr>
            <p:nvPr/>
          </p:nvSpPr>
          <p:spPr>
            <a:xfrm>
              <a:off x="2210952" y="1510260"/>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Transmission upgrade scope</a:t>
              </a:r>
              <a:endParaRPr lang="en-NZ" sz="1200" b="1" dirty="0">
                <a:solidFill>
                  <a:srgbClr val="000000"/>
                </a:solidFill>
                <a:sym typeface=""/>
              </a:endParaRPr>
            </a:p>
          </p:txBody>
        </p:sp>
        <p:sp>
          <p:nvSpPr>
            <p:cNvPr id="43" name="TrackerNumBlue 28">
              <a:extLst>
                <a:ext uri="{FF2B5EF4-FFF2-40B4-BE49-F238E27FC236}">
                  <a16:creationId xmlns:a16="http://schemas.microsoft.com/office/drawing/2014/main" id="{DE8AC7B1-0910-09C1-DF92-6B5E877CA8FB}"/>
                </a:ext>
              </a:extLst>
            </p:cNvPr>
            <p:cNvSpPr/>
            <p:nvPr>
              <p:custDataLst>
                <p:tags r:id="rId27"/>
              </p:custDataLst>
            </p:nvPr>
          </p:nvSpPr>
          <p:spPr>
            <a:xfrm>
              <a:off x="1913883" y="1510260"/>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C5</a:t>
              </a:r>
            </a:p>
          </p:txBody>
        </p:sp>
      </p:grpSp>
      <p:sp>
        <p:nvSpPr>
          <p:cNvPr id="45" name="TextBox 44">
            <a:extLst>
              <a:ext uri="{FF2B5EF4-FFF2-40B4-BE49-F238E27FC236}">
                <a16:creationId xmlns:a16="http://schemas.microsoft.com/office/drawing/2014/main" id="{36ED3BA2-165D-8074-FAF9-E5B88DDA109D}"/>
              </a:ext>
            </a:extLst>
          </p:cNvPr>
          <p:cNvSpPr txBox="1">
            <a:spLocks/>
          </p:cNvSpPr>
          <p:nvPr/>
        </p:nvSpPr>
        <p:spPr>
          <a:xfrm>
            <a:off x="536448" y="1958434"/>
            <a:ext cx="12878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Allocate and commit</a:t>
            </a:r>
            <a:endParaRPr lang="en-NZ" sz="1200" b="1" dirty="0">
              <a:solidFill>
                <a:srgbClr val="000000"/>
              </a:solidFill>
              <a:sym typeface=""/>
            </a:endParaRPr>
          </a:p>
        </p:txBody>
      </p:sp>
      <p:cxnSp>
        <p:nvCxnSpPr>
          <p:cNvPr id="53" name="LineBasicDefault 97">
            <a:extLst>
              <a:ext uri="{FF2B5EF4-FFF2-40B4-BE49-F238E27FC236}">
                <a16:creationId xmlns:a16="http://schemas.microsoft.com/office/drawing/2014/main" id="{048C3EF5-7B44-5763-384E-8C680174C776}"/>
              </a:ext>
            </a:extLst>
          </p:cNvPr>
          <p:cNvCxnSpPr>
            <a:cxnSpLocks/>
          </p:cNvCxnSpPr>
          <p:nvPr>
            <p:custDataLst>
              <p:tags r:id="rId7"/>
            </p:custDataLst>
          </p:nvPr>
        </p:nvCxnSpPr>
        <p:spPr>
          <a:xfrm>
            <a:off x="536448" y="1921774"/>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7" name="LineBasicDefault 97">
            <a:extLst>
              <a:ext uri="{FF2B5EF4-FFF2-40B4-BE49-F238E27FC236}">
                <a16:creationId xmlns:a16="http://schemas.microsoft.com/office/drawing/2014/main" id="{80D0C4BA-C9DE-52AC-5D56-232390994970}"/>
              </a:ext>
            </a:extLst>
          </p:cNvPr>
          <p:cNvCxnSpPr>
            <a:cxnSpLocks/>
          </p:cNvCxnSpPr>
          <p:nvPr>
            <p:custDataLst>
              <p:tags r:id="rId8"/>
            </p:custDataLst>
          </p:nvPr>
        </p:nvCxnSpPr>
        <p:spPr>
          <a:xfrm>
            <a:off x="1913883" y="2807078"/>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95AE8759-17EA-7649-12E9-82F0D02DC572}"/>
              </a:ext>
            </a:extLst>
          </p:cNvPr>
          <p:cNvGrpSpPr/>
          <p:nvPr/>
        </p:nvGrpSpPr>
        <p:grpSpPr>
          <a:xfrm>
            <a:off x="1913883" y="2401086"/>
            <a:ext cx="9702616" cy="369332"/>
            <a:chOff x="1913883" y="2419575"/>
            <a:chExt cx="9702616" cy="369332"/>
          </a:xfrm>
        </p:grpSpPr>
        <p:sp>
          <p:nvSpPr>
            <p:cNvPr id="54" name="TextBox 53">
              <a:extLst>
                <a:ext uri="{FF2B5EF4-FFF2-40B4-BE49-F238E27FC236}">
                  <a16:creationId xmlns:a16="http://schemas.microsoft.com/office/drawing/2014/main" id="{97AD04BB-0E7A-3B53-1AED-73BE68A7143C}"/>
                </a:ext>
              </a:extLst>
            </p:cNvPr>
            <p:cNvSpPr txBox="1">
              <a:spLocks/>
            </p:cNvSpPr>
            <p:nvPr/>
          </p:nvSpPr>
          <p:spPr>
            <a:xfrm>
              <a:off x="2210952" y="2419575"/>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Load allocation objective</a:t>
              </a:r>
              <a:endParaRPr lang="en-NZ" sz="1200" b="1" dirty="0">
                <a:solidFill>
                  <a:srgbClr val="000000"/>
                </a:solidFill>
                <a:sym typeface=""/>
              </a:endParaRPr>
            </a:p>
          </p:txBody>
        </p:sp>
        <p:sp>
          <p:nvSpPr>
            <p:cNvPr id="55" name="TrackerNumBlue 28">
              <a:extLst>
                <a:ext uri="{FF2B5EF4-FFF2-40B4-BE49-F238E27FC236}">
                  <a16:creationId xmlns:a16="http://schemas.microsoft.com/office/drawing/2014/main" id="{3833A7F3-76DF-FCCA-A013-2DACF608442A}"/>
                </a:ext>
              </a:extLst>
            </p:cNvPr>
            <p:cNvSpPr/>
            <p:nvPr>
              <p:custDataLst>
                <p:tags r:id="rId26"/>
              </p:custDataLst>
            </p:nvPr>
          </p:nvSpPr>
          <p:spPr>
            <a:xfrm>
              <a:off x="1913883" y="2419575"/>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D2</a:t>
              </a:r>
            </a:p>
          </p:txBody>
        </p:sp>
        <p:sp>
          <p:nvSpPr>
            <p:cNvPr id="58" name="TextBox 57">
              <a:extLst>
                <a:ext uri="{FF2B5EF4-FFF2-40B4-BE49-F238E27FC236}">
                  <a16:creationId xmlns:a16="http://schemas.microsoft.com/office/drawing/2014/main" id="{35D0AEE9-9A58-0C1C-444C-7095D8108739}"/>
                </a:ext>
              </a:extLst>
            </p:cNvPr>
            <p:cNvSpPr txBox="1"/>
            <p:nvPr/>
          </p:nvSpPr>
          <p:spPr>
            <a:xfrm>
              <a:off x="4376790" y="2419575"/>
              <a:ext cx="723970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broadly support maximizing the amount of load served in each batch as the primary load allocation objective</a:t>
              </a:r>
              <a:r>
                <a:rPr lang="en-US" sz="1200" dirty="0"/>
                <a:t>, with limited support for alternative approaches</a:t>
              </a:r>
              <a:endParaRPr lang="en-NZ" sz="1200" dirty="0">
                <a:solidFill>
                  <a:srgbClr val="000000"/>
                </a:solidFill>
                <a:sym typeface=""/>
              </a:endParaRPr>
            </a:p>
          </p:txBody>
        </p:sp>
      </p:grpSp>
      <p:cxnSp>
        <p:nvCxnSpPr>
          <p:cNvPr id="73" name="LineBasicDefault 97">
            <a:extLst>
              <a:ext uri="{FF2B5EF4-FFF2-40B4-BE49-F238E27FC236}">
                <a16:creationId xmlns:a16="http://schemas.microsoft.com/office/drawing/2014/main" id="{D691C584-51F8-6611-DB93-1B246D68DFAF}"/>
              </a:ext>
            </a:extLst>
          </p:cNvPr>
          <p:cNvCxnSpPr>
            <a:cxnSpLocks/>
          </p:cNvCxnSpPr>
          <p:nvPr>
            <p:custDataLst>
              <p:tags r:id="rId9"/>
            </p:custDataLst>
          </p:nvPr>
        </p:nvCxnSpPr>
        <p:spPr>
          <a:xfrm>
            <a:off x="1913883" y="3249730"/>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C62C63D3-2A4E-2848-26B9-7956C088C705}"/>
              </a:ext>
            </a:extLst>
          </p:cNvPr>
          <p:cNvGrpSpPr/>
          <p:nvPr/>
        </p:nvGrpSpPr>
        <p:grpSpPr>
          <a:xfrm>
            <a:off x="1913883" y="2843738"/>
            <a:ext cx="9702616" cy="369332"/>
            <a:chOff x="1913883" y="2859790"/>
            <a:chExt cx="9702616" cy="369332"/>
          </a:xfrm>
        </p:grpSpPr>
        <p:sp>
          <p:nvSpPr>
            <p:cNvPr id="71" name="TextBox 70">
              <a:extLst>
                <a:ext uri="{FF2B5EF4-FFF2-40B4-BE49-F238E27FC236}">
                  <a16:creationId xmlns:a16="http://schemas.microsoft.com/office/drawing/2014/main" id="{CA19292C-B23F-82BB-DA78-B4DB0C575594}"/>
                </a:ext>
              </a:extLst>
            </p:cNvPr>
            <p:cNvSpPr txBox="1">
              <a:spLocks/>
            </p:cNvSpPr>
            <p:nvPr/>
          </p:nvSpPr>
          <p:spPr>
            <a:xfrm>
              <a:off x="2210952" y="2859790"/>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CLR allocation</a:t>
              </a:r>
              <a:endParaRPr lang="en-NZ" sz="1200" b="1" dirty="0">
                <a:solidFill>
                  <a:srgbClr val="000000"/>
                </a:solidFill>
                <a:sym typeface=""/>
              </a:endParaRPr>
            </a:p>
          </p:txBody>
        </p:sp>
        <p:sp>
          <p:nvSpPr>
            <p:cNvPr id="72" name="TrackerNumBlue 28">
              <a:extLst>
                <a:ext uri="{FF2B5EF4-FFF2-40B4-BE49-F238E27FC236}">
                  <a16:creationId xmlns:a16="http://schemas.microsoft.com/office/drawing/2014/main" id="{06744BAE-7496-B659-C0EE-1D3434A9CEBC}"/>
                </a:ext>
              </a:extLst>
            </p:cNvPr>
            <p:cNvSpPr/>
            <p:nvPr>
              <p:custDataLst>
                <p:tags r:id="rId25"/>
              </p:custDataLst>
            </p:nvPr>
          </p:nvSpPr>
          <p:spPr>
            <a:xfrm>
              <a:off x="1913883" y="2859790"/>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D3</a:t>
              </a:r>
            </a:p>
          </p:txBody>
        </p:sp>
        <p:sp>
          <p:nvSpPr>
            <p:cNvPr id="74" name="TextBox 73">
              <a:extLst>
                <a:ext uri="{FF2B5EF4-FFF2-40B4-BE49-F238E27FC236}">
                  <a16:creationId xmlns:a16="http://schemas.microsoft.com/office/drawing/2014/main" id="{4C024902-018E-6C7A-28CD-7685D5CBBC25}"/>
                </a:ext>
              </a:extLst>
            </p:cNvPr>
            <p:cNvSpPr txBox="1"/>
            <p:nvPr/>
          </p:nvSpPr>
          <p:spPr>
            <a:xfrm>
              <a:off x="4376790" y="2859790"/>
              <a:ext cx="723970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prefer a conditional approach to CLR allocation </a:t>
              </a:r>
              <a:r>
                <a:rPr lang="en-US" sz="1200" dirty="0"/>
                <a:t>(granting full allocation with minimum-load limits applied only in years with transmission constraints) over permanent carve-outs</a:t>
              </a:r>
              <a:endParaRPr lang="en-NZ" sz="1200" dirty="0">
                <a:solidFill>
                  <a:srgbClr val="000000"/>
                </a:solidFill>
                <a:sym typeface=""/>
              </a:endParaRPr>
            </a:p>
          </p:txBody>
        </p:sp>
      </p:grpSp>
      <p:cxnSp>
        <p:nvCxnSpPr>
          <p:cNvPr id="77" name="LineBasicDefault 97">
            <a:extLst>
              <a:ext uri="{FF2B5EF4-FFF2-40B4-BE49-F238E27FC236}">
                <a16:creationId xmlns:a16="http://schemas.microsoft.com/office/drawing/2014/main" id="{08F7B81D-D7FA-CAEA-C35D-2B737C98576C}"/>
              </a:ext>
            </a:extLst>
          </p:cNvPr>
          <p:cNvCxnSpPr>
            <a:cxnSpLocks/>
          </p:cNvCxnSpPr>
          <p:nvPr>
            <p:custDataLst>
              <p:tags r:id="rId10"/>
            </p:custDataLst>
          </p:nvPr>
        </p:nvCxnSpPr>
        <p:spPr>
          <a:xfrm>
            <a:off x="1913883" y="3692382"/>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CC94D8AD-D771-EE5E-44CE-74255DE2D497}"/>
              </a:ext>
            </a:extLst>
          </p:cNvPr>
          <p:cNvGrpSpPr/>
          <p:nvPr/>
        </p:nvGrpSpPr>
        <p:grpSpPr>
          <a:xfrm>
            <a:off x="1913883" y="3286390"/>
            <a:ext cx="9702616" cy="369332"/>
            <a:chOff x="1913883" y="3301908"/>
            <a:chExt cx="9702616" cy="369332"/>
          </a:xfrm>
        </p:grpSpPr>
        <p:sp>
          <p:nvSpPr>
            <p:cNvPr id="75" name="TextBox 74">
              <a:extLst>
                <a:ext uri="{FF2B5EF4-FFF2-40B4-BE49-F238E27FC236}">
                  <a16:creationId xmlns:a16="http://schemas.microsoft.com/office/drawing/2014/main" id="{AFC95646-84C9-D06E-6503-995DBE7C3A8F}"/>
                </a:ext>
              </a:extLst>
            </p:cNvPr>
            <p:cNvSpPr txBox="1">
              <a:spLocks/>
            </p:cNvSpPr>
            <p:nvPr/>
          </p:nvSpPr>
          <p:spPr>
            <a:xfrm>
              <a:off x="2210952" y="3301908"/>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Rules for co-located generation</a:t>
              </a:r>
              <a:endParaRPr lang="en-NZ" sz="1200" b="1" dirty="0">
                <a:solidFill>
                  <a:srgbClr val="000000"/>
                </a:solidFill>
                <a:sym typeface=""/>
              </a:endParaRPr>
            </a:p>
          </p:txBody>
        </p:sp>
        <p:sp>
          <p:nvSpPr>
            <p:cNvPr id="76" name="TrackerNumBlue 28">
              <a:extLst>
                <a:ext uri="{FF2B5EF4-FFF2-40B4-BE49-F238E27FC236}">
                  <a16:creationId xmlns:a16="http://schemas.microsoft.com/office/drawing/2014/main" id="{4A43824F-9142-A40C-7C8E-A72A60BC31F9}"/>
                </a:ext>
              </a:extLst>
            </p:cNvPr>
            <p:cNvSpPr/>
            <p:nvPr>
              <p:custDataLst>
                <p:tags r:id="rId24"/>
              </p:custDataLst>
            </p:nvPr>
          </p:nvSpPr>
          <p:spPr>
            <a:xfrm>
              <a:off x="1913883" y="3301908"/>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D4</a:t>
              </a:r>
            </a:p>
          </p:txBody>
        </p:sp>
        <p:sp>
          <p:nvSpPr>
            <p:cNvPr id="78" name="TextBox 77">
              <a:extLst>
                <a:ext uri="{FF2B5EF4-FFF2-40B4-BE49-F238E27FC236}">
                  <a16:creationId xmlns:a16="http://schemas.microsoft.com/office/drawing/2014/main" id="{1901B04A-A8AB-26D4-ACC3-579795D9F2C2}"/>
                </a:ext>
              </a:extLst>
            </p:cNvPr>
            <p:cNvSpPr txBox="1"/>
            <p:nvPr/>
          </p:nvSpPr>
          <p:spPr>
            <a:xfrm>
              <a:off x="4376790" y="3301908"/>
              <a:ext cx="723970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broadly support ERCOT’s proposed rules for co-located generation</a:t>
              </a:r>
              <a:r>
                <a:rPr lang="en-US" sz="1200" dirty="0"/>
                <a:t>, with limited calls for targeted modifications rather than fundamental changes</a:t>
              </a:r>
              <a:endParaRPr lang="en-NZ" sz="1200" dirty="0">
                <a:solidFill>
                  <a:srgbClr val="000000"/>
                </a:solidFill>
                <a:sym typeface=""/>
              </a:endParaRPr>
            </a:p>
          </p:txBody>
        </p:sp>
      </p:grpSp>
      <p:grpSp>
        <p:nvGrpSpPr>
          <p:cNvPr id="89" name="Group 88">
            <a:extLst>
              <a:ext uri="{FF2B5EF4-FFF2-40B4-BE49-F238E27FC236}">
                <a16:creationId xmlns:a16="http://schemas.microsoft.com/office/drawing/2014/main" id="{F206D647-E291-5F7A-64DE-645827F750A1}"/>
              </a:ext>
            </a:extLst>
          </p:cNvPr>
          <p:cNvGrpSpPr/>
          <p:nvPr/>
        </p:nvGrpSpPr>
        <p:grpSpPr>
          <a:xfrm>
            <a:off x="1913883" y="3729042"/>
            <a:ext cx="9702616" cy="369332"/>
            <a:chOff x="1913883" y="3751987"/>
            <a:chExt cx="9702616" cy="369332"/>
          </a:xfrm>
        </p:grpSpPr>
        <p:sp>
          <p:nvSpPr>
            <p:cNvPr id="79" name="TextBox 78">
              <a:extLst>
                <a:ext uri="{FF2B5EF4-FFF2-40B4-BE49-F238E27FC236}">
                  <a16:creationId xmlns:a16="http://schemas.microsoft.com/office/drawing/2014/main" id="{50FE4966-1400-72A8-3A53-E27F9E9D29AD}"/>
                </a:ext>
              </a:extLst>
            </p:cNvPr>
            <p:cNvSpPr txBox="1">
              <a:spLocks/>
            </p:cNvSpPr>
            <p:nvPr/>
          </p:nvSpPr>
          <p:spPr>
            <a:xfrm>
              <a:off x="2210952" y="3751987"/>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Milestone enforcement</a:t>
              </a:r>
              <a:endParaRPr lang="en-NZ" sz="1200" b="1" dirty="0">
                <a:solidFill>
                  <a:srgbClr val="000000"/>
                </a:solidFill>
                <a:sym typeface=""/>
              </a:endParaRPr>
            </a:p>
          </p:txBody>
        </p:sp>
        <p:sp>
          <p:nvSpPr>
            <p:cNvPr id="80" name="TrackerNumBlue 28">
              <a:extLst>
                <a:ext uri="{FF2B5EF4-FFF2-40B4-BE49-F238E27FC236}">
                  <a16:creationId xmlns:a16="http://schemas.microsoft.com/office/drawing/2014/main" id="{B4C01916-5DF4-B101-4CDE-846A78E20881}"/>
                </a:ext>
              </a:extLst>
            </p:cNvPr>
            <p:cNvSpPr/>
            <p:nvPr>
              <p:custDataLst>
                <p:tags r:id="rId23"/>
              </p:custDataLst>
            </p:nvPr>
          </p:nvSpPr>
          <p:spPr>
            <a:xfrm>
              <a:off x="1913883" y="3751987"/>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D5</a:t>
              </a:r>
            </a:p>
          </p:txBody>
        </p:sp>
        <p:sp>
          <p:nvSpPr>
            <p:cNvPr id="83" name="TextBox 82">
              <a:extLst>
                <a:ext uri="{FF2B5EF4-FFF2-40B4-BE49-F238E27FC236}">
                  <a16:creationId xmlns:a16="http://schemas.microsoft.com/office/drawing/2014/main" id="{AB36F680-BE3D-09DF-D3EE-53B7BC13F0BF}"/>
                </a:ext>
              </a:extLst>
            </p:cNvPr>
            <p:cNvSpPr txBox="1"/>
            <p:nvPr/>
          </p:nvSpPr>
          <p:spPr>
            <a:xfrm>
              <a:off x="4376790" y="3751987"/>
              <a:ext cx="723970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favor enforcing missed milestones through capacity reduction or reallocation after a grace period</a:t>
              </a:r>
              <a:r>
                <a:rPr lang="en-US" sz="1200" dirty="0"/>
                <a:t>, rather than immediate project removal or penalties that preserve allocation</a:t>
              </a:r>
              <a:endParaRPr lang="en-NZ" sz="1200" dirty="0">
                <a:solidFill>
                  <a:srgbClr val="000000"/>
                </a:solidFill>
                <a:sym typeface=""/>
              </a:endParaRPr>
            </a:p>
          </p:txBody>
        </p:sp>
      </p:grpSp>
      <p:grpSp>
        <p:nvGrpSpPr>
          <p:cNvPr id="85" name="Group 84">
            <a:extLst>
              <a:ext uri="{FF2B5EF4-FFF2-40B4-BE49-F238E27FC236}">
                <a16:creationId xmlns:a16="http://schemas.microsoft.com/office/drawing/2014/main" id="{35E5F0CC-3B06-921B-1B43-CBAE7D8F5350}"/>
              </a:ext>
            </a:extLst>
          </p:cNvPr>
          <p:cNvGrpSpPr/>
          <p:nvPr/>
        </p:nvGrpSpPr>
        <p:grpSpPr>
          <a:xfrm>
            <a:off x="1913883" y="1958434"/>
            <a:ext cx="9677448" cy="369332"/>
            <a:chOff x="1913883" y="1979646"/>
            <a:chExt cx="9677448" cy="369332"/>
          </a:xfrm>
        </p:grpSpPr>
        <p:sp>
          <p:nvSpPr>
            <p:cNvPr id="12" name="TextBox 11">
              <a:extLst>
                <a:ext uri="{FF2B5EF4-FFF2-40B4-BE49-F238E27FC236}">
                  <a16:creationId xmlns:a16="http://schemas.microsoft.com/office/drawing/2014/main" id="{A4EF4B74-40CF-43C6-BE52-0C1A41D61DA9}"/>
                </a:ext>
              </a:extLst>
            </p:cNvPr>
            <p:cNvSpPr txBox="1"/>
            <p:nvPr/>
          </p:nvSpPr>
          <p:spPr>
            <a:xfrm>
              <a:off x="4376791" y="1979646"/>
              <a:ext cx="7214540"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overwhelmingly favor a 30-day decision window to accept or decline their capacity allocation, </a:t>
              </a:r>
              <a:r>
                <a:rPr lang="en-US" sz="1200" dirty="0"/>
                <a:t>resulting in a 6-month Batch Study process</a:t>
              </a:r>
              <a:endParaRPr lang="en-NZ" sz="1200" dirty="0">
                <a:solidFill>
                  <a:srgbClr val="000000"/>
                </a:solidFill>
                <a:sym typeface=""/>
              </a:endParaRPr>
            </a:p>
          </p:txBody>
        </p:sp>
        <p:sp>
          <p:nvSpPr>
            <p:cNvPr id="13" name="TextBox 12">
              <a:extLst>
                <a:ext uri="{FF2B5EF4-FFF2-40B4-BE49-F238E27FC236}">
                  <a16:creationId xmlns:a16="http://schemas.microsoft.com/office/drawing/2014/main" id="{6F4ACFA3-440E-1E64-F330-58445A28F0DC}"/>
                </a:ext>
              </a:extLst>
            </p:cNvPr>
            <p:cNvSpPr txBox="1">
              <a:spLocks/>
            </p:cNvSpPr>
            <p:nvPr/>
          </p:nvSpPr>
          <p:spPr>
            <a:xfrm>
              <a:off x="2210952" y="1979646"/>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Decision window length</a:t>
              </a:r>
              <a:endParaRPr lang="en-NZ" sz="1200" b="1" dirty="0">
                <a:solidFill>
                  <a:srgbClr val="000000"/>
                </a:solidFill>
                <a:sym typeface=""/>
              </a:endParaRPr>
            </a:p>
          </p:txBody>
        </p:sp>
        <p:sp>
          <p:nvSpPr>
            <p:cNvPr id="14" name="TrackerNumBlue 28">
              <a:extLst>
                <a:ext uri="{FF2B5EF4-FFF2-40B4-BE49-F238E27FC236}">
                  <a16:creationId xmlns:a16="http://schemas.microsoft.com/office/drawing/2014/main" id="{8B06D3EC-E752-5EFB-8012-E16084222408}"/>
                </a:ext>
              </a:extLst>
            </p:cNvPr>
            <p:cNvSpPr/>
            <p:nvPr>
              <p:custDataLst>
                <p:tags r:id="rId22"/>
              </p:custDataLst>
            </p:nvPr>
          </p:nvSpPr>
          <p:spPr>
            <a:xfrm>
              <a:off x="1913883" y="1979646"/>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D1</a:t>
              </a:r>
            </a:p>
          </p:txBody>
        </p:sp>
      </p:grpSp>
      <p:cxnSp>
        <p:nvCxnSpPr>
          <p:cNvPr id="15" name="LineBasicDefault 97">
            <a:extLst>
              <a:ext uri="{FF2B5EF4-FFF2-40B4-BE49-F238E27FC236}">
                <a16:creationId xmlns:a16="http://schemas.microsoft.com/office/drawing/2014/main" id="{59F820D1-87DB-E688-36AB-D40F1CA0F3D6}"/>
              </a:ext>
            </a:extLst>
          </p:cNvPr>
          <p:cNvCxnSpPr>
            <a:cxnSpLocks/>
          </p:cNvCxnSpPr>
          <p:nvPr>
            <p:custDataLst>
              <p:tags r:id="rId11"/>
            </p:custDataLst>
          </p:nvPr>
        </p:nvCxnSpPr>
        <p:spPr>
          <a:xfrm>
            <a:off x="1913883" y="2364426"/>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C785A7-C50F-EFD8-0B64-659984802663}"/>
              </a:ext>
            </a:extLst>
          </p:cNvPr>
          <p:cNvSpPr txBox="1">
            <a:spLocks/>
          </p:cNvSpPr>
          <p:nvPr/>
        </p:nvSpPr>
        <p:spPr>
          <a:xfrm>
            <a:off x="536448" y="4208354"/>
            <a:ext cx="12878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RPG</a:t>
            </a:r>
            <a:endParaRPr lang="en-NZ" sz="1200" b="1" dirty="0">
              <a:solidFill>
                <a:srgbClr val="000000"/>
              </a:solidFill>
              <a:sym typeface=""/>
            </a:endParaRPr>
          </a:p>
        </p:txBody>
      </p:sp>
      <p:cxnSp>
        <p:nvCxnSpPr>
          <p:cNvPr id="17" name="LineBasicDefault 97">
            <a:extLst>
              <a:ext uri="{FF2B5EF4-FFF2-40B4-BE49-F238E27FC236}">
                <a16:creationId xmlns:a16="http://schemas.microsoft.com/office/drawing/2014/main" id="{979FE380-BB32-DD63-4EC5-FE67A5C3C26F}"/>
              </a:ext>
            </a:extLst>
          </p:cNvPr>
          <p:cNvCxnSpPr>
            <a:cxnSpLocks/>
          </p:cNvCxnSpPr>
          <p:nvPr>
            <p:custDataLst>
              <p:tags r:id="rId12"/>
            </p:custDataLst>
          </p:nvPr>
        </p:nvCxnSpPr>
        <p:spPr>
          <a:xfrm>
            <a:off x="536448" y="4135034"/>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37934244-BF08-3D04-B891-1134CBDB862A}"/>
              </a:ext>
            </a:extLst>
          </p:cNvPr>
          <p:cNvGrpSpPr/>
          <p:nvPr/>
        </p:nvGrpSpPr>
        <p:grpSpPr>
          <a:xfrm>
            <a:off x="1913883" y="4651006"/>
            <a:ext cx="9702616" cy="369332"/>
            <a:chOff x="1913883" y="4630059"/>
            <a:chExt cx="9702616" cy="369332"/>
          </a:xfrm>
        </p:grpSpPr>
        <p:sp>
          <p:nvSpPr>
            <p:cNvPr id="18" name="TextBox 17">
              <a:extLst>
                <a:ext uri="{FF2B5EF4-FFF2-40B4-BE49-F238E27FC236}">
                  <a16:creationId xmlns:a16="http://schemas.microsoft.com/office/drawing/2014/main" id="{CFA7E4D2-024A-EE04-3E87-025BA442B5B6}"/>
                </a:ext>
              </a:extLst>
            </p:cNvPr>
            <p:cNvSpPr txBox="1">
              <a:spLocks/>
            </p:cNvSpPr>
            <p:nvPr/>
          </p:nvSpPr>
          <p:spPr>
            <a:xfrm>
              <a:off x="2210952" y="4630059"/>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Transmission upgrade linkage</a:t>
              </a:r>
              <a:endParaRPr lang="en-NZ" sz="1200" b="1" dirty="0">
                <a:solidFill>
                  <a:srgbClr val="000000"/>
                </a:solidFill>
                <a:sym typeface=""/>
              </a:endParaRPr>
            </a:p>
          </p:txBody>
        </p:sp>
        <p:sp>
          <p:nvSpPr>
            <p:cNvPr id="19" name="TrackerNumBlue 28">
              <a:extLst>
                <a:ext uri="{FF2B5EF4-FFF2-40B4-BE49-F238E27FC236}">
                  <a16:creationId xmlns:a16="http://schemas.microsoft.com/office/drawing/2014/main" id="{66BEBC9C-4A8E-93C0-77CD-3B9EC43A6535}"/>
                </a:ext>
              </a:extLst>
            </p:cNvPr>
            <p:cNvSpPr/>
            <p:nvPr>
              <p:custDataLst>
                <p:tags r:id="rId21"/>
              </p:custDataLst>
            </p:nvPr>
          </p:nvSpPr>
          <p:spPr>
            <a:xfrm>
              <a:off x="1913883" y="4630059"/>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E2</a:t>
              </a:r>
            </a:p>
          </p:txBody>
        </p:sp>
        <p:sp>
          <p:nvSpPr>
            <p:cNvPr id="20" name="TextBox 19">
              <a:extLst>
                <a:ext uri="{FF2B5EF4-FFF2-40B4-BE49-F238E27FC236}">
                  <a16:creationId xmlns:a16="http://schemas.microsoft.com/office/drawing/2014/main" id="{55455C39-85F6-256F-DD93-654CAC7B1655}"/>
                </a:ext>
              </a:extLst>
            </p:cNvPr>
            <p:cNvSpPr txBox="1"/>
            <p:nvPr/>
          </p:nvSpPr>
          <p:spPr>
            <a:xfrm>
              <a:off x="4376790" y="4630059"/>
              <a:ext cx="723970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agree that LLI request load commissioning plans should be linked to transmission upgrade projects </a:t>
              </a:r>
              <a:r>
                <a:rPr lang="en-US" sz="1200" dirty="0"/>
                <a:t>(loads not allowed to energize/increase consumption if upgrade project is delayed)</a:t>
              </a:r>
              <a:endParaRPr lang="en-NZ" sz="1200" dirty="0">
                <a:solidFill>
                  <a:srgbClr val="000000"/>
                </a:solidFill>
                <a:sym typeface=""/>
              </a:endParaRPr>
            </a:p>
          </p:txBody>
        </p:sp>
      </p:grpSp>
      <p:grpSp>
        <p:nvGrpSpPr>
          <p:cNvPr id="90" name="Group 89">
            <a:extLst>
              <a:ext uri="{FF2B5EF4-FFF2-40B4-BE49-F238E27FC236}">
                <a16:creationId xmlns:a16="http://schemas.microsoft.com/office/drawing/2014/main" id="{8D48B1AE-2A84-229F-6C2C-27654FED10FF}"/>
              </a:ext>
            </a:extLst>
          </p:cNvPr>
          <p:cNvGrpSpPr/>
          <p:nvPr/>
        </p:nvGrpSpPr>
        <p:grpSpPr>
          <a:xfrm>
            <a:off x="1913883" y="4208354"/>
            <a:ext cx="9677448" cy="369332"/>
            <a:chOff x="1913883" y="4179856"/>
            <a:chExt cx="9677448" cy="369332"/>
          </a:xfrm>
        </p:grpSpPr>
        <p:sp>
          <p:nvSpPr>
            <p:cNvPr id="21" name="TextBox 20">
              <a:extLst>
                <a:ext uri="{FF2B5EF4-FFF2-40B4-BE49-F238E27FC236}">
                  <a16:creationId xmlns:a16="http://schemas.microsoft.com/office/drawing/2014/main" id="{70ED46F4-2CC6-6CE3-2C35-8E0534866089}"/>
                </a:ext>
              </a:extLst>
            </p:cNvPr>
            <p:cNvSpPr txBox="1"/>
            <p:nvPr/>
          </p:nvSpPr>
          <p:spPr>
            <a:xfrm>
              <a:off x="4376791" y="4179856"/>
              <a:ext cx="7214540"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strongly support ERCOT’s proposed RPG review process alignment with the Batch Study process </a:t>
              </a:r>
              <a:r>
                <a:rPr lang="en-US" sz="1200" dirty="0"/>
                <a:t>as presented in the 2/3 workshop</a:t>
              </a:r>
              <a:endParaRPr lang="en-NZ" sz="1200" dirty="0">
                <a:solidFill>
                  <a:srgbClr val="000000"/>
                </a:solidFill>
                <a:sym typeface=""/>
              </a:endParaRPr>
            </a:p>
          </p:txBody>
        </p:sp>
        <p:sp>
          <p:nvSpPr>
            <p:cNvPr id="24" name="TextBox 23">
              <a:extLst>
                <a:ext uri="{FF2B5EF4-FFF2-40B4-BE49-F238E27FC236}">
                  <a16:creationId xmlns:a16="http://schemas.microsoft.com/office/drawing/2014/main" id="{8D34E032-F7AD-D67D-9654-F30C097D51BF}"/>
                </a:ext>
              </a:extLst>
            </p:cNvPr>
            <p:cNvSpPr txBox="1">
              <a:spLocks/>
            </p:cNvSpPr>
            <p:nvPr/>
          </p:nvSpPr>
          <p:spPr>
            <a:xfrm>
              <a:off x="2210952" y="4179856"/>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RPG review process alignment</a:t>
              </a:r>
              <a:endParaRPr lang="en-NZ" sz="1200" b="1" dirty="0">
                <a:solidFill>
                  <a:srgbClr val="000000"/>
                </a:solidFill>
                <a:sym typeface=""/>
              </a:endParaRPr>
            </a:p>
          </p:txBody>
        </p:sp>
        <p:sp>
          <p:nvSpPr>
            <p:cNvPr id="25" name="TrackerNumBlue 28">
              <a:extLst>
                <a:ext uri="{FF2B5EF4-FFF2-40B4-BE49-F238E27FC236}">
                  <a16:creationId xmlns:a16="http://schemas.microsoft.com/office/drawing/2014/main" id="{651303BF-DEE3-2697-B095-AAFBE6536053}"/>
                </a:ext>
              </a:extLst>
            </p:cNvPr>
            <p:cNvSpPr/>
            <p:nvPr>
              <p:custDataLst>
                <p:tags r:id="rId20"/>
              </p:custDataLst>
            </p:nvPr>
          </p:nvSpPr>
          <p:spPr>
            <a:xfrm>
              <a:off x="1913883" y="4179856"/>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E1</a:t>
              </a:r>
            </a:p>
          </p:txBody>
        </p:sp>
      </p:grpSp>
      <p:cxnSp>
        <p:nvCxnSpPr>
          <p:cNvPr id="26" name="LineBasicDefault 97">
            <a:extLst>
              <a:ext uri="{FF2B5EF4-FFF2-40B4-BE49-F238E27FC236}">
                <a16:creationId xmlns:a16="http://schemas.microsoft.com/office/drawing/2014/main" id="{9D5B9426-A143-A790-8383-6B864B7D79C6}"/>
              </a:ext>
            </a:extLst>
          </p:cNvPr>
          <p:cNvCxnSpPr>
            <a:cxnSpLocks/>
          </p:cNvCxnSpPr>
          <p:nvPr>
            <p:custDataLst>
              <p:tags r:id="rId13"/>
            </p:custDataLst>
          </p:nvPr>
        </p:nvCxnSpPr>
        <p:spPr>
          <a:xfrm>
            <a:off x="1913883" y="4614346"/>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Right Triangle 15">
            <a:extLst>
              <a:ext uri="{FF2B5EF4-FFF2-40B4-BE49-F238E27FC236}">
                <a16:creationId xmlns:a16="http://schemas.microsoft.com/office/drawing/2014/main" id="{932BB06A-7B55-A49B-B571-54F8D3E753B4}"/>
              </a:ext>
            </a:extLst>
          </p:cNvPr>
          <p:cNvSpPr/>
          <p:nvPr/>
        </p:nvSpPr>
        <p:spPr>
          <a:xfrm rot="10800000">
            <a:off x="11385177" y="0"/>
            <a:ext cx="806823" cy="806823"/>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cxnSp>
        <p:nvCxnSpPr>
          <p:cNvPr id="49" name="LineBasicDefault 97">
            <a:extLst>
              <a:ext uri="{FF2B5EF4-FFF2-40B4-BE49-F238E27FC236}">
                <a16:creationId xmlns:a16="http://schemas.microsoft.com/office/drawing/2014/main" id="{585FD75B-F0B2-456D-A838-99190D3444AC}"/>
              </a:ext>
            </a:extLst>
          </p:cNvPr>
          <p:cNvCxnSpPr>
            <a:cxnSpLocks/>
          </p:cNvCxnSpPr>
          <p:nvPr>
            <p:custDataLst>
              <p:tags r:id="rId14"/>
            </p:custDataLst>
          </p:nvPr>
        </p:nvCxnSpPr>
        <p:spPr>
          <a:xfrm>
            <a:off x="536448" y="5056998"/>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174D97-1050-BD1B-D339-EFF8909D1CC9}"/>
              </a:ext>
            </a:extLst>
          </p:cNvPr>
          <p:cNvSpPr txBox="1">
            <a:spLocks/>
          </p:cNvSpPr>
          <p:nvPr/>
        </p:nvSpPr>
        <p:spPr>
          <a:xfrm>
            <a:off x="536449" y="5093658"/>
            <a:ext cx="128785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Communication</a:t>
            </a:r>
            <a:endParaRPr lang="en-NZ" sz="1200" b="1" dirty="0">
              <a:solidFill>
                <a:srgbClr val="000000"/>
              </a:solidFill>
              <a:sym typeface=""/>
            </a:endParaRPr>
          </a:p>
        </p:txBody>
      </p:sp>
      <p:sp>
        <p:nvSpPr>
          <p:cNvPr id="56" name="TextBox 55">
            <a:extLst>
              <a:ext uri="{FF2B5EF4-FFF2-40B4-BE49-F238E27FC236}">
                <a16:creationId xmlns:a16="http://schemas.microsoft.com/office/drawing/2014/main" id="{13A7BA3A-F205-1FE1-B4D0-451F6FED2135}"/>
              </a:ext>
            </a:extLst>
          </p:cNvPr>
          <p:cNvSpPr txBox="1">
            <a:spLocks/>
          </p:cNvSpPr>
          <p:nvPr/>
        </p:nvSpPr>
        <p:spPr>
          <a:xfrm>
            <a:off x="536448" y="5536310"/>
            <a:ext cx="1287859"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End-to-end</a:t>
            </a:r>
            <a:endParaRPr lang="en-NZ" sz="1200" b="1" dirty="0">
              <a:solidFill>
                <a:srgbClr val="000000"/>
              </a:solidFill>
              <a:sym typeface=""/>
            </a:endParaRPr>
          </a:p>
        </p:txBody>
      </p:sp>
      <p:cxnSp>
        <p:nvCxnSpPr>
          <p:cNvPr id="59" name="LineBasicDefault 97">
            <a:extLst>
              <a:ext uri="{FF2B5EF4-FFF2-40B4-BE49-F238E27FC236}">
                <a16:creationId xmlns:a16="http://schemas.microsoft.com/office/drawing/2014/main" id="{BF02C037-E5D7-D049-FCE1-CBF45E57A190}"/>
              </a:ext>
            </a:extLst>
          </p:cNvPr>
          <p:cNvCxnSpPr>
            <a:cxnSpLocks/>
          </p:cNvCxnSpPr>
          <p:nvPr>
            <p:custDataLst>
              <p:tags r:id="rId15"/>
            </p:custDataLst>
          </p:nvPr>
        </p:nvCxnSpPr>
        <p:spPr>
          <a:xfrm>
            <a:off x="536448" y="5499650"/>
            <a:ext cx="11080052"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B94EA98D-A81B-40BD-6FCF-B8A738922E65}"/>
              </a:ext>
            </a:extLst>
          </p:cNvPr>
          <p:cNvGrpSpPr/>
          <p:nvPr/>
        </p:nvGrpSpPr>
        <p:grpSpPr>
          <a:xfrm>
            <a:off x="1913883" y="5093658"/>
            <a:ext cx="9677448" cy="369332"/>
            <a:chOff x="1913883" y="5151224"/>
            <a:chExt cx="9677448" cy="369332"/>
          </a:xfrm>
        </p:grpSpPr>
        <p:sp>
          <p:nvSpPr>
            <p:cNvPr id="51" name="TextBox 50">
              <a:extLst>
                <a:ext uri="{FF2B5EF4-FFF2-40B4-BE49-F238E27FC236}">
                  <a16:creationId xmlns:a16="http://schemas.microsoft.com/office/drawing/2014/main" id="{CECD7504-0873-8D64-0CD0-AD2052FC069F}"/>
                </a:ext>
              </a:extLst>
            </p:cNvPr>
            <p:cNvSpPr txBox="1"/>
            <p:nvPr/>
          </p:nvSpPr>
          <p:spPr>
            <a:xfrm>
              <a:off x="4376791" y="5151224"/>
              <a:ext cx="7214540"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want a dashboard to show project status, timelines, study progress and outcomes, allocation results, transmission impacts, action items, updates and system level visibility</a:t>
              </a:r>
              <a:endParaRPr lang="en-NZ" sz="1200" dirty="0">
                <a:solidFill>
                  <a:srgbClr val="000000"/>
                </a:solidFill>
                <a:sym typeface=""/>
              </a:endParaRPr>
            </a:p>
          </p:txBody>
        </p:sp>
        <p:sp>
          <p:nvSpPr>
            <p:cNvPr id="52" name="TextBox 51">
              <a:extLst>
                <a:ext uri="{FF2B5EF4-FFF2-40B4-BE49-F238E27FC236}">
                  <a16:creationId xmlns:a16="http://schemas.microsoft.com/office/drawing/2014/main" id="{2B596D56-3B61-BACD-5483-1974B69975B7}"/>
                </a:ext>
              </a:extLst>
            </p:cNvPr>
            <p:cNvSpPr txBox="1">
              <a:spLocks/>
            </p:cNvSpPr>
            <p:nvPr/>
          </p:nvSpPr>
          <p:spPr>
            <a:xfrm>
              <a:off x="2210952" y="5151224"/>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Dashboard information</a:t>
              </a:r>
              <a:endParaRPr lang="en-NZ" sz="1200" b="1" dirty="0">
                <a:solidFill>
                  <a:srgbClr val="000000"/>
                </a:solidFill>
                <a:sym typeface=""/>
              </a:endParaRPr>
            </a:p>
          </p:txBody>
        </p:sp>
        <p:sp>
          <p:nvSpPr>
            <p:cNvPr id="67" name="TrackerNumBlue 28">
              <a:extLst>
                <a:ext uri="{FF2B5EF4-FFF2-40B4-BE49-F238E27FC236}">
                  <a16:creationId xmlns:a16="http://schemas.microsoft.com/office/drawing/2014/main" id="{F6CEC7E3-1E51-7A9A-07D0-FD7F61D9F94C}"/>
                </a:ext>
              </a:extLst>
            </p:cNvPr>
            <p:cNvSpPr/>
            <p:nvPr>
              <p:custDataLst>
                <p:tags r:id="rId19"/>
              </p:custDataLst>
            </p:nvPr>
          </p:nvSpPr>
          <p:spPr>
            <a:xfrm>
              <a:off x="1913883" y="5151224"/>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G1</a:t>
              </a:r>
            </a:p>
          </p:txBody>
        </p:sp>
      </p:grpSp>
      <p:grpSp>
        <p:nvGrpSpPr>
          <p:cNvPr id="94" name="Group 93">
            <a:extLst>
              <a:ext uri="{FF2B5EF4-FFF2-40B4-BE49-F238E27FC236}">
                <a16:creationId xmlns:a16="http://schemas.microsoft.com/office/drawing/2014/main" id="{F2595410-4236-56E8-BDE2-5CF986347285}"/>
              </a:ext>
            </a:extLst>
          </p:cNvPr>
          <p:cNvGrpSpPr/>
          <p:nvPr/>
        </p:nvGrpSpPr>
        <p:grpSpPr>
          <a:xfrm>
            <a:off x="1913883" y="5978961"/>
            <a:ext cx="9702616" cy="369332"/>
            <a:chOff x="1913883" y="5978961"/>
            <a:chExt cx="9702616" cy="369332"/>
          </a:xfrm>
        </p:grpSpPr>
        <p:sp>
          <p:nvSpPr>
            <p:cNvPr id="60" name="TextBox 59">
              <a:extLst>
                <a:ext uri="{FF2B5EF4-FFF2-40B4-BE49-F238E27FC236}">
                  <a16:creationId xmlns:a16="http://schemas.microsoft.com/office/drawing/2014/main" id="{99BD51B1-81AF-5E48-319B-580D6CDCE31E}"/>
                </a:ext>
              </a:extLst>
            </p:cNvPr>
            <p:cNvSpPr txBox="1">
              <a:spLocks/>
            </p:cNvSpPr>
            <p:nvPr/>
          </p:nvSpPr>
          <p:spPr>
            <a:xfrm>
              <a:off x="2210952" y="5978961"/>
              <a:ext cx="1939806" cy="184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t>Restudies</a:t>
              </a:r>
              <a:endParaRPr lang="en-NZ" sz="1200" b="1" dirty="0">
                <a:solidFill>
                  <a:srgbClr val="000000"/>
                </a:solidFill>
                <a:sym typeface=""/>
              </a:endParaRPr>
            </a:p>
          </p:txBody>
        </p:sp>
        <p:sp>
          <p:nvSpPr>
            <p:cNvPr id="61" name="TextBox 60">
              <a:extLst>
                <a:ext uri="{FF2B5EF4-FFF2-40B4-BE49-F238E27FC236}">
                  <a16:creationId xmlns:a16="http://schemas.microsoft.com/office/drawing/2014/main" id="{A3615449-4CA3-A8B5-47B5-4FC0914E2C3A}"/>
                </a:ext>
              </a:extLst>
            </p:cNvPr>
            <p:cNvSpPr txBox="1"/>
            <p:nvPr/>
          </p:nvSpPr>
          <p:spPr>
            <a:xfrm>
              <a:off x="4376790" y="5978961"/>
              <a:ext cx="7239709"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broadly support restudies being permitted if necessary, </a:t>
              </a:r>
              <a:r>
                <a:rPr lang="en-US" sz="1200" dirty="0"/>
                <a:t>while urging clear justifications and restudy thresholds to reduce the ‘restudy loop’ risk</a:t>
              </a:r>
              <a:endParaRPr lang="en-NZ" sz="1200" dirty="0">
                <a:solidFill>
                  <a:srgbClr val="000000"/>
                </a:solidFill>
                <a:sym typeface=""/>
              </a:endParaRPr>
            </a:p>
          </p:txBody>
        </p:sp>
        <p:sp>
          <p:nvSpPr>
            <p:cNvPr id="68" name="TrackerNumBlue 28">
              <a:extLst>
                <a:ext uri="{FF2B5EF4-FFF2-40B4-BE49-F238E27FC236}">
                  <a16:creationId xmlns:a16="http://schemas.microsoft.com/office/drawing/2014/main" id="{2803596D-822D-E796-183C-1F1680F83584}"/>
                </a:ext>
              </a:extLst>
            </p:cNvPr>
            <p:cNvSpPr/>
            <p:nvPr>
              <p:custDataLst>
                <p:tags r:id="rId18"/>
              </p:custDataLst>
            </p:nvPr>
          </p:nvSpPr>
          <p:spPr>
            <a:xfrm>
              <a:off x="1913883" y="5978961"/>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H2</a:t>
              </a:r>
            </a:p>
          </p:txBody>
        </p:sp>
      </p:grpSp>
      <p:grpSp>
        <p:nvGrpSpPr>
          <p:cNvPr id="93" name="Group 92">
            <a:extLst>
              <a:ext uri="{FF2B5EF4-FFF2-40B4-BE49-F238E27FC236}">
                <a16:creationId xmlns:a16="http://schemas.microsoft.com/office/drawing/2014/main" id="{56C4BBB2-D1B4-2003-7FEE-7F97E403B0C9}"/>
              </a:ext>
            </a:extLst>
          </p:cNvPr>
          <p:cNvGrpSpPr/>
          <p:nvPr/>
        </p:nvGrpSpPr>
        <p:grpSpPr>
          <a:xfrm>
            <a:off x="1913883" y="5536310"/>
            <a:ext cx="9677448" cy="369332"/>
            <a:chOff x="1913883" y="5569854"/>
            <a:chExt cx="9677448" cy="369332"/>
          </a:xfrm>
        </p:grpSpPr>
        <p:sp>
          <p:nvSpPr>
            <p:cNvPr id="63" name="TextBox 62">
              <a:extLst>
                <a:ext uri="{FF2B5EF4-FFF2-40B4-BE49-F238E27FC236}">
                  <a16:creationId xmlns:a16="http://schemas.microsoft.com/office/drawing/2014/main" id="{B8ECFAC1-FAE7-07DD-F544-9004F72B4674}"/>
                </a:ext>
              </a:extLst>
            </p:cNvPr>
            <p:cNvSpPr txBox="1"/>
            <p:nvPr/>
          </p:nvSpPr>
          <p:spPr>
            <a:xfrm>
              <a:off x="4376791" y="5569854"/>
              <a:ext cx="7214540"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b="1" dirty="0"/>
                <a:t>Stakeholders overwhelmingly believe ERCOT should prioritize a balance between certainty and speed </a:t>
              </a:r>
              <a:r>
                <a:rPr lang="en-US" sz="1200" dirty="0"/>
                <a:t>in the Large Load Interconnection process overall</a:t>
              </a:r>
              <a:endParaRPr lang="en-NZ" sz="1200" dirty="0">
                <a:solidFill>
                  <a:srgbClr val="000000"/>
                </a:solidFill>
                <a:sym typeface=""/>
              </a:endParaRPr>
            </a:p>
          </p:txBody>
        </p:sp>
        <p:sp>
          <p:nvSpPr>
            <p:cNvPr id="64" name="TextBox 63">
              <a:extLst>
                <a:ext uri="{FF2B5EF4-FFF2-40B4-BE49-F238E27FC236}">
                  <a16:creationId xmlns:a16="http://schemas.microsoft.com/office/drawing/2014/main" id="{FB9500FC-06CB-4D17-F300-5E0E6D5FD1BE}"/>
                </a:ext>
              </a:extLst>
            </p:cNvPr>
            <p:cNvSpPr txBox="1">
              <a:spLocks/>
            </p:cNvSpPr>
            <p:nvPr/>
          </p:nvSpPr>
          <p:spPr>
            <a:xfrm>
              <a:off x="2210952" y="5569854"/>
              <a:ext cx="1939806" cy="3693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30396" lvl="1" indent="-2303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9193" lvl="2" indent="-2087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3990" lvl="3" indent="-1547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5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pPr>
              <a:r>
                <a:rPr lang="en-US" sz="1200" b="1" dirty="0">
                  <a:solidFill>
                    <a:srgbClr val="000000"/>
                  </a:solidFill>
                  <a:sym typeface=""/>
                </a:rPr>
                <a:t>Certainty speed tradeoff</a:t>
              </a:r>
              <a:endParaRPr lang="en-NZ" sz="1200" b="1" dirty="0">
                <a:solidFill>
                  <a:srgbClr val="000000"/>
                </a:solidFill>
                <a:sym typeface=""/>
              </a:endParaRPr>
            </a:p>
          </p:txBody>
        </p:sp>
        <p:sp>
          <p:nvSpPr>
            <p:cNvPr id="69" name="TrackerNumBlue 28">
              <a:extLst>
                <a:ext uri="{FF2B5EF4-FFF2-40B4-BE49-F238E27FC236}">
                  <a16:creationId xmlns:a16="http://schemas.microsoft.com/office/drawing/2014/main" id="{E741D5BD-A7C8-0771-AA27-519447EC098F}"/>
                </a:ext>
              </a:extLst>
            </p:cNvPr>
            <p:cNvSpPr/>
            <p:nvPr>
              <p:custDataLst>
                <p:tags r:id="rId17"/>
              </p:custDataLst>
            </p:nvPr>
          </p:nvSpPr>
          <p:spPr>
            <a:xfrm>
              <a:off x="1913883" y="5569854"/>
              <a:ext cx="253945" cy="25394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100" b="1" dirty="0">
                  <a:solidFill>
                    <a:schemeClr val="bg1"/>
                  </a:solidFill>
                </a:rPr>
                <a:t>H1</a:t>
              </a:r>
            </a:p>
          </p:txBody>
        </p:sp>
      </p:grpSp>
      <p:cxnSp>
        <p:nvCxnSpPr>
          <p:cNvPr id="70" name="LineBasicDefault 97">
            <a:extLst>
              <a:ext uri="{FF2B5EF4-FFF2-40B4-BE49-F238E27FC236}">
                <a16:creationId xmlns:a16="http://schemas.microsoft.com/office/drawing/2014/main" id="{A6558EC6-4004-EF6B-450B-CC321772F3DD}"/>
              </a:ext>
            </a:extLst>
          </p:cNvPr>
          <p:cNvCxnSpPr>
            <a:cxnSpLocks/>
          </p:cNvCxnSpPr>
          <p:nvPr>
            <p:custDataLst>
              <p:tags r:id="rId16"/>
            </p:custDataLst>
          </p:nvPr>
        </p:nvCxnSpPr>
        <p:spPr>
          <a:xfrm>
            <a:off x="1913883" y="5942302"/>
            <a:ext cx="970261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3956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DFF28-03D9-7E20-8E65-C089259D44AE}"/>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34C85D57-4E18-98D1-EE01-8AC04314C271}"/>
              </a:ext>
            </a:extLst>
          </p:cNvPr>
          <p:cNvGraphicFramePr>
            <a:graphicFrameLocks noChangeAspect="1"/>
          </p:cNvGraphicFramePr>
          <p:nvPr>
            <p:custDataLst>
              <p:tags r:id="rId2"/>
            </p:custDataLst>
            <p:extLst>
              <p:ext uri="{D42A27DB-BD31-4B8C-83A1-F6EECF244321}">
                <p14:modId xmlns:p14="http://schemas.microsoft.com/office/powerpoint/2010/main" val="1139219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Object 9" hidden="1">
                        <a:extLst>
                          <a:ext uri="{FF2B5EF4-FFF2-40B4-BE49-F238E27FC236}">
                            <a16:creationId xmlns:a16="http://schemas.microsoft.com/office/drawing/2014/main" id="{34C85D57-4E18-98D1-EE01-8AC04314C27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1F4B5CBA-0F15-98D6-5BC1-521246357F14}"/>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Arial" panose="020B0604020202020204" pitchFamily="34" charset="0"/>
            </a:endParaRPr>
          </a:p>
        </p:txBody>
      </p:sp>
      <p:sp>
        <p:nvSpPr>
          <p:cNvPr id="4" name="2. Slide Title">
            <a:extLst>
              <a:ext uri="{FF2B5EF4-FFF2-40B4-BE49-F238E27FC236}">
                <a16:creationId xmlns:a16="http://schemas.microsoft.com/office/drawing/2014/main" id="{1C6BD294-DCEF-2658-F1C8-40D873550F37}"/>
              </a:ext>
            </a:extLst>
          </p:cNvPr>
          <p:cNvSpPr>
            <a:spLocks noGrp="1"/>
          </p:cNvSpPr>
          <p:nvPr>
            <p:ph type="title"/>
            <p:custDataLst>
              <p:tags r:id="rId3"/>
            </p:custDataLst>
          </p:nvPr>
        </p:nvSpPr>
        <p:spPr/>
        <p:txBody>
          <a:bodyPr vert="horz"/>
          <a:lstStyle/>
          <a:p>
            <a:r>
              <a:rPr lang="en-US" dirty="0">
                <a:latin typeface="+mn-lt"/>
              </a:rPr>
              <a:t>Agenda</a:t>
            </a:r>
          </a:p>
        </p:txBody>
      </p:sp>
      <p:sp>
        <p:nvSpPr>
          <p:cNvPr id="5" name="Text Placeholder 2">
            <a:hlinkClick r:id="rId9" action="ppaction://hlinksldjump"/>
            <a:extLst>
              <a:ext uri="{FF2B5EF4-FFF2-40B4-BE49-F238E27FC236}">
                <a16:creationId xmlns:a16="http://schemas.microsoft.com/office/drawing/2014/main" id="{17F2E6FF-F288-414B-98C5-C45A4DB7482B}"/>
              </a:ext>
            </a:extLst>
          </p:cNvPr>
          <p:cNvSpPr>
            <a:spLocks noGrp="1"/>
          </p:cNvSpPr>
          <p:nvPr>
            <p:custDataLst>
              <p:tags r:id="rId4"/>
            </p:custDataLst>
          </p:nvPr>
        </p:nvSpPr>
        <p:spPr bwMode="auto">
          <a:xfrm>
            <a:off x="4057650" y="3022600"/>
            <a:ext cx="407670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dirty="0"/>
              <a:t>Feedback from stakeholder survey</a:t>
            </a:r>
          </a:p>
        </p:txBody>
      </p:sp>
      <p:sp>
        <p:nvSpPr>
          <p:cNvPr id="28" name="Text Placeholder 2">
            <a:extLst>
              <a:ext uri="{FF2B5EF4-FFF2-40B4-BE49-F238E27FC236}">
                <a16:creationId xmlns:a16="http://schemas.microsoft.com/office/drawing/2014/main" id="{E84FAB63-3FEE-6B6B-AFA9-2C222A528046}"/>
              </a:ext>
            </a:extLst>
          </p:cNvPr>
          <p:cNvSpPr>
            <a:spLocks noGrp="1"/>
          </p:cNvSpPr>
          <p:nvPr>
            <p:custDataLst>
              <p:tags r:id="rId5"/>
            </p:custDataLst>
          </p:nvPr>
        </p:nvSpPr>
        <p:spPr bwMode="auto">
          <a:xfrm>
            <a:off x="4057650" y="3429000"/>
            <a:ext cx="4076700" cy="406400"/>
          </a:xfrm>
          <a:prstGeom prst="rect">
            <a:avLst/>
          </a:prstGeom>
          <a:solidFill>
            <a:schemeClr val="accent1"/>
          </a:solidFill>
          <a:ln>
            <a:noFill/>
          </a:ln>
          <a:effectLst/>
        </p:spPr>
        <p:txBody>
          <a:bodyPr vert="horz" wrap="none" lIns="80963" tIns="80963" rIns="0" bIns="80963"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3175" lvl="1" indent="0">
              <a:spcBef>
                <a:spcPct val="0"/>
              </a:spcBef>
              <a:spcAft>
                <a:spcPct val="0"/>
              </a:spcAft>
              <a:buNone/>
            </a:pPr>
            <a:r>
              <a:rPr lang="en-US" b="1" dirty="0">
                <a:solidFill>
                  <a:schemeClr val="tx2"/>
                </a:solidFill>
              </a:rPr>
              <a:t>Feedback from written public comments</a:t>
            </a:r>
          </a:p>
        </p:txBody>
      </p:sp>
    </p:spTree>
    <p:custDataLst>
      <p:tags r:id="rId1"/>
    </p:custDataLst>
    <p:extLst>
      <p:ext uri="{BB962C8B-B14F-4D97-AF65-F5344CB8AC3E}">
        <p14:creationId xmlns:p14="http://schemas.microsoft.com/office/powerpoint/2010/main" val="2834688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F4759-F600-ABE8-FDF8-1D8C170700B4}"/>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0DD7E450-B677-929C-E023-26926D33D0EC}"/>
              </a:ext>
            </a:extLst>
          </p:cNvPr>
          <p:cNvGraphicFramePr>
            <a:graphicFrameLocks noChangeAspect="1"/>
          </p:cNvGraphicFramePr>
          <p:nvPr>
            <p:custDataLst>
              <p:tags r:id="rId1"/>
            </p:custDataLst>
            <p:extLst>
              <p:ext uri="{D42A27DB-BD31-4B8C-83A1-F6EECF244321}">
                <p14:modId xmlns:p14="http://schemas.microsoft.com/office/powerpoint/2010/main" val="2563757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5" imgW="404" imgH="403" progId="TCLayout.ActiveDocument.1">
                  <p:embed/>
                </p:oleObj>
              </mc:Choice>
              <mc:Fallback>
                <p:oleObj name="think-cell Slide" r:id="rId35" imgW="404" imgH="403" progId="TCLayout.ActiveDocument.1">
                  <p:embed/>
                  <p:pic>
                    <p:nvPicPr>
                      <p:cNvPr id="8" name="Object 6" hidden="1">
                        <a:extLst>
                          <a:ext uri="{FF2B5EF4-FFF2-40B4-BE49-F238E27FC236}">
                            <a16:creationId xmlns:a16="http://schemas.microsoft.com/office/drawing/2014/main" id="{0DD7E450-B677-929C-E023-26926D33D0EC}"/>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78A5E8B-48B9-EA41-ACD3-F63541E548D7}"/>
              </a:ext>
            </a:extLst>
          </p:cNvPr>
          <p:cNvSpPr>
            <a:spLocks noGrp="1"/>
          </p:cNvSpPr>
          <p:nvPr>
            <p:ph type="title"/>
            <p:custDataLst>
              <p:tags r:id="rId2"/>
            </p:custDataLst>
          </p:nvPr>
        </p:nvSpPr>
        <p:spPr/>
        <p:txBody>
          <a:bodyPr vert="horz"/>
          <a:lstStyle/>
          <a:p>
            <a:r>
              <a:rPr lang="en-US" sz="2300" dirty="0"/>
              <a:t>Stakeholder feedback received through written public comments focused on Batch Zero eligibility, timing, and integration with transmission planning (1/2)</a:t>
            </a:r>
          </a:p>
        </p:txBody>
      </p:sp>
      <p:cxnSp>
        <p:nvCxnSpPr>
          <p:cNvPr id="18" name="Straight Connector 17">
            <a:extLst>
              <a:ext uri="{FF2B5EF4-FFF2-40B4-BE49-F238E27FC236}">
                <a16:creationId xmlns:a16="http://schemas.microsoft.com/office/drawing/2014/main" id="{2E0D7A7E-A0E4-DE4D-A1A8-D49FD39CF6B9}"/>
              </a:ext>
            </a:extLst>
          </p:cNvPr>
          <p:cNvCxnSpPr>
            <a:cxnSpLocks/>
          </p:cNvCxnSpPr>
          <p:nvPr>
            <p:custDataLst>
              <p:tags r:id="rId3"/>
            </p:custDataLst>
          </p:nvPr>
        </p:nvCxnSpPr>
        <p:spPr>
          <a:xfrm>
            <a:off x="571500" y="1296823"/>
            <a:ext cx="11049000" cy="0"/>
          </a:xfrm>
          <a:prstGeom prst="line">
            <a:avLst/>
          </a:prstGeom>
          <a:ln w="3175" cap="flat">
            <a:solidFill>
              <a:schemeClr val="tx1">
                <a:lumMod val="95000"/>
                <a:lumOff val="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B511EA3-3E79-48FC-B8C6-6306B38CBE0A}"/>
              </a:ext>
            </a:extLst>
          </p:cNvPr>
          <p:cNvSpPr txBox="1"/>
          <p:nvPr>
            <p:custDataLst>
              <p:tags r:id="rId4"/>
            </p:custDataLst>
          </p:nvPr>
        </p:nvSpPr>
        <p:spPr>
          <a:xfrm>
            <a:off x="554736" y="1075069"/>
            <a:ext cx="1281930"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200" b="1" dirty="0">
                <a:solidFill>
                  <a:srgbClr val="000000"/>
                </a:solidFill>
                <a:latin typeface="Arial"/>
              </a:rPr>
              <a:t>Topic</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0" name="TextBox 19">
            <a:extLst>
              <a:ext uri="{FF2B5EF4-FFF2-40B4-BE49-F238E27FC236}">
                <a16:creationId xmlns:a16="http://schemas.microsoft.com/office/drawing/2014/main" id="{1A202A5E-94F0-0B86-177B-A7711D0C072B}"/>
              </a:ext>
            </a:extLst>
          </p:cNvPr>
          <p:cNvSpPr txBox="1"/>
          <p:nvPr>
            <p:custDataLst>
              <p:tags r:id="rId5"/>
            </p:custDataLst>
          </p:nvPr>
        </p:nvSpPr>
        <p:spPr>
          <a:xfrm>
            <a:off x="3664413" y="1075069"/>
            <a:ext cx="4280324"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200" b="1" dirty="0">
                <a:solidFill>
                  <a:srgbClr val="000000"/>
                </a:solidFill>
                <a:latin typeface="Arial"/>
              </a:rPr>
              <a:t>Description</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1" name="TextBox 20">
            <a:extLst>
              <a:ext uri="{FF2B5EF4-FFF2-40B4-BE49-F238E27FC236}">
                <a16:creationId xmlns:a16="http://schemas.microsoft.com/office/drawing/2014/main" id="{223A1F5A-27B2-C4FF-FB7F-964295DED3B2}"/>
              </a:ext>
            </a:extLst>
          </p:cNvPr>
          <p:cNvSpPr txBox="1"/>
          <p:nvPr>
            <p:custDataLst>
              <p:tags r:id="rId6"/>
            </p:custDataLst>
          </p:nvPr>
        </p:nvSpPr>
        <p:spPr>
          <a:xfrm>
            <a:off x="8083042" y="1075069"/>
            <a:ext cx="3537458"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Rationale</a:t>
            </a:r>
          </a:p>
        </p:txBody>
      </p:sp>
      <p:sp>
        <p:nvSpPr>
          <p:cNvPr id="26" name="TextBox 25">
            <a:extLst>
              <a:ext uri="{FF2B5EF4-FFF2-40B4-BE49-F238E27FC236}">
                <a16:creationId xmlns:a16="http://schemas.microsoft.com/office/drawing/2014/main" id="{FB502C30-8545-4360-8157-A63206E0BA7C}"/>
              </a:ext>
            </a:extLst>
          </p:cNvPr>
          <p:cNvSpPr txBox="1"/>
          <p:nvPr>
            <p:custDataLst>
              <p:tags r:id="rId7"/>
            </p:custDataLst>
          </p:nvPr>
        </p:nvSpPr>
        <p:spPr>
          <a:xfrm>
            <a:off x="1974972" y="1075069"/>
            <a:ext cx="1551135"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200" b="1" dirty="0">
                <a:solidFill>
                  <a:srgbClr val="000000"/>
                </a:solidFill>
                <a:latin typeface="Arial"/>
              </a:rPr>
              <a:t>Request</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7" name="TextBox 26">
            <a:extLst>
              <a:ext uri="{FF2B5EF4-FFF2-40B4-BE49-F238E27FC236}">
                <a16:creationId xmlns:a16="http://schemas.microsoft.com/office/drawing/2014/main" id="{713F27A4-C747-C193-3430-BC6F1A3E6DB5}"/>
              </a:ext>
            </a:extLst>
          </p:cNvPr>
          <p:cNvSpPr txBox="1"/>
          <p:nvPr>
            <p:custDataLst>
              <p:tags r:id="rId8"/>
            </p:custDataLst>
          </p:nvPr>
        </p:nvSpPr>
        <p:spPr>
          <a:xfrm>
            <a:off x="554736" y="1389321"/>
            <a:ext cx="1281930"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Cutoff snapshot dates</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8" name="TextBox 27">
            <a:extLst>
              <a:ext uri="{FF2B5EF4-FFF2-40B4-BE49-F238E27FC236}">
                <a16:creationId xmlns:a16="http://schemas.microsoft.com/office/drawing/2014/main" id="{671B4861-4EE8-9804-8637-6B9C8917FFA9}"/>
              </a:ext>
            </a:extLst>
          </p:cNvPr>
          <p:cNvSpPr txBox="1"/>
          <p:nvPr>
            <p:custDataLst>
              <p:tags r:id="rId9"/>
            </p:custDataLst>
          </p:nvPr>
        </p:nvSpPr>
        <p:spPr>
          <a:xfrm>
            <a:off x="3664413" y="1389321"/>
            <a:ext cx="4280324"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Many stakeholders requested extending the January 28, 2026 snapshot date </a:t>
            </a:r>
            <a:r>
              <a:rPr lang="en-US" sz="1200" dirty="0"/>
              <a:t>(or aligning it to Commission action/batch start) </a:t>
            </a:r>
            <a:r>
              <a:rPr lang="en-US" sz="1200" b="1" dirty="0"/>
              <a:t>and adding grace periods </a:t>
            </a:r>
            <a:r>
              <a:rPr lang="en-US" sz="1200" dirty="0"/>
              <a:t>for projects awaiting final administrative steps (e.g., SS approval, officer letters)</a:t>
            </a:r>
            <a:endParaRPr lang="en-US" sz="1200" b="1" dirty="0">
              <a:solidFill>
                <a:srgbClr val="000000"/>
              </a:solidFill>
            </a:endParaRPr>
          </a:p>
        </p:txBody>
      </p:sp>
      <p:sp>
        <p:nvSpPr>
          <p:cNvPr id="29" name="TextBox 28">
            <a:extLst>
              <a:ext uri="{FF2B5EF4-FFF2-40B4-BE49-F238E27FC236}">
                <a16:creationId xmlns:a16="http://schemas.microsoft.com/office/drawing/2014/main" id="{2755F4CE-F534-C06D-B267-6A3CC0E8A9D8}"/>
              </a:ext>
            </a:extLst>
          </p:cNvPr>
          <p:cNvSpPr txBox="1"/>
          <p:nvPr>
            <p:custDataLst>
              <p:tags r:id="rId10"/>
            </p:custDataLst>
          </p:nvPr>
        </p:nvSpPr>
        <p:spPr>
          <a:xfrm>
            <a:off x="8083042" y="1389321"/>
            <a:ext cx="3537458"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Current cutoffs are viewed as retroactive, arbitrary, and driven by administrative timing rather than project readiness, risking exclusion of viable projects and delaying energization by 12+ months</a:t>
            </a:r>
            <a:endParaRPr lang="en-US" sz="1200" dirty="0">
              <a:solidFill>
                <a:srgbClr val="000000"/>
              </a:solidFill>
            </a:endParaRPr>
          </a:p>
        </p:txBody>
      </p:sp>
      <p:sp>
        <p:nvSpPr>
          <p:cNvPr id="30" name="TextBox 29">
            <a:extLst>
              <a:ext uri="{FF2B5EF4-FFF2-40B4-BE49-F238E27FC236}">
                <a16:creationId xmlns:a16="http://schemas.microsoft.com/office/drawing/2014/main" id="{817DFA8B-5B79-933E-9ED9-806907650D70}"/>
              </a:ext>
            </a:extLst>
          </p:cNvPr>
          <p:cNvSpPr txBox="1"/>
          <p:nvPr>
            <p:custDataLst>
              <p:tags r:id="rId11"/>
            </p:custDataLst>
          </p:nvPr>
        </p:nvSpPr>
        <p:spPr>
          <a:xfrm>
            <a:off x="1974972" y="1389321"/>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Extend or align cutoff dates; provide grace periods</a:t>
            </a:r>
            <a:endParaRPr lang="en-US" sz="1200" b="1" dirty="0">
              <a:solidFill>
                <a:srgbClr val="000000"/>
              </a:solidFill>
            </a:endParaRPr>
          </a:p>
        </p:txBody>
      </p:sp>
      <p:cxnSp>
        <p:nvCxnSpPr>
          <p:cNvPr id="9" name="Straight Connector 8">
            <a:extLst>
              <a:ext uri="{FF2B5EF4-FFF2-40B4-BE49-F238E27FC236}">
                <a16:creationId xmlns:a16="http://schemas.microsoft.com/office/drawing/2014/main" id="{36892402-A777-AE80-0838-EE0340F3BF11}"/>
              </a:ext>
            </a:extLst>
          </p:cNvPr>
          <p:cNvCxnSpPr>
            <a:cxnSpLocks/>
          </p:cNvCxnSpPr>
          <p:nvPr>
            <p:custDataLst>
              <p:tags r:id="rId12"/>
            </p:custDataLst>
          </p:nvPr>
        </p:nvCxnSpPr>
        <p:spPr>
          <a:xfrm>
            <a:off x="571500" y="2186420"/>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332843-656E-562F-572A-58AA12DFBA94}"/>
              </a:ext>
            </a:extLst>
          </p:cNvPr>
          <p:cNvSpPr txBox="1"/>
          <p:nvPr>
            <p:custDataLst>
              <p:tags r:id="rId13"/>
            </p:custDataLst>
          </p:nvPr>
        </p:nvSpPr>
        <p:spPr>
          <a:xfrm>
            <a:off x="554736" y="2278917"/>
            <a:ext cx="1281930"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Submitted vs. approved milestones</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 name="TextBox 10">
            <a:extLst>
              <a:ext uri="{FF2B5EF4-FFF2-40B4-BE49-F238E27FC236}">
                <a16:creationId xmlns:a16="http://schemas.microsoft.com/office/drawing/2014/main" id="{256BB3FE-4515-9EA9-9A99-F43F2D848226}"/>
              </a:ext>
            </a:extLst>
          </p:cNvPr>
          <p:cNvSpPr txBox="1"/>
          <p:nvPr>
            <p:custDataLst>
              <p:tags r:id="rId14"/>
            </p:custDataLst>
          </p:nvPr>
        </p:nvSpPr>
        <p:spPr>
          <a:xfrm>
            <a:off x="3664413" y="2278917"/>
            <a:ext cx="4280324"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Stakeholders consistently asked ERCOT to rely on study or agreement submission dates </a:t>
            </a:r>
            <a:r>
              <a:rPr lang="en-US" sz="1200" dirty="0"/>
              <a:t>(or recognize substantively complete filings) instead of ERCOT/TSP approval dates</a:t>
            </a:r>
            <a:endParaRPr lang="en-US" sz="1200" b="1" dirty="0">
              <a:solidFill>
                <a:srgbClr val="000000"/>
              </a:solidFill>
            </a:endParaRPr>
          </a:p>
        </p:txBody>
      </p:sp>
      <p:sp>
        <p:nvSpPr>
          <p:cNvPr id="12" name="TextBox 11">
            <a:extLst>
              <a:ext uri="{FF2B5EF4-FFF2-40B4-BE49-F238E27FC236}">
                <a16:creationId xmlns:a16="http://schemas.microsoft.com/office/drawing/2014/main" id="{6CF1F43C-694D-5989-C84B-2F114C85A047}"/>
              </a:ext>
            </a:extLst>
          </p:cNvPr>
          <p:cNvSpPr txBox="1"/>
          <p:nvPr>
            <p:custDataLst>
              <p:tags r:id="rId15"/>
            </p:custDataLst>
          </p:nvPr>
        </p:nvSpPr>
        <p:spPr>
          <a:xfrm>
            <a:off x="8083042" y="2278917"/>
            <a:ext cx="3537458"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Approval timelines are outside developer and TSP control; using “approved by X date” penalizes ready projects due to processing lag and creates inequitable outcomes across TSP territories</a:t>
            </a:r>
            <a:endParaRPr lang="en-US" sz="1200" dirty="0">
              <a:solidFill>
                <a:srgbClr val="000000"/>
              </a:solidFill>
            </a:endParaRPr>
          </a:p>
        </p:txBody>
      </p:sp>
      <p:sp>
        <p:nvSpPr>
          <p:cNvPr id="13" name="TextBox 12">
            <a:extLst>
              <a:ext uri="{FF2B5EF4-FFF2-40B4-BE49-F238E27FC236}">
                <a16:creationId xmlns:a16="http://schemas.microsoft.com/office/drawing/2014/main" id="{597B8AA2-9C10-8CED-641B-133CCF51B055}"/>
              </a:ext>
            </a:extLst>
          </p:cNvPr>
          <p:cNvSpPr txBox="1"/>
          <p:nvPr>
            <p:custDataLst>
              <p:tags r:id="rId16"/>
            </p:custDataLst>
          </p:nvPr>
        </p:nvSpPr>
        <p:spPr>
          <a:xfrm>
            <a:off x="1974972" y="2278917"/>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Use “submitted” rather than “approved” criteria</a:t>
            </a:r>
            <a:endParaRPr lang="en-US" sz="1200" b="1" dirty="0">
              <a:solidFill>
                <a:srgbClr val="000000"/>
              </a:solidFill>
            </a:endParaRPr>
          </a:p>
        </p:txBody>
      </p:sp>
      <p:cxnSp>
        <p:nvCxnSpPr>
          <p:cNvPr id="14" name="Straight Connector 13">
            <a:extLst>
              <a:ext uri="{FF2B5EF4-FFF2-40B4-BE49-F238E27FC236}">
                <a16:creationId xmlns:a16="http://schemas.microsoft.com/office/drawing/2014/main" id="{3686FC01-9A80-8C15-F1E5-9F79D1B1977B}"/>
              </a:ext>
            </a:extLst>
          </p:cNvPr>
          <p:cNvCxnSpPr>
            <a:cxnSpLocks/>
          </p:cNvCxnSpPr>
          <p:nvPr>
            <p:custDataLst>
              <p:tags r:id="rId17"/>
            </p:custDataLst>
          </p:nvPr>
        </p:nvCxnSpPr>
        <p:spPr>
          <a:xfrm>
            <a:off x="571500" y="3103844"/>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917B275-B3EA-42E8-4379-14BAC7301BAA}"/>
              </a:ext>
            </a:extLst>
          </p:cNvPr>
          <p:cNvSpPr txBox="1"/>
          <p:nvPr>
            <p:custDataLst>
              <p:tags r:id="rId18"/>
            </p:custDataLst>
          </p:nvPr>
        </p:nvSpPr>
        <p:spPr>
          <a:xfrm>
            <a:off x="554736" y="3196341"/>
            <a:ext cx="1281930"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Eligibility/ readiness criteria</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6" name="TextBox 15">
            <a:extLst>
              <a:ext uri="{FF2B5EF4-FFF2-40B4-BE49-F238E27FC236}">
                <a16:creationId xmlns:a16="http://schemas.microsoft.com/office/drawing/2014/main" id="{9BCEC59B-CC37-B298-04DF-3714501F4B4F}"/>
              </a:ext>
            </a:extLst>
          </p:cNvPr>
          <p:cNvSpPr txBox="1"/>
          <p:nvPr>
            <p:custDataLst>
              <p:tags r:id="rId19"/>
            </p:custDataLst>
          </p:nvPr>
        </p:nvSpPr>
        <p:spPr>
          <a:xfrm>
            <a:off x="3664413" y="3196341"/>
            <a:ext cx="4280324"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Many comments urged ERCOT to supplement or replace energization-date cutoffs with objective readiness indicators </a:t>
            </a:r>
            <a:r>
              <a:rPr lang="en-US" sz="1200" dirty="0"/>
              <a:t>(site control, IA/FEA, CIAC/security posted, long-lead equipment ordered, construction progress)</a:t>
            </a:r>
            <a:endParaRPr lang="en-US" sz="1200" b="1" dirty="0">
              <a:solidFill>
                <a:srgbClr val="000000"/>
              </a:solidFill>
            </a:endParaRPr>
          </a:p>
        </p:txBody>
      </p:sp>
      <p:sp>
        <p:nvSpPr>
          <p:cNvPr id="17" name="TextBox 16">
            <a:extLst>
              <a:ext uri="{FF2B5EF4-FFF2-40B4-BE49-F238E27FC236}">
                <a16:creationId xmlns:a16="http://schemas.microsoft.com/office/drawing/2014/main" id="{5BAC5591-D09C-4E99-CA0E-ACFFA3E7181A}"/>
              </a:ext>
            </a:extLst>
          </p:cNvPr>
          <p:cNvSpPr txBox="1"/>
          <p:nvPr>
            <p:custDataLst>
              <p:tags r:id="rId20"/>
            </p:custDataLst>
          </p:nvPr>
        </p:nvSpPr>
        <p:spPr>
          <a:xfrm>
            <a:off x="8083042" y="3196341"/>
            <a:ext cx="3537458"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Self-reported energization dates are easy to game and do not reflect real deliverability; readiness-based criteria better screen speculative load and protect projects that have “done the work”</a:t>
            </a:r>
            <a:endParaRPr lang="en-US" sz="1200" dirty="0">
              <a:solidFill>
                <a:srgbClr val="000000"/>
              </a:solidFill>
            </a:endParaRPr>
          </a:p>
        </p:txBody>
      </p:sp>
      <p:sp>
        <p:nvSpPr>
          <p:cNvPr id="22" name="TextBox 21">
            <a:extLst>
              <a:ext uri="{FF2B5EF4-FFF2-40B4-BE49-F238E27FC236}">
                <a16:creationId xmlns:a16="http://schemas.microsoft.com/office/drawing/2014/main" id="{49F20066-ED77-98AB-7B2C-25E7293E2979}"/>
              </a:ext>
            </a:extLst>
          </p:cNvPr>
          <p:cNvSpPr txBox="1"/>
          <p:nvPr>
            <p:custDataLst>
              <p:tags r:id="rId21"/>
            </p:custDataLst>
          </p:nvPr>
        </p:nvSpPr>
        <p:spPr>
          <a:xfrm>
            <a:off x="1974972" y="3196341"/>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Prioritize readiness overstated energization dates</a:t>
            </a:r>
            <a:endParaRPr lang="en-US" sz="1200" b="1" dirty="0">
              <a:solidFill>
                <a:srgbClr val="000000"/>
              </a:solidFill>
            </a:endParaRPr>
          </a:p>
        </p:txBody>
      </p:sp>
      <p:cxnSp>
        <p:nvCxnSpPr>
          <p:cNvPr id="23" name="Straight Connector 22">
            <a:extLst>
              <a:ext uri="{FF2B5EF4-FFF2-40B4-BE49-F238E27FC236}">
                <a16:creationId xmlns:a16="http://schemas.microsoft.com/office/drawing/2014/main" id="{F2B4F692-2E30-DA29-5B6F-476197970F58}"/>
              </a:ext>
            </a:extLst>
          </p:cNvPr>
          <p:cNvCxnSpPr>
            <a:cxnSpLocks/>
          </p:cNvCxnSpPr>
          <p:nvPr>
            <p:custDataLst>
              <p:tags r:id="rId22"/>
            </p:custDataLst>
          </p:nvPr>
        </p:nvCxnSpPr>
        <p:spPr>
          <a:xfrm>
            <a:off x="571500" y="401746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38E1E5-7DC9-9073-1FCF-3DBE21906827}"/>
              </a:ext>
            </a:extLst>
          </p:cNvPr>
          <p:cNvSpPr txBox="1"/>
          <p:nvPr>
            <p:custDataLst>
              <p:tags r:id="rId23"/>
            </p:custDataLst>
          </p:nvPr>
        </p:nvSpPr>
        <p:spPr>
          <a:xfrm>
            <a:off x="554736" y="4109962"/>
            <a:ext cx="1281930"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Energization realism</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id="{12F471F1-7678-512A-A4D7-AB7BAECE8453}"/>
              </a:ext>
            </a:extLst>
          </p:cNvPr>
          <p:cNvSpPr txBox="1"/>
          <p:nvPr>
            <p:custDataLst>
              <p:tags r:id="rId24"/>
            </p:custDataLst>
          </p:nvPr>
        </p:nvSpPr>
        <p:spPr>
          <a:xfrm>
            <a:off x="3664413" y="4109962"/>
            <a:ext cx="4280324"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Numerous stakeholders requested extending Batch Zero A eligibility beyond June 30, 2027 </a:t>
            </a:r>
            <a:r>
              <a:rPr lang="en-US" sz="1200" dirty="0"/>
              <a:t>(often to Q1/Q2 2028)</a:t>
            </a:r>
            <a:endParaRPr lang="en-US" sz="1200" b="1" dirty="0">
              <a:solidFill>
                <a:srgbClr val="000000"/>
              </a:solidFill>
            </a:endParaRPr>
          </a:p>
        </p:txBody>
      </p:sp>
      <p:sp>
        <p:nvSpPr>
          <p:cNvPr id="56" name="TextBox 55">
            <a:extLst>
              <a:ext uri="{FF2B5EF4-FFF2-40B4-BE49-F238E27FC236}">
                <a16:creationId xmlns:a16="http://schemas.microsoft.com/office/drawing/2014/main" id="{ECE709C6-3467-5EB8-F00C-4335BEC334E8}"/>
              </a:ext>
            </a:extLst>
          </p:cNvPr>
          <p:cNvSpPr txBox="1"/>
          <p:nvPr>
            <p:custDataLst>
              <p:tags r:id="rId25"/>
            </p:custDataLst>
          </p:nvPr>
        </p:nvSpPr>
        <p:spPr>
          <a:xfrm>
            <a:off x="8083042" y="4109962"/>
            <a:ext cx="3537458"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Data centers and large industrial projects require 18–24 months post-allocation to finance, procure equipment, and build; current timelines make 2027–early-2028 energization infeasible</a:t>
            </a:r>
            <a:endParaRPr lang="en-US" sz="1200" dirty="0">
              <a:solidFill>
                <a:srgbClr val="000000"/>
              </a:solidFill>
            </a:endParaRPr>
          </a:p>
        </p:txBody>
      </p:sp>
      <p:sp>
        <p:nvSpPr>
          <p:cNvPr id="57" name="TextBox 56">
            <a:extLst>
              <a:ext uri="{FF2B5EF4-FFF2-40B4-BE49-F238E27FC236}">
                <a16:creationId xmlns:a16="http://schemas.microsoft.com/office/drawing/2014/main" id="{D8B13E85-CC5D-5D63-26EF-702593904672}"/>
              </a:ext>
            </a:extLst>
          </p:cNvPr>
          <p:cNvSpPr txBox="1"/>
          <p:nvPr>
            <p:custDataLst>
              <p:tags r:id="rId26"/>
            </p:custDataLst>
          </p:nvPr>
        </p:nvSpPr>
        <p:spPr>
          <a:xfrm>
            <a:off x="1974972" y="4109962"/>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Extend Batch Zero A energization window into 2028</a:t>
            </a:r>
            <a:endParaRPr lang="en-US" sz="1200" b="1" dirty="0">
              <a:solidFill>
                <a:srgbClr val="000000"/>
              </a:solidFill>
            </a:endParaRPr>
          </a:p>
        </p:txBody>
      </p:sp>
      <p:cxnSp>
        <p:nvCxnSpPr>
          <p:cNvPr id="58" name="Straight Connector 57">
            <a:extLst>
              <a:ext uri="{FF2B5EF4-FFF2-40B4-BE49-F238E27FC236}">
                <a16:creationId xmlns:a16="http://schemas.microsoft.com/office/drawing/2014/main" id="{2663E6B2-8BD6-3F5E-DE95-3038E060ED44}"/>
              </a:ext>
            </a:extLst>
          </p:cNvPr>
          <p:cNvCxnSpPr>
            <a:cxnSpLocks/>
          </p:cNvCxnSpPr>
          <p:nvPr>
            <p:custDataLst>
              <p:tags r:id="rId27"/>
            </p:custDataLst>
          </p:nvPr>
        </p:nvCxnSpPr>
        <p:spPr>
          <a:xfrm>
            <a:off x="571500" y="4921107"/>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B1860D4-27BD-30B8-C788-7B387A011F77}"/>
              </a:ext>
            </a:extLst>
          </p:cNvPr>
          <p:cNvSpPr txBox="1"/>
          <p:nvPr>
            <p:custDataLst>
              <p:tags r:id="rId28"/>
            </p:custDataLst>
          </p:nvPr>
        </p:nvSpPr>
        <p:spPr>
          <a:xfrm>
            <a:off x="554736" y="5013604"/>
            <a:ext cx="1281930"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CLR/BYOG/</a:t>
            </a:r>
            <a:br>
              <a:rPr lang="en-US" sz="1200" b="1" dirty="0"/>
            </a:br>
            <a:r>
              <a:rPr lang="en-US" sz="1200" b="1" dirty="0"/>
              <a:t>co-located generation</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0" name="TextBox 59">
            <a:extLst>
              <a:ext uri="{FF2B5EF4-FFF2-40B4-BE49-F238E27FC236}">
                <a16:creationId xmlns:a16="http://schemas.microsoft.com/office/drawing/2014/main" id="{8D22EECE-18B4-AA8C-735E-49908140E667}"/>
              </a:ext>
            </a:extLst>
          </p:cNvPr>
          <p:cNvSpPr txBox="1"/>
          <p:nvPr>
            <p:custDataLst>
              <p:tags r:id="rId29"/>
            </p:custDataLst>
          </p:nvPr>
        </p:nvSpPr>
        <p:spPr>
          <a:xfrm>
            <a:off x="3664413" y="5013604"/>
            <a:ext cx="4280324"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Stakeholders broadly supported enabling CLR and BYOG/co-located generation pathways in Batch Zero </a:t>
            </a:r>
            <a:r>
              <a:rPr lang="en-US" sz="1200" dirty="0"/>
              <a:t>(especially Zero B), including technology-agnostic treatment and net-load approaches</a:t>
            </a:r>
            <a:endParaRPr lang="en-US" sz="1200" b="1" dirty="0">
              <a:solidFill>
                <a:srgbClr val="000000"/>
              </a:solidFill>
            </a:endParaRPr>
          </a:p>
        </p:txBody>
      </p:sp>
      <p:sp>
        <p:nvSpPr>
          <p:cNvPr id="61" name="TextBox 60">
            <a:extLst>
              <a:ext uri="{FF2B5EF4-FFF2-40B4-BE49-F238E27FC236}">
                <a16:creationId xmlns:a16="http://schemas.microsoft.com/office/drawing/2014/main" id="{27C1501A-3569-8B6B-48F8-CC810B3B02F9}"/>
              </a:ext>
            </a:extLst>
          </p:cNvPr>
          <p:cNvSpPr txBox="1"/>
          <p:nvPr>
            <p:custDataLst>
              <p:tags r:id="rId30"/>
            </p:custDataLst>
          </p:nvPr>
        </p:nvSpPr>
        <p:spPr>
          <a:xfrm>
            <a:off x="8083042" y="5013604"/>
            <a:ext cx="3537458"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Co-located and controllable loads reduce grid impact, improve reliability, accelerate time-to-power, and mitigate stranded transmission cost risk, but are undervalued or delayed under the draft framework</a:t>
            </a:r>
            <a:endParaRPr lang="en-US" sz="1200" dirty="0">
              <a:solidFill>
                <a:srgbClr val="000000"/>
              </a:solidFill>
            </a:endParaRPr>
          </a:p>
        </p:txBody>
      </p:sp>
      <p:sp>
        <p:nvSpPr>
          <p:cNvPr id="62" name="TextBox 61">
            <a:extLst>
              <a:ext uri="{FF2B5EF4-FFF2-40B4-BE49-F238E27FC236}">
                <a16:creationId xmlns:a16="http://schemas.microsoft.com/office/drawing/2014/main" id="{2E3ED7CD-D478-87D8-FC94-6D300190D13B}"/>
              </a:ext>
            </a:extLst>
          </p:cNvPr>
          <p:cNvSpPr txBox="1"/>
          <p:nvPr>
            <p:custDataLst>
              <p:tags r:id="rId31"/>
            </p:custDataLst>
          </p:nvPr>
        </p:nvSpPr>
        <p:spPr>
          <a:xfrm>
            <a:off x="1974972" y="5013604"/>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Explicitly recognize and prioritize CLR/BYOG projects</a:t>
            </a:r>
            <a:endParaRPr lang="en-US" sz="1200" dirty="0">
              <a:solidFill>
                <a:srgbClr val="000000"/>
              </a:solidFill>
            </a:endParaRPr>
          </a:p>
        </p:txBody>
      </p:sp>
      <p:sp>
        <p:nvSpPr>
          <p:cNvPr id="2" name="TextBox 1">
            <a:extLst>
              <a:ext uri="{FF2B5EF4-FFF2-40B4-BE49-F238E27FC236}">
                <a16:creationId xmlns:a16="http://schemas.microsoft.com/office/drawing/2014/main" id="{6B52DF39-069C-A03A-A1C2-CDBABF617232}"/>
              </a:ext>
            </a:extLst>
          </p:cNvPr>
          <p:cNvSpPr txBox="1"/>
          <p:nvPr>
            <p:custDataLst>
              <p:tags r:id="rId32"/>
            </p:custDataLst>
          </p:nvPr>
        </p:nvSpPr>
        <p:spPr>
          <a:xfrm>
            <a:off x="2130794" y="6562881"/>
            <a:ext cx="8553659"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Stakeholder feedback received in Open Window Comment published </a:t>
            </a:r>
            <a:r>
              <a:rPr lang="en-US" sz="800" dirty="0">
                <a:hlinkClick r:id="rId37"/>
              </a:rPr>
              <a:t>here</a:t>
            </a:r>
            <a:endParaRPr lang="en-US" sz="800" dirty="0"/>
          </a:p>
        </p:txBody>
      </p:sp>
      <p:sp>
        <p:nvSpPr>
          <p:cNvPr id="3" name="TextBox 2">
            <a:extLst>
              <a:ext uri="{FF2B5EF4-FFF2-40B4-BE49-F238E27FC236}">
                <a16:creationId xmlns:a16="http://schemas.microsoft.com/office/drawing/2014/main" id="{A7C2C10A-8CFA-FCF6-AFEF-306CBB617A5E}"/>
              </a:ext>
            </a:extLst>
          </p:cNvPr>
          <p:cNvSpPr txBox="1"/>
          <p:nvPr>
            <p:custDataLst>
              <p:tags r:id="rId33"/>
            </p:custDataLst>
          </p:nvPr>
        </p:nvSpPr>
        <p:spPr>
          <a:xfrm>
            <a:off x="2130794" y="6282879"/>
            <a:ext cx="8553659"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Note: 35+ public written comments received (120+ pages of commentary)</a:t>
            </a:r>
          </a:p>
        </p:txBody>
      </p:sp>
    </p:spTree>
    <p:extLst>
      <p:ext uri="{BB962C8B-B14F-4D97-AF65-F5344CB8AC3E}">
        <p14:creationId xmlns:p14="http://schemas.microsoft.com/office/powerpoint/2010/main" val="2571127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3A764-A453-7531-4235-7848174C51A2}"/>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3B776989-3D61-DAE5-B46A-5BEAF80B47CE}"/>
              </a:ext>
            </a:extLst>
          </p:cNvPr>
          <p:cNvGraphicFramePr>
            <a:graphicFrameLocks noChangeAspect="1"/>
          </p:cNvGraphicFramePr>
          <p:nvPr>
            <p:custDataLst>
              <p:tags r:id="rId1"/>
            </p:custDataLst>
            <p:extLst>
              <p:ext uri="{D42A27DB-BD31-4B8C-83A1-F6EECF244321}">
                <p14:modId xmlns:p14="http://schemas.microsoft.com/office/powerpoint/2010/main" val="404298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404" imgH="403" progId="TCLayout.ActiveDocument.1">
                  <p:embed/>
                </p:oleObj>
              </mc:Choice>
              <mc:Fallback>
                <p:oleObj name="think-cell Slide" r:id="rId36" imgW="404" imgH="403" progId="TCLayout.ActiveDocument.1">
                  <p:embed/>
                  <p:pic>
                    <p:nvPicPr>
                      <p:cNvPr id="8" name="Object 6" hidden="1">
                        <a:extLst>
                          <a:ext uri="{FF2B5EF4-FFF2-40B4-BE49-F238E27FC236}">
                            <a16:creationId xmlns:a16="http://schemas.microsoft.com/office/drawing/2014/main" id="{3B776989-3D61-DAE5-B46A-5BEAF80B47CE}"/>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3AD6A897-4842-3C2D-ABB1-EE944973B633}"/>
              </a:ext>
            </a:extLst>
          </p:cNvPr>
          <p:cNvSpPr txBox="1"/>
          <p:nvPr>
            <p:custDataLst>
              <p:tags r:id="rId2"/>
            </p:custDataLst>
          </p:nvPr>
        </p:nvSpPr>
        <p:spPr>
          <a:xfrm>
            <a:off x="2130794" y="6562881"/>
            <a:ext cx="8553659"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Stakeholder feedback received in Open Window Comment published </a:t>
            </a:r>
            <a:r>
              <a:rPr lang="en-US" sz="800" dirty="0">
                <a:hlinkClick r:id="rId38"/>
              </a:rPr>
              <a:t>here</a:t>
            </a:r>
            <a:endParaRPr lang="en-US" sz="800" dirty="0"/>
          </a:p>
        </p:txBody>
      </p:sp>
      <p:cxnSp>
        <p:nvCxnSpPr>
          <p:cNvPr id="18" name="Straight Connector 17">
            <a:extLst>
              <a:ext uri="{FF2B5EF4-FFF2-40B4-BE49-F238E27FC236}">
                <a16:creationId xmlns:a16="http://schemas.microsoft.com/office/drawing/2014/main" id="{0528EF1B-3182-F619-70DD-9FC03EF827F8}"/>
              </a:ext>
            </a:extLst>
          </p:cNvPr>
          <p:cNvCxnSpPr>
            <a:cxnSpLocks/>
          </p:cNvCxnSpPr>
          <p:nvPr>
            <p:custDataLst>
              <p:tags r:id="rId3"/>
            </p:custDataLst>
          </p:nvPr>
        </p:nvCxnSpPr>
        <p:spPr>
          <a:xfrm>
            <a:off x="571500" y="1296823"/>
            <a:ext cx="11049000" cy="0"/>
          </a:xfrm>
          <a:prstGeom prst="line">
            <a:avLst/>
          </a:prstGeom>
          <a:ln w="3175" cap="flat">
            <a:solidFill>
              <a:schemeClr val="tx1">
                <a:lumMod val="95000"/>
                <a:lumOff val="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C0B711-808A-31BD-C285-8740C8497000}"/>
              </a:ext>
            </a:extLst>
          </p:cNvPr>
          <p:cNvSpPr txBox="1"/>
          <p:nvPr>
            <p:custDataLst>
              <p:tags r:id="rId4"/>
            </p:custDataLst>
          </p:nvPr>
        </p:nvSpPr>
        <p:spPr>
          <a:xfrm>
            <a:off x="554736" y="1075069"/>
            <a:ext cx="1281930"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200" b="1" dirty="0">
                <a:solidFill>
                  <a:srgbClr val="000000"/>
                </a:solidFill>
                <a:latin typeface="Arial"/>
              </a:rPr>
              <a:t>Topic</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0" name="TextBox 19">
            <a:extLst>
              <a:ext uri="{FF2B5EF4-FFF2-40B4-BE49-F238E27FC236}">
                <a16:creationId xmlns:a16="http://schemas.microsoft.com/office/drawing/2014/main" id="{367D09A7-0B29-4457-74AC-3B0957C4E680}"/>
              </a:ext>
            </a:extLst>
          </p:cNvPr>
          <p:cNvSpPr txBox="1"/>
          <p:nvPr>
            <p:custDataLst>
              <p:tags r:id="rId5"/>
            </p:custDataLst>
          </p:nvPr>
        </p:nvSpPr>
        <p:spPr>
          <a:xfrm>
            <a:off x="3664413" y="1075069"/>
            <a:ext cx="4280324"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200" b="1" dirty="0">
                <a:solidFill>
                  <a:srgbClr val="000000"/>
                </a:solidFill>
                <a:latin typeface="Arial"/>
              </a:rPr>
              <a:t>Description</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1" name="TextBox 20">
            <a:extLst>
              <a:ext uri="{FF2B5EF4-FFF2-40B4-BE49-F238E27FC236}">
                <a16:creationId xmlns:a16="http://schemas.microsoft.com/office/drawing/2014/main" id="{36D51DBB-FEE5-D3BE-9C19-DD8DF8A1D827}"/>
              </a:ext>
            </a:extLst>
          </p:cNvPr>
          <p:cNvSpPr txBox="1"/>
          <p:nvPr>
            <p:custDataLst>
              <p:tags r:id="rId6"/>
            </p:custDataLst>
          </p:nvPr>
        </p:nvSpPr>
        <p:spPr>
          <a:xfrm>
            <a:off x="8083042" y="1075069"/>
            <a:ext cx="3537458"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Rationale</a:t>
            </a:r>
          </a:p>
        </p:txBody>
      </p:sp>
      <p:sp>
        <p:nvSpPr>
          <p:cNvPr id="26" name="TextBox 25">
            <a:extLst>
              <a:ext uri="{FF2B5EF4-FFF2-40B4-BE49-F238E27FC236}">
                <a16:creationId xmlns:a16="http://schemas.microsoft.com/office/drawing/2014/main" id="{4F4F32BF-0935-76F4-E142-AD3EDF7646FC}"/>
              </a:ext>
            </a:extLst>
          </p:cNvPr>
          <p:cNvSpPr txBox="1"/>
          <p:nvPr>
            <p:custDataLst>
              <p:tags r:id="rId7"/>
            </p:custDataLst>
          </p:nvPr>
        </p:nvSpPr>
        <p:spPr>
          <a:xfrm>
            <a:off x="1974972" y="1075069"/>
            <a:ext cx="1551135" cy="184666"/>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200" b="1" dirty="0">
                <a:solidFill>
                  <a:srgbClr val="000000"/>
                </a:solidFill>
                <a:latin typeface="Arial"/>
              </a:rPr>
              <a:t>Request</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7" name="TextBox 26">
            <a:extLst>
              <a:ext uri="{FF2B5EF4-FFF2-40B4-BE49-F238E27FC236}">
                <a16:creationId xmlns:a16="http://schemas.microsoft.com/office/drawing/2014/main" id="{ABC2B782-E716-FE5F-A419-42119CF786C1}"/>
              </a:ext>
            </a:extLst>
          </p:cNvPr>
          <p:cNvSpPr txBox="1"/>
          <p:nvPr>
            <p:custDataLst>
              <p:tags r:id="rId8"/>
            </p:custDataLst>
          </p:nvPr>
        </p:nvSpPr>
        <p:spPr>
          <a:xfrm>
            <a:off x="554736" y="1389321"/>
            <a:ext cx="1281930" cy="369332"/>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RTP/RPG alignment</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8" name="TextBox 27">
            <a:extLst>
              <a:ext uri="{FF2B5EF4-FFF2-40B4-BE49-F238E27FC236}">
                <a16:creationId xmlns:a16="http://schemas.microsoft.com/office/drawing/2014/main" id="{E95F0714-C0E3-8493-F08F-A8C41593B858}"/>
              </a:ext>
            </a:extLst>
          </p:cNvPr>
          <p:cNvSpPr txBox="1"/>
          <p:nvPr>
            <p:custDataLst>
              <p:tags r:id="rId9"/>
            </p:custDataLst>
          </p:nvPr>
        </p:nvSpPr>
        <p:spPr>
          <a:xfrm>
            <a:off x="3664413" y="1389321"/>
            <a:ext cx="4280324"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Many comments emphasized that batch studies should culminate in actionable transmission plans</a:t>
            </a:r>
            <a:r>
              <a:rPr lang="en-US" sz="1200" dirty="0"/>
              <a:t>, with clearer linkage to RTP/RPG approval, sequencing, and construction feasibility</a:t>
            </a:r>
            <a:endParaRPr lang="en-US" sz="1200" b="1" dirty="0">
              <a:solidFill>
                <a:srgbClr val="000000"/>
              </a:solidFill>
            </a:endParaRPr>
          </a:p>
        </p:txBody>
      </p:sp>
      <p:sp>
        <p:nvSpPr>
          <p:cNvPr id="29" name="TextBox 28">
            <a:extLst>
              <a:ext uri="{FF2B5EF4-FFF2-40B4-BE49-F238E27FC236}">
                <a16:creationId xmlns:a16="http://schemas.microsoft.com/office/drawing/2014/main" id="{588DA82D-E9EF-869A-38B5-BC642D89DCB4}"/>
              </a:ext>
            </a:extLst>
          </p:cNvPr>
          <p:cNvSpPr txBox="1"/>
          <p:nvPr>
            <p:custDataLst>
              <p:tags r:id="rId10"/>
            </p:custDataLst>
          </p:nvPr>
        </p:nvSpPr>
        <p:spPr>
          <a:xfrm>
            <a:off x="8083042" y="1389321"/>
            <a:ext cx="3537458"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Studying load without parallel transmission endorsement risks non-actionable results, restudies, and continued uncertainty around energization timelines</a:t>
            </a:r>
            <a:endParaRPr lang="en-US" sz="1200" dirty="0">
              <a:solidFill>
                <a:srgbClr val="000000"/>
              </a:solidFill>
            </a:endParaRPr>
          </a:p>
        </p:txBody>
      </p:sp>
      <p:sp>
        <p:nvSpPr>
          <p:cNvPr id="30" name="TextBox 29">
            <a:extLst>
              <a:ext uri="{FF2B5EF4-FFF2-40B4-BE49-F238E27FC236}">
                <a16:creationId xmlns:a16="http://schemas.microsoft.com/office/drawing/2014/main" id="{E9CB0387-6C23-8D93-AFFE-87B34F6185C2}"/>
              </a:ext>
            </a:extLst>
          </p:cNvPr>
          <p:cNvSpPr txBox="1"/>
          <p:nvPr>
            <p:custDataLst>
              <p:tags r:id="rId11"/>
            </p:custDataLst>
          </p:nvPr>
        </p:nvSpPr>
        <p:spPr>
          <a:xfrm>
            <a:off x="1974972" y="1389321"/>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Integrate batch outcomes with transmission planning</a:t>
            </a:r>
            <a:endParaRPr lang="en-US" sz="1200" b="1" dirty="0">
              <a:solidFill>
                <a:srgbClr val="000000"/>
              </a:solidFill>
            </a:endParaRPr>
          </a:p>
        </p:txBody>
      </p:sp>
      <p:cxnSp>
        <p:nvCxnSpPr>
          <p:cNvPr id="9" name="Straight Connector 8">
            <a:extLst>
              <a:ext uri="{FF2B5EF4-FFF2-40B4-BE49-F238E27FC236}">
                <a16:creationId xmlns:a16="http://schemas.microsoft.com/office/drawing/2014/main" id="{AAC55656-284C-701A-CBDA-20629848AA41}"/>
              </a:ext>
            </a:extLst>
          </p:cNvPr>
          <p:cNvCxnSpPr>
            <a:cxnSpLocks/>
          </p:cNvCxnSpPr>
          <p:nvPr>
            <p:custDataLst>
              <p:tags r:id="rId12"/>
            </p:custDataLst>
          </p:nvPr>
        </p:nvCxnSpPr>
        <p:spPr>
          <a:xfrm>
            <a:off x="571500" y="2186420"/>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46F1EC-7D3E-4A8A-10F7-7996CE5C60DE}"/>
              </a:ext>
            </a:extLst>
          </p:cNvPr>
          <p:cNvSpPr txBox="1"/>
          <p:nvPr>
            <p:custDataLst>
              <p:tags r:id="rId13"/>
            </p:custDataLst>
          </p:nvPr>
        </p:nvSpPr>
        <p:spPr>
          <a:xfrm>
            <a:off x="554736" y="2278917"/>
            <a:ext cx="1281930"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Brownfield vs. greenfield transmission</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1" name="TextBox 10">
            <a:extLst>
              <a:ext uri="{FF2B5EF4-FFF2-40B4-BE49-F238E27FC236}">
                <a16:creationId xmlns:a16="http://schemas.microsoft.com/office/drawing/2014/main" id="{584E9023-35C3-6976-B8D2-9B4C902D44CA}"/>
              </a:ext>
            </a:extLst>
          </p:cNvPr>
          <p:cNvSpPr txBox="1"/>
          <p:nvPr>
            <p:custDataLst>
              <p:tags r:id="rId14"/>
            </p:custDataLst>
          </p:nvPr>
        </p:nvSpPr>
        <p:spPr>
          <a:xfrm>
            <a:off x="3664413" y="2278917"/>
            <a:ext cx="4280324"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TSPs and developers cautioned against limiting batch outcomes to brownfield upgrades </a:t>
            </a:r>
            <a:r>
              <a:rPr lang="en-US" sz="1200" dirty="0"/>
              <a:t>and urged explicit consideration of greenfield projects</a:t>
            </a:r>
            <a:endParaRPr lang="en-US" sz="1200" b="1" dirty="0">
              <a:solidFill>
                <a:srgbClr val="000000"/>
              </a:solidFill>
            </a:endParaRPr>
          </a:p>
        </p:txBody>
      </p:sp>
      <p:sp>
        <p:nvSpPr>
          <p:cNvPr id="12" name="TextBox 11">
            <a:extLst>
              <a:ext uri="{FF2B5EF4-FFF2-40B4-BE49-F238E27FC236}">
                <a16:creationId xmlns:a16="http://schemas.microsoft.com/office/drawing/2014/main" id="{11723E59-B968-E7C4-301E-AB45F654BDB1}"/>
              </a:ext>
            </a:extLst>
          </p:cNvPr>
          <p:cNvSpPr txBox="1"/>
          <p:nvPr>
            <p:custDataLst>
              <p:tags r:id="rId15"/>
            </p:custDataLst>
          </p:nvPr>
        </p:nvSpPr>
        <p:spPr>
          <a:xfrm>
            <a:off x="8083042" y="2278917"/>
            <a:ext cx="3537458"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Brownfield solutions can be outage-constrained and slower to deliver; greenfield projects may better serve load growth and system reliability in certain regions</a:t>
            </a:r>
            <a:endParaRPr lang="en-US" sz="1200" dirty="0">
              <a:solidFill>
                <a:srgbClr val="000000"/>
              </a:solidFill>
            </a:endParaRPr>
          </a:p>
        </p:txBody>
      </p:sp>
      <p:sp>
        <p:nvSpPr>
          <p:cNvPr id="13" name="TextBox 12">
            <a:extLst>
              <a:ext uri="{FF2B5EF4-FFF2-40B4-BE49-F238E27FC236}">
                <a16:creationId xmlns:a16="http://schemas.microsoft.com/office/drawing/2014/main" id="{596A277A-1CEB-593C-F5E4-EE686D02BC48}"/>
              </a:ext>
            </a:extLst>
          </p:cNvPr>
          <p:cNvSpPr txBox="1"/>
          <p:nvPr>
            <p:custDataLst>
              <p:tags r:id="rId16"/>
            </p:custDataLst>
          </p:nvPr>
        </p:nvSpPr>
        <p:spPr>
          <a:xfrm>
            <a:off x="1974972" y="2278917"/>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Allow greenfield solutions where appropriate</a:t>
            </a:r>
            <a:endParaRPr lang="en-US" sz="1200" b="1" dirty="0">
              <a:solidFill>
                <a:srgbClr val="000000"/>
              </a:solidFill>
            </a:endParaRPr>
          </a:p>
        </p:txBody>
      </p:sp>
      <p:cxnSp>
        <p:nvCxnSpPr>
          <p:cNvPr id="14" name="Straight Connector 13">
            <a:extLst>
              <a:ext uri="{FF2B5EF4-FFF2-40B4-BE49-F238E27FC236}">
                <a16:creationId xmlns:a16="http://schemas.microsoft.com/office/drawing/2014/main" id="{E56BBAA5-D43E-13B3-70BA-6D47FB218D5D}"/>
              </a:ext>
            </a:extLst>
          </p:cNvPr>
          <p:cNvCxnSpPr>
            <a:cxnSpLocks/>
          </p:cNvCxnSpPr>
          <p:nvPr>
            <p:custDataLst>
              <p:tags r:id="rId17"/>
            </p:custDataLst>
          </p:nvPr>
        </p:nvCxnSpPr>
        <p:spPr>
          <a:xfrm>
            <a:off x="571500" y="3103844"/>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7F9C023-7F02-3C29-A249-529CEFE34DB2}"/>
              </a:ext>
            </a:extLst>
          </p:cNvPr>
          <p:cNvSpPr txBox="1"/>
          <p:nvPr>
            <p:custDataLst>
              <p:tags r:id="rId18"/>
            </p:custDataLst>
          </p:nvPr>
        </p:nvSpPr>
        <p:spPr>
          <a:xfrm>
            <a:off x="554736" y="3196341"/>
            <a:ext cx="1281930"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Financial commitment/ deposits</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6" name="TextBox 15">
            <a:extLst>
              <a:ext uri="{FF2B5EF4-FFF2-40B4-BE49-F238E27FC236}">
                <a16:creationId xmlns:a16="http://schemas.microsoft.com/office/drawing/2014/main" id="{211B985C-A394-45AD-6967-4DCE447B6E9D}"/>
              </a:ext>
            </a:extLst>
          </p:cNvPr>
          <p:cNvSpPr txBox="1"/>
          <p:nvPr>
            <p:custDataLst>
              <p:tags r:id="rId19"/>
            </p:custDataLst>
          </p:nvPr>
        </p:nvSpPr>
        <p:spPr>
          <a:xfrm>
            <a:off x="3664413" y="3196341"/>
            <a:ext cx="4280324"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Several stakeholders supported applying upfront $/MW fees</a:t>
            </a:r>
            <a:r>
              <a:rPr lang="en-US" sz="1200" dirty="0"/>
              <a:t>, security, or CIAC-like commitments </a:t>
            </a:r>
            <a:r>
              <a:rPr lang="en-US" sz="1200" b="1" dirty="0"/>
              <a:t>as Batch Zero gating criteria</a:t>
            </a:r>
            <a:endParaRPr lang="en-US" sz="1200" b="1" dirty="0">
              <a:solidFill>
                <a:srgbClr val="000000"/>
              </a:solidFill>
            </a:endParaRPr>
          </a:p>
        </p:txBody>
      </p:sp>
      <p:sp>
        <p:nvSpPr>
          <p:cNvPr id="17" name="TextBox 16">
            <a:extLst>
              <a:ext uri="{FF2B5EF4-FFF2-40B4-BE49-F238E27FC236}">
                <a16:creationId xmlns:a16="http://schemas.microsoft.com/office/drawing/2014/main" id="{2CC825E0-E02C-31CB-BB86-696C0A9E29E5}"/>
              </a:ext>
            </a:extLst>
          </p:cNvPr>
          <p:cNvSpPr txBox="1"/>
          <p:nvPr>
            <p:custDataLst>
              <p:tags r:id="rId20"/>
            </p:custDataLst>
          </p:nvPr>
        </p:nvSpPr>
        <p:spPr>
          <a:xfrm>
            <a:off x="8083042" y="3196341"/>
            <a:ext cx="3537458"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Early financial commitment is viewed as the most effective, market-based filter for speculative “ghost loads” without requiring ERCOT to make subjective readiness determinations</a:t>
            </a:r>
            <a:endParaRPr lang="en-US" sz="1200" dirty="0">
              <a:solidFill>
                <a:srgbClr val="000000"/>
              </a:solidFill>
            </a:endParaRPr>
          </a:p>
        </p:txBody>
      </p:sp>
      <p:sp>
        <p:nvSpPr>
          <p:cNvPr id="22" name="TextBox 21">
            <a:extLst>
              <a:ext uri="{FF2B5EF4-FFF2-40B4-BE49-F238E27FC236}">
                <a16:creationId xmlns:a16="http://schemas.microsoft.com/office/drawing/2014/main" id="{6297407A-1AB5-D528-70B6-3644737F573B}"/>
              </a:ext>
            </a:extLst>
          </p:cNvPr>
          <p:cNvSpPr txBox="1"/>
          <p:nvPr>
            <p:custDataLst>
              <p:tags r:id="rId21"/>
            </p:custDataLst>
          </p:nvPr>
        </p:nvSpPr>
        <p:spPr>
          <a:xfrm>
            <a:off x="1974972" y="3196341"/>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Move financial commitment earlier in the process</a:t>
            </a:r>
            <a:endParaRPr lang="en-US" sz="1200" b="1" dirty="0">
              <a:solidFill>
                <a:srgbClr val="000000"/>
              </a:solidFill>
            </a:endParaRPr>
          </a:p>
        </p:txBody>
      </p:sp>
      <p:cxnSp>
        <p:nvCxnSpPr>
          <p:cNvPr id="23" name="Straight Connector 22">
            <a:extLst>
              <a:ext uri="{FF2B5EF4-FFF2-40B4-BE49-F238E27FC236}">
                <a16:creationId xmlns:a16="http://schemas.microsoft.com/office/drawing/2014/main" id="{334FABAA-79F5-791F-61E3-61677C1439F5}"/>
              </a:ext>
            </a:extLst>
          </p:cNvPr>
          <p:cNvCxnSpPr>
            <a:cxnSpLocks/>
          </p:cNvCxnSpPr>
          <p:nvPr>
            <p:custDataLst>
              <p:tags r:id="rId22"/>
            </p:custDataLst>
          </p:nvPr>
        </p:nvCxnSpPr>
        <p:spPr>
          <a:xfrm>
            <a:off x="571500" y="401746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385741-59B1-21A2-3AC7-E2DBC82EC088}"/>
              </a:ext>
            </a:extLst>
          </p:cNvPr>
          <p:cNvSpPr txBox="1"/>
          <p:nvPr>
            <p:custDataLst>
              <p:tags r:id="rId23"/>
            </p:custDataLst>
          </p:nvPr>
        </p:nvSpPr>
        <p:spPr>
          <a:xfrm>
            <a:off x="554736" y="4109962"/>
            <a:ext cx="1281930"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Transparency and communication</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5" name="TextBox 24">
            <a:extLst>
              <a:ext uri="{FF2B5EF4-FFF2-40B4-BE49-F238E27FC236}">
                <a16:creationId xmlns:a16="http://schemas.microsoft.com/office/drawing/2014/main" id="{139BA50F-9661-7689-DF35-0464013BCC34}"/>
              </a:ext>
            </a:extLst>
          </p:cNvPr>
          <p:cNvSpPr txBox="1"/>
          <p:nvPr>
            <p:custDataLst>
              <p:tags r:id="rId24"/>
            </p:custDataLst>
          </p:nvPr>
        </p:nvSpPr>
        <p:spPr>
          <a:xfrm>
            <a:off x="3664413" y="4109962"/>
            <a:ext cx="4280324" cy="73866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Stakeholders requested clearer communication, access to batch study cases, dashboards, </a:t>
            </a:r>
            <a:r>
              <a:rPr lang="en-US" sz="1200" dirty="0"/>
              <a:t>defined treatment of modifications, and formal adjudication pathways for Batch Zero classification disputes</a:t>
            </a:r>
            <a:endParaRPr lang="en-US" sz="1200" b="1" dirty="0">
              <a:solidFill>
                <a:srgbClr val="000000"/>
              </a:solidFill>
            </a:endParaRPr>
          </a:p>
        </p:txBody>
      </p:sp>
      <p:sp>
        <p:nvSpPr>
          <p:cNvPr id="56" name="TextBox 55">
            <a:extLst>
              <a:ext uri="{FF2B5EF4-FFF2-40B4-BE49-F238E27FC236}">
                <a16:creationId xmlns:a16="http://schemas.microsoft.com/office/drawing/2014/main" id="{AF302A65-E9C9-631E-83FE-CA8DAB90F567}"/>
              </a:ext>
            </a:extLst>
          </p:cNvPr>
          <p:cNvSpPr txBox="1"/>
          <p:nvPr>
            <p:custDataLst>
              <p:tags r:id="rId25"/>
            </p:custDataLst>
          </p:nvPr>
        </p:nvSpPr>
        <p:spPr>
          <a:xfrm>
            <a:off x="8083042" y="4109962"/>
            <a:ext cx="3537458"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Greater transparency reduces uncertainty, improves study quality, supports market confidence, and limits unnecessary restudies or disputes</a:t>
            </a:r>
            <a:endParaRPr lang="en-US" sz="1200" dirty="0">
              <a:solidFill>
                <a:srgbClr val="000000"/>
              </a:solidFill>
            </a:endParaRPr>
          </a:p>
        </p:txBody>
      </p:sp>
      <p:sp>
        <p:nvSpPr>
          <p:cNvPr id="57" name="TextBox 56">
            <a:extLst>
              <a:ext uri="{FF2B5EF4-FFF2-40B4-BE49-F238E27FC236}">
                <a16:creationId xmlns:a16="http://schemas.microsoft.com/office/drawing/2014/main" id="{2EE3D33B-49A8-762A-7915-E8DDCCA2F4FE}"/>
              </a:ext>
            </a:extLst>
          </p:cNvPr>
          <p:cNvSpPr txBox="1"/>
          <p:nvPr>
            <p:custDataLst>
              <p:tags r:id="rId26"/>
            </p:custDataLst>
          </p:nvPr>
        </p:nvSpPr>
        <p:spPr>
          <a:xfrm>
            <a:off x="1974972" y="4109962"/>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Improve data access, dashboards, and adjudication</a:t>
            </a:r>
            <a:endParaRPr lang="en-US" sz="1200" b="1" dirty="0">
              <a:solidFill>
                <a:srgbClr val="000000"/>
              </a:solidFill>
            </a:endParaRPr>
          </a:p>
        </p:txBody>
      </p:sp>
      <p:cxnSp>
        <p:nvCxnSpPr>
          <p:cNvPr id="58" name="Straight Connector 57">
            <a:extLst>
              <a:ext uri="{FF2B5EF4-FFF2-40B4-BE49-F238E27FC236}">
                <a16:creationId xmlns:a16="http://schemas.microsoft.com/office/drawing/2014/main" id="{68096C15-F2FE-FCEE-9E81-41191766F052}"/>
              </a:ext>
            </a:extLst>
          </p:cNvPr>
          <p:cNvCxnSpPr>
            <a:cxnSpLocks/>
          </p:cNvCxnSpPr>
          <p:nvPr>
            <p:custDataLst>
              <p:tags r:id="rId27"/>
            </p:custDataLst>
          </p:nvPr>
        </p:nvCxnSpPr>
        <p:spPr>
          <a:xfrm>
            <a:off x="571500" y="4921107"/>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F6EE20D3-A087-9327-1F74-DE79EAF386EF}"/>
              </a:ext>
            </a:extLst>
          </p:cNvPr>
          <p:cNvSpPr txBox="1"/>
          <p:nvPr>
            <p:custDataLst>
              <p:tags r:id="rId28"/>
            </p:custDataLst>
          </p:nvPr>
        </p:nvSpPr>
        <p:spPr>
          <a:xfrm>
            <a:off x="554736" y="5013604"/>
            <a:ext cx="1281930"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Governance/ good cause exception</a:t>
            </a:r>
            <a:endParaRPr kumimoji="0" lang="en-US" sz="12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0" name="TextBox 59">
            <a:extLst>
              <a:ext uri="{FF2B5EF4-FFF2-40B4-BE49-F238E27FC236}">
                <a16:creationId xmlns:a16="http://schemas.microsoft.com/office/drawing/2014/main" id="{7D729C06-E50D-EC32-0D71-C573E5554B4B}"/>
              </a:ext>
            </a:extLst>
          </p:cNvPr>
          <p:cNvSpPr txBox="1"/>
          <p:nvPr>
            <p:custDataLst>
              <p:tags r:id="rId29"/>
            </p:custDataLst>
          </p:nvPr>
        </p:nvSpPr>
        <p:spPr>
          <a:xfrm>
            <a:off x="3664413" y="5013604"/>
            <a:ext cx="4280324"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b="1" dirty="0"/>
              <a:t>Many parties urged ERCOT to rely on standard NPRR/PGRR processes </a:t>
            </a:r>
            <a:r>
              <a:rPr lang="en-US" sz="1200" dirty="0"/>
              <a:t>(or clearly bounded GCE</a:t>
            </a:r>
            <a:r>
              <a:rPr lang="en-US" sz="1200" baseline="30000" dirty="0"/>
              <a:t>1</a:t>
            </a:r>
            <a:r>
              <a:rPr lang="en-US" sz="1200" dirty="0"/>
              <a:t> use) and avoid retroactive application of draft rules (e.g., PUCT 58481)</a:t>
            </a:r>
            <a:endParaRPr lang="en-US" sz="1200" b="1" dirty="0">
              <a:solidFill>
                <a:srgbClr val="000000"/>
              </a:solidFill>
            </a:endParaRPr>
          </a:p>
        </p:txBody>
      </p:sp>
      <p:sp>
        <p:nvSpPr>
          <p:cNvPr id="61" name="TextBox 60">
            <a:extLst>
              <a:ext uri="{FF2B5EF4-FFF2-40B4-BE49-F238E27FC236}">
                <a16:creationId xmlns:a16="http://schemas.microsoft.com/office/drawing/2014/main" id="{8307A09C-2370-FA7F-00B2-88B89B68CFFC}"/>
              </a:ext>
            </a:extLst>
          </p:cNvPr>
          <p:cNvSpPr txBox="1"/>
          <p:nvPr>
            <p:custDataLst>
              <p:tags r:id="rId30"/>
            </p:custDataLst>
          </p:nvPr>
        </p:nvSpPr>
        <p:spPr>
          <a:xfrm>
            <a:off x="8083042" y="5013604"/>
            <a:ext cx="3537458"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Predictability and adherence to existing protocols are critical to maintaining investment confidence and avoiding regulatory whiplash during the transition</a:t>
            </a:r>
            <a:endParaRPr lang="en-US" sz="1200" dirty="0">
              <a:solidFill>
                <a:srgbClr val="000000"/>
              </a:solidFill>
            </a:endParaRPr>
          </a:p>
        </p:txBody>
      </p:sp>
      <p:sp>
        <p:nvSpPr>
          <p:cNvPr id="62" name="TextBox 61">
            <a:extLst>
              <a:ext uri="{FF2B5EF4-FFF2-40B4-BE49-F238E27FC236}">
                <a16:creationId xmlns:a16="http://schemas.microsoft.com/office/drawing/2014/main" id="{473909D5-FCC9-F7A5-AFFF-FD69D1A36E1F}"/>
              </a:ext>
            </a:extLst>
          </p:cNvPr>
          <p:cNvSpPr txBox="1"/>
          <p:nvPr>
            <p:custDataLst>
              <p:tags r:id="rId31"/>
            </p:custDataLst>
          </p:nvPr>
        </p:nvSpPr>
        <p:spPr>
          <a:xfrm>
            <a:off x="1974972" y="5013604"/>
            <a:ext cx="1551135"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lang="en-US" sz="1200" dirty="0"/>
              <a:t>Prefer stakeholder process or limit retroactivity</a:t>
            </a:r>
            <a:endParaRPr lang="en-US" sz="1200" b="1" dirty="0">
              <a:solidFill>
                <a:srgbClr val="000000"/>
              </a:solidFill>
            </a:endParaRPr>
          </a:p>
        </p:txBody>
      </p:sp>
      <p:sp>
        <p:nvSpPr>
          <p:cNvPr id="5" name="TextBox 4">
            <a:extLst>
              <a:ext uri="{FF2B5EF4-FFF2-40B4-BE49-F238E27FC236}">
                <a16:creationId xmlns:a16="http://schemas.microsoft.com/office/drawing/2014/main" id="{F7649A9F-745A-A254-3E23-FEBF155D6154}"/>
              </a:ext>
            </a:extLst>
          </p:cNvPr>
          <p:cNvSpPr txBox="1"/>
          <p:nvPr>
            <p:custDataLst>
              <p:tags r:id="rId32"/>
            </p:custDataLst>
          </p:nvPr>
        </p:nvSpPr>
        <p:spPr>
          <a:xfrm>
            <a:off x="2130794" y="6142878"/>
            <a:ext cx="8553659"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1. Good Cause Exception</a:t>
            </a:r>
          </a:p>
        </p:txBody>
      </p:sp>
      <p:sp>
        <p:nvSpPr>
          <p:cNvPr id="32" name="2. Slide Title">
            <a:extLst>
              <a:ext uri="{FF2B5EF4-FFF2-40B4-BE49-F238E27FC236}">
                <a16:creationId xmlns:a16="http://schemas.microsoft.com/office/drawing/2014/main" id="{561BAC87-7EE7-6FB6-1872-2C01B0D5EA87}"/>
              </a:ext>
            </a:extLst>
          </p:cNvPr>
          <p:cNvSpPr>
            <a:spLocks noGrp="1"/>
          </p:cNvSpPr>
          <p:nvPr>
            <p:ph type="title"/>
            <p:custDataLst>
              <p:tags r:id="rId33"/>
            </p:custDataLst>
          </p:nvPr>
        </p:nvSpPr>
        <p:spPr>
          <a:xfrm>
            <a:off x="554736" y="172212"/>
            <a:ext cx="11082528" cy="731520"/>
          </a:xfrm>
        </p:spPr>
        <p:txBody>
          <a:bodyPr vert="horz"/>
          <a:lstStyle/>
          <a:p>
            <a:r>
              <a:rPr lang="en-US" sz="2300" dirty="0"/>
              <a:t>Stakeholder feedback received through written public comments focused on Batch Zero eligibility, timing, and integration with transmission planning (2/2)</a:t>
            </a:r>
          </a:p>
        </p:txBody>
      </p:sp>
      <p:sp>
        <p:nvSpPr>
          <p:cNvPr id="35" name="TextBox 34">
            <a:extLst>
              <a:ext uri="{FF2B5EF4-FFF2-40B4-BE49-F238E27FC236}">
                <a16:creationId xmlns:a16="http://schemas.microsoft.com/office/drawing/2014/main" id="{060FECA5-1A1D-83DA-AAF6-D5F63BB14725}"/>
              </a:ext>
            </a:extLst>
          </p:cNvPr>
          <p:cNvSpPr txBox="1"/>
          <p:nvPr>
            <p:custDataLst>
              <p:tags r:id="rId34"/>
            </p:custDataLst>
          </p:nvPr>
        </p:nvSpPr>
        <p:spPr>
          <a:xfrm>
            <a:off x="2130794" y="6282879"/>
            <a:ext cx="8553659"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Note: 35+ public written comments received (120+ pages of commentary)</a:t>
            </a:r>
          </a:p>
        </p:txBody>
      </p:sp>
    </p:spTree>
    <p:extLst>
      <p:ext uri="{BB962C8B-B14F-4D97-AF65-F5344CB8AC3E}">
        <p14:creationId xmlns:p14="http://schemas.microsoft.com/office/powerpoint/2010/main" val="83373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FFD61-E412-BAD2-9C42-60F728127EB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6898D6A-439E-C21F-93B9-F641C11274F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404" imgH="405" progId="TCLayout.ActiveDocument.1">
                  <p:embed/>
                </p:oleObj>
              </mc:Choice>
              <mc:Fallback>
                <p:oleObj name="think-cell Slide" r:id="rId32" imgW="404" imgH="405" progId="TCLayout.ActiveDocument.1">
                  <p:embed/>
                  <p:pic>
                    <p:nvPicPr>
                      <p:cNvPr id="7" name="Object 6" hidden="1">
                        <a:extLst>
                          <a:ext uri="{FF2B5EF4-FFF2-40B4-BE49-F238E27FC236}">
                            <a16:creationId xmlns:a16="http://schemas.microsoft.com/office/drawing/2014/main" id="{C6898D6A-439E-C21F-93B9-F641C11274F1}"/>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C93F3AB-9665-A9AB-0B46-7F580DA76475}"/>
              </a:ext>
            </a:extLst>
          </p:cNvPr>
          <p:cNvSpPr>
            <a:spLocks noGrp="1"/>
          </p:cNvSpPr>
          <p:nvPr>
            <p:ph type="title"/>
            <p:custDataLst>
              <p:tags r:id="rId2"/>
            </p:custDataLst>
          </p:nvPr>
        </p:nvSpPr>
        <p:spPr>
          <a:xfrm>
            <a:off x="554736" y="172212"/>
            <a:ext cx="11082528" cy="731520"/>
          </a:xfrm>
        </p:spPr>
        <p:txBody>
          <a:bodyPr vert="horz"/>
          <a:lstStyle/>
          <a:p>
            <a:r>
              <a:rPr lang="en-NZ" dirty="0"/>
              <a:t>The survey covered eight areas and contained 32 questions</a:t>
            </a:r>
            <a:endParaRPr lang="en-US" dirty="0"/>
          </a:p>
        </p:txBody>
      </p:sp>
      <p:sp>
        <p:nvSpPr>
          <p:cNvPr id="6" name="TextBox 5">
            <a:extLst>
              <a:ext uri="{FF2B5EF4-FFF2-40B4-BE49-F238E27FC236}">
                <a16:creationId xmlns:a16="http://schemas.microsoft.com/office/drawing/2014/main" id="{ED36D9B1-E404-6E6C-AF73-9D5B1B92D932}"/>
              </a:ext>
            </a:extLst>
          </p:cNvPr>
          <p:cNvSpPr txBox="1"/>
          <p:nvPr>
            <p:custDataLst>
              <p:tags r:id="rId3"/>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cxnSp>
        <p:nvCxnSpPr>
          <p:cNvPr id="3" name="Straight Connector 2">
            <a:extLst>
              <a:ext uri="{FF2B5EF4-FFF2-40B4-BE49-F238E27FC236}">
                <a16:creationId xmlns:a16="http://schemas.microsoft.com/office/drawing/2014/main" id="{9E5EB0B5-5D5D-E910-0A01-3019B2F05D82}"/>
              </a:ext>
            </a:extLst>
          </p:cNvPr>
          <p:cNvCxnSpPr>
            <a:cxnSpLocks/>
          </p:cNvCxnSpPr>
          <p:nvPr>
            <p:custDataLst>
              <p:tags r:id="rId4"/>
            </p:custDataLst>
          </p:nvPr>
        </p:nvCxnSpPr>
        <p:spPr>
          <a:xfrm>
            <a:off x="571500" y="1296823"/>
            <a:ext cx="11049000" cy="0"/>
          </a:xfrm>
          <a:prstGeom prst="line">
            <a:avLst/>
          </a:prstGeom>
          <a:ln w="3175" cap="flat">
            <a:solidFill>
              <a:schemeClr val="tx1">
                <a:lumMod val="95000"/>
                <a:lumOff val="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4367276-F75E-1B28-F398-BE75A6C8A284}"/>
              </a:ext>
            </a:extLst>
          </p:cNvPr>
          <p:cNvSpPr txBox="1"/>
          <p:nvPr>
            <p:custDataLst>
              <p:tags r:id="rId5"/>
            </p:custDataLst>
          </p:nvPr>
        </p:nvSpPr>
        <p:spPr>
          <a:xfrm>
            <a:off x="571500" y="1034017"/>
            <a:ext cx="3324996"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b="1" dirty="0">
                <a:solidFill>
                  <a:srgbClr val="000000"/>
                </a:solidFill>
                <a:latin typeface="Arial"/>
              </a:rPr>
              <a:t>Survey section</a:t>
            </a:r>
            <a:endPar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4" name="TextBox 13">
            <a:extLst>
              <a:ext uri="{FF2B5EF4-FFF2-40B4-BE49-F238E27FC236}">
                <a16:creationId xmlns:a16="http://schemas.microsoft.com/office/drawing/2014/main" id="{191872F9-8C39-A976-0139-B29F7AC965E4}"/>
              </a:ext>
            </a:extLst>
          </p:cNvPr>
          <p:cNvSpPr txBox="1">
            <a:spLocks/>
          </p:cNvSpPr>
          <p:nvPr>
            <p:custDataLst>
              <p:tags r:id="rId6"/>
            </p:custDataLst>
          </p:nvPr>
        </p:nvSpPr>
        <p:spPr>
          <a:xfrm>
            <a:off x="2943372" y="1034017"/>
            <a:ext cx="158830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b="1" dirty="0">
                <a:solidFill>
                  <a:srgbClr val="000000"/>
                </a:solidFill>
                <a:latin typeface="Arial"/>
              </a:rPr>
              <a:t>Questions</a:t>
            </a:r>
            <a:endPar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0B523717-3DD3-5DA8-BFA2-23D098B4067F}"/>
              </a:ext>
            </a:extLst>
          </p:cNvPr>
          <p:cNvCxnSpPr>
            <a:cxnSpLocks/>
          </p:cNvCxnSpPr>
          <p:nvPr>
            <p:custDataLst>
              <p:tags r:id="rId7"/>
            </p:custDataLst>
          </p:nvPr>
        </p:nvCxnSpPr>
        <p:spPr>
          <a:xfrm>
            <a:off x="571500" y="1908017"/>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6439A9B-5113-9ED0-B8F8-827A4B6260F3}"/>
              </a:ext>
            </a:extLst>
          </p:cNvPr>
          <p:cNvCxnSpPr>
            <a:cxnSpLocks/>
          </p:cNvCxnSpPr>
          <p:nvPr>
            <p:custDataLst>
              <p:tags r:id="rId8"/>
            </p:custDataLst>
          </p:nvPr>
        </p:nvCxnSpPr>
        <p:spPr>
          <a:xfrm>
            <a:off x="571500" y="2470560"/>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A0F605D-FB09-562C-DF50-BB007166BAEB}"/>
              </a:ext>
            </a:extLst>
          </p:cNvPr>
          <p:cNvCxnSpPr>
            <a:cxnSpLocks/>
          </p:cNvCxnSpPr>
          <p:nvPr>
            <p:custDataLst>
              <p:tags r:id="rId9"/>
            </p:custDataLst>
          </p:nvPr>
        </p:nvCxnSpPr>
        <p:spPr>
          <a:xfrm>
            <a:off x="571500" y="3033103"/>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3A1C2DD-BC5D-890D-75A5-189523394466}"/>
              </a:ext>
            </a:extLst>
          </p:cNvPr>
          <p:cNvCxnSpPr>
            <a:cxnSpLocks/>
          </p:cNvCxnSpPr>
          <p:nvPr>
            <p:custDataLst>
              <p:tags r:id="rId10"/>
            </p:custDataLst>
          </p:nvPr>
        </p:nvCxnSpPr>
        <p:spPr>
          <a:xfrm>
            <a:off x="571500" y="3595646"/>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0CD6D8C-1AA4-1962-8E45-01D696539A4F}"/>
              </a:ext>
            </a:extLst>
          </p:cNvPr>
          <p:cNvCxnSpPr>
            <a:cxnSpLocks/>
          </p:cNvCxnSpPr>
          <p:nvPr>
            <p:custDataLst>
              <p:tags r:id="rId11"/>
            </p:custDataLst>
          </p:nvPr>
        </p:nvCxnSpPr>
        <p:spPr>
          <a:xfrm>
            <a:off x="571500" y="4158189"/>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335C090-84BF-45AF-DD63-D2BFF3B82F04}"/>
              </a:ext>
            </a:extLst>
          </p:cNvPr>
          <p:cNvCxnSpPr>
            <a:cxnSpLocks/>
          </p:cNvCxnSpPr>
          <p:nvPr>
            <p:custDataLst>
              <p:tags r:id="rId12"/>
            </p:custDataLst>
          </p:nvPr>
        </p:nvCxnSpPr>
        <p:spPr>
          <a:xfrm>
            <a:off x="571500" y="4720732"/>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8E9C8D-AE33-DC14-AC18-622410E702FE}"/>
              </a:ext>
            </a:extLst>
          </p:cNvPr>
          <p:cNvCxnSpPr>
            <a:cxnSpLocks/>
          </p:cNvCxnSpPr>
          <p:nvPr>
            <p:custDataLst>
              <p:tags r:id="rId13"/>
            </p:custDataLst>
          </p:nvPr>
        </p:nvCxnSpPr>
        <p:spPr>
          <a:xfrm>
            <a:off x="571500" y="5283275"/>
            <a:ext cx="11049000" cy="0"/>
          </a:xfrm>
          <a:prstGeom prst="line">
            <a:avLst/>
          </a:prstGeom>
          <a:ln w="317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EC40551-6C86-12A9-4A76-DC6C82555FF1}"/>
              </a:ext>
            </a:extLst>
          </p:cNvPr>
          <p:cNvSpPr txBox="1">
            <a:spLocks/>
          </p:cNvSpPr>
          <p:nvPr>
            <p:custDataLst>
              <p:tags r:id="rId14"/>
            </p:custDataLst>
          </p:nvPr>
        </p:nvSpPr>
        <p:spPr>
          <a:xfrm>
            <a:off x="4831038" y="1034017"/>
            <a:ext cx="6789463"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b="1" dirty="0">
                <a:solidFill>
                  <a:srgbClr val="000000"/>
                </a:solidFill>
                <a:latin typeface="Arial"/>
              </a:rPr>
              <a:t>Topics covered</a:t>
            </a:r>
            <a:endPar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nvGrpSpPr>
          <p:cNvPr id="83" name="Group 82">
            <a:extLst>
              <a:ext uri="{FF2B5EF4-FFF2-40B4-BE49-F238E27FC236}">
                <a16:creationId xmlns:a16="http://schemas.microsoft.com/office/drawing/2014/main" id="{696B31DF-B841-BA0C-23DB-C4B68FE90D39}"/>
              </a:ext>
            </a:extLst>
          </p:cNvPr>
          <p:cNvGrpSpPr/>
          <p:nvPr/>
        </p:nvGrpSpPr>
        <p:grpSpPr>
          <a:xfrm>
            <a:off x="571500" y="1411302"/>
            <a:ext cx="11049001" cy="430887"/>
            <a:chOff x="571500" y="1411302"/>
            <a:chExt cx="11049001" cy="430887"/>
          </a:xfrm>
        </p:grpSpPr>
        <p:sp>
          <p:nvSpPr>
            <p:cNvPr id="17" name="TrackerAlphaBlue 27">
              <a:extLst>
                <a:ext uri="{FF2B5EF4-FFF2-40B4-BE49-F238E27FC236}">
                  <a16:creationId xmlns:a16="http://schemas.microsoft.com/office/drawing/2014/main" id="{A87ACE21-5EB0-95A1-3101-5238A0BA79E3}"/>
                </a:ext>
              </a:extLst>
            </p:cNvPr>
            <p:cNvSpPr/>
            <p:nvPr>
              <p:custDataLst>
                <p:tags r:id="rId29"/>
              </p:custDataLst>
            </p:nvPr>
          </p:nvSpPr>
          <p:spPr>
            <a:xfrm>
              <a:off x="571500" y="1411302"/>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A</a:t>
              </a:r>
            </a:p>
          </p:txBody>
        </p:sp>
        <p:sp>
          <p:nvSpPr>
            <p:cNvPr id="27" name="TextBox 26">
              <a:extLst>
                <a:ext uri="{FF2B5EF4-FFF2-40B4-BE49-F238E27FC236}">
                  <a16:creationId xmlns:a16="http://schemas.microsoft.com/office/drawing/2014/main" id="{2416A6C1-F5DC-8D6B-CB02-C3AAB2E46B01}"/>
                </a:ext>
              </a:extLst>
            </p:cNvPr>
            <p:cNvSpPr txBox="1">
              <a:spLocks/>
            </p:cNvSpPr>
            <p:nvPr>
              <p:custDataLst>
                <p:tags r:id="rId30"/>
              </p:custDataLst>
            </p:nvPr>
          </p:nvSpPr>
          <p:spPr>
            <a:xfrm>
              <a:off x="2943372" y="1411302"/>
              <a:ext cx="1588304" cy="430887"/>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4 </a:t>
              </a:r>
              <a:r>
                <a:rPr lang="en-US" sz="1400" dirty="0">
                  <a:solidFill>
                    <a:srgbClr val="000000"/>
                  </a:solidFill>
                  <a:latin typeface="Arial"/>
                </a:rPr>
                <a:t>Multiple choices</a:t>
              </a:r>
              <a:endParaRPr lang="en-US" sz="1400" b="1" dirty="0">
                <a:solidFill>
                  <a:srgbClr val="000000"/>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1 </a:t>
              </a:r>
              <a:r>
                <a:rPr lang="en-US" sz="1400" dirty="0">
                  <a:solidFill>
                    <a:srgbClr val="000000"/>
                  </a:solidFill>
                  <a:latin typeface="Arial"/>
                </a:rPr>
                <a:t>Free response</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8" name="TextBox 17">
              <a:extLst>
                <a:ext uri="{FF2B5EF4-FFF2-40B4-BE49-F238E27FC236}">
                  <a16:creationId xmlns:a16="http://schemas.microsoft.com/office/drawing/2014/main" id="{2DF304C4-0737-013F-34EB-B97A770F42B9}"/>
                </a:ext>
              </a:extLst>
            </p:cNvPr>
            <p:cNvSpPr txBox="1">
              <a:spLocks/>
            </p:cNvSpPr>
            <p:nvPr/>
          </p:nvSpPr>
          <p:spPr>
            <a:xfrm>
              <a:off x="972273" y="1411302"/>
              <a:ext cx="1801750"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Initial screening study/early input</a:t>
              </a:r>
              <a:endParaRPr lang="en-US" sz="1400" dirty="0"/>
            </a:p>
          </p:txBody>
        </p:sp>
        <p:sp>
          <p:nvSpPr>
            <p:cNvPr id="20" name="TextBox 19">
              <a:extLst>
                <a:ext uri="{FF2B5EF4-FFF2-40B4-BE49-F238E27FC236}">
                  <a16:creationId xmlns:a16="http://schemas.microsoft.com/office/drawing/2014/main" id="{5E8991E5-E0D3-179B-240F-78CD2ABDFD58}"/>
                </a:ext>
              </a:extLst>
            </p:cNvPr>
            <p:cNvSpPr txBox="1">
              <a:spLocks/>
            </p:cNvSpPr>
            <p:nvPr/>
          </p:nvSpPr>
          <p:spPr>
            <a:xfrm>
              <a:off x="4831038" y="1411302"/>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Early-stage feasibility, study consistency, ERCOT–developer communication, and responsiveness during initial engagement</a:t>
              </a:r>
            </a:p>
          </p:txBody>
        </p:sp>
      </p:grpSp>
      <p:grpSp>
        <p:nvGrpSpPr>
          <p:cNvPr id="82" name="Group 81">
            <a:extLst>
              <a:ext uri="{FF2B5EF4-FFF2-40B4-BE49-F238E27FC236}">
                <a16:creationId xmlns:a16="http://schemas.microsoft.com/office/drawing/2014/main" id="{98D9A337-CC67-792D-9475-D1793E85FD83}"/>
              </a:ext>
            </a:extLst>
          </p:cNvPr>
          <p:cNvGrpSpPr/>
          <p:nvPr/>
        </p:nvGrpSpPr>
        <p:grpSpPr>
          <a:xfrm>
            <a:off x="571500" y="1973845"/>
            <a:ext cx="11049001" cy="430887"/>
            <a:chOff x="571500" y="1902569"/>
            <a:chExt cx="11049001" cy="430887"/>
          </a:xfrm>
        </p:grpSpPr>
        <p:sp>
          <p:nvSpPr>
            <p:cNvPr id="29" name="TrackerAlphaBlue 27">
              <a:extLst>
                <a:ext uri="{FF2B5EF4-FFF2-40B4-BE49-F238E27FC236}">
                  <a16:creationId xmlns:a16="http://schemas.microsoft.com/office/drawing/2014/main" id="{53FEC90C-C58A-A3C2-E883-9C4B2DACAEEB}"/>
                </a:ext>
              </a:extLst>
            </p:cNvPr>
            <p:cNvSpPr/>
            <p:nvPr>
              <p:custDataLst>
                <p:tags r:id="rId27"/>
              </p:custDataLst>
            </p:nvPr>
          </p:nvSpPr>
          <p:spPr>
            <a:xfrm>
              <a:off x="571500" y="1902569"/>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B</a:t>
              </a:r>
            </a:p>
          </p:txBody>
        </p:sp>
        <p:sp>
          <p:nvSpPr>
            <p:cNvPr id="35" name="TextBox 34">
              <a:extLst>
                <a:ext uri="{FF2B5EF4-FFF2-40B4-BE49-F238E27FC236}">
                  <a16:creationId xmlns:a16="http://schemas.microsoft.com/office/drawing/2014/main" id="{2B3DEEA1-70A6-F257-0B1A-CBEEF290B3D5}"/>
                </a:ext>
              </a:extLst>
            </p:cNvPr>
            <p:cNvSpPr txBox="1"/>
            <p:nvPr>
              <p:custDataLst>
                <p:tags r:id="rId28"/>
              </p:custDataLst>
            </p:nvPr>
          </p:nvSpPr>
          <p:spPr>
            <a:xfrm>
              <a:off x="2943372" y="1902569"/>
              <a:ext cx="1588304"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4 </a:t>
              </a:r>
              <a:r>
                <a:rPr lang="en-US" sz="1400" dirty="0">
                  <a:solidFill>
                    <a:srgbClr val="000000"/>
                  </a:solidFill>
                  <a:latin typeface="Arial"/>
                </a:rPr>
                <a:t>Multiple choices</a:t>
              </a:r>
              <a:endParaRPr lang="en-US" sz="1400" b="1" dirty="0">
                <a:solidFill>
                  <a:srgbClr val="000000"/>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2 </a:t>
              </a:r>
              <a:r>
                <a:rPr lang="en-US" sz="1400" dirty="0">
                  <a:solidFill>
                    <a:srgbClr val="000000"/>
                  </a:solidFill>
                  <a:latin typeface="Arial"/>
                </a:rPr>
                <a:t>Free response</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32" name="TextBox 31">
              <a:extLst>
                <a:ext uri="{FF2B5EF4-FFF2-40B4-BE49-F238E27FC236}">
                  <a16:creationId xmlns:a16="http://schemas.microsoft.com/office/drawing/2014/main" id="{679B39AB-693C-94A8-5348-91CB3E03E507}"/>
                </a:ext>
              </a:extLst>
            </p:cNvPr>
            <p:cNvSpPr txBox="1">
              <a:spLocks/>
            </p:cNvSpPr>
            <p:nvPr/>
          </p:nvSpPr>
          <p:spPr>
            <a:xfrm>
              <a:off x="972273" y="1902569"/>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Eligibility criteria</a:t>
              </a:r>
              <a:endParaRPr lang="en-US" sz="1400" dirty="0"/>
            </a:p>
          </p:txBody>
        </p:sp>
        <p:sp>
          <p:nvSpPr>
            <p:cNvPr id="34" name="TextBox 33">
              <a:extLst>
                <a:ext uri="{FF2B5EF4-FFF2-40B4-BE49-F238E27FC236}">
                  <a16:creationId xmlns:a16="http://schemas.microsoft.com/office/drawing/2014/main" id="{1CF2202D-8B8F-98A0-3EEB-21E716BC5C84}"/>
                </a:ext>
              </a:extLst>
            </p:cNvPr>
            <p:cNvSpPr txBox="1">
              <a:spLocks/>
            </p:cNvSpPr>
            <p:nvPr/>
          </p:nvSpPr>
          <p:spPr>
            <a:xfrm>
              <a:off x="4831038" y="1902569"/>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Requirements for Batch Zero inclusion, treatment of CLRs/BTM/BYOG, and timing of transition to a formal batch process</a:t>
              </a:r>
            </a:p>
          </p:txBody>
        </p:sp>
      </p:grpSp>
      <p:grpSp>
        <p:nvGrpSpPr>
          <p:cNvPr id="84" name="Group 83">
            <a:extLst>
              <a:ext uri="{FF2B5EF4-FFF2-40B4-BE49-F238E27FC236}">
                <a16:creationId xmlns:a16="http://schemas.microsoft.com/office/drawing/2014/main" id="{5E9D38DD-FB74-6827-BA20-821AB904D736}"/>
              </a:ext>
            </a:extLst>
          </p:cNvPr>
          <p:cNvGrpSpPr/>
          <p:nvPr/>
        </p:nvGrpSpPr>
        <p:grpSpPr>
          <a:xfrm>
            <a:off x="571500" y="2536388"/>
            <a:ext cx="11049001" cy="430887"/>
            <a:chOff x="571500" y="2415307"/>
            <a:chExt cx="11049001" cy="430887"/>
          </a:xfrm>
        </p:grpSpPr>
        <p:sp>
          <p:nvSpPr>
            <p:cNvPr id="38" name="TrackerAlphaBlue 27">
              <a:extLst>
                <a:ext uri="{FF2B5EF4-FFF2-40B4-BE49-F238E27FC236}">
                  <a16:creationId xmlns:a16="http://schemas.microsoft.com/office/drawing/2014/main" id="{651401BD-4A12-C7A0-2241-5C726379E01C}"/>
                </a:ext>
              </a:extLst>
            </p:cNvPr>
            <p:cNvSpPr/>
            <p:nvPr>
              <p:custDataLst>
                <p:tags r:id="rId25"/>
              </p:custDataLst>
            </p:nvPr>
          </p:nvSpPr>
          <p:spPr>
            <a:xfrm>
              <a:off x="571500" y="2415307"/>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C</a:t>
              </a:r>
            </a:p>
          </p:txBody>
        </p:sp>
        <p:sp>
          <p:nvSpPr>
            <p:cNvPr id="49" name="TextBox 48">
              <a:extLst>
                <a:ext uri="{FF2B5EF4-FFF2-40B4-BE49-F238E27FC236}">
                  <a16:creationId xmlns:a16="http://schemas.microsoft.com/office/drawing/2014/main" id="{CFB1DAAF-6FB7-A10B-B8A3-B2E107BB50F9}"/>
                </a:ext>
              </a:extLst>
            </p:cNvPr>
            <p:cNvSpPr txBox="1"/>
            <p:nvPr>
              <p:custDataLst>
                <p:tags r:id="rId26"/>
              </p:custDataLst>
            </p:nvPr>
          </p:nvSpPr>
          <p:spPr>
            <a:xfrm>
              <a:off x="2943372" y="2415307"/>
              <a:ext cx="1588304"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5 </a:t>
              </a:r>
              <a:r>
                <a:rPr lang="en-US" sz="1400" dirty="0">
                  <a:solidFill>
                    <a:srgbClr val="000000"/>
                  </a:solidFill>
                  <a:latin typeface="Arial"/>
                </a:rPr>
                <a:t>Multiple choices</a:t>
              </a:r>
              <a:endParaRPr lang="en-US" sz="1400" b="1" dirty="0">
                <a:solidFill>
                  <a:srgbClr val="000000"/>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1 </a:t>
              </a:r>
              <a:r>
                <a:rPr lang="en-US" sz="1400" dirty="0">
                  <a:solidFill>
                    <a:srgbClr val="000000"/>
                  </a:solidFill>
                  <a:latin typeface="Arial"/>
                </a:rPr>
                <a:t>Free response</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47" name="TextBox 46">
              <a:extLst>
                <a:ext uri="{FF2B5EF4-FFF2-40B4-BE49-F238E27FC236}">
                  <a16:creationId xmlns:a16="http://schemas.microsoft.com/office/drawing/2014/main" id="{DBC272BA-6A85-AB7E-6E92-5E5F1636885F}"/>
                </a:ext>
              </a:extLst>
            </p:cNvPr>
            <p:cNvSpPr txBox="1">
              <a:spLocks/>
            </p:cNvSpPr>
            <p:nvPr/>
          </p:nvSpPr>
          <p:spPr>
            <a:xfrm>
              <a:off x="972273" y="2415307"/>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Batch study</a:t>
              </a:r>
              <a:endParaRPr lang="en-US" sz="1400" dirty="0"/>
            </a:p>
          </p:txBody>
        </p:sp>
        <p:sp>
          <p:nvSpPr>
            <p:cNvPr id="48" name="TextBox 47">
              <a:extLst>
                <a:ext uri="{FF2B5EF4-FFF2-40B4-BE49-F238E27FC236}">
                  <a16:creationId xmlns:a16="http://schemas.microsoft.com/office/drawing/2014/main" id="{2245E46B-A985-44EB-E484-87B096CC091B}"/>
                </a:ext>
              </a:extLst>
            </p:cNvPr>
            <p:cNvSpPr txBox="1">
              <a:spLocks/>
            </p:cNvSpPr>
            <p:nvPr/>
          </p:nvSpPr>
          <p:spPr>
            <a:xfrm>
              <a:off x="4831038" y="2415307"/>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Batch governance, study frequency and methodology, stability analysis, and identification of required transmission upgrades</a:t>
              </a:r>
            </a:p>
          </p:txBody>
        </p:sp>
      </p:grpSp>
      <p:grpSp>
        <p:nvGrpSpPr>
          <p:cNvPr id="85" name="Group 84">
            <a:extLst>
              <a:ext uri="{FF2B5EF4-FFF2-40B4-BE49-F238E27FC236}">
                <a16:creationId xmlns:a16="http://schemas.microsoft.com/office/drawing/2014/main" id="{593229D7-1EE5-59F3-2F3B-CF1A1264CC1B}"/>
              </a:ext>
            </a:extLst>
          </p:cNvPr>
          <p:cNvGrpSpPr/>
          <p:nvPr/>
        </p:nvGrpSpPr>
        <p:grpSpPr>
          <a:xfrm>
            <a:off x="571500" y="3098931"/>
            <a:ext cx="11049001" cy="430887"/>
            <a:chOff x="571500" y="2938931"/>
            <a:chExt cx="11049001" cy="430887"/>
          </a:xfrm>
        </p:grpSpPr>
        <p:sp>
          <p:nvSpPr>
            <p:cNvPr id="51" name="TrackerAlphaBlue 27">
              <a:extLst>
                <a:ext uri="{FF2B5EF4-FFF2-40B4-BE49-F238E27FC236}">
                  <a16:creationId xmlns:a16="http://schemas.microsoft.com/office/drawing/2014/main" id="{7FD6B654-6D2B-9BD8-BCF1-BCC62B643DA0}"/>
                </a:ext>
              </a:extLst>
            </p:cNvPr>
            <p:cNvSpPr/>
            <p:nvPr>
              <p:custDataLst>
                <p:tags r:id="rId23"/>
              </p:custDataLst>
            </p:nvPr>
          </p:nvSpPr>
          <p:spPr>
            <a:xfrm>
              <a:off x="571500" y="2938931"/>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D</a:t>
              </a:r>
            </a:p>
          </p:txBody>
        </p:sp>
        <p:sp>
          <p:nvSpPr>
            <p:cNvPr id="54" name="TextBox 53">
              <a:extLst>
                <a:ext uri="{FF2B5EF4-FFF2-40B4-BE49-F238E27FC236}">
                  <a16:creationId xmlns:a16="http://schemas.microsoft.com/office/drawing/2014/main" id="{FD991F26-6BBF-D512-83B8-B284D8CCD24E}"/>
                </a:ext>
              </a:extLst>
            </p:cNvPr>
            <p:cNvSpPr txBox="1"/>
            <p:nvPr>
              <p:custDataLst>
                <p:tags r:id="rId24"/>
              </p:custDataLst>
            </p:nvPr>
          </p:nvSpPr>
          <p:spPr>
            <a:xfrm>
              <a:off x="2943372" y="2938931"/>
              <a:ext cx="1588304"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5 </a:t>
              </a:r>
              <a:r>
                <a:rPr lang="en-US" sz="1400" dirty="0">
                  <a:solidFill>
                    <a:srgbClr val="000000"/>
                  </a:solidFill>
                  <a:latin typeface="Arial"/>
                </a:rPr>
                <a:t>Multiple choices</a:t>
              </a:r>
              <a:endParaRPr lang="en-US" sz="1400" b="1" dirty="0">
                <a:solidFill>
                  <a:srgbClr val="000000"/>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1 </a:t>
              </a:r>
              <a:r>
                <a:rPr lang="en-US" sz="1400" dirty="0">
                  <a:solidFill>
                    <a:srgbClr val="000000"/>
                  </a:solidFill>
                  <a:latin typeface="Arial"/>
                </a:rPr>
                <a:t>Free response</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id="{6D9AAF08-24DE-CCB2-24DC-3C91C8DD9227}"/>
                </a:ext>
              </a:extLst>
            </p:cNvPr>
            <p:cNvSpPr txBox="1">
              <a:spLocks/>
            </p:cNvSpPr>
            <p:nvPr/>
          </p:nvSpPr>
          <p:spPr>
            <a:xfrm>
              <a:off x="972273" y="2938931"/>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Allocate and commit</a:t>
              </a:r>
              <a:endParaRPr lang="en-US" sz="1400" dirty="0"/>
            </a:p>
          </p:txBody>
        </p:sp>
        <p:sp>
          <p:nvSpPr>
            <p:cNvPr id="53" name="TextBox 52">
              <a:extLst>
                <a:ext uri="{FF2B5EF4-FFF2-40B4-BE49-F238E27FC236}">
                  <a16:creationId xmlns:a16="http://schemas.microsoft.com/office/drawing/2014/main" id="{58FBA209-06C7-440E-2BF6-182BC1D06596}"/>
                </a:ext>
              </a:extLst>
            </p:cNvPr>
            <p:cNvSpPr txBox="1">
              <a:spLocks/>
            </p:cNvSpPr>
            <p:nvPr/>
          </p:nvSpPr>
          <p:spPr>
            <a:xfrm>
              <a:off x="4831038" y="2938931"/>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Allocation principles, decision timelines, treatment of dispatchable and co-located load, and consequences for missed milestones</a:t>
              </a:r>
            </a:p>
          </p:txBody>
        </p:sp>
      </p:grpSp>
      <p:grpSp>
        <p:nvGrpSpPr>
          <p:cNvPr id="86" name="Group 85">
            <a:extLst>
              <a:ext uri="{FF2B5EF4-FFF2-40B4-BE49-F238E27FC236}">
                <a16:creationId xmlns:a16="http://schemas.microsoft.com/office/drawing/2014/main" id="{C2B3657F-6FBF-9663-3B6C-68F07BC30501}"/>
              </a:ext>
            </a:extLst>
          </p:cNvPr>
          <p:cNvGrpSpPr/>
          <p:nvPr/>
        </p:nvGrpSpPr>
        <p:grpSpPr>
          <a:xfrm>
            <a:off x="571500" y="3661474"/>
            <a:ext cx="11049001" cy="430887"/>
            <a:chOff x="571500" y="3462555"/>
            <a:chExt cx="11049001" cy="430887"/>
          </a:xfrm>
        </p:grpSpPr>
        <p:sp>
          <p:nvSpPr>
            <p:cNvPr id="57" name="TrackerAlphaBlue 27">
              <a:extLst>
                <a:ext uri="{FF2B5EF4-FFF2-40B4-BE49-F238E27FC236}">
                  <a16:creationId xmlns:a16="http://schemas.microsoft.com/office/drawing/2014/main" id="{BDAFEF66-1AD2-1310-B51F-0A39C82F3E90}"/>
                </a:ext>
              </a:extLst>
            </p:cNvPr>
            <p:cNvSpPr/>
            <p:nvPr>
              <p:custDataLst>
                <p:tags r:id="rId21"/>
              </p:custDataLst>
            </p:nvPr>
          </p:nvSpPr>
          <p:spPr>
            <a:xfrm>
              <a:off x="571500" y="3462555"/>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E</a:t>
              </a:r>
            </a:p>
          </p:txBody>
        </p:sp>
        <p:sp>
          <p:nvSpPr>
            <p:cNvPr id="60" name="TextBox 59">
              <a:extLst>
                <a:ext uri="{FF2B5EF4-FFF2-40B4-BE49-F238E27FC236}">
                  <a16:creationId xmlns:a16="http://schemas.microsoft.com/office/drawing/2014/main" id="{ECFC9DB5-871D-357B-B75E-0B8106614B1E}"/>
                </a:ext>
              </a:extLst>
            </p:cNvPr>
            <p:cNvSpPr txBox="1"/>
            <p:nvPr>
              <p:custDataLst>
                <p:tags r:id="rId22"/>
              </p:custDataLst>
            </p:nvPr>
          </p:nvSpPr>
          <p:spPr>
            <a:xfrm>
              <a:off x="2943372" y="3462555"/>
              <a:ext cx="1588304"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2 </a:t>
              </a:r>
              <a:r>
                <a:rPr lang="en-US" sz="1400" dirty="0">
                  <a:solidFill>
                    <a:srgbClr val="000000"/>
                  </a:solidFill>
                  <a:latin typeface="Arial"/>
                </a:rPr>
                <a:t>Multiple choices</a:t>
              </a:r>
              <a:endParaRPr lang="en-US" sz="1400" b="1" dirty="0">
                <a:solidFill>
                  <a:srgbClr val="000000"/>
                </a:solidFill>
                <a:latin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1 </a:t>
              </a:r>
              <a:r>
                <a:rPr lang="en-US" sz="1400" dirty="0">
                  <a:solidFill>
                    <a:srgbClr val="000000"/>
                  </a:solidFill>
                  <a:latin typeface="Arial"/>
                </a:rPr>
                <a:t>Free response</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8" name="TextBox 57">
              <a:extLst>
                <a:ext uri="{FF2B5EF4-FFF2-40B4-BE49-F238E27FC236}">
                  <a16:creationId xmlns:a16="http://schemas.microsoft.com/office/drawing/2014/main" id="{985D8A76-005E-CACF-9D51-7516CA35849E}"/>
                </a:ext>
              </a:extLst>
            </p:cNvPr>
            <p:cNvSpPr txBox="1">
              <a:spLocks/>
            </p:cNvSpPr>
            <p:nvPr/>
          </p:nvSpPr>
          <p:spPr>
            <a:xfrm>
              <a:off x="972273" y="3462555"/>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RPG</a:t>
              </a:r>
              <a:endParaRPr lang="en-US" sz="1400" dirty="0"/>
            </a:p>
          </p:txBody>
        </p:sp>
        <p:sp>
          <p:nvSpPr>
            <p:cNvPr id="59" name="TextBox 58">
              <a:extLst>
                <a:ext uri="{FF2B5EF4-FFF2-40B4-BE49-F238E27FC236}">
                  <a16:creationId xmlns:a16="http://schemas.microsoft.com/office/drawing/2014/main" id="{E51F29B4-FAF4-A303-7FFB-43C4C98AAF38}"/>
                </a:ext>
              </a:extLst>
            </p:cNvPr>
            <p:cNvSpPr txBox="1">
              <a:spLocks/>
            </p:cNvSpPr>
            <p:nvPr/>
          </p:nvSpPr>
          <p:spPr>
            <a:xfrm>
              <a:off x="4831038" y="3462555"/>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Alignment between Batch Study outcomes and the Regional Planning Group transmission planning process</a:t>
              </a:r>
            </a:p>
          </p:txBody>
        </p:sp>
      </p:grpSp>
      <p:grpSp>
        <p:nvGrpSpPr>
          <p:cNvPr id="87" name="Group 86">
            <a:extLst>
              <a:ext uri="{FF2B5EF4-FFF2-40B4-BE49-F238E27FC236}">
                <a16:creationId xmlns:a16="http://schemas.microsoft.com/office/drawing/2014/main" id="{4DB1D234-B9E3-3F08-FBED-D722EBECE22E}"/>
              </a:ext>
            </a:extLst>
          </p:cNvPr>
          <p:cNvGrpSpPr/>
          <p:nvPr/>
        </p:nvGrpSpPr>
        <p:grpSpPr>
          <a:xfrm>
            <a:off x="571500" y="4224017"/>
            <a:ext cx="11049001" cy="309929"/>
            <a:chOff x="571500" y="3982907"/>
            <a:chExt cx="11049001" cy="309929"/>
          </a:xfrm>
        </p:grpSpPr>
        <p:sp>
          <p:nvSpPr>
            <p:cNvPr id="62" name="TrackerAlphaBlue 27">
              <a:extLst>
                <a:ext uri="{FF2B5EF4-FFF2-40B4-BE49-F238E27FC236}">
                  <a16:creationId xmlns:a16="http://schemas.microsoft.com/office/drawing/2014/main" id="{C42EC3E0-BC68-9407-1A68-730B6084FC3C}"/>
                </a:ext>
              </a:extLst>
            </p:cNvPr>
            <p:cNvSpPr/>
            <p:nvPr>
              <p:custDataLst>
                <p:tags r:id="rId19"/>
              </p:custDataLst>
            </p:nvPr>
          </p:nvSpPr>
          <p:spPr>
            <a:xfrm>
              <a:off x="571500" y="3982907"/>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F</a:t>
              </a:r>
            </a:p>
          </p:txBody>
        </p:sp>
        <p:sp>
          <p:nvSpPr>
            <p:cNvPr id="67" name="TextBox 66">
              <a:extLst>
                <a:ext uri="{FF2B5EF4-FFF2-40B4-BE49-F238E27FC236}">
                  <a16:creationId xmlns:a16="http://schemas.microsoft.com/office/drawing/2014/main" id="{AAE25E20-1701-D315-59A0-996AEB8E7566}"/>
                </a:ext>
              </a:extLst>
            </p:cNvPr>
            <p:cNvSpPr txBox="1"/>
            <p:nvPr>
              <p:custDataLst>
                <p:tags r:id="rId20"/>
              </p:custDataLst>
            </p:nvPr>
          </p:nvSpPr>
          <p:spPr>
            <a:xfrm>
              <a:off x="2943372" y="3982907"/>
              <a:ext cx="158830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1 </a:t>
              </a:r>
              <a:r>
                <a:rPr lang="en-US" sz="1400" dirty="0">
                  <a:solidFill>
                    <a:srgbClr val="000000"/>
                  </a:solidFill>
                  <a:latin typeface="Arial"/>
                </a:rPr>
                <a:t>Free response</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95146234-477B-E2AF-30AC-8E2FE497BD3B}"/>
                </a:ext>
              </a:extLst>
            </p:cNvPr>
            <p:cNvSpPr txBox="1">
              <a:spLocks/>
            </p:cNvSpPr>
            <p:nvPr/>
          </p:nvSpPr>
          <p:spPr>
            <a:xfrm>
              <a:off x="972273" y="3982907"/>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Financial commitments</a:t>
              </a:r>
              <a:endParaRPr lang="en-US" sz="1400" dirty="0"/>
            </a:p>
          </p:txBody>
        </p:sp>
        <p:sp>
          <p:nvSpPr>
            <p:cNvPr id="64" name="TextBox 63">
              <a:extLst>
                <a:ext uri="{FF2B5EF4-FFF2-40B4-BE49-F238E27FC236}">
                  <a16:creationId xmlns:a16="http://schemas.microsoft.com/office/drawing/2014/main" id="{524C29CF-8EAB-B841-08D8-73BAD977E25B}"/>
                </a:ext>
              </a:extLst>
            </p:cNvPr>
            <p:cNvSpPr txBox="1">
              <a:spLocks/>
            </p:cNvSpPr>
            <p:nvPr/>
          </p:nvSpPr>
          <p:spPr>
            <a:xfrm>
              <a:off x="4831038" y="3982907"/>
              <a:ext cx="6789463"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Structure, timing, and policy implications of financial commitments</a:t>
              </a:r>
            </a:p>
          </p:txBody>
        </p:sp>
      </p:grpSp>
      <p:sp>
        <p:nvSpPr>
          <p:cNvPr id="69" name="TrackerAlphaBlue 27">
            <a:extLst>
              <a:ext uri="{FF2B5EF4-FFF2-40B4-BE49-F238E27FC236}">
                <a16:creationId xmlns:a16="http://schemas.microsoft.com/office/drawing/2014/main" id="{EE6E5644-912D-126A-BFFD-3E2C2B9F3403}"/>
              </a:ext>
            </a:extLst>
          </p:cNvPr>
          <p:cNvSpPr/>
          <p:nvPr>
            <p:custDataLst>
              <p:tags r:id="rId15"/>
            </p:custDataLst>
          </p:nvPr>
        </p:nvSpPr>
        <p:spPr>
          <a:xfrm>
            <a:off x="571500" y="4786560"/>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G</a:t>
            </a:r>
          </a:p>
        </p:txBody>
      </p:sp>
      <p:sp>
        <p:nvSpPr>
          <p:cNvPr id="72" name="TextBox 71">
            <a:extLst>
              <a:ext uri="{FF2B5EF4-FFF2-40B4-BE49-F238E27FC236}">
                <a16:creationId xmlns:a16="http://schemas.microsoft.com/office/drawing/2014/main" id="{BD1108D1-C213-58B0-BF99-CBB2A811EF7B}"/>
              </a:ext>
            </a:extLst>
          </p:cNvPr>
          <p:cNvSpPr txBox="1"/>
          <p:nvPr>
            <p:custDataLst>
              <p:tags r:id="rId16"/>
            </p:custDataLst>
          </p:nvPr>
        </p:nvSpPr>
        <p:spPr>
          <a:xfrm>
            <a:off x="2943372" y="4786560"/>
            <a:ext cx="158830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solidFill>
                  <a:srgbClr val="000000"/>
                </a:solidFill>
                <a:latin typeface="Arial"/>
              </a:rPr>
              <a:t>2 </a:t>
            </a:r>
            <a:r>
              <a:rPr lang="en-US" sz="1400" dirty="0">
                <a:solidFill>
                  <a:srgbClr val="000000"/>
                </a:solidFill>
                <a:latin typeface="Arial"/>
              </a:rPr>
              <a:t>Free response</a:t>
            </a:r>
            <a:endParaRPr kumimoji="0" lang="en-US" sz="140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70" name="TextBox 69">
            <a:extLst>
              <a:ext uri="{FF2B5EF4-FFF2-40B4-BE49-F238E27FC236}">
                <a16:creationId xmlns:a16="http://schemas.microsoft.com/office/drawing/2014/main" id="{1643CEE7-706E-C602-BBFD-6C3943BA5D13}"/>
              </a:ext>
            </a:extLst>
          </p:cNvPr>
          <p:cNvSpPr txBox="1">
            <a:spLocks/>
          </p:cNvSpPr>
          <p:nvPr/>
        </p:nvSpPr>
        <p:spPr>
          <a:xfrm>
            <a:off x="972273" y="4786560"/>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Communications</a:t>
            </a:r>
            <a:endParaRPr lang="en-US" sz="1400" dirty="0"/>
          </a:p>
        </p:txBody>
      </p:sp>
      <p:sp>
        <p:nvSpPr>
          <p:cNvPr id="71" name="TextBox 70">
            <a:extLst>
              <a:ext uri="{FF2B5EF4-FFF2-40B4-BE49-F238E27FC236}">
                <a16:creationId xmlns:a16="http://schemas.microsoft.com/office/drawing/2014/main" id="{97BC4BFF-DF3E-952D-3DA5-8F3329BB55E3}"/>
              </a:ext>
            </a:extLst>
          </p:cNvPr>
          <p:cNvSpPr txBox="1">
            <a:spLocks/>
          </p:cNvSpPr>
          <p:nvPr/>
        </p:nvSpPr>
        <p:spPr>
          <a:xfrm>
            <a:off x="4831038" y="4786560"/>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Transparency tools, dashboard reporting, and improvements to stakeholder communications</a:t>
            </a:r>
          </a:p>
        </p:txBody>
      </p:sp>
      <p:grpSp>
        <p:nvGrpSpPr>
          <p:cNvPr id="89" name="Group 88">
            <a:extLst>
              <a:ext uri="{FF2B5EF4-FFF2-40B4-BE49-F238E27FC236}">
                <a16:creationId xmlns:a16="http://schemas.microsoft.com/office/drawing/2014/main" id="{C27CCDD1-E0AE-5E6D-12AA-A5E3FF5C9E81}"/>
              </a:ext>
            </a:extLst>
          </p:cNvPr>
          <p:cNvGrpSpPr/>
          <p:nvPr/>
        </p:nvGrpSpPr>
        <p:grpSpPr>
          <a:xfrm>
            <a:off x="571500" y="5349105"/>
            <a:ext cx="11049001" cy="430887"/>
            <a:chOff x="571500" y="5032180"/>
            <a:chExt cx="11049001" cy="430887"/>
          </a:xfrm>
        </p:grpSpPr>
        <p:sp>
          <p:nvSpPr>
            <p:cNvPr id="74" name="TrackerAlphaBlue 27">
              <a:extLst>
                <a:ext uri="{FF2B5EF4-FFF2-40B4-BE49-F238E27FC236}">
                  <a16:creationId xmlns:a16="http://schemas.microsoft.com/office/drawing/2014/main" id="{39ED6C18-5865-54B2-6963-F38F129BBE3D}"/>
                </a:ext>
              </a:extLst>
            </p:cNvPr>
            <p:cNvSpPr/>
            <p:nvPr>
              <p:custDataLst>
                <p:tags r:id="rId17"/>
              </p:custDataLst>
            </p:nvPr>
          </p:nvSpPr>
          <p:spPr>
            <a:xfrm>
              <a:off x="571500" y="5032180"/>
              <a:ext cx="314857" cy="309929"/>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dirty="0">
                  <a:solidFill>
                    <a:schemeClr val="bg1"/>
                  </a:solidFill>
                </a:rPr>
                <a:t>H</a:t>
              </a:r>
            </a:p>
          </p:txBody>
        </p:sp>
        <p:sp>
          <p:nvSpPr>
            <p:cNvPr id="75" name="TextBox 74">
              <a:extLst>
                <a:ext uri="{FF2B5EF4-FFF2-40B4-BE49-F238E27FC236}">
                  <a16:creationId xmlns:a16="http://schemas.microsoft.com/office/drawing/2014/main" id="{28B107FC-68BD-6181-C414-29EC46613AFF}"/>
                </a:ext>
              </a:extLst>
            </p:cNvPr>
            <p:cNvSpPr txBox="1">
              <a:spLocks/>
            </p:cNvSpPr>
            <p:nvPr/>
          </p:nvSpPr>
          <p:spPr>
            <a:xfrm>
              <a:off x="972273" y="5032180"/>
              <a:ext cx="180175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End-to-end</a:t>
              </a:r>
              <a:endParaRPr lang="en-US" sz="1400" dirty="0"/>
            </a:p>
          </p:txBody>
        </p:sp>
        <p:sp>
          <p:nvSpPr>
            <p:cNvPr id="76" name="TextBox 75">
              <a:extLst>
                <a:ext uri="{FF2B5EF4-FFF2-40B4-BE49-F238E27FC236}">
                  <a16:creationId xmlns:a16="http://schemas.microsoft.com/office/drawing/2014/main" id="{D7622935-3EF7-21AA-5B55-23184381074E}"/>
                </a:ext>
              </a:extLst>
            </p:cNvPr>
            <p:cNvSpPr txBox="1">
              <a:spLocks/>
            </p:cNvSpPr>
            <p:nvPr/>
          </p:nvSpPr>
          <p:spPr>
            <a:xfrm>
              <a:off x="4831038" y="5032180"/>
              <a:ext cx="6789463"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Overall process trade-offs, restudy policy, and priorities for holistic interconnection process redesign</a:t>
              </a:r>
            </a:p>
          </p:txBody>
        </p:sp>
        <p:sp>
          <p:nvSpPr>
            <p:cNvPr id="77" name="TextBox 76">
              <a:extLst>
                <a:ext uri="{FF2B5EF4-FFF2-40B4-BE49-F238E27FC236}">
                  <a16:creationId xmlns:a16="http://schemas.microsoft.com/office/drawing/2014/main" id="{74AE1388-671C-E797-8E23-3A2089AD188F}"/>
                </a:ext>
              </a:extLst>
            </p:cNvPr>
            <p:cNvSpPr txBox="1"/>
            <p:nvPr>
              <p:custDataLst>
                <p:tags r:id="rId18"/>
              </p:custDataLst>
            </p:nvPr>
          </p:nvSpPr>
          <p:spPr>
            <a:xfrm>
              <a:off x="2943372" y="5032180"/>
              <a:ext cx="1588304"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lvl="0" indent="-171450">
                <a:spcBef>
                  <a:spcPts val="0"/>
                </a:spcBef>
                <a:spcAft>
                  <a:spcPts val="0"/>
                </a:spcAft>
                <a:buFont typeface="Arial" panose="020B0604020202020204" pitchFamily="34" charset="0"/>
                <a:buChar char="•"/>
                <a:defRPr/>
              </a:pPr>
              <a:r>
                <a:rPr lang="en-US" sz="1400" b="1" dirty="0">
                  <a:solidFill>
                    <a:srgbClr val="000000"/>
                  </a:solidFill>
                </a:rPr>
                <a:t>2 </a:t>
              </a:r>
              <a:r>
                <a:rPr lang="en-US" sz="1400" dirty="0">
                  <a:solidFill>
                    <a:srgbClr val="000000"/>
                  </a:solidFill>
                </a:rPr>
                <a:t>Multiple choices</a:t>
              </a:r>
              <a:endParaRPr lang="en-US" sz="1400" b="1" dirty="0">
                <a:solidFill>
                  <a:srgbClr val="000000"/>
                </a:solidFill>
              </a:endParaRPr>
            </a:p>
            <a:p>
              <a:pPr marL="171450" lvl="0" indent="-171450">
                <a:spcBef>
                  <a:spcPts val="0"/>
                </a:spcBef>
                <a:spcAft>
                  <a:spcPts val="0"/>
                </a:spcAft>
                <a:buFont typeface="Arial" panose="020B0604020202020204" pitchFamily="34" charset="0"/>
                <a:buChar char="•"/>
                <a:defRPr/>
              </a:pPr>
              <a:r>
                <a:rPr lang="en-US" sz="1400" b="1" dirty="0">
                  <a:solidFill>
                    <a:srgbClr val="000000"/>
                  </a:solidFill>
                </a:rPr>
                <a:t>1 </a:t>
              </a:r>
              <a:r>
                <a:rPr lang="en-US" sz="1400" dirty="0">
                  <a:solidFill>
                    <a:srgbClr val="000000"/>
                  </a:solidFill>
                </a:rPr>
                <a:t>Free response</a:t>
              </a:r>
            </a:p>
          </p:txBody>
        </p:sp>
      </p:grpSp>
      <p:sp>
        <p:nvSpPr>
          <p:cNvPr id="96" name="Speech Bubble: Rectangle 95">
            <a:extLst>
              <a:ext uri="{FF2B5EF4-FFF2-40B4-BE49-F238E27FC236}">
                <a16:creationId xmlns:a16="http://schemas.microsoft.com/office/drawing/2014/main" id="{4A9A6184-5F97-195E-455B-48870A2A4766}"/>
              </a:ext>
            </a:extLst>
          </p:cNvPr>
          <p:cNvSpPr/>
          <p:nvPr/>
        </p:nvSpPr>
        <p:spPr>
          <a:xfrm>
            <a:off x="2229493" y="5954826"/>
            <a:ext cx="2119901" cy="443826"/>
          </a:xfrm>
          <a:prstGeom prst="wedgeRectCallout">
            <a:avLst>
              <a:gd name="adj1" fmla="val 23755"/>
              <a:gd name="adj2" fmla="val -7407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200" b="1" dirty="0">
                <a:solidFill>
                  <a:schemeClr val="bg1"/>
                </a:solidFill>
              </a:rPr>
              <a:t>32 questions</a:t>
            </a:r>
            <a:r>
              <a:rPr lang="en-US" sz="1200" dirty="0">
                <a:solidFill>
                  <a:schemeClr val="bg1"/>
                </a:solidFill>
              </a:rPr>
              <a:t> (20 multiple choice, 12 free response)</a:t>
            </a:r>
          </a:p>
        </p:txBody>
      </p:sp>
    </p:spTree>
    <p:extLst>
      <p:ext uri="{BB962C8B-B14F-4D97-AF65-F5344CB8AC3E}">
        <p14:creationId xmlns:p14="http://schemas.microsoft.com/office/powerpoint/2010/main" val="384528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D734-032D-3008-31BD-293066B78033}"/>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5CD44629-6C98-DB2A-FED2-658DA587EFFD}"/>
              </a:ext>
            </a:extLst>
          </p:cNvPr>
          <p:cNvGraphicFramePr>
            <a:graphicFrameLocks noChangeAspect="1"/>
          </p:cNvGraphicFramePr>
          <p:nvPr>
            <p:custDataLst>
              <p:tags r:id="rId1"/>
            </p:custDataLst>
            <p:extLst>
              <p:ext uri="{D42A27DB-BD31-4B8C-83A1-F6EECF244321}">
                <p14:modId xmlns:p14="http://schemas.microsoft.com/office/powerpoint/2010/main" val="3933649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04" imgH="405" progId="TCLayout.ActiveDocument.1">
                  <p:embed/>
                </p:oleObj>
              </mc:Choice>
              <mc:Fallback>
                <p:oleObj name="think-cell Slide" r:id="rId31" imgW="404" imgH="405" progId="TCLayout.ActiveDocument.1">
                  <p:embed/>
                  <p:pic>
                    <p:nvPicPr>
                      <p:cNvPr id="22" name="Object 2" hidden="1">
                        <a:extLst>
                          <a:ext uri="{FF2B5EF4-FFF2-40B4-BE49-F238E27FC236}">
                            <a16:creationId xmlns:a16="http://schemas.microsoft.com/office/drawing/2014/main" id="{5CD44629-6C98-DB2A-FED2-658DA587EFFD}"/>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CF8B2EE-950F-036B-D5F1-341660BAF471}"/>
              </a:ext>
            </a:extLst>
          </p:cNvPr>
          <p:cNvSpPr>
            <a:spLocks noGrp="1"/>
          </p:cNvSpPr>
          <p:nvPr>
            <p:ph type="title"/>
            <p:custDataLst>
              <p:tags r:id="rId2"/>
            </p:custDataLst>
          </p:nvPr>
        </p:nvSpPr>
        <p:spPr>
          <a:xfrm>
            <a:off x="554736" y="172212"/>
            <a:ext cx="6967728" cy="731520"/>
          </a:xfrm>
        </p:spPr>
        <p:txBody>
          <a:bodyPr vert="horz"/>
          <a:lstStyle/>
          <a:p>
            <a:r>
              <a:rPr lang="en-US" dirty="0"/>
              <a:t>Initial Screening Study/Early Input: T(D)SP preliminary screening studies </a:t>
            </a:r>
          </a:p>
        </p:txBody>
      </p:sp>
      <p:sp>
        <p:nvSpPr>
          <p:cNvPr id="5" name="TextBox 4">
            <a:extLst>
              <a:ext uri="{FF2B5EF4-FFF2-40B4-BE49-F238E27FC236}">
                <a16:creationId xmlns:a16="http://schemas.microsoft.com/office/drawing/2014/main" id="{0462AFCB-C376-2F24-98E3-989565DF0B5A}"/>
              </a:ext>
            </a:extLst>
          </p:cNvPr>
          <p:cNvSpPr txBox="1">
            <a:spLocks/>
          </p:cNvSpPr>
          <p:nvPr/>
        </p:nvSpPr>
        <p:spPr>
          <a:xfrm>
            <a:off x="554735" y="1112433"/>
            <a:ext cx="6967727"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“Should the Transmission and/or Distribution Service Provider (T(D)SP) offer a preliminary “screening study” assessment before requiring applicable security and batch entry?”</a:t>
            </a:r>
            <a:r>
              <a:rPr lang="en-US" sz="1400" i="1" dirty="0"/>
              <a:t> (% of overall respondents)</a:t>
            </a:r>
          </a:p>
        </p:txBody>
      </p:sp>
      <p:cxnSp>
        <p:nvCxnSpPr>
          <p:cNvPr id="6" name="LineBasicStrong 6">
            <a:extLst>
              <a:ext uri="{FF2B5EF4-FFF2-40B4-BE49-F238E27FC236}">
                <a16:creationId xmlns:a16="http://schemas.microsoft.com/office/drawing/2014/main" id="{7F153CCE-5FD7-C773-3DC2-39C3173D25D7}"/>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CA33DED-DBB9-4AB2-138A-C80D2CA1F47F}"/>
              </a:ext>
            </a:extLst>
          </p:cNvPr>
          <p:cNvSpPr txBox="1">
            <a:spLocks/>
          </p:cNvSpPr>
          <p:nvPr/>
        </p:nvSpPr>
        <p:spPr>
          <a:xfrm>
            <a:off x="8054871" y="1543320"/>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E65A5075-77A8-10DC-9651-E6A5172CA0B1}"/>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E6E2BEB-7174-1E71-19AE-641490F12EF4}"/>
              </a:ext>
            </a:extLst>
          </p:cNvPr>
          <p:cNvSpPr txBox="1">
            <a:spLocks/>
          </p:cNvSpPr>
          <p:nvPr/>
        </p:nvSpPr>
        <p:spPr>
          <a:xfrm>
            <a:off x="8054871" y="1992154"/>
            <a:ext cx="3801508" cy="31854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Across all respondents, the preferred option is to offer a preliminary screening study for all requests </a:t>
            </a:r>
            <a:r>
              <a:rPr lang="en-US" sz="1200" dirty="0"/>
              <a:t>(42%), closely followed by offering screening only for loads above a defined MW threshold (39%); opposition to screening is limited (19%)</a:t>
            </a:r>
          </a:p>
          <a:p>
            <a:pPr marL="285750" indent="-285750">
              <a:buFont typeface="Arial" panose="020B0604020202020204" pitchFamily="34" charset="0"/>
              <a:buChar char="•"/>
            </a:pPr>
            <a:r>
              <a:rPr lang="en-US" sz="1200" b="1" dirty="0"/>
              <a:t>Overall stakeholder alignment</a:t>
            </a:r>
            <a:r>
              <a:rPr lang="en-US" sz="1200" dirty="0"/>
              <a:t>:</a:t>
            </a:r>
          </a:p>
          <a:p>
            <a:pPr marL="514350" lvl="1" indent="-285750">
              <a:buFont typeface="Arial" panose="020B0604020202020204" pitchFamily="34" charset="0"/>
              <a:buChar char="-"/>
            </a:pPr>
            <a:r>
              <a:rPr lang="en-US" sz="1200" dirty="0"/>
              <a:t>“T(D)SPs” show a relative preference for offering screening for all requests</a:t>
            </a:r>
          </a:p>
          <a:p>
            <a:pPr marL="514350" lvl="1" indent="-285750">
              <a:buFont typeface="Arial" panose="020B0604020202020204" pitchFamily="34" charset="0"/>
              <a:buChar char="-"/>
            </a:pPr>
            <a:r>
              <a:rPr lang="en-US" sz="1200" dirty="0"/>
              <a:t>“Large Load customers” have a slight preference for screening studies only for loads over a certain MW threshold</a:t>
            </a:r>
          </a:p>
          <a:p>
            <a:pPr marL="514350" lvl="1" indent="-285750">
              <a:buFont typeface="Arial" panose="020B0604020202020204" pitchFamily="34" charset="0"/>
              <a:buChar char="-"/>
            </a:pPr>
            <a:r>
              <a:rPr lang="en-US" sz="1200" dirty="0"/>
              <a:t>“Other” stakeholders are relatively split between screening for all requests and just those over the MW threshold</a:t>
            </a:r>
          </a:p>
          <a:p>
            <a:pPr marL="514350" lvl="1" indent="-285750">
              <a:buFont typeface="Arial" panose="020B0604020202020204" pitchFamily="34" charset="0"/>
              <a:buChar char="-"/>
            </a:pPr>
            <a:endParaRPr lang="en-US" sz="1200" dirty="0"/>
          </a:p>
        </p:txBody>
      </p:sp>
      <p:graphicFrame>
        <p:nvGraphicFramePr>
          <p:cNvPr id="20" name="Chart 19">
            <a:extLst>
              <a:ext uri="{FF2B5EF4-FFF2-40B4-BE49-F238E27FC236}">
                <a16:creationId xmlns:a16="http://schemas.microsoft.com/office/drawing/2014/main" id="{F6058107-58B2-1623-136F-1F96A96B8A4E}"/>
              </a:ext>
            </a:extLst>
          </p:cNvPr>
          <p:cNvGraphicFramePr/>
          <p:nvPr>
            <p:custDataLst>
              <p:tags r:id="rId5"/>
            </p:custDataLst>
            <p:extLst>
              <p:ext uri="{D42A27DB-BD31-4B8C-83A1-F6EECF244321}">
                <p14:modId xmlns:p14="http://schemas.microsoft.com/office/powerpoint/2010/main" val="3748556323"/>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3"/>
          </a:graphicData>
        </a:graphic>
      </p:graphicFrame>
      <p:sp>
        <p:nvSpPr>
          <p:cNvPr id="66" name="Text Placeholder 4">
            <a:extLst>
              <a:ext uri="{FF2B5EF4-FFF2-40B4-BE49-F238E27FC236}">
                <a16:creationId xmlns:a16="http://schemas.microsoft.com/office/drawing/2014/main" id="{458C4ED6-4EB2-81FD-1AAF-63249B108141}"/>
              </a:ext>
            </a:extLst>
          </p:cNvPr>
          <p:cNvSpPr>
            <a:spLocks noGrp="1"/>
          </p:cNvSpPr>
          <p:nvPr>
            <p:custDataLst>
              <p:tags r:id="rId6"/>
            </p:custDataLst>
          </p:nvPr>
        </p:nvSpPr>
        <p:spPr bwMode="gray">
          <a:xfrm>
            <a:off x="1582738" y="28003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AB39293-1DD9-4F0D-980E-C395E7055F36}" type="datetime'''''''''9''''''''''''%'''''''''''''''''''''''''''''">
              <a:rPr lang="en-US" altLang="en-US" sz="1200" smtClean="0">
                <a:solidFill>
                  <a:schemeClr val="tx2"/>
                </a:solidFill>
                <a:cs typeface="+mn-cs"/>
              </a:rPr>
              <a:pPr lvl="0" algn="ctr">
                <a:spcBef>
                  <a:spcPct val="0"/>
                </a:spcBef>
                <a:spcAft>
                  <a:spcPct val="0"/>
                </a:spcAft>
              </a:pPr>
              <a:t>9%</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FAC246E9-A055-EDB2-9544-C350E41D22E2}"/>
              </a:ext>
            </a:extLst>
          </p:cNvPr>
          <p:cNvSpPr>
            <a:spLocks noGrp="1"/>
          </p:cNvSpPr>
          <p:nvPr>
            <p:custDataLst>
              <p:tags r:id="rId7"/>
            </p:custDataLst>
          </p:nvPr>
        </p:nvSpPr>
        <p:spPr bwMode="gray">
          <a:xfrm>
            <a:off x="1541464" y="38004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41EED85-F147-4AA1-817E-330F6A3B809E}" type="datetime'''2''''''''''''''''''''''''''''''''2''''''%'''">
              <a:rPr lang="en-US" altLang="en-US" sz="1200" smtClean="0">
                <a:cs typeface="+mn-cs"/>
              </a:rPr>
              <a:pPr/>
              <a:t>22%</a:t>
            </a:fld>
            <a:endParaRPr lang="en-US" sz="1200" dirty="0">
              <a:cs typeface="+mn-cs"/>
            </a:endParaRPr>
          </a:p>
        </p:txBody>
      </p:sp>
      <p:sp>
        <p:nvSpPr>
          <p:cNvPr id="69" name="Text Placeholder 4">
            <a:extLst>
              <a:ext uri="{FF2B5EF4-FFF2-40B4-BE49-F238E27FC236}">
                <a16:creationId xmlns:a16="http://schemas.microsoft.com/office/drawing/2014/main" id="{CDC6B124-8826-806A-C05E-BD2EC4E69842}"/>
              </a:ext>
            </a:extLst>
          </p:cNvPr>
          <p:cNvSpPr>
            <a:spLocks noGrp="1"/>
          </p:cNvSpPr>
          <p:nvPr>
            <p:custDataLst>
              <p:tags r:id="rId8"/>
            </p:custDataLst>
          </p:nvPr>
        </p:nvSpPr>
        <p:spPr bwMode="gray">
          <a:xfrm>
            <a:off x="1546225" y="4851400"/>
            <a:ext cx="3365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312EC04-E05A-4E0A-B5A2-DE3ADB706786}" type="datetime'1''''''''1''''''''''''''''''''''''''''''''''''%'''''">
              <a:rPr lang="en-US" altLang="en-US" sz="1200" smtClean="0">
                <a:solidFill>
                  <a:schemeClr val="tx2"/>
                </a:solidFill>
                <a:cs typeface="+mn-cs"/>
              </a:rPr>
              <a:pPr/>
              <a:t>11%</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AE8A1BF9-AB04-8DB5-0FA4-34CAEEF29C56}"/>
              </a:ext>
            </a:extLst>
          </p:cNvPr>
          <p:cNvSpPr>
            <a:spLocks noGrp="1"/>
          </p:cNvSpPr>
          <p:nvPr>
            <p:custDataLst>
              <p:tags r:id="rId9"/>
            </p:custDataLst>
          </p:nvPr>
        </p:nvSpPr>
        <p:spPr bwMode="auto">
          <a:xfrm>
            <a:off x="1377950" y="5360988"/>
            <a:ext cx="6746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D6B485C-E877-4842-98A0-BED2DF2AC466}" type="datetime'Y''''''''''''''''''''''''''''e''s'''' for'''''''' ''''''''all'">
              <a:rPr lang="en-US" altLang="en-US" sz="1200" smtClean="0">
                <a:cs typeface="+mn-cs"/>
              </a:rPr>
              <a:pPr lvl="0" algn="ctr">
                <a:spcBef>
                  <a:spcPct val="0"/>
                </a:spcBef>
                <a:spcAft>
                  <a:spcPct val="0"/>
                </a:spcAft>
              </a:pPr>
              <a:t>Yes for all</a:t>
            </a:fld>
            <a:endParaRPr lang="en-US" sz="1200" dirty="0">
              <a:cs typeface="+mn-cs"/>
            </a:endParaRPr>
          </a:p>
        </p:txBody>
      </p:sp>
      <p:sp>
        <p:nvSpPr>
          <p:cNvPr id="71" name="Text Placeholder 4">
            <a:extLst>
              <a:ext uri="{FF2B5EF4-FFF2-40B4-BE49-F238E27FC236}">
                <a16:creationId xmlns:a16="http://schemas.microsoft.com/office/drawing/2014/main" id="{BEC4EF75-76F3-E594-69DF-2DF8831DDA3B}"/>
              </a:ext>
            </a:extLst>
          </p:cNvPr>
          <p:cNvSpPr>
            <a:spLocks noGrp="1"/>
          </p:cNvSpPr>
          <p:nvPr>
            <p:custDataLst>
              <p:tags r:id="rId10"/>
            </p:custDataLst>
          </p:nvPr>
        </p:nvSpPr>
        <p:spPr bwMode="gray">
          <a:xfrm>
            <a:off x="3906838" y="28876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3C5A7BC-7EC8-41A7-AA67-FF60D8FDEE34}" type="datetime'''''''''''''''''5''''''''''''''''''''%'''''''''''''">
              <a:rPr lang="en-US" altLang="en-US" sz="1200" smtClean="0">
                <a:solidFill>
                  <a:schemeClr val="tx2"/>
                </a:solidFill>
                <a:cs typeface="+mn-cs"/>
              </a:rPr>
              <a:pPr lvl="0" algn="ctr">
                <a:spcBef>
                  <a:spcPct val="0"/>
                </a:spcBef>
                <a:spcAft>
                  <a:spcPct val="0"/>
                </a:spcAft>
              </a:pPr>
              <a:t>5%</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52036086-5BE1-08F6-05DC-BA6C815535A5}"/>
              </a:ext>
            </a:extLst>
          </p:cNvPr>
          <p:cNvSpPr>
            <a:spLocks noGrp="1"/>
          </p:cNvSpPr>
          <p:nvPr>
            <p:custDataLst>
              <p:tags r:id="rId11"/>
            </p:custDataLst>
          </p:nvPr>
        </p:nvSpPr>
        <p:spPr bwMode="gray">
          <a:xfrm>
            <a:off x="3865564" y="38639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5FAA694-B3CC-4EF2-B5EE-42601BF0667A}" type="datetime'''''''''''''''''2''''''''''''''''6''''''%'''''''''''''''">
              <a:rPr lang="en-US" altLang="en-US" sz="1200" smtClean="0">
                <a:cs typeface="+mn-cs"/>
              </a:rPr>
              <a:pPr/>
              <a:t>26%</a:t>
            </a:fld>
            <a:endParaRPr lang="en-US" sz="1200" dirty="0">
              <a:cs typeface="+mn-cs"/>
            </a:endParaRPr>
          </a:p>
        </p:txBody>
      </p:sp>
      <p:sp>
        <p:nvSpPr>
          <p:cNvPr id="73" name="Text Placeholder 4">
            <a:extLst>
              <a:ext uri="{FF2B5EF4-FFF2-40B4-BE49-F238E27FC236}">
                <a16:creationId xmlns:a16="http://schemas.microsoft.com/office/drawing/2014/main" id="{E7416738-C88D-5A57-6D0D-8FE26EEC1837}"/>
              </a:ext>
            </a:extLst>
          </p:cNvPr>
          <p:cNvSpPr>
            <a:spLocks noGrp="1"/>
          </p:cNvSpPr>
          <p:nvPr>
            <p:custDataLst>
              <p:tags r:id="rId12"/>
            </p:custDataLst>
          </p:nvPr>
        </p:nvSpPr>
        <p:spPr bwMode="gray">
          <a:xfrm>
            <a:off x="3906838" y="49466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B2C4D53-FCE3-4C72-A0D7-7F59A1006EB4}" type="datetime'8''''''''''''''%'''''''''''''''''''''''''''''''''''">
              <a:rPr lang="en-US" altLang="en-US" sz="1200" smtClean="0">
                <a:solidFill>
                  <a:schemeClr val="tx2"/>
                </a:solidFill>
                <a:cs typeface="+mn-cs"/>
              </a:rPr>
              <a:pPr/>
              <a:t>8%</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BDE922B6-F9C5-59D4-7035-F67FCB48C795}"/>
              </a:ext>
            </a:extLst>
          </p:cNvPr>
          <p:cNvSpPr>
            <a:spLocks noGrp="1"/>
          </p:cNvSpPr>
          <p:nvPr>
            <p:custDataLst>
              <p:tags r:id="rId13"/>
            </p:custDataLst>
          </p:nvPr>
        </p:nvSpPr>
        <p:spPr bwMode="auto">
          <a:xfrm>
            <a:off x="2936874" y="5360988"/>
            <a:ext cx="22050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8F24DA8-4E4C-46E1-97D1-6117BEEBFBE6}" type="datetime'Y''e''s fo''r'''' loa''d''s over ''MW'' ''thr''e''''s''h''old'">
              <a:rPr lang="en-US" altLang="en-US" sz="1200" smtClean="0">
                <a:cs typeface="+mn-cs"/>
              </a:rPr>
              <a:pPr lvl="0" algn="ctr">
                <a:spcBef>
                  <a:spcPct val="0"/>
                </a:spcBef>
                <a:spcAft>
                  <a:spcPct val="0"/>
                </a:spcAft>
              </a:pPr>
              <a:t>Yes for loads over MW threshold</a:t>
            </a:fld>
            <a:endParaRPr lang="en-US" sz="1200" dirty="0">
              <a:cs typeface="+mn-cs"/>
            </a:endParaRPr>
          </a:p>
        </p:txBody>
      </p:sp>
      <p:sp>
        <p:nvSpPr>
          <p:cNvPr id="74" name="Text Placeholder 4">
            <a:extLst>
              <a:ext uri="{FF2B5EF4-FFF2-40B4-BE49-F238E27FC236}">
                <a16:creationId xmlns:a16="http://schemas.microsoft.com/office/drawing/2014/main" id="{D6B664B0-695A-AE4C-FBAC-490FDC9C61CF}"/>
              </a:ext>
            </a:extLst>
          </p:cNvPr>
          <p:cNvSpPr>
            <a:spLocks noGrp="1"/>
          </p:cNvSpPr>
          <p:nvPr>
            <p:custDataLst>
              <p:tags r:id="rId14"/>
            </p:custDataLst>
          </p:nvPr>
        </p:nvSpPr>
        <p:spPr bwMode="gray">
          <a:xfrm>
            <a:off x="6229350" y="42275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54CFAFB-C557-4848-85BE-0DABC6552B19}" type="datetime'''''''7''''''''''''''''''''''''%'''''''">
              <a:rPr lang="en-US" altLang="en-US" sz="1200" smtClean="0">
                <a:solidFill>
                  <a:schemeClr val="tx2"/>
                </a:solidFill>
                <a:cs typeface="+mn-cs"/>
              </a:rPr>
              <a:pPr lvl="0" algn="ctr">
                <a:spcBef>
                  <a:spcPct val="0"/>
                </a:spcBef>
                <a:spcAft>
                  <a:spcPct val="0"/>
                </a:spcAft>
              </a:pPr>
              <a:t>7%</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98BDAE4D-B74A-D031-D5E0-E26B9C1400AA}"/>
              </a:ext>
            </a:extLst>
          </p:cNvPr>
          <p:cNvSpPr>
            <a:spLocks noGrp="1"/>
          </p:cNvSpPr>
          <p:nvPr>
            <p:custDataLst>
              <p:tags r:id="rId15"/>
            </p:custDataLst>
          </p:nvPr>
        </p:nvSpPr>
        <p:spPr bwMode="gray">
          <a:xfrm>
            <a:off x="6229350" y="47529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13A0758-D4B8-468A-BE53-040717001FBA}" type="datetime'''9''''''''''''''''''''''''''''''''''''''''''%'''''''''">
              <a:rPr lang="en-US" altLang="en-US" sz="1200" smtClean="0">
                <a:cs typeface="+mn-cs"/>
              </a:rPr>
              <a:pPr lvl="0" algn="ctr">
                <a:spcBef>
                  <a:spcPct val="0"/>
                </a:spcBef>
                <a:spcAft>
                  <a:spcPct val="0"/>
                </a:spcAft>
              </a:pPr>
              <a:t>9%</a:t>
            </a:fld>
            <a:endParaRPr lang="en-US" sz="1200" dirty="0">
              <a:cs typeface="+mn-cs"/>
            </a:endParaRPr>
          </a:p>
        </p:txBody>
      </p:sp>
      <p:sp>
        <p:nvSpPr>
          <p:cNvPr id="76" name="Text Placeholder 4">
            <a:extLst>
              <a:ext uri="{FF2B5EF4-FFF2-40B4-BE49-F238E27FC236}">
                <a16:creationId xmlns:a16="http://schemas.microsoft.com/office/drawing/2014/main" id="{504B982D-67C2-7E4C-73D6-5CDB43945CC9}"/>
              </a:ext>
            </a:extLst>
          </p:cNvPr>
          <p:cNvSpPr>
            <a:spLocks noGrp="1"/>
          </p:cNvSpPr>
          <p:nvPr>
            <p:custDataLst>
              <p:tags r:id="rId16"/>
            </p:custDataLst>
          </p:nvPr>
        </p:nvSpPr>
        <p:spPr bwMode="gray">
          <a:xfrm>
            <a:off x="6229350" y="5127625"/>
            <a:ext cx="263525" cy="182563"/>
          </a:xfrm>
          <a:prstGeom prst="rect">
            <a:avLst/>
          </a:prstGeom>
          <a:solidFill>
            <a:srgbClr val="061F79"/>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E7616E7-D10D-401B-98BD-3D995AF47C02}" type="datetime'''''''''''''''''''2''''''''''''''''''''''''''''''%'''">
              <a:rPr lang="en-US" altLang="en-US" sz="1200" smtClean="0">
                <a:solidFill>
                  <a:schemeClr val="tx2"/>
                </a:solidFill>
                <a:cs typeface="+mn-cs"/>
              </a:rPr>
              <a:pPr lvl="0" algn="ctr">
                <a:spcBef>
                  <a:spcPct val="0"/>
                </a:spcBef>
                <a:spcAft>
                  <a:spcPct val="0"/>
                </a:spcAft>
              </a:pPr>
              <a:t>2%</a:t>
            </a:fld>
            <a:endParaRPr lang="en-US" sz="1200" dirty="0">
              <a:solidFill>
                <a:schemeClr val="tx2"/>
              </a:solidFill>
              <a:cs typeface="+mn-cs"/>
            </a:endParaRPr>
          </a:p>
        </p:txBody>
      </p:sp>
      <p:sp>
        <p:nvSpPr>
          <p:cNvPr id="13" name="Text Placeholder 4">
            <a:extLst>
              <a:ext uri="{FF2B5EF4-FFF2-40B4-BE49-F238E27FC236}">
                <a16:creationId xmlns:a16="http://schemas.microsoft.com/office/drawing/2014/main" id="{5A235341-3A60-E893-03E8-C667105C80CF}"/>
              </a:ext>
            </a:extLst>
          </p:cNvPr>
          <p:cNvSpPr>
            <a:spLocks noGrp="1"/>
          </p:cNvSpPr>
          <p:nvPr>
            <p:custDataLst>
              <p:tags r:id="rId17"/>
            </p:custDataLst>
          </p:nvPr>
        </p:nvSpPr>
        <p:spPr bwMode="auto">
          <a:xfrm>
            <a:off x="6257925" y="5360988"/>
            <a:ext cx="20637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B83564B-CFF5-46CF-A759-C0F8AD9C8007}" type="datetime'''''''''''''''''''''''''''''''''N''''''''''''''''o'''''''''">
              <a:rPr lang="en-US" altLang="en-US" sz="1200" smtClean="0">
                <a:cs typeface="+mn-cs"/>
              </a:rPr>
              <a:pPr lvl="0" algn="ctr">
                <a:spcBef>
                  <a:spcPct val="0"/>
                </a:spcBef>
                <a:spcAft>
                  <a:spcPct val="0"/>
                </a:spcAft>
              </a:pPr>
              <a:t>No</a:t>
            </a:fld>
            <a:endParaRPr lang="en-US" sz="1200" dirty="0">
              <a:cs typeface="+mn-cs"/>
            </a:endParaRPr>
          </a:p>
        </p:txBody>
      </p:sp>
      <p:sp>
        <p:nvSpPr>
          <p:cNvPr id="11" name="Text Placeholder 4">
            <a:extLst>
              <a:ext uri="{FF2B5EF4-FFF2-40B4-BE49-F238E27FC236}">
                <a16:creationId xmlns:a16="http://schemas.microsoft.com/office/drawing/2014/main" id="{4C1F3293-4EFE-461D-940D-7EE66BAE31C5}"/>
              </a:ext>
            </a:extLst>
          </p:cNvPr>
          <p:cNvSpPr>
            <a:spLocks noGrp="1"/>
          </p:cNvSpPr>
          <p:nvPr>
            <p:custDataLst>
              <p:tags r:id="rId18"/>
            </p:custDataLst>
          </p:nvPr>
        </p:nvSpPr>
        <p:spPr bwMode="gray">
          <a:xfrm>
            <a:off x="1541464"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592A1F-744A-48BC-9216-911B09273AD2}" type="datetime'''''''4''''''''''''2%'''''''''''''''''''''''''''">
              <a:rPr lang="en-US" altLang="en-US" sz="1200" b="1" smtClean="0">
                <a:cs typeface="+mn-cs"/>
              </a:rPr>
              <a:pPr/>
              <a:t>42%</a:t>
            </a:fld>
            <a:endParaRPr lang="en-US" sz="1200" b="1" dirty="0">
              <a:cs typeface="+mn-cs"/>
            </a:endParaRPr>
          </a:p>
        </p:txBody>
      </p:sp>
      <p:sp>
        <p:nvSpPr>
          <p:cNvPr id="12"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3865564" y="262096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2513B7B-E9D5-4642-A1DB-AFE438886E62}" type="datetime'''''''''''''''''''''''''''''3''''''''''''''''''9''''%'''''''''">
              <a:rPr lang="en-US" altLang="en-US" sz="1200" b="1" smtClean="0">
                <a:cs typeface="+mn-cs"/>
              </a:rPr>
              <a:pPr/>
              <a:t>39%</a:t>
            </a:fld>
            <a:endParaRPr lang="en-US" sz="1200" b="1" dirty="0">
              <a:cs typeface="+mn-cs"/>
            </a:endParaRPr>
          </a:p>
        </p:txBody>
      </p:sp>
      <p:sp>
        <p:nvSpPr>
          <p:cNvPr id="14"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gray">
          <a:xfrm>
            <a:off x="6188076" y="38862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51350C3-F5DD-4953-89ED-37F3855FF2C3}" type="datetime'''''''''''1''''''''9''''''%'''''''''''''''''''''''''''''">
              <a:rPr lang="en-US" altLang="en-US" sz="1200" b="1" smtClean="0">
                <a:cs typeface="+mn-cs"/>
              </a:rPr>
              <a:pPr lvl="0" algn="ctr">
                <a:spcBef>
                  <a:spcPct val="0"/>
                </a:spcBef>
                <a:spcAft>
                  <a:spcPct val="0"/>
                </a:spcAft>
              </a:pPr>
              <a:t>19%</a:t>
            </a:fld>
            <a:endParaRPr lang="en-US" sz="1200" b="1" dirty="0">
              <a:cs typeface="+mn-cs"/>
            </a:endParaRPr>
          </a:p>
        </p:txBody>
      </p:sp>
      <p:sp>
        <p:nvSpPr>
          <p:cNvPr id="56" name="Rectangle 55">
            <a:extLst>
              <a:ext uri="{FF2B5EF4-FFF2-40B4-BE49-F238E27FC236}">
                <a16:creationId xmlns:a16="http://schemas.microsoft.com/office/drawing/2014/main" id="{FED019AA-DA55-CBA7-B86C-C8B1DC62F7F0}"/>
              </a:ext>
            </a:extLst>
          </p:cNvPr>
          <p:cNvSpPr/>
          <p:nvPr>
            <p:custDataLst>
              <p:tags r:id="rId21"/>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97C491AE-B7A9-F1CA-B449-AB5E5009B96E}"/>
              </a:ext>
            </a:extLst>
          </p:cNvPr>
          <p:cNvSpPr/>
          <p:nvPr>
            <p:custDataLst>
              <p:tags r:id="rId22"/>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CF7A1508-7FD8-360F-518D-7B12CBCF5DA1}"/>
              </a:ext>
            </a:extLst>
          </p:cNvPr>
          <p:cNvSpPr/>
          <p:nvPr>
            <p:custDataLst>
              <p:tags r:id="rId23"/>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BB0B3C0D-E2AA-2695-5A55-9E173912008F}"/>
              </a:ext>
            </a:extLst>
          </p:cNvPr>
          <p:cNvSpPr>
            <a:spLocks noGrp="1"/>
          </p:cNvSpPr>
          <p:nvPr>
            <p:custDataLst>
              <p:tags r:id="rId24"/>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0E6BEA34-7CD0-5A0A-9D3C-F0E23A1753E5}"/>
              </a:ext>
            </a:extLst>
          </p:cNvPr>
          <p:cNvSpPr>
            <a:spLocks noGrp="1"/>
          </p:cNvSpPr>
          <p:nvPr>
            <p:custDataLst>
              <p:tags r:id="rId25"/>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F67270BF-EA71-9EC2-4C38-BD4BDE37E9E6}"/>
              </a:ext>
            </a:extLst>
          </p:cNvPr>
          <p:cNvSpPr>
            <a:spLocks noGrp="1"/>
          </p:cNvSpPr>
          <p:nvPr>
            <p:custDataLst>
              <p:tags r:id="rId26"/>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936BB3EC-1AB2-ED6C-0D4E-BBCEBC28B152}"/>
              </a:ext>
            </a:extLst>
          </p:cNvPr>
          <p:cNvSpPr txBox="1"/>
          <p:nvPr>
            <p:custDataLst>
              <p:tags r:id="rId27"/>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N=85 (18 T(D)SPs, 49 LLC, 18 Other)</a:t>
            </a:r>
          </a:p>
        </p:txBody>
      </p:sp>
      <p:sp>
        <p:nvSpPr>
          <p:cNvPr id="21" name="TextBox 20">
            <a:extLst>
              <a:ext uri="{FF2B5EF4-FFF2-40B4-BE49-F238E27FC236}">
                <a16:creationId xmlns:a16="http://schemas.microsoft.com/office/drawing/2014/main" id="{27263A0C-07CA-19E9-1CD8-B2187501180E}"/>
              </a:ext>
            </a:extLst>
          </p:cNvPr>
          <p:cNvSpPr txBox="1"/>
          <p:nvPr>
            <p:custDataLst>
              <p:tags r:id="rId28"/>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0" name="TrackerNumBlue 28">
            <a:extLst>
              <a:ext uri="{FF2B5EF4-FFF2-40B4-BE49-F238E27FC236}">
                <a16:creationId xmlns:a16="http://schemas.microsoft.com/office/drawing/2014/main" id="{A78EB676-293C-7A0C-A5B0-826303F8B6D9}"/>
              </a:ext>
            </a:extLst>
          </p:cNvPr>
          <p:cNvSpPr/>
          <p:nvPr>
            <p:custDataLst>
              <p:tags r:id="rId29"/>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A1</a:t>
            </a:r>
          </a:p>
        </p:txBody>
      </p:sp>
    </p:spTree>
    <p:extLst>
      <p:ext uri="{BB962C8B-B14F-4D97-AF65-F5344CB8AC3E}">
        <p14:creationId xmlns:p14="http://schemas.microsoft.com/office/powerpoint/2010/main" val="296166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49181-822F-8664-F257-30DB06F7A93E}"/>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B8E011E7-92E0-0B69-7E70-5FF0406AC142}"/>
              </a:ext>
            </a:extLst>
          </p:cNvPr>
          <p:cNvGraphicFramePr>
            <a:graphicFrameLocks noChangeAspect="1"/>
          </p:cNvGraphicFramePr>
          <p:nvPr>
            <p:custDataLst>
              <p:tags r:id="rId1"/>
            </p:custDataLst>
            <p:extLst>
              <p:ext uri="{D42A27DB-BD31-4B8C-83A1-F6EECF244321}">
                <p14:modId xmlns:p14="http://schemas.microsoft.com/office/powerpoint/2010/main" val="2448190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B8E011E7-92E0-0B69-7E70-5FF0406AC142}"/>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1B229ED-50EC-5185-B311-7D4021522375}"/>
              </a:ext>
            </a:extLst>
          </p:cNvPr>
          <p:cNvSpPr>
            <a:spLocks noGrp="1"/>
          </p:cNvSpPr>
          <p:nvPr>
            <p:ph type="title"/>
            <p:custDataLst>
              <p:tags r:id="rId2"/>
            </p:custDataLst>
          </p:nvPr>
        </p:nvSpPr>
        <p:spPr/>
        <p:txBody>
          <a:bodyPr vert="horz"/>
          <a:lstStyle/>
          <a:p>
            <a:r>
              <a:rPr lang="en-US" dirty="0"/>
              <a:t>Initial Screening Study/Early Input: Consistency across T(D)SPs</a:t>
            </a:r>
          </a:p>
        </p:txBody>
      </p:sp>
      <p:sp>
        <p:nvSpPr>
          <p:cNvPr id="5" name="TextBox 4">
            <a:extLst>
              <a:ext uri="{FF2B5EF4-FFF2-40B4-BE49-F238E27FC236}">
                <a16:creationId xmlns:a16="http://schemas.microsoft.com/office/drawing/2014/main" id="{EF7EE360-8B27-AA9A-5D87-A35D58D571A2}"/>
              </a:ext>
            </a:extLst>
          </p:cNvPr>
          <p:cNvSpPr txBox="1">
            <a:spLocks/>
          </p:cNvSpPr>
          <p:nvPr/>
        </p:nvSpPr>
        <p:spPr>
          <a:xfrm>
            <a:off x="554735" y="1297100"/>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“How should ERCOT ensure consistency in initial study quality across T(D)SPs?”</a:t>
            </a:r>
            <a:r>
              <a:rPr lang="en-US" sz="1400" i="1" dirty="0"/>
              <a:t> (% of overall respondents)</a:t>
            </a:r>
          </a:p>
        </p:txBody>
      </p:sp>
      <p:cxnSp>
        <p:nvCxnSpPr>
          <p:cNvPr id="6" name="LineBasicStrong 6">
            <a:extLst>
              <a:ext uri="{FF2B5EF4-FFF2-40B4-BE49-F238E27FC236}">
                <a16:creationId xmlns:a16="http://schemas.microsoft.com/office/drawing/2014/main" id="{8CA9FCF1-D868-4B88-DD77-BCE84AA5D2D7}"/>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DD0AEC-A04E-7EAF-8A95-B3368C06F0AB}"/>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7D865D90-0B79-AD5F-C004-F41D238B97E6}"/>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949C8A3-EBD1-C7E8-8E81-1F376E4E3827}"/>
              </a:ext>
            </a:extLst>
          </p:cNvPr>
          <p:cNvSpPr txBox="1">
            <a:spLocks/>
          </p:cNvSpPr>
          <p:nvPr/>
        </p:nvSpPr>
        <p:spPr>
          <a:xfrm>
            <a:off x="8054871" y="1992154"/>
            <a:ext cx="3801508" cy="255454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A clear majority of respondents (66%) prefer ERCOT to change processes to standardize initial screening study quality across T(D)SPs</a:t>
            </a:r>
            <a:r>
              <a:rPr lang="en-US" sz="1200" dirty="0"/>
              <a:t>; substantially fewer favor a joint T(D)SP-designed approach (20%), and limited support exists for retaining individual T(D)SP processes (14%)</a:t>
            </a:r>
          </a:p>
          <a:p>
            <a:pPr marL="285750" indent="-285750">
              <a:buFont typeface="Arial" panose="020B0604020202020204" pitchFamily="34" charset="0"/>
              <a:buChar char="•"/>
            </a:pPr>
            <a:r>
              <a:rPr lang="en-US" sz="1200" b="1" dirty="0"/>
              <a:t>High stakeholder alignment:</a:t>
            </a:r>
          </a:p>
          <a:p>
            <a:pPr marL="514350" lvl="1" indent="-285750">
              <a:buFont typeface="Arial" panose="020B0604020202020204" pitchFamily="34" charset="0"/>
              <a:buChar char="-"/>
            </a:pPr>
            <a:r>
              <a:rPr lang="en-US" sz="1200" dirty="0"/>
              <a:t>“T(D)SPs” predominantly support ERCOT-led standardization of initial screening processes </a:t>
            </a:r>
          </a:p>
          <a:p>
            <a:pPr marL="514350" lvl="1" indent="-285750">
              <a:buFont typeface="Arial" panose="020B0604020202020204" pitchFamily="34" charset="0"/>
              <a:buChar char="-"/>
            </a:pPr>
            <a:r>
              <a:rPr lang="en-US" sz="1200" dirty="0"/>
              <a:t>“Large Load customers” and “Other” stakeholders strongly favor ERCOT-driven standardization, with limited support for T(D)SP-joint approaches</a:t>
            </a:r>
          </a:p>
        </p:txBody>
      </p:sp>
      <p:graphicFrame>
        <p:nvGraphicFramePr>
          <p:cNvPr id="20" name="Chart 19">
            <a:extLst>
              <a:ext uri="{FF2B5EF4-FFF2-40B4-BE49-F238E27FC236}">
                <a16:creationId xmlns:a16="http://schemas.microsoft.com/office/drawing/2014/main" id="{8A62688E-33ED-B271-BC92-F18579687702}"/>
              </a:ext>
            </a:extLst>
          </p:cNvPr>
          <p:cNvGraphicFramePr/>
          <p:nvPr>
            <p:custDataLst>
              <p:tags r:id="rId5"/>
            </p:custDataLst>
            <p:extLst>
              <p:ext uri="{D42A27DB-BD31-4B8C-83A1-F6EECF244321}">
                <p14:modId xmlns:p14="http://schemas.microsoft.com/office/powerpoint/2010/main" val="1157974886"/>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66" name="Text Placeholder 4">
            <a:extLst>
              <a:ext uri="{FF2B5EF4-FFF2-40B4-BE49-F238E27FC236}">
                <a16:creationId xmlns:a16="http://schemas.microsoft.com/office/drawing/2014/main" id="{3263334F-965A-6250-8E4C-8DC5973EFAED}"/>
              </a:ext>
            </a:extLst>
          </p:cNvPr>
          <p:cNvSpPr>
            <a:spLocks noGrp="1"/>
          </p:cNvSpPr>
          <p:nvPr>
            <p:custDataLst>
              <p:tags r:id="rId6"/>
            </p:custDataLst>
          </p:nvPr>
        </p:nvSpPr>
        <p:spPr bwMode="gray">
          <a:xfrm>
            <a:off x="1541463" y="2789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F9A3DD1-B267-4159-93B4-2DF1DF97C010}" type="datetime'''1''''''4''''''''''%'''''''''''''''''''''''''''''''''''">
              <a:rPr lang="en-US" altLang="en-US" sz="1200" smtClean="0">
                <a:solidFill>
                  <a:schemeClr val="tx2"/>
                </a:solidFill>
                <a:cs typeface="+mn-cs"/>
              </a:rPr>
              <a:pPr lvl="0" algn="ctr">
                <a:spcBef>
                  <a:spcPct val="0"/>
                </a:spcBef>
                <a:spcAft>
                  <a:spcPct val="0"/>
                </a:spcAft>
              </a:pPr>
              <a:t>14%</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EF7C70E6-1B64-56D1-DDEC-1339C7BBB8B8}"/>
              </a:ext>
            </a:extLst>
          </p:cNvPr>
          <p:cNvSpPr>
            <a:spLocks noGrp="1"/>
          </p:cNvSpPr>
          <p:nvPr>
            <p:custDataLst>
              <p:tags r:id="rId7"/>
            </p:custDataLst>
          </p:nvPr>
        </p:nvSpPr>
        <p:spPr bwMode="gray">
          <a:xfrm>
            <a:off x="1541464" y="37719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774E86B-94B6-46B7-9E37-E59017E4AA96}" type="datetime'''''''''''''''''''''''''''''3''4''''''''''%'''''''">
              <a:rPr lang="en-US" altLang="en-US" sz="1200" smtClean="0">
                <a:cs typeface="+mn-cs"/>
              </a:rPr>
              <a:pPr/>
              <a:t>34%</a:t>
            </a:fld>
            <a:endParaRPr lang="en-US" sz="1200" dirty="0">
              <a:cs typeface="+mn-cs"/>
            </a:endParaRPr>
          </a:p>
        </p:txBody>
      </p:sp>
      <p:sp>
        <p:nvSpPr>
          <p:cNvPr id="69" name="Text Placeholder 4">
            <a:extLst>
              <a:ext uri="{FF2B5EF4-FFF2-40B4-BE49-F238E27FC236}">
                <a16:creationId xmlns:a16="http://schemas.microsoft.com/office/drawing/2014/main" id="{A09EEE6E-23CB-ABBD-776B-21E229D29D00}"/>
              </a:ext>
            </a:extLst>
          </p:cNvPr>
          <p:cNvSpPr>
            <a:spLocks noGrp="1"/>
          </p:cNvSpPr>
          <p:nvPr>
            <p:custDataLst>
              <p:tags r:id="rId8"/>
            </p:custDataLst>
          </p:nvPr>
        </p:nvSpPr>
        <p:spPr bwMode="gray">
          <a:xfrm>
            <a:off x="1541464" y="48339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63F4E24-2C8B-4A28-9C85-7F1369224FDD}" type="datetime'''''''1''8''''%'">
              <a:rPr lang="en-US" altLang="en-US" sz="1200" smtClean="0">
                <a:solidFill>
                  <a:schemeClr val="tx2"/>
                </a:solidFill>
                <a:cs typeface="+mn-cs"/>
              </a:rPr>
              <a:pPr/>
              <a:t>18%</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0ACCC3FD-AADA-C7D7-1C84-29A8FDCE1B2B}"/>
              </a:ext>
            </a:extLst>
          </p:cNvPr>
          <p:cNvSpPr>
            <a:spLocks noGrp="1"/>
          </p:cNvSpPr>
          <p:nvPr>
            <p:custDataLst>
              <p:tags r:id="rId9"/>
            </p:custDataLst>
          </p:nvPr>
        </p:nvSpPr>
        <p:spPr bwMode="auto">
          <a:xfrm>
            <a:off x="863600" y="5343525"/>
            <a:ext cx="17018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B62693-01FC-4385-9FD5-D7C610F96CAC}" type="datetime'ERCOT to ''c''''ha''nge ''p''rocesses to'' standard''iz''e'''">
              <a:rPr lang="en-US" altLang="en-US" sz="1200" smtClean="0">
                <a:cs typeface="+mn-cs"/>
              </a:rPr>
              <a:pPr lvl="0" algn="ctr">
                <a:spcBef>
                  <a:spcPct val="0"/>
                </a:spcBef>
                <a:spcAft>
                  <a:spcPct val="0"/>
                </a:spcAft>
              </a:pPr>
              <a:t>ERCOT to change processes to standardize</a:t>
            </a:fld>
            <a:endParaRPr lang="en-US" sz="1200" dirty="0">
              <a:cs typeface="+mn-cs"/>
            </a:endParaRPr>
          </a:p>
        </p:txBody>
      </p:sp>
      <p:sp>
        <p:nvSpPr>
          <p:cNvPr id="71" name="Text Placeholder 4">
            <a:extLst>
              <a:ext uri="{FF2B5EF4-FFF2-40B4-BE49-F238E27FC236}">
                <a16:creationId xmlns:a16="http://schemas.microsoft.com/office/drawing/2014/main" id="{75A893AD-F269-114A-39EB-FC537067B3C2}"/>
              </a:ext>
            </a:extLst>
          </p:cNvPr>
          <p:cNvSpPr>
            <a:spLocks noGrp="1"/>
          </p:cNvSpPr>
          <p:nvPr>
            <p:custDataLst>
              <p:tags r:id="rId10"/>
            </p:custDataLst>
          </p:nvPr>
        </p:nvSpPr>
        <p:spPr bwMode="gray">
          <a:xfrm>
            <a:off x="3906838" y="4402138"/>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F79393-DE1F-49B3-AD18-8D69F2CC9994}" type="datetime'''''''1''''''''''%'''''''''''''''''''''''''''''''''''''''''">
              <a:rPr lang="en-US" altLang="en-US" sz="1200" smtClean="0">
                <a:solidFill>
                  <a:schemeClr val="tx2"/>
                </a:solidFill>
                <a:cs typeface="+mn-cs"/>
              </a:rPr>
              <a:pPr lvl="0" algn="ctr">
                <a:spcBef>
                  <a:spcPct val="0"/>
                </a:spcBef>
                <a:spcAft>
                  <a:spcPct val="0"/>
                </a:spcAft>
              </a:pPr>
              <a:t>1%</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1A398C81-3D46-C02A-741F-17030ACC977C}"/>
              </a:ext>
            </a:extLst>
          </p:cNvPr>
          <p:cNvSpPr>
            <a:spLocks noGrp="1"/>
          </p:cNvSpPr>
          <p:nvPr>
            <p:custDataLst>
              <p:tags r:id="rId11"/>
            </p:custDataLst>
          </p:nvPr>
        </p:nvSpPr>
        <p:spPr bwMode="gray">
          <a:xfrm>
            <a:off x="3865564" y="47323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F630B60-191E-41AE-B595-41EEBD0F9946}" type="datetime'''''''''15''%'''''''''''''''''''''''''''''''''''''''''''''''">
              <a:rPr lang="en-US" altLang="en-US" sz="1200" smtClean="0">
                <a:cs typeface="+mn-cs"/>
              </a:rPr>
              <a:pPr/>
              <a:t>15%</a:t>
            </a:fld>
            <a:endParaRPr lang="en-US" sz="1200" dirty="0">
              <a:cs typeface="+mn-cs"/>
            </a:endParaRPr>
          </a:p>
        </p:txBody>
      </p:sp>
      <p:sp>
        <p:nvSpPr>
          <p:cNvPr id="73" name="Text Placeholder 4">
            <a:extLst>
              <a:ext uri="{FF2B5EF4-FFF2-40B4-BE49-F238E27FC236}">
                <a16:creationId xmlns:a16="http://schemas.microsoft.com/office/drawing/2014/main" id="{82C098E8-446B-5215-C34E-5533D6D6880A}"/>
              </a:ext>
            </a:extLst>
          </p:cNvPr>
          <p:cNvSpPr>
            <a:spLocks noGrp="1"/>
          </p:cNvSpPr>
          <p:nvPr>
            <p:custDataLst>
              <p:tags r:id="rId12"/>
            </p:custDataLst>
          </p:nvPr>
        </p:nvSpPr>
        <p:spPr bwMode="gray">
          <a:xfrm>
            <a:off x="3906838" y="51196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CA0322E-0BB7-4F77-9F53-92F535E64FFF}" type="datetime'''''''''''''4''''''%'''''''''''''''''''''''''''">
              <a:rPr lang="en-US" altLang="en-US" sz="1200" smtClean="0">
                <a:solidFill>
                  <a:schemeClr val="tx2"/>
                </a:solidFill>
                <a:cs typeface="+mn-cs"/>
              </a:rPr>
              <a:pPr/>
              <a:t>4%</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29C1BF02-0F50-C619-4FD0-3F073037D15A}"/>
              </a:ext>
            </a:extLst>
          </p:cNvPr>
          <p:cNvSpPr>
            <a:spLocks noGrp="1"/>
          </p:cNvSpPr>
          <p:nvPr>
            <p:custDataLst>
              <p:tags r:id="rId13"/>
            </p:custDataLst>
          </p:nvPr>
        </p:nvSpPr>
        <p:spPr bwMode="auto">
          <a:xfrm>
            <a:off x="3311525" y="5343525"/>
            <a:ext cx="14541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368C181-CB50-456C-996A-703A23EA8BDD}" type="datetime'TSPs c''ollabora''te ''to des''ign j''oin''t'' ''approac''''h'">
              <a:rPr lang="en-US" altLang="en-US" sz="1200" smtClean="0">
                <a:cs typeface="+mn-cs"/>
              </a:rPr>
              <a:pPr lvl="0" algn="ctr">
                <a:spcBef>
                  <a:spcPct val="0"/>
                </a:spcBef>
                <a:spcAft>
                  <a:spcPct val="0"/>
                </a:spcAft>
              </a:pPr>
              <a:t>TSPs collaborate to design joint approach</a:t>
            </a:fld>
            <a:endParaRPr lang="en-US" sz="1200" dirty="0">
              <a:cs typeface="+mn-cs"/>
            </a:endParaRPr>
          </a:p>
        </p:txBody>
      </p:sp>
      <p:sp>
        <p:nvSpPr>
          <p:cNvPr id="74" name="Text Placeholder 4">
            <a:extLst>
              <a:ext uri="{FF2B5EF4-FFF2-40B4-BE49-F238E27FC236}">
                <a16:creationId xmlns:a16="http://schemas.microsoft.com/office/drawing/2014/main" id="{DC20EC1D-65EE-FB8D-AE78-311DF4EB2118}"/>
              </a:ext>
            </a:extLst>
          </p:cNvPr>
          <p:cNvSpPr>
            <a:spLocks noGrp="1"/>
          </p:cNvSpPr>
          <p:nvPr>
            <p:custDataLst>
              <p:tags r:id="rId14"/>
            </p:custDataLst>
          </p:nvPr>
        </p:nvSpPr>
        <p:spPr bwMode="gray">
          <a:xfrm>
            <a:off x="6229350" y="4768850"/>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54CFAFB-C557-4848-85BE-0DABC6552B19}" type="datetime'''''''7''''''''''''''''''''''''%'''''''">
              <a:rPr lang="en-US" altLang="en-US" sz="1200" smtClean="0">
                <a:solidFill>
                  <a:schemeClr val="tx2"/>
                </a:solidFill>
                <a:cs typeface="+mn-cs"/>
              </a:rPr>
              <a:pPr lvl="0" algn="ctr">
                <a:spcBef>
                  <a:spcPct val="0"/>
                </a:spcBef>
                <a:spcAft>
                  <a:spcPct val="0"/>
                </a:spcAft>
              </a:pPr>
              <a:t>7%</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1CC5EC53-5632-9A9A-CEC7-C181728134BA}"/>
              </a:ext>
            </a:extLst>
          </p:cNvPr>
          <p:cNvSpPr>
            <a:spLocks noGrp="1"/>
          </p:cNvSpPr>
          <p:nvPr>
            <p:custDataLst>
              <p:tags r:id="rId15"/>
            </p:custDataLst>
          </p:nvPr>
        </p:nvSpPr>
        <p:spPr bwMode="gray">
          <a:xfrm>
            <a:off x="6229350" y="5057775"/>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1184821-9521-47C2-9FFD-A139D8C8FDFE}" type="datetime'''''''''''''''''''''''7''%'''''''''''''''">
              <a:rPr lang="en-US" altLang="en-US" sz="1200" smtClean="0">
                <a:cs typeface="+mn-cs"/>
              </a:rPr>
              <a:pPr lvl="0" algn="ctr">
                <a:spcBef>
                  <a:spcPct val="0"/>
                </a:spcBef>
                <a:spcAft>
                  <a:spcPct val="0"/>
                </a:spcAft>
              </a:pPr>
              <a:t>7%</a:t>
            </a:fld>
            <a:endParaRPr lang="en-US" sz="1200" dirty="0">
              <a:cs typeface="+mn-cs"/>
            </a:endParaRPr>
          </a:p>
        </p:txBody>
      </p:sp>
      <p:sp>
        <p:nvSpPr>
          <p:cNvPr id="13" name="Text Placeholder 4">
            <a:extLst>
              <a:ext uri="{FF2B5EF4-FFF2-40B4-BE49-F238E27FC236}">
                <a16:creationId xmlns:a16="http://schemas.microsoft.com/office/drawing/2014/main" id="{9C6AEC01-B9A5-967B-E4D7-7CEC71BF585E}"/>
              </a:ext>
            </a:extLst>
          </p:cNvPr>
          <p:cNvSpPr>
            <a:spLocks noGrp="1"/>
          </p:cNvSpPr>
          <p:nvPr>
            <p:custDataLst>
              <p:tags r:id="rId16"/>
            </p:custDataLst>
          </p:nvPr>
        </p:nvSpPr>
        <p:spPr bwMode="auto">
          <a:xfrm>
            <a:off x="5672137" y="5343525"/>
            <a:ext cx="13779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A275B93-B976-4A02-B539-AAAFEA85676A}" type="datetime'TSPs to'' ''ret''ain'' ''indivi''dua''l pr''oc''''e''ss''es'">
              <a:rPr lang="en-US" altLang="en-US" sz="1200" smtClean="0">
                <a:cs typeface="+mn-cs"/>
              </a:rPr>
              <a:pPr lvl="0" algn="ctr">
                <a:spcBef>
                  <a:spcPct val="0"/>
                </a:spcBef>
                <a:spcAft>
                  <a:spcPct val="0"/>
                </a:spcAft>
              </a:pPr>
              <a:t>TSPs to retain individual processes</a:t>
            </a:fld>
            <a:endParaRPr lang="en-US" sz="1200" dirty="0">
              <a:cs typeface="+mn-cs"/>
            </a:endParaRPr>
          </a:p>
        </p:txBody>
      </p:sp>
      <p:sp>
        <p:nvSpPr>
          <p:cNvPr id="11" name="Text Placeholder 4">
            <a:extLst>
              <a:ext uri="{FF2B5EF4-FFF2-40B4-BE49-F238E27FC236}">
                <a16:creationId xmlns:a16="http://schemas.microsoft.com/office/drawing/2014/main" id="{1178BA02-DB52-24E1-ACE0-7CC0A970E711}"/>
              </a:ext>
            </a:extLst>
          </p:cNvPr>
          <p:cNvSpPr>
            <a:spLocks noGrp="1"/>
          </p:cNvSpPr>
          <p:nvPr>
            <p:custDataLst>
              <p:tags r:id="rId17"/>
            </p:custDataLst>
          </p:nvPr>
        </p:nvSpPr>
        <p:spPr bwMode="gray">
          <a:xfrm>
            <a:off x="1541464"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0B82EEE-0BFF-497A-9131-388DB7FD1F63}" type="datetime'''''''''''''6''''''''''''''''''6%'''''''''''''''''''''''''">
              <a:rPr lang="en-US" altLang="en-US" sz="1200" b="1" smtClean="0">
                <a:cs typeface="+mn-cs"/>
              </a:rPr>
              <a:pPr/>
              <a:t>66%</a:t>
            </a:fld>
            <a:endParaRPr lang="en-US" sz="1200" b="1" dirty="0">
              <a:cs typeface="+mn-cs"/>
            </a:endParaRPr>
          </a:p>
        </p:txBody>
      </p:sp>
      <p:sp>
        <p:nvSpPr>
          <p:cNvPr id="12" name="Text Placeholder 4">
            <a:extLst>
              <a:ext uri="{FF2B5EF4-FFF2-40B4-BE49-F238E27FC236}">
                <a16:creationId xmlns:a16="http://schemas.microsoft.com/office/drawing/2014/main" id="{8922B8AB-96EB-7E0A-BD97-DF3B1096CFD3}"/>
              </a:ext>
            </a:extLst>
          </p:cNvPr>
          <p:cNvSpPr>
            <a:spLocks noGrp="1"/>
          </p:cNvSpPr>
          <p:nvPr>
            <p:custDataLst>
              <p:tags r:id="rId18"/>
            </p:custDataLst>
          </p:nvPr>
        </p:nvSpPr>
        <p:spPr bwMode="gray">
          <a:xfrm>
            <a:off x="3865564" y="42195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E6C8C7E-31A2-4496-8053-3D6FA7FF71F5}" type="datetime'''''''''''''''''''''2''0''''%'''''''''''''''''''''">
              <a:rPr lang="en-US" altLang="en-US" sz="1200" b="1" smtClean="0">
                <a:cs typeface="+mn-cs"/>
              </a:rPr>
              <a:pPr/>
              <a:t>20%</a:t>
            </a:fld>
            <a:endParaRPr lang="en-US" sz="1200" b="1" dirty="0">
              <a:cs typeface="+mn-cs"/>
            </a:endParaRPr>
          </a:p>
        </p:txBody>
      </p:sp>
      <p:sp>
        <p:nvSpPr>
          <p:cNvPr id="14" name="Text Placeholder 4">
            <a:extLst>
              <a:ext uri="{FF2B5EF4-FFF2-40B4-BE49-F238E27FC236}">
                <a16:creationId xmlns:a16="http://schemas.microsoft.com/office/drawing/2014/main" id="{BA5F8C1D-2ED0-DB03-C990-FDDD3A0D4546}"/>
              </a:ext>
            </a:extLst>
          </p:cNvPr>
          <p:cNvSpPr>
            <a:spLocks noGrp="1"/>
          </p:cNvSpPr>
          <p:nvPr>
            <p:custDataLst>
              <p:tags r:id="rId19"/>
            </p:custDataLst>
          </p:nvPr>
        </p:nvSpPr>
        <p:spPr bwMode="gray">
          <a:xfrm>
            <a:off x="6188076" y="45085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2A73256-43D0-47B5-9094-F89C57AD7E64}" type="datetime'''''''''''''1''''''''''''''4''''''%'''''''''''''''">
              <a:rPr lang="en-US" altLang="en-US" sz="1200" b="1" smtClean="0">
                <a:cs typeface="+mn-cs"/>
              </a:rPr>
              <a:pPr lvl="0" algn="ctr">
                <a:spcBef>
                  <a:spcPct val="0"/>
                </a:spcBef>
                <a:spcAft>
                  <a:spcPct val="0"/>
                </a:spcAft>
              </a:pPr>
              <a:t>14%</a:t>
            </a:fld>
            <a:endParaRPr lang="en-US" sz="1200" b="1" dirty="0">
              <a:cs typeface="+mn-cs"/>
            </a:endParaRPr>
          </a:p>
        </p:txBody>
      </p:sp>
      <p:sp>
        <p:nvSpPr>
          <p:cNvPr id="56" name="Rectangle 55">
            <a:extLst>
              <a:ext uri="{FF2B5EF4-FFF2-40B4-BE49-F238E27FC236}">
                <a16:creationId xmlns:a16="http://schemas.microsoft.com/office/drawing/2014/main" id="{12254E5F-8C06-8720-EFEB-9E96112D5056}"/>
              </a:ext>
            </a:extLst>
          </p:cNvPr>
          <p:cNvSpPr/>
          <p:nvPr>
            <p:custDataLst>
              <p:tags r:id="rId2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ECA0C366-FD95-3FA9-6232-C7598579669F}"/>
              </a:ext>
            </a:extLst>
          </p:cNvPr>
          <p:cNvSpPr/>
          <p:nvPr>
            <p:custDataLst>
              <p:tags r:id="rId2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4BAC25DB-5446-8EF5-E86C-5FC5F70C808C}"/>
              </a:ext>
            </a:extLst>
          </p:cNvPr>
          <p:cNvSpPr/>
          <p:nvPr>
            <p:custDataLst>
              <p:tags r:id="rId22"/>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50EB2E69-9C33-56A3-C72C-0A211EB471A9}"/>
              </a:ext>
            </a:extLst>
          </p:cNvPr>
          <p:cNvSpPr>
            <a:spLocks noGrp="1"/>
          </p:cNvSpPr>
          <p:nvPr>
            <p:custDataLst>
              <p:tags r:id="rId23"/>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2E5DA983-EF85-D5EE-2249-84A2639B9A0F}"/>
              </a:ext>
            </a:extLst>
          </p:cNvPr>
          <p:cNvSpPr>
            <a:spLocks noGrp="1"/>
          </p:cNvSpPr>
          <p:nvPr>
            <p:custDataLst>
              <p:tags r:id="rId24"/>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0312DF67-3A02-08BD-ADDF-E9E359E7A4DA}"/>
              </a:ext>
            </a:extLst>
          </p:cNvPr>
          <p:cNvSpPr>
            <a:spLocks noGrp="1"/>
          </p:cNvSpPr>
          <p:nvPr>
            <p:custDataLst>
              <p:tags r:id="rId25"/>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7904E600-7EC6-B333-9A88-8C8472336271}"/>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N=85 (19 T(D)SPs, 48 LLC, 18 Other)</a:t>
            </a:r>
          </a:p>
        </p:txBody>
      </p:sp>
      <p:sp>
        <p:nvSpPr>
          <p:cNvPr id="21" name="TextBox 20">
            <a:extLst>
              <a:ext uri="{FF2B5EF4-FFF2-40B4-BE49-F238E27FC236}">
                <a16:creationId xmlns:a16="http://schemas.microsoft.com/office/drawing/2014/main" id="{0280A925-40A0-9975-07D4-9BB001EB29CC}"/>
              </a:ext>
            </a:extLst>
          </p:cNvPr>
          <p:cNvSpPr txBox="1"/>
          <p:nvPr>
            <p:custDataLst>
              <p:tags r:id="rId27"/>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40" name="TrackerNumBlue 28">
            <a:extLst>
              <a:ext uri="{FF2B5EF4-FFF2-40B4-BE49-F238E27FC236}">
                <a16:creationId xmlns:a16="http://schemas.microsoft.com/office/drawing/2014/main" id="{C3808ACB-96C0-D4F4-C4E5-FA543AC6506C}"/>
              </a:ext>
            </a:extLst>
          </p:cNvPr>
          <p:cNvSpPr/>
          <p:nvPr>
            <p:custDataLst>
              <p:tags r:id="rId2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A2</a:t>
            </a:r>
          </a:p>
        </p:txBody>
      </p:sp>
    </p:spTree>
    <p:extLst>
      <p:ext uri="{BB962C8B-B14F-4D97-AF65-F5344CB8AC3E}">
        <p14:creationId xmlns:p14="http://schemas.microsoft.com/office/powerpoint/2010/main" val="1758045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F4184-1CEC-A2CA-6277-8228746EFB53}"/>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90DAB08E-E83F-7C3D-6C73-8722F423388A}"/>
              </a:ext>
            </a:extLst>
          </p:cNvPr>
          <p:cNvGraphicFramePr>
            <a:graphicFrameLocks noChangeAspect="1"/>
          </p:cNvGraphicFramePr>
          <p:nvPr>
            <p:custDataLst>
              <p:tags r:id="rId1"/>
            </p:custDataLst>
            <p:extLst>
              <p:ext uri="{D42A27DB-BD31-4B8C-83A1-F6EECF244321}">
                <p14:modId xmlns:p14="http://schemas.microsoft.com/office/powerpoint/2010/main" val="1842224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22" name="Object 2" hidden="1">
                        <a:extLst>
                          <a:ext uri="{FF2B5EF4-FFF2-40B4-BE49-F238E27FC236}">
                            <a16:creationId xmlns:a16="http://schemas.microsoft.com/office/drawing/2014/main" id="{90DAB08E-E83F-7C3D-6C73-8722F423388A}"/>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779A317-724F-EF49-909A-ED2F12FD4001}"/>
              </a:ext>
            </a:extLst>
          </p:cNvPr>
          <p:cNvSpPr>
            <a:spLocks noGrp="1"/>
          </p:cNvSpPr>
          <p:nvPr>
            <p:ph type="title"/>
            <p:custDataLst>
              <p:tags r:id="rId2"/>
            </p:custDataLst>
          </p:nvPr>
        </p:nvSpPr>
        <p:spPr/>
        <p:txBody>
          <a:bodyPr vert="horz"/>
          <a:lstStyle/>
          <a:p>
            <a:r>
              <a:rPr lang="en-US" dirty="0"/>
              <a:t>Initial Screening Study/Early Input: ERCOT/ ILLE interaction</a:t>
            </a:r>
          </a:p>
        </p:txBody>
      </p:sp>
      <p:sp>
        <p:nvSpPr>
          <p:cNvPr id="5" name="TextBox 4">
            <a:extLst>
              <a:ext uri="{FF2B5EF4-FFF2-40B4-BE49-F238E27FC236}">
                <a16:creationId xmlns:a16="http://schemas.microsoft.com/office/drawing/2014/main" id="{8D60F3B6-499C-8020-E0BB-0B88B465ECCD}"/>
              </a:ext>
            </a:extLst>
          </p:cNvPr>
          <p:cNvSpPr txBox="1">
            <a:spLocks/>
          </p:cNvSpPr>
          <p:nvPr/>
        </p:nvSpPr>
        <p:spPr>
          <a:xfrm>
            <a:off x="554735" y="1297100"/>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“What should be the communication path and relationship between ERCOT and the Large Load developer?”</a:t>
            </a:r>
            <a:r>
              <a:rPr lang="en-US" sz="1400" i="1" dirty="0"/>
              <a:t> (% of overall respondents)</a:t>
            </a:r>
          </a:p>
        </p:txBody>
      </p:sp>
      <p:cxnSp>
        <p:nvCxnSpPr>
          <p:cNvPr id="6" name="LineBasicStrong 6">
            <a:extLst>
              <a:ext uri="{FF2B5EF4-FFF2-40B4-BE49-F238E27FC236}">
                <a16:creationId xmlns:a16="http://schemas.microsoft.com/office/drawing/2014/main" id="{E8AE0650-1320-CDDE-8FA4-5629326377EB}"/>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4D18D9-5A0B-BBE3-0673-08104EFFA494}"/>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F3F9C569-F88E-C4DC-6119-47A4D9D5906F}"/>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5028C0D-D5B6-B8C1-16DC-405C7871C266}"/>
              </a:ext>
            </a:extLst>
          </p:cNvPr>
          <p:cNvSpPr txBox="1">
            <a:spLocks/>
          </p:cNvSpPr>
          <p:nvPr/>
        </p:nvSpPr>
        <p:spPr>
          <a:xfrm>
            <a:off x="8054871" y="1992154"/>
            <a:ext cx="3801508" cy="333168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favor communication models that include a direct relationship between the Large Load developer and ERCOT</a:t>
            </a:r>
            <a:r>
              <a:rPr lang="en-US" sz="1200" dirty="0"/>
              <a:t>, either through a T(D)SP-initiated process with direct ERCOT engagement (45%) or an ERCOT-initiated process with T(D)SP execution (43%); limited support exists for maintaining a T(D)SP-only interface (12%)</a:t>
            </a:r>
          </a:p>
          <a:p>
            <a:pPr marL="285750" indent="-285750">
              <a:buFont typeface="Arial" panose="020B0604020202020204" pitchFamily="34" charset="0"/>
              <a:buChar char="•"/>
            </a:pPr>
            <a:r>
              <a:rPr lang="en-US" sz="1200" b="1" dirty="0"/>
              <a:t>Stakeholders differ on how that interaction should be structured:</a:t>
            </a:r>
          </a:p>
          <a:p>
            <a:pPr marL="514350" lvl="1" indent="-285750">
              <a:buFont typeface="Arial" panose="020B0604020202020204" pitchFamily="34" charset="0"/>
              <a:buChar char="-"/>
            </a:pPr>
            <a:r>
              <a:rPr lang="en-US" sz="1200" dirty="0"/>
              <a:t>“T(D)SPs” would like to keep a TSP-only interface, but are relatively evenly split between the ERCOT involved processes</a:t>
            </a:r>
          </a:p>
          <a:p>
            <a:pPr marL="514350" lvl="1" indent="-285750">
              <a:buFont typeface="Arial" panose="020B0604020202020204" pitchFamily="34" charset="0"/>
              <a:buChar char="-"/>
            </a:pPr>
            <a:r>
              <a:rPr lang="en-US" sz="1200" dirty="0"/>
              <a:t>“Large Load customers” lean toward T(D)SP-initiated engagement with direct ERCOT access</a:t>
            </a:r>
          </a:p>
          <a:p>
            <a:pPr marL="514350" lvl="1" indent="-285750">
              <a:buFont typeface="Arial" panose="020B0604020202020204" pitchFamily="34" charset="0"/>
              <a:buChar char="-"/>
            </a:pPr>
            <a:r>
              <a:rPr lang="en-US" sz="1200" dirty="0"/>
              <a:t>“Other” stakeholders more closely align with the ERCOT-initiated model</a:t>
            </a:r>
          </a:p>
        </p:txBody>
      </p:sp>
      <p:graphicFrame>
        <p:nvGraphicFramePr>
          <p:cNvPr id="26" name="Chart 25">
            <a:extLst>
              <a:ext uri="{FF2B5EF4-FFF2-40B4-BE49-F238E27FC236}">
                <a16:creationId xmlns:a16="http://schemas.microsoft.com/office/drawing/2014/main" id="{536B2FCD-BB92-9F2A-2D67-A11E10426C03}"/>
              </a:ext>
            </a:extLst>
          </p:cNvPr>
          <p:cNvGraphicFramePr/>
          <p:nvPr>
            <p:custDataLst>
              <p:tags r:id="rId5"/>
            </p:custDataLst>
            <p:extLst>
              <p:ext uri="{D42A27DB-BD31-4B8C-83A1-F6EECF244321}">
                <p14:modId xmlns:p14="http://schemas.microsoft.com/office/powerpoint/2010/main" val="1395283770"/>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32"/>
          </a:graphicData>
        </a:graphic>
      </p:graphicFrame>
      <p:sp>
        <p:nvSpPr>
          <p:cNvPr id="34" name="Text Placeholder 4">
            <a:extLst>
              <a:ext uri="{FF2B5EF4-FFF2-40B4-BE49-F238E27FC236}">
                <a16:creationId xmlns:a16="http://schemas.microsoft.com/office/drawing/2014/main" id="{83C0F881-1510-EE07-1ACB-C7E21EB17A17}"/>
              </a:ext>
            </a:extLst>
          </p:cNvPr>
          <p:cNvSpPr>
            <a:spLocks noGrp="1"/>
          </p:cNvSpPr>
          <p:nvPr>
            <p:custDataLst>
              <p:tags r:id="rId6"/>
            </p:custDataLst>
          </p:nvPr>
        </p:nvSpPr>
        <p:spPr bwMode="gray">
          <a:xfrm>
            <a:off x="1582738" y="2679700"/>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DBD3B77-C6C3-4208-B1A4-8455CE01D9B0}" type="datetime'''''''''''''''''''''''''''''6''%'">
              <a:rPr lang="en-US" altLang="en-US" sz="1200" smtClean="0">
                <a:solidFill>
                  <a:schemeClr val="tx2"/>
                </a:solidFill>
                <a:cs typeface="+mn-cs"/>
              </a:rPr>
              <a:pPr lvl="0" algn="ctr">
                <a:spcBef>
                  <a:spcPct val="0"/>
                </a:spcBef>
                <a:spcAft>
                  <a:spcPct val="0"/>
                </a:spcAft>
              </a:pPr>
              <a:t>6%</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1D93A12B-777D-AFB8-A438-C339A58159B8}"/>
              </a:ext>
            </a:extLst>
          </p:cNvPr>
          <p:cNvSpPr>
            <a:spLocks noGrp="1"/>
          </p:cNvSpPr>
          <p:nvPr>
            <p:custDataLst>
              <p:tags r:id="rId7"/>
            </p:custDataLst>
          </p:nvPr>
        </p:nvSpPr>
        <p:spPr bwMode="gray">
          <a:xfrm>
            <a:off x="1541464" y="388778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80B02B8-3970-4C9B-869F-D9AF34541844}" type="datetime'''''''3''''''''''''''''''''''''''''5''''''%'''''''''''''''''''">
              <a:rPr lang="en-US" altLang="en-US" sz="1200" smtClean="0">
                <a:cs typeface="+mn-cs"/>
              </a:rPr>
              <a:pPr lvl="0" algn="ctr">
                <a:spcBef>
                  <a:spcPct val="0"/>
                </a:spcBef>
                <a:spcAft>
                  <a:spcPct val="0"/>
                </a:spcAft>
              </a:pPr>
              <a:t>35%</a:t>
            </a:fld>
            <a:endParaRPr lang="en-US" sz="1200" dirty="0">
              <a:cs typeface="+mn-cs"/>
            </a:endParaRPr>
          </a:p>
        </p:txBody>
      </p:sp>
      <p:sp>
        <p:nvSpPr>
          <p:cNvPr id="69" name="Text Placeholder 4">
            <a:extLst>
              <a:ext uri="{FF2B5EF4-FFF2-40B4-BE49-F238E27FC236}">
                <a16:creationId xmlns:a16="http://schemas.microsoft.com/office/drawing/2014/main" id="{B1951BAA-4421-5A69-3B77-37BD5A778FEC}"/>
              </a:ext>
            </a:extLst>
          </p:cNvPr>
          <p:cNvSpPr>
            <a:spLocks noGrp="1"/>
          </p:cNvSpPr>
          <p:nvPr>
            <p:custDataLst>
              <p:tags r:id="rId8"/>
            </p:custDataLst>
          </p:nvPr>
        </p:nvSpPr>
        <p:spPr bwMode="gray">
          <a:xfrm>
            <a:off x="1582738" y="505936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E08B1C1E-F72E-4A89-A056-853B88371F91}" type="datetime'''''''''''''''''''''5''%'''''''''''">
              <a:rPr lang="en-US" altLang="en-US" sz="1200" smtClean="0">
                <a:solidFill>
                  <a:schemeClr val="tx2"/>
                </a:solidFill>
                <a:cs typeface="+mn-cs"/>
              </a:rPr>
              <a:pPr lvl="0" algn="ctr">
                <a:spcBef>
                  <a:spcPct val="0"/>
                </a:spcBef>
                <a:spcAft>
                  <a:spcPct val="0"/>
                </a:spcAft>
              </a:pPr>
              <a:t>5%</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405F58BB-0F46-3E3B-EFE3-1096B2A10B86}"/>
              </a:ext>
            </a:extLst>
          </p:cNvPr>
          <p:cNvSpPr>
            <a:spLocks noGrp="1"/>
          </p:cNvSpPr>
          <p:nvPr>
            <p:custDataLst>
              <p:tags r:id="rId9"/>
            </p:custDataLst>
          </p:nvPr>
        </p:nvSpPr>
        <p:spPr bwMode="auto">
          <a:xfrm>
            <a:off x="792164" y="5375275"/>
            <a:ext cx="1846263"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7FDEB37-3AE5-45BE-9909-7CA129AEE313}" type="datetime'TSP-initi''ated pro''cess with direct E''RCOT ''''engagement'">
              <a:rPr lang="en-US" altLang="en-US" sz="1200" smtClean="0">
                <a:cs typeface="+mn-cs"/>
              </a:rPr>
              <a:pPr lvl="0" algn="ctr">
                <a:spcBef>
                  <a:spcPct val="0"/>
                </a:spcBef>
                <a:spcAft>
                  <a:spcPct val="0"/>
                </a:spcAft>
              </a:pPr>
              <a:t>TSP-initiated process with direct ERCOT engagement</a:t>
            </a:fld>
            <a:endParaRPr lang="en-US" sz="1200" dirty="0">
              <a:cs typeface="+mn-cs"/>
            </a:endParaRPr>
          </a:p>
        </p:txBody>
      </p:sp>
      <p:sp>
        <p:nvSpPr>
          <p:cNvPr id="71" name="Text Placeholder 4">
            <a:extLst>
              <a:ext uri="{FF2B5EF4-FFF2-40B4-BE49-F238E27FC236}">
                <a16:creationId xmlns:a16="http://schemas.microsoft.com/office/drawing/2014/main" id="{2B1A9B51-6AC4-D681-7D75-25DEC3C3E70A}"/>
              </a:ext>
            </a:extLst>
          </p:cNvPr>
          <p:cNvSpPr>
            <a:spLocks noGrp="1"/>
          </p:cNvSpPr>
          <p:nvPr>
            <p:custDataLst>
              <p:tags r:id="rId10"/>
            </p:custDataLst>
          </p:nvPr>
        </p:nvSpPr>
        <p:spPr bwMode="gray">
          <a:xfrm>
            <a:off x="3906838" y="2840038"/>
            <a:ext cx="263525"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B4BD0BB-F569-47A8-B09E-9E56F4165738}" type="datetime'''''7''''''''''''''''%'''''''''''''''''''">
              <a:rPr lang="en-US" altLang="en-US" sz="1200" smtClean="0">
                <a:solidFill>
                  <a:schemeClr val="tx2"/>
                </a:solidFill>
                <a:effectLst/>
                <a:cs typeface="+mn-cs"/>
              </a:rPr>
              <a:pPr lvl="0" algn="ctr">
                <a:spcBef>
                  <a:spcPct val="0"/>
                </a:spcBef>
                <a:spcAft>
                  <a:spcPct val="0"/>
                </a:spcAft>
              </a:pPr>
              <a:t>7%</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9F864CD6-F499-E447-3B46-9D5C30C32FF2}"/>
              </a:ext>
            </a:extLst>
          </p:cNvPr>
          <p:cNvSpPr>
            <a:spLocks noGrp="1"/>
          </p:cNvSpPr>
          <p:nvPr>
            <p:custDataLst>
              <p:tags r:id="rId11"/>
            </p:custDataLst>
          </p:nvPr>
        </p:nvSpPr>
        <p:spPr bwMode="gray">
          <a:xfrm>
            <a:off x="3865564" y="36195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3FB658-6753-40FE-973D-91EA5B2F65A6}" type="datetime'''''''''''1''9%'''''">
              <a:rPr lang="en-US" altLang="en-US" sz="1200" smtClean="0">
                <a:cs typeface="+mn-cs"/>
              </a:rPr>
              <a:pPr/>
              <a:t>19%</a:t>
            </a:fld>
            <a:endParaRPr lang="en-US" sz="1200" dirty="0">
              <a:cs typeface="+mn-cs"/>
            </a:endParaRPr>
          </a:p>
        </p:txBody>
      </p:sp>
      <p:sp>
        <p:nvSpPr>
          <p:cNvPr id="73" name="Text Placeholder 4">
            <a:extLst>
              <a:ext uri="{FF2B5EF4-FFF2-40B4-BE49-F238E27FC236}">
                <a16:creationId xmlns:a16="http://schemas.microsoft.com/office/drawing/2014/main" id="{68710F58-5C54-F153-E25E-69A3F247FCC9}"/>
              </a:ext>
            </a:extLst>
          </p:cNvPr>
          <p:cNvSpPr>
            <a:spLocks noGrp="1"/>
          </p:cNvSpPr>
          <p:nvPr>
            <p:custDataLst>
              <p:tags r:id="rId12"/>
            </p:custDataLst>
          </p:nvPr>
        </p:nvSpPr>
        <p:spPr bwMode="gray">
          <a:xfrm>
            <a:off x="3865563" y="46942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A93DF7-AC23-4155-8F82-CDE0AEFDC771}" type="datetime'1''''''''''''''''''''''''''''''7''''''''''''''''''%'''''">
              <a:rPr lang="en-US" altLang="en-US" sz="1200" smtClean="0">
                <a:solidFill>
                  <a:schemeClr val="tx2"/>
                </a:solidFill>
                <a:cs typeface="+mn-cs"/>
              </a:rPr>
              <a:pPr/>
              <a:t>17%</a:t>
            </a:fld>
            <a:endParaRPr lang="en-US" sz="1200" dirty="0">
              <a:solidFill>
                <a:schemeClr val="tx2"/>
              </a:solidFill>
              <a:cs typeface="+mn-cs"/>
            </a:endParaRPr>
          </a:p>
        </p:txBody>
      </p:sp>
      <p:sp>
        <p:nvSpPr>
          <p:cNvPr id="10" name="Text Placeholder 4">
            <a:extLst>
              <a:ext uri="{FF2B5EF4-FFF2-40B4-BE49-F238E27FC236}">
                <a16:creationId xmlns:a16="http://schemas.microsoft.com/office/drawing/2014/main" id="{12E38D9D-DF79-7DB7-BCD1-732ADB498E19}"/>
              </a:ext>
            </a:extLst>
          </p:cNvPr>
          <p:cNvSpPr>
            <a:spLocks noGrp="1"/>
          </p:cNvSpPr>
          <p:nvPr>
            <p:custDataLst>
              <p:tags r:id="rId13"/>
            </p:custDataLst>
          </p:nvPr>
        </p:nvSpPr>
        <p:spPr bwMode="auto">
          <a:xfrm>
            <a:off x="3195638" y="5375275"/>
            <a:ext cx="1685925"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A5DE074-5492-46FA-9DAA-0E9932CF87CA}" type="datetime'ERC''O''T-initiated pro''cess w''i''''t''h TSP exe''cu''tion'">
              <a:rPr lang="en-US" altLang="en-US" sz="1200" smtClean="0">
                <a:cs typeface="+mn-cs"/>
              </a:rPr>
              <a:pPr lvl="0" algn="ctr">
                <a:spcBef>
                  <a:spcPct val="0"/>
                </a:spcBef>
                <a:spcAft>
                  <a:spcPct val="0"/>
                </a:spcAft>
              </a:pPr>
              <a:t>ERCOT-initiated process with TSP execution</a:t>
            </a:fld>
            <a:endParaRPr lang="en-US" sz="1200" dirty="0">
              <a:cs typeface="+mn-cs"/>
            </a:endParaRPr>
          </a:p>
        </p:txBody>
      </p:sp>
      <p:sp>
        <p:nvSpPr>
          <p:cNvPr id="74" name="Text Placeholder 4">
            <a:extLst>
              <a:ext uri="{FF2B5EF4-FFF2-40B4-BE49-F238E27FC236}">
                <a16:creationId xmlns:a16="http://schemas.microsoft.com/office/drawing/2014/main" id="{AF000E02-6001-D8C0-CE18-B7CA060ECADA}"/>
              </a:ext>
            </a:extLst>
          </p:cNvPr>
          <p:cNvSpPr>
            <a:spLocks noGrp="1"/>
          </p:cNvSpPr>
          <p:nvPr>
            <p:custDataLst>
              <p:tags r:id="rId14"/>
            </p:custDataLst>
          </p:nvPr>
        </p:nvSpPr>
        <p:spPr bwMode="gray">
          <a:xfrm>
            <a:off x="6188075" y="4799013"/>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380AE8F-1CFF-4EF8-B1CC-BB35061104DE}" type="datetime'''''''''''1''''''''0''''''''''''''''''''%'''">
              <a:rPr lang="en-US" altLang="en-US" sz="1200" smtClean="0">
                <a:solidFill>
                  <a:schemeClr val="tx2"/>
                </a:solidFill>
                <a:cs typeface="+mn-cs"/>
              </a:rPr>
              <a:pPr lvl="0" algn="ctr">
                <a:spcBef>
                  <a:spcPct val="0"/>
                </a:spcBef>
                <a:spcAft>
                  <a:spcPct val="0"/>
                </a:spcAft>
              </a:pPr>
              <a:t>10%</a:t>
            </a:fld>
            <a:endParaRPr lang="en-US" sz="1200" dirty="0">
              <a:solidFill>
                <a:schemeClr val="tx2"/>
              </a:solidFill>
              <a:cs typeface="+mn-cs"/>
            </a:endParaRPr>
          </a:p>
        </p:txBody>
      </p:sp>
      <p:sp>
        <p:nvSpPr>
          <p:cNvPr id="75" name="Text Placeholder 4">
            <a:extLst>
              <a:ext uri="{FF2B5EF4-FFF2-40B4-BE49-F238E27FC236}">
                <a16:creationId xmlns:a16="http://schemas.microsoft.com/office/drawing/2014/main" id="{1F8591E0-C04E-DFA5-0D68-3AD12F08E12E}"/>
              </a:ext>
            </a:extLst>
          </p:cNvPr>
          <p:cNvSpPr>
            <a:spLocks noGrp="1"/>
          </p:cNvSpPr>
          <p:nvPr>
            <p:custDataLst>
              <p:tags r:id="rId15"/>
            </p:custDataLst>
          </p:nvPr>
        </p:nvSpPr>
        <p:spPr bwMode="gray">
          <a:xfrm>
            <a:off x="6229350" y="5141913"/>
            <a:ext cx="263525" cy="182563"/>
          </a:xfrm>
          <a:prstGeom prst="rect">
            <a:avLst/>
          </a:prstGeom>
          <a:solidFill>
            <a:srgbClr val="5DA7E2"/>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6AEFDF2-BD77-42A5-AF58-0E96076A04BC}" type="datetime'''''''''''''''''2''''''''''''''%'''''''''''''''''''''''''''''">
              <a:rPr lang="en-US" altLang="en-US" sz="1200" smtClean="0">
                <a:effectLst/>
                <a:cs typeface="+mn-cs"/>
              </a:rPr>
              <a:pPr lvl="0" algn="ctr">
                <a:spcBef>
                  <a:spcPct val="0"/>
                </a:spcBef>
                <a:spcAft>
                  <a:spcPct val="0"/>
                </a:spcAft>
              </a:pPr>
              <a:t>2%</a:t>
            </a:fld>
            <a:endParaRPr lang="en-US" sz="1200" dirty="0">
              <a:cs typeface="+mn-cs"/>
            </a:endParaRPr>
          </a:p>
        </p:txBody>
      </p:sp>
      <p:sp>
        <p:nvSpPr>
          <p:cNvPr id="13" name="Text Placeholder 4">
            <a:extLst>
              <a:ext uri="{FF2B5EF4-FFF2-40B4-BE49-F238E27FC236}">
                <a16:creationId xmlns:a16="http://schemas.microsoft.com/office/drawing/2014/main" id="{33B7AE0A-063E-B86B-D061-D60F3CC1898D}"/>
              </a:ext>
            </a:extLst>
          </p:cNvPr>
          <p:cNvSpPr>
            <a:spLocks noGrp="1"/>
          </p:cNvSpPr>
          <p:nvPr>
            <p:custDataLst>
              <p:tags r:id="rId16"/>
            </p:custDataLst>
          </p:nvPr>
        </p:nvSpPr>
        <p:spPr bwMode="auto">
          <a:xfrm>
            <a:off x="5307013" y="5375275"/>
            <a:ext cx="210978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EB3C2B5-643A-44F7-BD63-DFE63FAB326B}" type="datetime'TS''''''P''-only ''in''''ter''f''ace'' (st''atus quo'''''')'">
              <a:rPr lang="en-US" altLang="en-US" sz="1200" smtClean="0">
                <a:cs typeface="+mn-cs"/>
              </a:rPr>
              <a:pPr lvl="0" algn="ctr">
                <a:spcBef>
                  <a:spcPct val="0"/>
                </a:spcBef>
                <a:spcAft>
                  <a:spcPct val="0"/>
                </a:spcAft>
              </a:pPr>
              <a:t>TSP-only interface (status quo)</a:t>
            </a:fld>
            <a:endParaRPr lang="en-US" sz="1200" dirty="0">
              <a:cs typeface="+mn-cs"/>
            </a:endParaRPr>
          </a:p>
        </p:txBody>
      </p:sp>
      <p:sp>
        <p:nvSpPr>
          <p:cNvPr id="11" name="Text Placeholder 4">
            <a:extLst>
              <a:ext uri="{FF2B5EF4-FFF2-40B4-BE49-F238E27FC236}">
                <a16:creationId xmlns:a16="http://schemas.microsoft.com/office/drawing/2014/main" id="{77F0BA99-4C8C-29C8-7C19-E184C84F9E9F}"/>
              </a:ext>
            </a:extLst>
          </p:cNvPr>
          <p:cNvSpPr>
            <a:spLocks noGrp="1"/>
          </p:cNvSpPr>
          <p:nvPr>
            <p:custDataLst>
              <p:tags r:id="rId17"/>
            </p:custDataLst>
          </p:nvPr>
        </p:nvSpPr>
        <p:spPr bwMode="gray">
          <a:xfrm>
            <a:off x="1541464"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BBB9FE3-7D19-4E1A-B744-E966B7B4D100}" type="datetime'''''''''4''''''''5''''''''''''''''''''''''''''''''''''%'''">
              <a:rPr lang="en-US" altLang="en-US" sz="1200" b="1" smtClean="0">
                <a:cs typeface="+mn-cs"/>
              </a:rPr>
              <a:pPr lvl="0" algn="ctr">
                <a:spcBef>
                  <a:spcPct val="0"/>
                </a:spcBef>
                <a:spcAft>
                  <a:spcPct val="0"/>
                </a:spcAft>
              </a:pPr>
              <a:t>45%</a:t>
            </a:fld>
            <a:endParaRPr lang="en-US" sz="1200" b="1" dirty="0">
              <a:cs typeface="+mn-cs"/>
            </a:endParaRPr>
          </a:p>
        </p:txBody>
      </p:sp>
      <p:sp>
        <p:nvSpPr>
          <p:cNvPr id="12" name="Text Placeholder 4">
            <a:extLst>
              <a:ext uri="{FF2B5EF4-FFF2-40B4-BE49-F238E27FC236}">
                <a16:creationId xmlns:a16="http://schemas.microsoft.com/office/drawing/2014/main" id="{256393FC-F227-F413-1079-D7BF1D3A2191}"/>
              </a:ext>
            </a:extLst>
          </p:cNvPr>
          <p:cNvSpPr>
            <a:spLocks noGrp="1"/>
          </p:cNvSpPr>
          <p:nvPr>
            <p:custDataLst>
              <p:tags r:id="rId18"/>
            </p:custDataLst>
          </p:nvPr>
        </p:nvSpPr>
        <p:spPr bwMode="gray">
          <a:xfrm>
            <a:off x="3865564" y="2509838"/>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4B585B4-77BB-4ABF-8832-FEFF64901B12}" type="datetime'''''''''''43''''''''''''''''%'''''''''''''''''''''''''''''''">
              <a:rPr lang="en-US" altLang="en-US" sz="1200" b="1" smtClean="0">
                <a:cs typeface="+mn-cs"/>
              </a:rPr>
              <a:pPr/>
              <a:t>43%</a:t>
            </a:fld>
            <a:endParaRPr lang="en-US" sz="1200" b="1" dirty="0">
              <a:cs typeface="+mn-cs"/>
            </a:endParaRPr>
          </a:p>
        </p:txBody>
      </p:sp>
      <p:sp>
        <p:nvSpPr>
          <p:cNvPr id="14" name="Text Placeholder 4">
            <a:extLst>
              <a:ext uri="{FF2B5EF4-FFF2-40B4-BE49-F238E27FC236}">
                <a16:creationId xmlns:a16="http://schemas.microsoft.com/office/drawing/2014/main" id="{65EFB7DC-DFE2-76DC-ADD6-4C1CC4E69C30}"/>
              </a:ext>
            </a:extLst>
          </p:cNvPr>
          <p:cNvSpPr>
            <a:spLocks noGrp="1"/>
          </p:cNvSpPr>
          <p:nvPr>
            <p:custDataLst>
              <p:tags r:id="rId19"/>
            </p:custDataLst>
          </p:nvPr>
        </p:nvSpPr>
        <p:spPr bwMode="gray">
          <a:xfrm>
            <a:off x="6188075" y="439737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3882D762-9D04-42D0-B203-52FF87632802}" type="datetime'''''''''''''''''''''''''''''1''''2''''''''''''%'''''''''''''">
              <a:rPr lang="en-US" altLang="en-US" sz="1200" b="1" smtClean="0">
                <a:cs typeface="+mn-cs"/>
              </a:rPr>
              <a:pPr/>
              <a:t>12%</a:t>
            </a:fld>
            <a:endParaRPr lang="en-US" sz="1200" b="1" dirty="0">
              <a:cs typeface="+mn-cs"/>
            </a:endParaRPr>
          </a:p>
        </p:txBody>
      </p:sp>
      <p:sp>
        <p:nvSpPr>
          <p:cNvPr id="56" name="Rectangle 55">
            <a:extLst>
              <a:ext uri="{FF2B5EF4-FFF2-40B4-BE49-F238E27FC236}">
                <a16:creationId xmlns:a16="http://schemas.microsoft.com/office/drawing/2014/main" id="{D40F1D8A-1CE4-2286-4D8B-3FA77779EDA8}"/>
              </a:ext>
            </a:extLst>
          </p:cNvPr>
          <p:cNvSpPr/>
          <p:nvPr>
            <p:custDataLst>
              <p:tags r:id="rId20"/>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5B1C4288-1F50-FD57-9EE0-9D1EB6E4F5DF}"/>
              </a:ext>
            </a:extLst>
          </p:cNvPr>
          <p:cNvSpPr/>
          <p:nvPr>
            <p:custDataLst>
              <p:tags r:id="rId21"/>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4D52E02D-48AB-EF21-169B-50A0C04DA1F7}"/>
              </a:ext>
            </a:extLst>
          </p:cNvPr>
          <p:cNvSpPr/>
          <p:nvPr>
            <p:custDataLst>
              <p:tags r:id="rId22"/>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00015BBB-3CA9-869D-29B3-646477FCEAFE}"/>
              </a:ext>
            </a:extLst>
          </p:cNvPr>
          <p:cNvSpPr>
            <a:spLocks noGrp="1"/>
          </p:cNvSpPr>
          <p:nvPr>
            <p:custDataLst>
              <p:tags r:id="rId23"/>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DA17ADA6-078B-7E52-87DD-29A43E0065F6}"/>
              </a:ext>
            </a:extLst>
          </p:cNvPr>
          <p:cNvSpPr>
            <a:spLocks noGrp="1"/>
          </p:cNvSpPr>
          <p:nvPr>
            <p:custDataLst>
              <p:tags r:id="rId24"/>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07760CC1-E5C5-80C6-6966-D339ECD1F586}"/>
              </a:ext>
            </a:extLst>
          </p:cNvPr>
          <p:cNvSpPr>
            <a:spLocks noGrp="1"/>
          </p:cNvSpPr>
          <p:nvPr>
            <p:custDataLst>
              <p:tags r:id="rId25"/>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328D1B40-6192-2888-465B-30888FDBDC23}"/>
              </a:ext>
            </a:extLst>
          </p:cNvPr>
          <p:cNvSpPr txBox="1"/>
          <p:nvPr>
            <p:custDataLst>
              <p:tags r:id="rId26"/>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N=84 (19 T(D)SPs, 47 LLC, 18 Other)</a:t>
            </a:r>
          </a:p>
        </p:txBody>
      </p:sp>
      <p:sp>
        <p:nvSpPr>
          <p:cNvPr id="21" name="TextBox 20">
            <a:extLst>
              <a:ext uri="{FF2B5EF4-FFF2-40B4-BE49-F238E27FC236}">
                <a16:creationId xmlns:a16="http://schemas.microsoft.com/office/drawing/2014/main" id="{0FC89DB0-C55A-9B5C-4D55-CDC6FA61494E}"/>
              </a:ext>
            </a:extLst>
          </p:cNvPr>
          <p:cNvSpPr txBox="1"/>
          <p:nvPr>
            <p:custDataLst>
              <p:tags r:id="rId27"/>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52" name="TrackerNumBlue 28">
            <a:extLst>
              <a:ext uri="{FF2B5EF4-FFF2-40B4-BE49-F238E27FC236}">
                <a16:creationId xmlns:a16="http://schemas.microsoft.com/office/drawing/2014/main" id="{1416D6F2-6969-665B-8F31-ECE67344227F}"/>
              </a:ext>
            </a:extLst>
          </p:cNvPr>
          <p:cNvSpPr/>
          <p:nvPr>
            <p:custDataLst>
              <p:tags r:id="rId28"/>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A3</a:t>
            </a:r>
          </a:p>
        </p:txBody>
      </p:sp>
    </p:spTree>
    <p:extLst>
      <p:ext uri="{BB962C8B-B14F-4D97-AF65-F5344CB8AC3E}">
        <p14:creationId xmlns:p14="http://schemas.microsoft.com/office/powerpoint/2010/main" val="388953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24CE-E678-144C-F0FD-46166A341805}"/>
            </a:ext>
          </a:extLst>
        </p:cNvPr>
        <p:cNvGrpSpPr/>
        <p:nvPr/>
      </p:nvGrpSpPr>
      <p:grpSpPr>
        <a:xfrm>
          <a:off x="0" y="0"/>
          <a:ext cx="0" cy="0"/>
          <a:chOff x="0" y="0"/>
          <a:chExt cx="0" cy="0"/>
        </a:xfrm>
      </p:grpSpPr>
      <p:graphicFrame>
        <p:nvGraphicFramePr>
          <p:cNvPr id="22" name="Object 2" hidden="1">
            <a:extLst>
              <a:ext uri="{FF2B5EF4-FFF2-40B4-BE49-F238E27FC236}">
                <a16:creationId xmlns:a16="http://schemas.microsoft.com/office/drawing/2014/main" id="{1ED40644-8443-8E80-4401-096175A8937A}"/>
              </a:ext>
            </a:extLst>
          </p:cNvPr>
          <p:cNvGraphicFramePr>
            <a:graphicFrameLocks noChangeAspect="1"/>
          </p:cNvGraphicFramePr>
          <p:nvPr>
            <p:custDataLst>
              <p:tags r:id="rId1"/>
            </p:custDataLst>
            <p:extLst>
              <p:ext uri="{D42A27DB-BD31-4B8C-83A1-F6EECF244321}">
                <p14:modId xmlns:p14="http://schemas.microsoft.com/office/powerpoint/2010/main" val="3581978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04" imgH="405" progId="TCLayout.ActiveDocument.1">
                  <p:embed/>
                </p:oleObj>
              </mc:Choice>
              <mc:Fallback>
                <p:oleObj name="think-cell Slide" r:id="rId25" imgW="404" imgH="405" progId="TCLayout.ActiveDocument.1">
                  <p:embed/>
                  <p:pic>
                    <p:nvPicPr>
                      <p:cNvPr id="22" name="Object 2" hidden="1">
                        <a:extLst>
                          <a:ext uri="{FF2B5EF4-FFF2-40B4-BE49-F238E27FC236}">
                            <a16:creationId xmlns:a16="http://schemas.microsoft.com/office/drawing/2014/main" id="{1ED40644-8443-8E80-4401-096175A8937A}"/>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9422190E-B588-1222-04D0-B50ED0718CFE}"/>
              </a:ext>
            </a:extLst>
          </p:cNvPr>
          <p:cNvSpPr>
            <a:spLocks noGrp="1"/>
          </p:cNvSpPr>
          <p:nvPr>
            <p:ph type="title"/>
            <p:custDataLst>
              <p:tags r:id="rId2"/>
            </p:custDataLst>
          </p:nvPr>
        </p:nvSpPr>
        <p:spPr/>
        <p:txBody>
          <a:bodyPr vert="horz"/>
          <a:lstStyle/>
          <a:p>
            <a:r>
              <a:rPr lang="en-US" dirty="0"/>
              <a:t>Initial Screening Study/Early Input: ERCOT and T(D)SP delay handling</a:t>
            </a:r>
          </a:p>
        </p:txBody>
      </p:sp>
      <p:sp>
        <p:nvSpPr>
          <p:cNvPr id="5" name="TextBox 4">
            <a:extLst>
              <a:ext uri="{FF2B5EF4-FFF2-40B4-BE49-F238E27FC236}">
                <a16:creationId xmlns:a16="http://schemas.microsoft.com/office/drawing/2014/main" id="{AF586E05-A4B8-DA68-8AF5-965DC2972BC6}"/>
              </a:ext>
            </a:extLst>
          </p:cNvPr>
          <p:cNvSpPr txBox="1">
            <a:spLocks/>
          </p:cNvSpPr>
          <p:nvPr/>
        </p:nvSpPr>
        <p:spPr>
          <a:xfrm>
            <a:off x="554735" y="1297100"/>
            <a:ext cx="6967727"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i="1" dirty="0"/>
              <a:t>“Regarding feedback on T(D)SP and ERCOT delayed responses, what are appropriate next steps to consider?”</a:t>
            </a:r>
            <a:r>
              <a:rPr lang="en-US" sz="1400" i="1" dirty="0"/>
              <a:t> (% of overall respondents)</a:t>
            </a:r>
          </a:p>
        </p:txBody>
      </p:sp>
      <p:cxnSp>
        <p:nvCxnSpPr>
          <p:cNvPr id="6" name="LineBasicStrong 6">
            <a:extLst>
              <a:ext uri="{FF2B5EF4-FFF2-40B4-BE49-F238E27FC236}">
                <a16:creationId xmlns:a16="http://schemas.microsoft.com/office/drawing/2014/main" id="{213086A8-2F53-71DC-A2E5-B06552077B44}"/>
              </a:ext>
            </a:extLst>
          </p:cNvPr>
          <p:cNvCxnSpPr>
            <a:cxnSpLocks/>
          </p:cNvCxnSpPr>
          <p:nvPr>
            <p:custDataLst>
              <p:tags r:id="rId3"/>
            </p:custDataLst>
          </p:nvPr>
        </p:nvCxnSpPr>
        <p:spPr>
          <a:xfrm>
            <a:off x="554735" y="1826095"/>
            <a:ext cx="696772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3543042-D568-4B6E-39BA-0B0C23FEA1E6}"/>
              </a:ext>
            </a:extLst>
          </p:cNvPr>
          <p:cNvSpPr txBox="1">
            <a:spLocks/>
          </p:cNvSpPr>
          <p:nvPr/>
        </p:nvSpPr>
        <p:spPr>
          <a:xfrm>
            <a:off x="8054871" y="1512543"/>
            <a:ext cx="3801508"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dirty="0"/>
              <a:t>Commentary</a:t>
            </a:r>
            <a:endParaRPr lang="en-US" sz="1400" dirty="0"/>
          </a:p>
        </p:txBody>
      </p:sp>
      <p:cxnSp>
        <p:nvCxnSpPr>
          <p:cNvPr id="9" name="LineBasicStrong 6">
            <a:extLst>
              <a:ext uri="{FF2B5EF4-FFF2-40B4-BE49-F238E27FC236}">
                <a16:creationId xmlns:a16="http://schemas.microsoft.com/office/drawing/2014/main" id="{1B80545A-2267-80B3-3177-830905FA93A7}"/>
              </a:ext>
            </a:extLst>
          </p:cNvPr>
          <p:cNvCxnSpPr>
            <a:cxnSpLocks/>
          </p:cNvCxnSpPr>
          <p:nvPr>
            <p:custDataLst>
              <p:tags r:id="rId4"/>
            </p:custDataLst>
          </p:nvPr>
        </p:nvCxnSpPr>
        <p:spPr>
          <a:xfrm>
            <a:off x="8054870" y="1826095"/>
            <a:ext cx="380150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716F3F7-2712-DD70-B1BB-1C21271FEC96}"/>
              </a:ext>
            </a:extLst>
          </p:cNvPr>
          <p:cNvSpPr txBox="1">
            <a:spLocks/>
          </p:cNvSpPr>
          <p:nvPr/>
        </p:nvSpPr>
        <p:spPr>
          <a:xfrm>
            <a:off x="8017293" y="1992154"/>
            <a:ext cx="3801508" cy="23314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dirty="0"/>
              <a:t>Majority of respondents (94%) favor standardizing end-to-end processes and timeline expectations across the Large Load Interconnection process to address delayed responses by T(D)SPs and ERCOT</a:t>
            </a:r>
            <a:r>
              <a:rPr lang="en-US" sz="1200" dirty="0"/>
              <a:t>; few respondents believe that transparency improvements alone are sufficient (7%)</a:t>
            </a:r>
          </a:p>
          <a:p>
            <a:pPr marL="285750" indent="-285750">
              <a:buFont typeface="Arial" panose="020B0604020202020204" pitchFamily="34" charset="0"/>
              <a:buChar char="•"/>
            </a:pPr>
            <a:r>
              <a:rPr lang="en-US" sz="1200" b="1" dirty="0"/>
              <a:t>High stakeholder alignment:</a:t>
            </a:r>
          </a:p>
          <a:p>
            <a:pPr marL="514350" lvl="1" indent="-285750">
              <a:buFont typeface="Arial" panose="020B0604020202020204" pitchFamily="34" charset="0"/>
              <a:buChar char="-"/>
            </a:pPr>
            <a:r>
              <a:rPr lang="en-US" sz="1200" dirty="0"/>
              <a:t>“T(D)SPs”, “Large Load customers”, and “Other” stakeholders each show strong support for standardized processes with enforceable timelines</a:t>
            </a:r>
          </a:p>
        </p:txBody>
      </p:sp>
      <p:graphicFrame>
        <p:nvGraphicFramePr>
          <p:cNvPr id="19" name="Chart 18">
            <a:extLst>
              <a:ext uri="{FF2B5EF4-FFF2-40B4-BE49-F238E27FC236}">
                <a16:creationId xmlns:a16="http://schemas.microsoft.com/office/drawing/2014/main" id="{C15E3918-0020-BB64-5247-110931E2113A}"/>
              </a:ext>
            </a:extLst>
          </p:cNvPr>
          <p:cNvGraphicFramePr/>
          <p:nvPr>
            <p:custDataLst>
              <p:tags r:id="rId5"/>
            </p:custDataLst>
            <p:extLst>
              <p:ext uri="{D42A27DB-BD31-4B8C-83A1-F6EECF244321}">
                <p14:modId xmlns:p14="http://schemas.microsoft.com/office/powerpoint/2010/main" val="160116992"/>
              </p:ext>
            </p:extLst>
          </p:nvPr>
        </p:nvGraphicFramePr>
        <p:xfrm>
          <a:off x="471488" y="2509838"/>
          <a:ext cx="7134225" cy="2865437"/>
        </p:xfrm>
        <a:graphic>
          <a:graphicData uri="http://schemas.openxmlformats.org/drawingml/2006/chart">
            <c:chart xmlns:c="http://schemas.openxmlformats.org/drawingml/2006/chart" xmlns:r="http://schemas.openxmlformats.org/officeDocument/2006/relationships" r:id="rId27"/>
          </a:graphicData>
        </a:graphic>
      </p:graphicFrame>
      <p:sp>
        <p:nvSpPr>
          <p:cNvPr id="34" name="Text Placeholder 4">
            <a:extLst>
              <a:ext uri="{FF2B5EF4-FFF2-40B4-BE49-F238E27FC236}">
                <a16:creationId xmlns:a16="http://schemas.microsoft.com/office/drawing/2014/main" id="{8EB4FC47-A5EE-8FEF-5B94-04A833EE73F3}"/>
              </a:ext>
            </a:extLst>
          </p:cNvPr>
          <p:cNvSpPr>
            <a:spLocks noGrp="1"/>
          </p:cNvSpPr>
          <p:nvPr>
            <p:custDataLst>
              <p:tags r:id="rId6"/>
            </p:custDataLst>
          </p:nvPr>
        </p:nvSpPr>
        <p:spPr bwMode="gray">
          <a:xfrm>
            <a:off x="2122488" y="2800350"/>
            <a:ext cx="347663" cy="182563"/>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C5C30F5F-E18C-41AD-B11A-E46DE51E4B7A}" type="datetime'21''''''''''''''''''''%'''''''''''''''''''''''''''''''''''''">
              <a:rPr lang="en-US" altLang="en-US" sz="1200" smtClean="0">
                <a:solidFill>
                  <a:schemeClr val="tx2"/>
                </a:solidFill>
                <a:cs typeface="+mn-cs"/>
              </a:rPr>
              <a:pPr lvl="0" algn="ctr">
                <a:spcBef>
                  <a:spcPct val="0"/>
                </a:spcBef>
                <a:spcAft>
                  <a:spcPct val="0"/>
                </a:spcAft>
              </a:pPr>
              <a:t>21%</a:t>
            </a:fld>
            <a:endParaRPr lang="en-US" sz="1200" dirty="0">
              <a:solidFill>
                <a:schemeClr val="tx2"/>
              </a:solidFill>
              <a:cs typeface="+mn-cs"/>
            </a:endParaRPr>
          </a:p>
        </p:txBody>
      </p:sp>
      <p:sp>
        <p:nvSpPr>
          <p:cNvPr id="68" name="Text Placeholder 4">
            <a:extLst>
              <a:ext uri="{FF2B5EF4-FFF2-40B4-BE49-F238E27FC236}">
                <a16:creationId xmlns:a16="http://schemas.microsoft.com/office/drawing/2014/main" id="{D9F39FBA-DC4B-7A8A-BB8D-6130462C908B}"/>
              </a:ext>
            </a:extLst>
          </p:cNvPr>
          <p:cNvSpPr>
            <a:spLocks noGrp="1"/>
          </p:cNvSpPr>
          <p:nvPr>
            <p:custDataLst>
              <p:tags r:id="rId7"/>
            </p:custDataLst>
          </p:nvPr>
        </p:nvSpPr>
        <p:spPr bwMode="gray">
          <a:xfrm>
            <a:off x="2122488" y="3848100"/>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EFC3528-9225-4924-99D4-B0888198E39F}" type="datetime'''5''''''''''''''''''''''''''2''''''''''''%'">
              <a:rPr lang="en-US" altLang="en-US" sz="1200" smtClean="0">
                <a:cs typeface="+mn-cs"/>
              </a:rPr>
              <a:pPr/>
              <a:t>52%</a:t>
            </a:fld>
            <a:endParaRPr lang="en-US" sz="1200" dirty="0">
              <a:cs typeface="+mn-cs"/>
            </a:endParaRPr>
          </a:p>
        </p:txBody>
      </p:sp>
      <p:sp>
        <p:nvSpPr>
          <p:cNvPr id="69" name="Text Placeholder 4">
            <a:extLst>
              <a:ext uri="{FF2B5EF4-FFF2-40B4-BE49-F238E27FC236}">
                <a16:creationId xmlns:a16="http://schemas.microsoft.com/office/drawing/2014/main" id="{24BC8267-765B-FBF1-D459-DC4C660C2C8B}"/>
              </a:ext>
            </a:extLst>
          </p:cNvPr>
          <p:cNvSpPr>
            <a:spLocks noGrp="1"/>
          </p:cNvSpPr>
          <p:nvPr>
            <p:custDataLst>
              <p:tags r:id="rId8"/>
            </p:custDataLst>
          </p:nvPr>
        </p:nvSpPr>
        <p:spPr bwMode="gray">
          <a:xfrm>
            <a:off x="2122488" y="48990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78C8D8F-75E2-4101-ACB0-F82B696B9949}" type="datetime'''''''''''''''''''''''2''''''''1''''''''''''%'''''''''''''''''">
              <a:rPr lang="en-US" altLang="en-US" sz="1200" smtClean="0">
                <a:solidFill>
                  <a:schemeClr val="tx2"/>
                </a:solidFill>
                <a:cs typeface="+mn-cs"/>
              </a:rPr>
              <a:pPr/>
              <a:t>21%</a:t>
            </a:fld>
            <a:endParaRPr lang="en-US" sz="1200" dirty="0">
              <a:solidFill>
                <a:schemeClr val="tx2"/>
              </a:solidFill>
              <a:cs typeface="+mn-cs"/>
            </a:endParaRPr>
          </a:p>
        </p:txBody>
      </p:sp>
      <p:sp>
        <p:nvSpPr>
          <p:cNvPr id="50" name="Text Placeholder 4">
            <a:extLst>
              <a:ext uri="{FF2B5EF4-FFF2-40B4-BE49-F238E27FC236}">
                <a16:creationId xmlns:a16="http://schemas.microsoft.com/office/drawing/2014/main" id="{4C666442-EB2B-010F-5FBE-FD3A8CE15DC4}"/>
              </a:ext>
            </a:extLst>
          </p:cNvPr>
          <p:cNvSpPr>
            <a:spLocks noGrp="1"/>
          </p:cNvSpPr>
          <p:nvPr>
            <p:custDataLst>
              <p:tags r:id="rId9"/>
            </p:custDataLst>
          </p:nvPr>
        </p:nvSpPr>
        <p:spPr bwMode="auto">
          <a:xfrm>
            <a:off x="660399" y="5343525"/>
            <a:ext cx="3270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6808526-989C-42D8-805C-E45F6301C9F5}" type="datetime'Standardi''''ze e''nd''-to''-''end processes an''d timelines'">
              <a:rPr lang="en-US" altLang="en-US" sz="1200" smtClean="0">
                <a:cs typeface="+mn-cs"/>
              </a:rPr>
              <a:pPr lvl="0" algn="ctr">
                <a:spcBef>
                  <a:spcPct val="0"/>
                </a:spcBef>
                <a:spcAft>
                  <a:spcPct val="0"/>
                </a:spcAft>
              </a:pPr>
              <a:t>Standardize end-to-end processes and timelines</a:t>
            </a:fld>
            <a:endParaRPr lang="en-US" sz="1200" dirty="0">
              <a:cs typeface="+mn-cs"/>
            </a:endParaRPr>
          </a:p>
        </p:txBody>
      </p:sp>
      <p:sp>
        <p:nvSpPr>
          <p:cNvPr id="71" name="Text Placeholder 4">
            <a:extLst>
              <a:ext uri="{FF2B5EF4-FFF2-40B4-BE49-F238E27FC236}">
                <a16:creationId xmlns:a16="http://schemas.microsoft.com/office/drawing/2014/main" id="{6C0B43DE-99EC-4E84-4C2E-0DA84C7EB7CE}"/>
              </a:ext>
            </a:extLst>
          </p:cNvPr>
          <p:cNvSpPr>
            <a:spLocks noGrp="1"/>
          </p:cNvSpPr>
          <p:nvPr>
            <p:custDataLst>
              <p:tags r:id="rId10"/>
            </p:custDataLst>
          </p:nvPr>
        </p:nvSpPr>
        <p:spPr bwMode="gray">
          <a:xfrm>
            <a:off x="6270625" y="5019675"/>
            <a:ext cx="263525" cy="182563"/>
          </a:xfrm>
          <a:prstGeom prst="rect">
            <a:avLst/>
          </a:prstGeom>
          <a:solidFill>
            <a:schemeClr val="accent6"/>
          </a:solidFill>
          <a:ln>
            <a:noFill/>
          </a:ln>
          <a:effec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DBFED6-7F81-4588-B1E3-0E3F2B18C6A1}" type="datetime'''''''''''''''''''''''''''''''1''''''%'''''''''''">
              <a:rPr lang="en-US" altLang="en-US" sz="1200" smtClean="0">
                <a:solidFill>
                  <a:schemeClr val="tx2"/>
                </a:solidFill>
                <a:cs typeface="+mn-cs"/>
              </a:rPr>
              <a:pPr lvl="0" algn="ctr">
                <a:spcBef>
                  <a:spcPct val="0"/>
                </a:spcBef>
                <a:spcAft>
                  <a:spcPct val="0"/>
                </a:spcAft>
              </a:pPr>
              <a:t>1%</a:t>
            </a:fld>
            <a:endParaRPr lang="en-US" sz="1200" dirty="0">
              <a:solidFill>
                <a:schemeClr val="tx2"/>
              </a:solidFill>
              <a:cs typeface="+mn-cs"/>
            </a:endParaRPr>
          </a:p>
        </p:txBody>
      </p:sp>
      <p:sp>
        <p:nvSpPr>
          <p:cNvPr id="72" name="Text Placeholder 4">
            <a:extLst>
              <a:ext uri="{FF2B5EF4-FFF2-40B4-BE49-F238E27FC236}">
                <a16:creationId xmlns:a16="http://schemas.microsoft.com/office/drawing/2014/main" id="{A835F872-DFB2-A535-3B35-842B5F1300CD}"/>
              </a:ext>
            </a:extLst>
          </p:cNvPr>
          <p:cNvSpPr>
            <a:spLocks noGrp="1"/>
          </p:cNvSpPr>
          <p:nvPr>
            <p:custDataLst>
              <p:tags r:id="rId11"/>
            </p:custDataLst>
          </p:nvPr>
        </p:nvSpPr>
        <p:spPr bwMode="gray">
          <a:xfrm>
            <a:off x="5026025" y="5119688"/>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BB4E711-562F-46D5-A880-C2400911EFE9}" type="datetime'''''''6''''''''''''''''%'''''">
              <a:rPr lang="en-US" altLang="en-US" sz="1200" smtClean="0">
                <a:cs typeface="+mn-cs"/>
              </a:rPr>
              <a:pPr lvl="0" algn="ctr">
                <a:spcBef>
                  <a:spcPct val="0"/>
                </a:spcBef>
                <a:spcAft>
                  <a:spcPct val="0"/>
                </a:spcAft>
              </a:pPr>
              <a:t>6%</a:t>
            </a:fld>
            <a:endParaRPr lang="en-US" sz="1200" dirty="0">
              <a:cs typeface="+mn-cs"/>
            </a:endParaRPr>
          </a:p>
        </p:txBody>
      </p:sp>
      <p:sp>
        <p:nvSpPr>
          <p:cNvPr id="10" name="Text Placeholder 4">
            <a:extLst>
              <a:ext uri="{FF2B5EF4-FFF2-40B4-BE49-F238E27FC236}">
                <a16:creationId xmlns:a16="http://schemas.microsoft.com/office/drawing/2014/main" id="{A3CB4B25-1AF7-D819-E239-29153C25BA39}"/>
              </a:ext>
            </a:extLst>
          </p:cNvPr>
          <p:cNvSpPr>
            <a:spLocks noGrp="1"/>
          </p:cNvSpPr>
          <p:nvPr>
            <p:custDataLst>
              <p:tags r:id="rId12"/>
            </p:custDataLst>
          </p:nvPr>
        </p:nvSpPr>
        <p:spPr bwMode="auto">
          <a:xfrm>
            <a:off x="4130675" y="5343525"/>
            <a:ext cx="32988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49FE52D-8CB4-4161-8272-3D2F9D08A69C}" type="datetime'Impro''ve transpare''n''cy within the exis''ting pr''o''cess'">
              <a:rPr lang="en-US" altLang="en-US" sz="1200" smtClean="0">
                <a:cs typeface="+mn-cs"/>
              </a:rPr>
              <a:pPr lvl="0" algn="ctr">
                <a:spcBef>
                  <a:spcPct val="0"/>
                </a:spcBef>
                <a:spcAft>
                  <a:spcPct val="0"/>
                </a:spcAft>
              </a:pPr>
              <a:t>Improve transparency within the existing process</a:t>
            </a:fld>
            <a:endParaRPr lang="en-US" sz="1200" dirty="0">
              <a:cs typeface="+mn-cs"/>
            </a:endParaRPr>
          </a:p>
        </p:txBody>
      </p:sp>
      <p:sp>
        <p:nvSpPr>
          <p:cNvPr id="11" name="Text Placeholder 4">
            <a:extLst>
              <a:ext uri="{FF2B5EF4-FFF2-40B4-BE49-F238E27FC236}">
                <a16:creationId xmlns:a16="http://schemas.microsoft.com/office/drawing/2014/main" id="{048F84A7-AAAA-4A81-0CC0-232C063A8EDD}"/>
              </a:ext>
            </a:extLst>
          </p:cNvPr>
          <p:cNvSpPr>
            <a:spLocks noGrp="1"/>
          </p:cNvSpPr>
          <p:nvPr>
            <p:custDataLst>
              <p:tags r:id="rId13"/>
            </p:custDataLst>
          </p:nvPr>
        </p:nvSpPr>
        <p:spPr bwMode="gray">
          <a:xfrm>
            <a:off x="2122488" y="2384425"/>
            <a:ext cx="3476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9B3C88E-3EC7-45A6-A071-3C9AF3BE8176}" type="datetime'''''''9''''''''''''''4''''''%'''''''''''''''''''''''''''''">
              <a:rPr lang="en-US" altLang="en-US" sz="1200" b="1" smtClean="0">
                <a:cs typeface="+mn-cs"/>
              </a:rPr>
              <a:pPr/>
              <a:t>94%</a:t>
            </a:fld>
            <a:endParaRPr lang="en-US" sz="1200" b="1" dirty="0">
              <a:cs typeface="+mn-cs"/>
            </a:endParaRPr>
          </a:p>
        </p:txBody>
      </p:sp>
      <p:sp>
        <p:nvSpPr>
          <p:cNvPr id="12" name="Text Placeholder 4">
            <a:extLst>
              <a:ext uri="{FF2B5EF4-FFF2-40B4-BE49-F238E27FC236}">
                <a16:creationId xmlns:a16="http://schemas.microsoft.com/office/drawing/2014/main" id="{B0DDF9B7-C3C8-4944-EBF4-6B31354093B2}"/>
              </a:ext>
            </a:extLst>
          </p:cNvPr>
          <p:cNvSpPr>
            <a:spLocks noGrp="1"/>
          </p:cNvSpPr>
          <p:nvPr>
            <p:custDataLst>
              <p:tags r:id="rId14"/>
            </p:custDataLst>
          </p:nvPr>
        </p:nvSpPr>
        <p:spPr bwMode="gray">
          <a:xfrm>
            <a:off x="5648325" y="4837113"/>
            <a:ext cx="2635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C6B5574-4260-4AFF-92FF-6A10A5E326EC}" type="datetime'''''''''''7''''''%'''''''''''''''''''''''''''''''''''">
              <a:rPr lang="en-US" altLang="en-US" sz="1200" b="1" smtClean="0">
                <a:cs typeface="+mn-cs"/>
              </a:rPr>
              <a:pPr lvl="0" algn="ctr">
                <a:spcBef>
                  <a:spcPct val="0"/>
                </a:spcBef>
                <a:spcAft>
                  <a:spcPct val="0"/>
                </a:spcAft>
              </a:pPr>
              <a:t>7%</a:t>
            </a:fld>
            <a:endParaRPr lang="en-US" sz="1200" b="1" dirty="0">
              <a:cs typeface="+mn-cs"/>
            </a:endParaRPr>
          </a:p>
        </p:txBody>
      </p:sp>
      <p:sp>
        <p:nvSpPr>
          <p:cNvPr id="56" name="Rectangle 55">
            <a:extLst>
              <a:ext uri="{FF2B5EF4-FFF2-40B4-BE49-F238E27FC236}">
                <a16:creationId xmlns:a16="http://schemas.microsoft.com/office/drawing/2014/main" id="{5298ED67-FB15-0D41-E75B-5A03B26C2218}"/>
              </a:ext>
            </a:extLst>
          </p:cNvPr>
          <p:cNvSpPr/>
          <p:nvPr>
            <p:custDataLst>
              <p:tags r:id="rId15"/>
            </p:custDataLst>
          </p:nvPr>
        </p:nvSpPr>
        <p:spPr bwMode="auto">
          <a:xfrm>
            <a:off x="614363" y="1997075"/>
            <a:ext cx="165100" cy="165100"/>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57" name="Rectangle 56">
            <a:extLst>
              <a:ext uri="{FF2B5EF4-FFF2-40B4-BE49-F238E27FC236}">
                <a16:creationId xmlns:a16="http://schemas.microsoft.com/office/drawing/2014/main" id="{79E9EFCC-D149-BAB3-52F5-468599D0BE0C}"/>
              </a:ext>
            </a:extLst>
          </p:cNvPr>
          <p:cNvSpPr/>
          <p:nvPr>
            <p:custDataLst>
              <p:tags r:id="rId16"/>
            </p:custDataLst>
          </p:nvPr>
        </p:nvSpPr>
        <p:spPr bwMode="auto">
          <a:xfrm>
            <a:off x="1516063" y="1997075"/>
            <a:ext cx="165100" cy="165100"/>
          </a:xfrm>
          <a:prstGeom prst="rect">
            <a:avLst/>
          </a:prstGeom>
          <a:solidFill>
            <a:srgbClr val="5DA7E2"/>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70" name="Rectangle 69">
            <a:extLst>
              <a:ext uri="{FF2B5EF4-FFF2-40B4-BE49-F238E27FC236}">
                <a16:creationId xmlns:a16="http://schemas.microsoft.com/office/drawing/2014/main" id="{BEB45CD3-4218-7F3B-CA34-03E3E1440B2D}"/>
              </a:ext>
            </a:extLst>
          </p:cNvPr>
          <p:cNvSpPr/>
          <p:nvPr>
            <p:custDataLst>
              <p:tags r:id="rId17"/>
            </p:custDataLst>
          </p:nvPr>
        </p:nvSpPr>
        <p:spPr bwMode="auto">
          <a:xfrm>
            <a:off x="2740025" y="1997075"/>
            <a:ext cx="165100" cy="165100"/>
          </a:xfrm>
          <a:prstGeom prst="rect">
            <a:avLst/>
          </a:prstGeom>
          <a:solidFill>
            <a:srgbClr val="061F79"/>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sp>
        <p:nvSpPr>
          <p:cNvPr id="47" name="Text Placeholder 4">
            <a:extLst>
              <a:ext uri="{FF2B5EF4-FFF2-40B4-BE49-F238E27FC236}">
                <a16:creationId xmlns:a16="http://schemas.microsoft.com/office/drawing/2014/main" id="{D641C2FD-3094-40C7-0123-6E7FBFEE04BD}"/>
              </a:ext>
            </a:extLst>
          </p:cNvPr>
          <p:cNvSpPr>
            <a:spLocks noGrp="1"/>
          </p:cNvSpPr>
          <p:nvPr>
            <p:custDataLst>
              <p:tags r:id="rId18"/>
            </p:custDataLst>
          </p:nvPr>
        </p:nvSpPr>
        <p:spPr bwMode="auto">
          <a:xfrm>
            <a:off x="830262" y="1995488"/>
            <a:ext cx="5842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06E95BE-08D4-4C18-8658-D391A18A498D}" type="datetime'''T''(''''''''D)''S''''''''''''''P''''''''''''''s'''''''''">
              <a:rPr lang="en-US" altLang="en-US" sz="1200" smtClean="0">
                <a:cs typeface="+mn-cs"/>
              </a:rPr>
              <a:pPr lvl="0">
                <a:spcBef>
                  <a:spcPct val="0"/>
                </a:spcBef>
                <a:spcAft>
                  <a:spcPct val="0"/>
                </a:spcAft>
              </a:pPr>
              <a:t>T(D)SPs</a:t>
            </a:fld>
            <a:endParaRPr lang="en-US" sz="1200" dirty="0">
              <a:cs typeface="+mn-cs"/>
            </a:endParaRPr>
          </a:p>
        </p:txBody>
      </p:sp>
      <p:sp>
        <p:nvSpPr>
          <p:cNvPr id="49" name="Text Placeholder 4">
            <a:extLst>
              <a:ext uri="{FF2B5EF4-FFF2-40B4-BE49-F238E27FC236}">
                <a16:creationId xmlns:a16="http://schemas.microsoft.com/office/drawing/2014/main" id="{F6941875-2BC6-7461-1894-37AA74DE3546}"/>
              </a:ext>
            </a:extLst>
          </p:cNvPr>
          <p:cNvSpPr>
            <a:spLocks noGrp="1"/>
          </p:cNvSpPr>
          <p:nvPr>
            <p:custDataLst>
              <p:tags r:id="rId19"/>
            </p:custDataLst>
          </p:nvPr>
        </p:nvSpPr>
        <p:spPr bwMode="auto">
          <a:xfrm>
            <a:off x="1731963" y="1995488"/>
            <a:ext cx="9064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63227F6-10FF-4CB9-A82D-4AA47E6AB295}" type="datetime'''''LL'' cu''''''''''''''''s''t''''om''''''''''''e''''''rs'''">
              <a:rPr lang="en-US" altLang="en-US" sz="1200" smtClean="0">
                <a:cs typeface="+mn-cs"/>
              </a:rPr>
              <a:pPr lvl="0">
                <a:spcBef>
                  <a:spcPct val="0"/>
                </a:spcBef>
                <a:spcAft>
                  <a:spcPct val="0"/>
                </a:spcAft>
              </a:pPr>
              <a:t>LL customers</a:t>
            </a:fld>
            <a:endParaRPr lang="en-US" sz="1200" dirty="0">
              <a:cs typeface="+mn-cs"/>
            </a:endParaRPr>
          </a:p>
        </p:txBody>
      </p:sp>
      <p:sp>
        <p:nvSpPr>
          <p:cNvPr id="67" name="Text Placeholder 4">
            <a:extLst>
              <a:ext uri="{FF2B5EF4-FFF2-40B4-BE49-F238E27FC236}">
                <a16:creationId xmlns:a16="http://schemas.microsoft.com/office/drawing/2014/main" id="{62EF679C-13C9-9AFC-0923-C9FE0139A748}"/>
              </a:ext>
            </a:extLst>
          </p:cNvPr>
          <p:cNvSpPr>
            <a:spLocks noGrp="1"/>
          </p:cNvSpPr>
          <p:nvPr>
            <p:custDataLst>
              <p:tags r:id="rId20"/>
            </p:custDataLst>
          </p:nvPr>
        </p:nvSpPr>
        <p:spPr bwMode="auto">
          <a:xfrm>
            <a:off x="2955925" y="1995488"/>
            <a:ext cx="381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33F09B7-6D3F-42FE-99AA-A9A3A46B3910}" type="datetime'''''''O''th''''''''''''''''''''e''''''''r'''''''''''''''''''">
              <a:rPr lang="en-US" altLang="en-US" sz="1200" smtClean="0">
                <a:cs typeface="+mn-cs"/>
              </a:rPr>
              <a:pPr lvl="0">
                <a:spcBef>
                  <a:spcPct val="0"/>
                </a:spcBef>
                <a:spcAft>
                  <a:spcPct val="0"/>
                </a:spcAft>
              </a:pPr>
              <a:t>Other</a:t>
            </a:fld>
            <a:endParaRPr lang="en-US" sz="1200" dirty="0">
              <a:cs typeface="+mn-cs"/>
            </a:endParaRPr>
          </a:p>
        </p:txBody>
      </p:sp>
      <p:sp>
        <p:nvSpPr>
          <p:cNvPr id="16" name="4. Footnote">
            <a:extLst>
              <a:ext uri="{FF2B5EF4-FFF2-40B4-BE49-F238E27FC236}">
                <a16:creationId xmlns:a16="http://schemas.microsoft.com/office/drawing/2014/main" id="{75C495AB-6FED-D910-2329-8E6B97CED2DD}"/>
              </a:ext>
            </a:extLst>
          </p:cNvPr>
          <p:cNvSpPr txBox="1"/>
          <p:nvPr>
            <p:custDataLst>
              <p:tags r:id="rId21"/>
            </p:custDataLst>
          </p:nvPr>
        </p:nvSpPr>
        <p:spPr>
          <a:xfrm>
            <a:off x="2150742" y="6315889"/>
            <a:ext cx="537172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N=87 (19 T(D)SPs, 50 LLC, 18 Other)</a:t>
            </a:r>
          </a:p>
        </p:txBody>
      </p:sp>
      <p:sp>
        <p:nvSpPr>
          <p:cNvPr id="21" name="TextBox 20">
            <a:extLst>
              <a:ext uri="{FF2B5EF4-FFF2-40B4-BE49-F238E27FC236}">
                <a16:creationId xmlns:a16="http://schemas.microsoft.com/office/drawing/2014/main" id="{C4260298-472E-A2D6-E5AA-E553965FDD88}"/>
              </a:ext>
            </a:extLst>
          </p:cNvPr>
          <p:cNvSpPr txBox="1"/>
          <p:nvPr>
            <p:custDataLst>
              <p:tags r:id="rId22"/>
            </p:custDataLst>
          </p:nvPr>
        </p:nvSpPr>
        <p:spPr>
          <a:xfrm>
            <a:off x="2150742" y="6532059"/>
            <a:ext cx="4389380"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dirty="0"/>
              <a:t>Source: ERCOT Large Load Interconnection (LLI) Batch Study Process Stakeholder Survey</a:t>
            </a:r>
          </a:p>
        </p:txBody>
      </p:sp>
      <p:sp>
        <p:nvSpPr>
          <p:cNvPr id="33" name="TrackerNumBlue 28">
            <a:extLst>
              <a:ext uri="{FF2B5EF4-FFF2-40B4-BE49-F238E27FC236}">
                <a16:creationId xmlns:a16="http://schemas.microsoft.com/office/drawing/2014/main" id="{305AB22F-99A0-4B45-07F1-FC2C395D0D4F}"/>
              </a:ext>
            </a:extLst>
          </p:cNvPr>
          <p:cNvSpPr/>
          <p:nvPr>
            <p:custDataLst>
              <p:tags r:id="rId23"/>
            </p:custDataLst>
          </p:nvPr>
        </p:nvSpPr>
        <p:spPr>
          <a:xfrm>
            <a:off x="58237" y="172212"/>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dirty="0">
                <a:solidFill>
                  <a:schemeClr val="bg1"/>
                </a:solidFill>
              </a:rPr>
              <a:t>A4</a:t>
            </a:r>
          </a:p>
        </p:txBody>
      </p:sp>
    </p:spTree>
    <p:extLst>
      <p:ext uri="{BB962C8B-B14F-4D97-AF65-F5344CB8AC3E}">
        <p14:creationId xmlns:p14="http://schemas.microsoft.com/office/powerpoint/2010/main" val="514878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ICONENCLOSURE" val="True"/>
  <p:tag name="THINKCELLPRESENTATIONDONOTDELETE" val="&lt;?xml version=&quot;1.0&quot; encoding=&quot;UTF-16&quot; standalone=&quot;yes&quot;?&gt;&lt;root reqver=&quot;28224&quot;&gt;&lt;version val=&quot;358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58561605122424076342E+00&quot;&gt;&lt;m_msothmcolidx val=&quot;0&quot;/&gt;&lt;m_rgb r=&quot;06&quot; g=&quot;1F&quot; b=&quot;79&quot;/&gt;&lt;/elem&gt;&lt;elem m_fUsage=&quot;2.90542869900000022554E+00&quot;&gt;&lt;m_msothmcolidx val=&quot;0&quot;/&gt;&lt;m_rgb r=&quot;5D&quot; g=&quot;A7&quot; b=&quot;E2&quot;/&gt;&lt;/elem&gt;&lt;elem m_fUsage=&quot;1.81000000000000005329E+00&quot;&gt;&lt;m_msothmcolidx val=&quot;0&quot;/&gt;&lt;m_rgb r=&quot;00&quot; g=&quot;70&quot; b=&quot;C0&quot;/&gt;&lt;/elem&gt;&lt;elem m_fUsage=&quot;6.68256526267694273002E-01&quot;&gt;&lt;m_msothmcolidx val=&quot;0&quot;/&gt;&lt;m_rgb r=&quot;00&quot; g=&quot;B0&quot; b=&quot;50&quot;/&gt;&lt;/elem&gt;&lt;elem m_fUsage=&quot;4.49201353477665932257E-01&quot;&gt;&lt;m_msothmcolidx val=&quot;0&quot;/&gt;&lt;m_rgb r=&quot;AF&quot; g=&quot;F5&quot; b=&quot;FF&quot;/&gt;&lt;/elem&gt;&lt;elem m_fUsage=&quot;1.10484500305776153772E-01&quot;&gt;&lt;m_msothmcolidx val=&quot;0&quot;/&gt;&lt;m_rgb r=&quot;01&quot; g=&quot;59&quot; b=&quot;A2&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0.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0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0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003.xml><?xml version="1.0" encoding="utf-8"?>
<p:tagLst xmlns:a="http://schemas.openxmlformats.org/drawingml/2006/main" xmlns:r="http://schemas.openxmlformats.org/officeDocument/2006/relationships" xmlns:p="http://schemas.openxmlformats.org/presentationml/2006/main">
  <p:tag name="NAME" val="TrackerNumBlue"/>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MKgXvhmJWPwhr6q4iIW3GA"/>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OY0uFNKqSQZVSUlsgDzbCQ"/>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1nQcpeIdvQd3kKSXTww9xA"/>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nKIn0bwYOxZpaR8hyA60Yg"/>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J0FCix9.6yGkz10GWW7iU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tCf5XjdoCFSqL.uuF7a3Y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VxkqJ779zwtL5UJB5xoevw"/>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ilURT0tbfabauLahAjJe9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32pchMd1lrx0_4OEkCeC6w"/>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BRleNqJhaLWg1JZyO9zlXA"/>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4xygbUJbjROiEd8EORBpa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UlD0Y75qa6B4BDujofPEa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FTRFbuSUTW83UZiGypGqPA"/>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ROssVXdcGg2nlriSeBSPag"/>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GRUBSuB1cV1Yhm7E6oqxf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seOVLIe2LbP0dtNUsWfdfQ"/>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iTeARBCX9YbwypXHnyCt4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1vzW9EjGpOEH_0X4LJ8wlg"/>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S15UOqW4ZHuc4W6DvR6As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cAPy2ES_fiWOOKeI.kv7i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PyjghNd_cD0C4CYfihGp1w"/>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7.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8.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031.xml><?xml version="1.0" encoding="utf-8"?>
<p:tagLst xmlns:a="http://schemas.openxmlformats.org/drawingml/2006/main" xmlns:r="http://schemas.openxmlformats.org/officeDocument/2006/relationships" xmlns:p="http://schemas.openxmlformats.org/presentationml/2006/main">
  <p:tag name="NAME" val="TrackerNumBlue"/>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MKgXvhmJWPwhr6q4iIW3GA"/>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OY0uFNKqSQZVSUlsgDzbCQ"/>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1nQcpeIdvQd3kKSXTww9x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c6s_SvDShWy.vVjFuohAVg"/>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nKIn0bwYOxZpaR8hyA60Yg"/>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J0FCix9.6yGkz10GWW7iUA"/>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tCf5XjdoCFSqL.uuF7a3YQ"/>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VxkqJ779zwtL5UJB5xoevw"/>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ilURT0tbfabauLahAjJe9A"/>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FTRFbuSUTW83UZiGypGqPA"/>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ROssVXdcGg2nlriSeBSPag"/>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seOVLIe2LbP0dtNUsWfdf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iTeARBCX9YbwypXHnyCt4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1vzW9EjGpOEH_0X4LJ8wlg"/>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S15UOqW4ZHuc4W6DvR6As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cAPy2ES_fiWOOKeI.kv7ig"/>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PyjghNd_cD0C4CYfihGp1w"/>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0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053.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55.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56.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57.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58.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59.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0.xml><?xml version="1.0" encoding="utf-8"?>
<p:tagLst xmlns:a="http://schemas.openxmlformats.org/drawingml/2006/main" xmlns:r="http://schemas.openxmlformats.org/officeDocument/2006/relationships" xmlns:p="http://schemas.openxmlformats.org/presentationml/2006/main">
  <p:tag name="NAME" val="LineBasicStrong"/>
</p:tagLst>
</file>

<file path=ppt/tags/tag1061.xml><?xml version="1.0" encoding="utf-8"?>
<p:tagLst xmlns:a="http://schemas.openxmlformats.org/drawingml/2006/main" xmlns:r="http://schemas.openxmlformats.org/officeDocument/2006/relationships" xmlns:p="http://schemas.openxmlformats.org/presentationml/2006/main">
  <p:tag name="NAME" val="TrackerNumBlue"/>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6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0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72.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73.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74.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75.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76.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77.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78.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7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80.xml><?xml version="1.0" encoding="utf-8"?>
<p:tagLst xmlns:a="http://schemas.openxmlformats.org/drawingml/2006/main" xmlns:r="http://schemas.openxmlformats.org/officeDocument/2006/relationships" xmlns:p="http://schemas.openxmlformats.org/presentationml/2006/main">
  <p:tag name="SLIDELOOKUP" val="20251029154851433214748363523"/>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8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0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96.xml><?xml version="1.0" encoding="utf-8"?>
<p:tagLst xmlns:a="http://schemas.openxmlformats.org/drawingml/2006/main" xmlns:r="http://schemas.openxmlformats.org/officeDocument/2006/relationships" xmlns:p="http://schemas.openxmlformats.org/presentationml/2006/main">
  <p:tag name="NAME" val="TrackerNumBlue"/>
</p:tagLst>
</file>

<file path=ppt/tags/tag1097.xml><?xml version="1.0" encoding="utf-8"?>
<p:tagLst xmlns:a="http://schemas.openxmlformats.org/drawingml/2006/main" xmlns:r="http://schemas.openxmlformats.org/officeDocument/2006/relationships" xmlns:p="http://schemas.openxmlformats.org/presentationml/2006/main">
  <p:tag name="NAME" val="TrackerNumBlue"/>
</p:tagLst>
</file>

<file path=ppt/tags/tag1098.xml><?xml version="1.0" encoding="utf-8"?>
<p:tagLst xmlns:a="http://schemas.openxmlformats.org/drawingml/2006/main" xmlns:r="http://schemas.openxmlformats.org/officeDocument/2006/relationships" xmlns:p="http://schemas.openxmlformats.org/presentationml/2006/main">
  <p:tag name="NAME" val="TrackerNumBlue"/>
</p:tagLst>
</file>

<file path=ppt/tags/tag1099.xml><?xml version="1.0" encoding="utf-8"?>
<p:tagLst xmlns:a="http://schemas.openxmlformats.org/drawingml/2006/main" xmlns:r="http://schemas.openxmlformats.org/officeDocument/2006/relationships" xmlns:p="http://schemas.openxmlformats.org/presentationml/2006/main">
  <p:tag name="NAME" val="TrackerNumBlu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2.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3.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8.xml><?xml version="1.0" encoding="utf-8"?>
<p:tagLst xmlns:a="http://schemas.openxmlformats.org/drawingml/2006/main" xmlns:r="http://schemas.openxmlformats.org/officeDocument/2006/relationships" xmlns:p="http://schemas.openxmlformats.org/presentationml/2006/main">
  <p:tag name="SLIDELOOKUP" val="20251029154851433214748363523"/>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1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2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2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2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28.xml><?xml version="1.0" encoding="utf-8"?>
<p:tagLst xmlns:a="http://schemas.openxmlformats.org/drawingml/2006/main" xmlns:r="http://schemas.openxmlformats.org/officeDocument/2006/relationships" xmlns:p="http://schemas.openxmlformats.org/presentationml/2006/main">
  <p:tag name="NAME" val="TrackerNumBlue"/>
</p:tagLst>
</file>

<file path=ppt/tags/tag1129.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13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2.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3.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36.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vnOfO29Be.2I5XGSObzjGQ"/>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3.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114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45.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4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47.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4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49.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5.xml><?xml version="1.0" encoding="utf-8"?>
<p:tagLst xmlns:a="http://schemas.openxmlformats.org/drawingml/2006/main" xmlns:r="http://schemas.openxmlformats.org/officeDocument/2006/relationships" xmlns:p="http://schemas.openxmlformats.org/presentationml/2006/main">
  <p:tag name="SHAPENAME" val="Grid"/>
</p:tagLst>
</file>

<file path=ppt/tags/tag1150.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51.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52.xml><?xml version="1.0" encoding="utf-8"?>
<p:tagLst xmlns:a="http://schemas.openxmlformats.org/drawingml/2006/main" xmlns:r="http://schemas.openxmlformats.org/officeDocument/2006/relationships" xmlns:p="http://schemas.openxmlformats.org/presentationml/2006/main">
  <p:tag name="MTNUMBER" val="0.142744356367152"/>
  <p:tag name="MTTABLE" val="HDiv"/>
</p:tagLst>
</file>

<file path=ppt/tags/tag1153.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5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55.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5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57.xml><?xml version="1.0" encoding="utf-8"?>
<p:tagLst xmlns:a="http://schemas.openxmlformats.org/drawingml/2006/main" xmlns:r="http://schemas.openxmlformats.org/officeDocument/2006/relationships" xmlns:p="http://schemas.openxmlformats.org/presentationml/2006/main">
  <p:tag name="MTNUMBER" val="0.142744356367152"/>
  <p:tag name="MTTABLE" val="HDiv"/>
</p:tagLst>
</file>

<file path=ppt/tags/tag115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59.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60.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61.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62.xml><?xml version="1.0" encoding="utf-8"?>
<p:tagLst xmlns:a="http://schemas.openxmlformats.org/drawingml/2006/main" xmlns:r="http://schemas.openxmlformats.org/officeDocument/2006/relationships" xmlns:p="http://schemas.openxmlformats.org/presentationml/2006/main">
  <p:tag name="MTNUMBER" val="0.142744356367152"/>
  <p:tag name="MTTABLE" val="HDiv"/>
</p:tagLst>
</file>

<file path=ppt/tags/tag1163.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6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65.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6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67.xml><?xml version="1.0" encoding="utf-8"?>
<p:tagLst xmlns:a="http://schemas.openxmlformats.org/drawingml/2006/main" xmlns:r="http://schemas.openxmlformats.org/officeDocument/2006/relationships" xmlns:p="http://schemas.openxmlformats.org/presentationml/2006/main">
  <p:tag name="MTNUMBER" val="0.142744356367152"/>
  <p:tag name="MTTABLE" val="HDiv"/>
</p:tagLst>
</file>

<file path=ppt/tags/tag116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69.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7.xml><?xml version="1.0" encoding="utf-8"?>
<p:tagLst xmlns:a="http://schemas.openxmlformats.org/drawingml/2006/main" xmlns:r="http://schemas.openxmlformats.org/officeDocument/2006/relationships" xmlns:p="http://schemas.openxmlformats.org/presentationml/2006/main">
  <p:tag name="NAME" val="ACET"/>
</p:tagLst>
</file>

<file path=ppt/tags/tag1170.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71.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7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17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176.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1177.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7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79.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0.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1.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2.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3.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5.xml><?xml version="1.0" encoding="utf-8"?>
<p:tagLst xmlns:a="http://schemas.openxmlformats.org/drawingml/2006/main" xmlns:r="http://schemas.openxmlformats.org/officeDocument/2006/relationships" xmlns:p="http://schemas.openxmlformats.org/presentationml/2006/main">
  <p:tag name="MTNUMBER" val="0.142744356367152"/>
  <p:tag name="MTTABLE" val="HDiv"/>
</p:tagLst>
</file>

<file path=ppt/tags/tag118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7.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89.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0.xml><?xml version="1.0" encoding="utf-8"?>
<p:tagLst xmlns:a="http://schemas.openxmlformats.org/drawingml/2006/main" xmlns:r="http://schemas.openxmlformats.org/officeDocument/2006/relationships" xmlns:p="http://schemas.openxmlformats.org/presentationml/2006/main">
  <p:tag name="MTNUMBER" val="0.142744356367152"/>
  <p:tag name="MTTABLE" val="HDiv"/>
</p:tagLst>
</file>

<file path=ppt/tags/tag1191.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92.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93.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9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95.xml><?xml version="1.0" encoding="utf-8"?>
<p:tagLst xmlns:a="http://schemas.openxmlformats.org/drawingml/2006/main" xmlns:r="http://schemas.openxmlformats.org/officeDocument/2006/relationships" xmlns:p="http://schemas.openxmlformats.org/presentationml/2006/main">
  <p:tag name="MTNUMBER" val="0.142744356367152"/>
  <p:tag name="MTTABLE" val="HDiv"/>
</p:tagLst>
</file>

<file path=ppt/tags/tag119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97.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9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199.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Subtitle"/>
</p:tagLst>
</file>

<file path=ppt/tags/tag1200.xml><?xml version="1.0" encoding="utf-8"?>
<p:tagLst xmlns:a="http://schemas.openxmlformats.org/drawingml/2006/main" xmlns:r="http://schemas.openxmlformats.org/officeDocument/2006/relationships" xmlns:p="http://schemas.openxmlformats.org/presentationml/2006/main">
  <p:tag name="MTNUMBER" val="0.142744356367152"/>
  <p:tag name="MTTABLE" val="HDiv"/>
</p:tagLst>
</file>

<file path=ppt/tags/tag1201.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202.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203.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20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120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0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121.xml><?xml version="1.0" encoding="utf-8"?>
<p:tagLst xmlns:a="http://schemas.openxmlformats.org/drawingml/2006/main" xmlns:r="http://schemas.openxmlformats.org/officeDocument/2006/relationships" xmlns:p="http://schemas.openxmlformats.org/presentationml/2006/main">
  <p:tag name="SHAPENAME" val="Titl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7.xml><?xml version="1.0" encoding="utf-8"?>
<p:tagLst xmlns:a="http://schemas.openxmlformats.org/drawingml/2006/main" xmlns:r="http://schemas.openxmlformats.org/officeDocument/2006/relationships" xmlns:p="http://schemas.openxmlformats.org/presentationml/2006/main">
  <p:tag name="SHAPENAME" val="5. Source"/>
</p:tagLst>
</file>

<file path=ppt/tags/tag12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9.xml><?xml version="1.0" encoding="utf-8"?>
<p:tagLst xmlns:a="http://schemas.openxmlformats.org/drawingml/2006/main" xmlns:r="http://schemas.openxmlformats.org/officeDocument/2006/relationships" xmlns:p="http://schemas.openxmlformats.org/presentationml/2006/main">
  <p:tag name="SHAPENAME" val="5. Sourc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SHAPENAME" val="5. Source"/>
</p:tagLst>
</file>

<file path=ppt/tags/tag1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5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5. Source"/>
</p:tagLst>
</file>

<file path=ppt/tags/tag16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6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7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9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6.xml><?xml version="1.0" encoding="utf-8"?>
<p:tagLst xmlns:a="http://schemas.openxmlformats.org/drawingml/2006/main" xmlns:r="http://schemas.openxmlformats.org/officeDocument/2006/relationships" xmlns:p="http://schemas.openxmlformats.org/presentationml/2006/main">
  <p:tag name="SHAPENAME" val="5. Sourc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2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4.xml><?xml version="1.0" encoding="utf-8"?>
<p:tagLst xmlns:a="http://schemas.openxmlformats.org/drawingml/2006/main" xmlns:r="http://schemas.openxmlformats.org/officeDocument/2006/relationships" xmlns:p="http://schemas.openxmlformats.org/presentationml/2006/main">
  <p:tag name="SHAPENAME" val="Subtitle"/>
</p:tagLst>
</file>

<file path=ppt/tags/tag235.xml><?xml version="1.0" encoding="utf-8"?>
<p:tagLst xmlns:a="http://schemas.openxmlformats.org/drawingml/2006/main" xmlns:r="http://schemas.openxmlformats.org/officeDocument/2006/relationships" xmlns:p="http://schemas.openxmlformats.org/presentationml/2006/main">
  <p:tag name="SHAPENAME" val="Titl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38.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39.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NAME" val="CustomIcon"/>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243.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244.xml><?xml version="1.0" encoding="utf-8"?>
<p:tagLst xmlns:a="http://schemas.openxmlformats.org/drawingml/2006/main" xmlns:r="http://schemas.openxmlformats.org/officeDocument/2006/relationships" xmlns:p="http://schemas.openxmlformats.org/presentationml/2006/main">
  <p:tag name="NAME" val="CustomIcon"/>
</p:tagLst>
</file>

<file path=ppt/tags/tag245.xml><?xml version="1.0" encoding="utf-8"?>
<p:tagLst xmlns:a="http://schemas.openxmlformats.org/drawingml/2006/main" xmlns:r="http://schemas.openxmlformats.org/officeDocument/2006/relationships" xmlns:p="http://schemas.openxmlformats.org/presentationml/2006/main">
  <p:tag name="NAME" val="CustomIcon"/>
</p:tagLst>
</file>

<file path=ppt/tags/tag246.xml><?xml version="1.0" encoding="utf-8"?>
<p:tagLst xmlns:a="http://schemas.openxmlformats.org/drawingml/2006/main" xmlns:r="http://schemas.openxmlformats.org/officeDocument/2006/relationships" xmlns:p="http://schemas.openxmlformats.org/presentationml/2006/main">
  <p:tag name="NAME" val="CustomIcon"/>
</p:tagLst>
</file>

<file path=ppt/tags/tag247.xml><?xml version="1.0" encoding="utf-8"?>
<p:tagLst xmlns:a="http://schemas.openxmlformats.org/drawingml/2006/main" xmlns:r="http://schemas.openxmlformats.org/officeDocument/2006/relationships" xmlns:p="http://schemas.openxmlformats.org/presentationml/2006/main">
  <p:tag name="NAME" val="CustomIcon"/>
</p:tagLst>
</file>

<file path=ppt/tags/tag248.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e66duNa_tSf5TTj9yqnNQA"/>
</p:tagLst>
</file>

<file path=ppt/tags/tag253.xml><?xml version="1.0" encoding="utf-8"?>
<p:tagLst xmlns:a="http://schemas.openxmlformats.org/drawingml/2006/main" xmlns:r="http://schemas.openxmlformats.org/officeDocument/2006/relationships" xmlns:p="http://schemas.openxmlformats.org/presentationml/2006/main">
  <p:tag name="APLORISLIBID" val="L8801f72f-51ca-42cd-ac36-78243dee5798.1.OY1Cl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ZH4YvJuboS6SPWcq0TkYm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ze9BEldVb9lpr38YDBdUx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qEWwvcYM0btneHQPTvyPZ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9S0iSHMDCR0E6mOST0Haqw"/>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4rel_jF4pBXjvwjurcrg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RqmGO1I7DAmnbniaxHsj_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ZJqJQExtWB7kiSBY92sQK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vKWOarEw4Wo1g5xf.tp7n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fQqsw9ZJC26dTVriNku6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1kbBlGRJ5pTfSCLBU4oGq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TNwBVLQ17PS7E6RdH_0Rw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FpjqCIsbStTMIm6kda4is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XavN8ttVpYaeeaIRkcce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J0nCbZACxjlnKH5bXrEPQ"/>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uLJrpiBj_o.eYlSy6SMTx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rBuw7CIUF3yP2t.qJEeUg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_sf.cPZfmgQa87lMsptXE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EnsVcN3b_OvYTiejmoTNR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s3Z0kcO2slQhEYPW59qfy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TbkCSPrPe6vyDUPbTSjC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lOgLDWQoOn0J_3wlD6pTB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Ry015peMxPC4n7G4Bcgrz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RQbUeMVhj.Srs_oKuLLBd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CY2ik23bsM6cL3dgvuW_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9fEFfTiipVInhFkQUvRZ1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SFAFbyWGKRfhyjXHHZQyV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t49DdMG2S9wmKR7KMY7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CTqxazAA73Y6ysoF9TQN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RRsVn9TzlkTTmyuicJvki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pSXCy6HMoqfjWp6GtB4zIA"/>
</p:tagLst>
</file>

<file path=ppt/tags/tag28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291.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292.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293.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294.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295.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296.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297.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298.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299.xml><?xml version="1.0" encoding="utf-8"?>
<p:tagLst xmlns:a="http://schemas.openxmlformats.org/drawingml/2006/main" xmlns:r="http://schemas.openxmlformats.org/officeDocument/2006/relationships" xmlns:p="http://schemas.openxmlformats.org/presentationml/2006/main">
  <p:tag name="MTNUMBER" val="0.222374298713344"/>
  <p:tag name="MTTABLE" val="HTitleDiv"/>
</p:tagLst>
</file>

<file path=ppt/tags/tag3.xml><?xml version="1.0" encoding="utf-8"?>
<p:tagLst xmlns:a="http://schemas.openxmlformats.org/drawingml/2006/main" xmlns:r="http://schemas.openxmlformats.org/officeDocument/2006/relationships" xmlns:p="http://schemas.openxmlformats.org/presentationml/2006/main">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01.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02.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03.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0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05.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0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07.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08.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0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11.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12.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13.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14.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15.xml><?xml version="1.0" encoding="utf-8"?>
<p:tagLst xmlns:a="http://schemas.openxmlformats.org/drawingml/2006/main" xmlns:r="http://schemas.openxmlformats.org/officeDocument/2006/relationships" xmlns:p="http://schemas.openxmlformats.org/presentationml/2006/main">
  <p:tag name="NAME" val="TrackerAlphaBlue"/>
</p:tagLst>
</file>

<file path=ppt/tags/tag31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222374298713344"/>
  <p:tag name="MTTABLE" val="Cell"/>
  <p:tag name="TOP" val="110"/>
  <p:tag name="WIDTH" val="276.6667"/>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NAME" val="LineBasicStron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A.QquLqpnXw9M.USb5crz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lawHOe8tEfYWjZziiT5h9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34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4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45.xml><?xml version="1.0" encoding="utf-8"?>
<p:tagLst xmlns:a="http://schemas.openxmlformats.org/drawingml/2006/main" xmlns:r="http://schemas.openxmlformats.org/officeDocument/2006/relationships" xmlns:p="http://schemas.openxmlformats.org/presentationml/2006/main">
  <p:tag name="NAME" val="TrackerNumBlu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8.xml><?xml version="1.0" encoding="utf-8"?>
<p:tagLst xmlns:a="http://schemas.openxmlformats.org/drawingml/2006/main" xmlns:r="http://schemas.openxmlformats.org/officeDocument/2006/relationships" xmlns:p="http://schemas.openxmlformats.org/presentationml/2006/main">
  <p:tag name="NAME" val="LineBasicStrong"/>
</p:tagLst>
</file>

<file path=ppt/tags/tag349.xml><?xml version="1.0" encoding="utf-8"?>
<p:tagLst xmlns:a="http://schemas.openxmlformats.org/drawingml/2006/main" xmlns:r="http://schemas.openxmlformats.org/officeDocument/2006/relationships" xmlns:p="http://schemas.openxmlformats.org/presentationml/2006/main">
  <p:tag name="NAME" val="LineBasicStro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A.QquLqpnXw9M.USb5crz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371.xml><?xml version="1.0" encoding="utf-8"?>
<p:tagLst xmlns:a="http://schemas.openxmlformats.org/drawingml/2006/main" xmlns:r="http://schemas.openxmlformats.org/officeDocument/2006/relationships" xmlns:p="http://schemas.openxmlformats.org/presentationml/2006/main">
  <p:tag name="SHAPENAME" val="4. Footnote"/>
</p:tagLst>
</file>

<file path=ppt/tags/tag37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373.xml><?xml version="1.0" encoding="utf-8"?>
<p:tagLst xmlns:a="http://schemas.openxmlformats.org/drawingml/2006/main" xmlns:r="http://schemas.openxmlformats.org/officeDocument/2006/relationships" xmlns:p="http://schemas.openxmlformats.org/presentationml/2006/main">
  <p:tag name="NAME" val="TrackerNumBlu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6.xml><?xml version="1.0" encoding="utf-8"?>
<p:tagLst xmlns:a="http://schemas.openxmlformats.org/drawingml/2006/main" xmlns:r="http://schemas.openxmlformats.org/officeDocument/2006/relationships" xmlns:p="http://schemas.openxmlformats.org/presentationml/2006/main">
  <p:tag name="NAME" val="LineBasicStrong"/>
</p:tagLst>
</file>

<file path=ppt/tags/tag377.xml><?xml version="1.0" encoding="utf-8"?>
<p:tagLst xmlns:a="http://schemas.openxmlformats.org/drawingml/2006/main" xmlns:r="http://schemas.openxmlformats.org/officeDocument/2006/relationships" xmlns:p="http://schemas.openxmlformats.org/presentationml/2006/main">
  <p:tag name="NAME" val="LineBasicStron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U4kmSHo_Td07euu4pJlqVQ"/>
</p:tagLst>
</file>

<file path=ppt/tags/tag3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QquLqpnXw9M.USb5crz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399.xml><?xml version="1.0" encoding="utf-8"?>
<p:tagLst xmlns:a="http://schemas.openxmlformats.org/drawingml/2006/main" xmlns:r="http://schemas.openxmlformats.org/officeDocument/2006/relationships" xmlns:p="http://schemas.openxmlformats.org/presentationml/2006/main">
  <p:tag name="SHAPENAME" val="4. Footno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01.xml><?xml version="1.0" encoding="utf-8"?>
<p:tagLst xmlns:a="http://schemas.openxmlformats.org/drawingml/2006/main" xmlns:r="http://schemas.openxmlformats.org/officeDocument/2006/relationships" xmlns:p="http://schemas.openxmlformats.org/presentationml/2006/main">
  <p:tag name="NAME" val="TrackerNumBlu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05.xml><?xml version="1.0" encoding="utf-8"?>
<p:tagLst xmlns:a="http://schemas.openxmlformats.org/drawingml/2006/main" xmlns:r="http://schemas.openxmlformats.org/officeDocument/2006/relationships" xmlns:p="http://schemas.openxmlformats.org/presentationml/2006/main">
  <p:tag name="NAME" val="LineBasicStron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U4kmSHo_Td07euu4pJlqV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A.QquLqpnXw9M.USb5crz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42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23.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24.xml><?xml version="1.0" encoding="utf-8"?>
<p:tagLst xmlns:a="http://schemas.openxmlformats.org/drawingml/2006/main" xmlns:r="http://schemas.openxmlformats.org/officeDocument/2006/relationships" xmlns:p="http://schemas.openxmlformats.org/presentationml/2006/main">
  <p:tag name="NAME" val="TrackerNumBlu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28.xml><?xml version="1.0" encoding="utf-8"?>
<p:tagLst xmlns:a="http://schemas.openxmlformats.org/drawingml/2006/main" xmlns:r="http://schemas.openxmlformats.org/officeDocument/2006/relationships" xmlns:p="http://schemas.openxmlformats.org/presentationml/2006/main">
  <p:tag name="SHAPENAME" val="4. Footnote"/>
</p:tagLst>
</file>

<file path=ppt/tags/tag429.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1.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2.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3.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5.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6.xml><?xml version="1.0" encoding="utf-8"?>
<p:tagLst xmlns:a="http://schemas.openxmlformats.org/drawingml/2006/main" xmlns:r="http://schemas.openxmlformats.org/officeDocument/2006/relationships" xmlns:p="http://schemas.openxmlformats.org/presentationml/2006/main">
  <p:tag name="NAME" val="LineBasicStrong"/>
</p:tagLst>
</file>

<file path=ppt/tags/tag437.xml><?xml version="1.0" encoding="utf-8"?>
<p:tagLst xmlns:a="http://schemas.openxmlformats.org/drawingml/2006/main" xmlns:r="http://schemas.openxmlformats.org/officeDocument/2006/relationships" xmlns:p="http://schemas.openxmlformats.org/presentationml/2006/main">
  <p:tag name="NAME" val="TrackerNumBlu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NAME" val="TrackerNumBlu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nJWGMR9J9ALRbqBo1PJrv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DwAJVx1snT.e818X8qPQT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4DC26XvcF9PREIa0ftpFQ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IpUnN4UZ.RiGgXlzWvlDS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beTl4pabIXYuR6aKC_d0n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od663Svz0dmAWqeojEte5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r.YUYXIjfh9MpyWObI34i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vMAaqiHlY3Stf4pcsQ38R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ubSA72.fR4d0HIAJHGrepA"/>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59jewlhOpRSGHZQsK49XS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vCc5KudIES.uP3Iplfiv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ci5UTMOKDTQCaHT0XBY8.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pS7KJw8SwYIf8pPmqf29U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xE0yhkZWEPt1uR18dBT0q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8YkT9edQRFcwgKxIebZuO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ZiDDSCgCL0w.K5RRod7JK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b12s3KGvM0ESg11AuQ5zs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yoyU18s4X_MgKu7Cnnrzj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01CR4o_vhfEBCQwfYZMbYQ"/>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5LN0TSJsGkQwdN5ev_4Ta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Mfx_215qWv8I33GqS4jIw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70hnc4dzMjvgHeL4VIsz1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3tGCTwEyoWas947NOMqHS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8k0MZKw6NV4aUksYAUw7m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ZNFmV9AY33AnRrHnp38ET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kJDnQGIf.pr_04CJRDPsZ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LYqfGCW.vag2Ce8aC8nbV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U1Xl_AYl7UyeTh0qrOg71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aRHCmE42YH2wxYa1X_ABZ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P2cFeyFFZgLxlfxKCGH1e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kJcB26zRzZ3oCsi34RUV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qqGjHffFQQe471IHxSuDm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bI6onqq0Mlh2Yf6Ws0qhg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s6.2S5MP5OSXeMlE.jj2k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96Q8fkzzAToL90fwTIg2F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r9iizR8DwLkcf4i_NnHEO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oZZruOOWAy0Y5oVxr3y3A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0srjUO3CCMlBjRFNEnUFi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utEBf6Tki_no3DrnsM5b0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uDok4dgg6wxDp.3dDjthH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pgQdXmGlrHn1ztIucROrR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0Ng501gQrhuy2v0ySDaDF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A7lyQ9W3S1UnW3vHAmD66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F.OxsMbKZefPEEOfNUllk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e7.1NrTKAVGoMf2WeGljJ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_4R2b04NLC0nOl0UKS_Ukg"/>
</p:tagLst>
</file>

<file path=ppt/tags/tag487.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489.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3.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lawHOe8tEfYWjZziiT5h9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5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18.xml><?xml version="1.0" encoding="utf-8"?>
<p:tagLst xmlns:a="http://schemas.openxmlformats.org/drawingml/2006/main" xmlns:r="http://schemas.openxmlformats.org/officeDocument/2006/relationships" xmlns:p="http://schemas.openxmlformats.org/presentationml/2006/main">
  <p:tag name="NAME" val="TrackerNumBlue"/>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1.xml><?xml version="1.0" encoding="utf-8"?>
<p:tagLst xmlns:a="http://schemas.openxmlformats.org/drawingml/2006/main" xmlns:r="http://schemas.openxmlformats.org/officeDocument/2006/relationships" xmlns:p="http://schemas.openxmlformats.org/presentationml/2006/main">
  <p:tag name="NAME" val="LineBasicStrong"/>
</p:tagLst>
</file>

<file path=ppt/tags/tag522.xml><?xml version="1.0" encoding="utf-8"?>
<p:tagLst xmlns:a="http://schemas.openxmlformats.org/drawingml/2006/main" xmlns:r="http://schemas.openxmlformats.org/officeDocument/2006/relationships" xmlns:p="http://schemas.openxmlformats.org/presentationml/2006/main">
  <p:tag name="NAME" val="LineBasicStron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4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42.xml><?xml version="1.0" encoding="utf-8"?>
<p:tagLst xmlns:a="http://schemas.openxmlformats.org/drawingml/2006/main" xmlns:r="http://schemas.openxmlformats.org/officeDocument/2006/relationships" xmlns:p="http://schemas.openxmlformats.org/presentationml/2006/main">
  <p:tag name="NAME" val="TrackerNumBlu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547.xml><?xml version="1.0" encoding="utf-8"?>
<p:tagLst xmlns:a="http://schemas.openxmlformats.org/drawingml/2006/main" xmlns:r="http://schemas.openxmlformats.org/officeDocument/2006/relationships" xmlns:p="http://schemas.openxmlformats.org/presentationml/2006/main">
  <p:tag name="NAME" val="TrackerNumBlue"/>
</p:tagLst>
</file>

<file path=ppt/tags/tag548.xml><?xml version="1.0" encoding="utf-8"?>
<p:tagLst xmlns:a="http://schemas.openxmlformats.org/drawingml/2006/main" xmlns:r="http://schemas.openxmlformats.org/officeDocument/2006/relationships" xmlns:p="http://schemas.openxmlformats.org/presentationml/2006/main">
  <p:tag name="NAME" val="LineBasicStrong"/>
</p:tagLst>
</file>

<file path=ppt/tags/tag549.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1.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2.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3.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5.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8.xml><?xml version="1.0" encoding="utf-8"?>
<p:tagLst xmlns:a="http://schemas.openxmlformats.org/drawingml/2006/main" xmlns:r="http://schemas.openxmlformats.org/officeDocument/2006/relationships" xmlns:p="http://schemas.openxmlformats.org/presentationml/2006/main">
  <p:tag name="NAME" val="LineBasicStrong"/>
</p:tagLst>
</file>

<file path=ppt/tags/tag559.xml><?xml version="1.0" encoding="utf-8"?>
<p:tagLst xmlns:a="http://schemas.openxmlformats.org/drawingml/2006/main" xmlns:r="http://schemas.openxmlformats.org/officeDocument/2006/relationships" xmlns:p="http://schemas.openxmlformats.org/presentationml/2006/main">
  <p:tag name="NAME" val="LineBasicStrong"/>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577.xml><?xml version="1.0" encoding="utf-8"?>
<p:tagLst xmlns:a="http://schemas.openxmlformats.org/drawingml/2006/main" xmlns:r="http://schemas.openxmlformats.org/officeDocument/2006/relationships" xmlns:p="http://schemas.openxmlformats.org/presentationml/2006/main">
  <p:tag name="SHAPENAME" val="4. Footnote"/>
</p:tagLst>
</file>

<file path=ppt/tags/tag57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79.xml><?xml version="1.0" encoding="utf-8"?>
<p:tagLst xmlns:a="http://schemas.openxmlformats.org/drawingml/2006/main" xmlns:r="http://schemas.openxmlformats.org/officeDocument/2006/relationships" xmlns:p="http://schemas.openxmlformats.org/presentationml/2006/main">
  <p:tag name="NAME" val="TrackerNumBlue"/>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83.xml><?xml version="1.0" encoding="utf-8"?>
<p:tagLst xmlns:a="http://schemas.openxmlformats.org/drawingml/2006/main" xmlns:r="http://schemas.openxmlformats.org/officeDocument/2006/relationships" xmlns:p="http://schemas.openxmlformats.org/presentationml/2006/main">
  <p:tag name="SHAPENAME" val="4. Footnote"/>
</p:tagLst>
</file>

<file path=ppt/tags/tag584.xml><?xml version="1.0" encoding="utf-8"?>
<p:tagLst xmlns:a="http://schemas.openxmlformats.org/drawingml/2006/main" xmlns:r="http://schemas.openxmlformats.org/officeDocument/2006/relationships" xmlns:p="http://schemas.openxmlformats.org/presentationml/2006/main">
  <p:tag name="NAME" val="LineBasicStrong"/>
</p:tagLst>
</file>

<file path=ppt/tags/tag585.xml><?xml version="1.0" encoding="utf-8"?>
<p:tagLst xmlns:a="http://schemas.openxmlformats.org/drawingml/2006/main" xmlns:r="http://schemas.openxmlformats.org/officeDocument/2006/relationships" xmlns:p="http://schemas.openxmlformats.org/presentationml/2006/main">
  <p:tag name="NAME" val="LineBasicStrong"/>
</p:tagLst>
</file>

<file path=ppt/tags/tag586.xml><?xml version="1.0" encoding="utf-8"?>
<p:tagLst xmlns:a="http://schemas.openxmlformats.org/drawingml/2006/main" xmlns:r="http://schemas.openxmlformats.org/officeDocument/2006/relationships" xmlns:p="http://schemas.openxmlformats.org/presentationml/2006/main">
  <p:tag name="NAME" val="LineBasicStrong"/>
</p:tagLst>
</file>

<file path=ppt/tags/tag587.xml><?xml version="1.0" encoding="utf-8"?>
<p:tagLst xmlns:a="http://schemas.openxmlformats.org/drawingml/2006/main" xmlns:r="http://schemas.openxmlformats.org/officeDocument/2006/relationships" xmlns:p="http://schemas.openxmlformats.org/presentationml/2006/main">
  <p:tag name="NAME" val="LineBasicStrong"/>
</p:tagLst>
</file>

<file path=ppt/tags/tag588.xml><?xml version="1.0" encoding="utf-8"?>
<p:tagLst xmlns:a="http://schemas.openxmlformats.org/drawingml/2006/main" xmlns:r="http://schemas.openxmlformats.org/officeDocument/2006/relationships" xmlns:p="http://schemas.openxmlformats.org/presentationml/2006/main">
  <p:tag name="NAME" val="LineBasicStrong"/>
</p:tagLst>
</file>

<file path=ppt/tags/tag589.xml><?xml version="1.0" encoding="utf-8"?>
<p:tagLst xmlns:a="http://schemas.openxmlformats.org/drawingml/2006/main" xmlns:r="http://schemas.openxmlformats.org/officeDocument/2006/relationships" xmlns:p="http://schemas.openxmlformats.org/presentationml/2006/main">
  <p:tag name="NAME" val="LineBasicStrong"/>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NAME" val="LineBasicStrong"/>
</p:tagLst>
</file>

<file path=ppt/tags/tag591.xml><?xml version="1.0" encoding="utf-8"?>
<p:tagLst xmlns:a="http://schemas.openxmlformats.org/drawingml/2006/main" xmlns:r="http://schemas.openxmlformats.org/officeDocument/2006/relationships" xmlns:p="http://schemas.openxmlformats.org/presentationml/2006/main">
  <p:tag name="NAME" val="TrackerNumBlu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4.xml><?xml version="1.0" encoding="utf-8"?>
<p:tagLst xmlns:a="http://schemas.openxmlformats.org/drawingml/2006/main" xmlns:r="http://schemas.openxmlformats.org/officeDocument/2006/relationships" xmlns:p="http://schemas.openxmlformats.org/presentationml/2006/main">
  <p:tag name="NAME" val="LineBasicStrong"/>
</p:tagLst>
</file>

<file path=ppt/tags/tag595.xml><?xml version="1.0" encoding="utf-8"?>
<p:tagLst xmlns:a="http://schemas.openxmlformats.org/drawingml/2006/main" xmlns:r="http://schemas.openxmlformats.org/officeDocument/2006/relationships" xmlns:p="http://schemas.openxmlformats.org/presentationml/2006/main">
  <p:tag name="NAME" val="LineBasicStron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6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1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18.xml><?xml version="1.0" encoding="utf-8"?>
<p:tagLst xmlns:a="http://schemas.openxmlformats.org/drawingml/2006/main" xmlns:r="http://schemas.openxmlformats.org/officeDocument/2006/relationships" xmlns:p="http://schemas.openxmlformats.org/presentationml/2006/main">
  <p:tag name="NAME" val="TrackerNumBlu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1.xml><?xml version="1.0" encoding="utf-8"?>
<p:tagLst xmlns:a="http://schemas.openxmlformats.org/drawingml/2006/main" xmlns:r="http://schemas.openxmlformats.org/officeDocument/2006/relationships" xmlns:p="http://schemas.openxmlformats.org/presentationml/2006/main">
  <p:tag name="NAME" val="LineBasicStrong"/>
</p:tagLst>
</file>

<file path=ppt/tags/tag622.xml><?xml version="1.0" encoding="utf-8"?>
<p:tagLst xmlns:a="http://schemas.openxmlformats.org/drawingml/2006/main" xmlns:r="http://schemas.openxmlformats.org/officeDocument/2006/relationships" xmlns:p="http://schemas.openxmlformats.org/presentationml/2006/main">
  <p:tag name="NAME" val="LineBasicStron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YTf39JDpFPAj6UFRnE_cU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644.xml><?xml version="1.0" encoding="utf-8"?>
<p:tagLst xmlns:a="http://schemas.openxmlformats.org/drawingml/2006/main" xmlns:r="http://schemas.openxmlformats.org/officeDocument/2006/relationships" xmlns:p="http://schemas.openxmlformats.org/presentationml/2006/main">
  <p:tag name="SHAPENAME" val="4. Footnote"/>
</p:tagLst>
</file>

<file path=ppt/tags/tag64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46.xml><?xml version="1.0" encoding="utf-8"?>
<p:tagLst xmlns:a="http://schemas.openxmlformats.org/drawingml/2006/main" xmlns:r="http://schemas.openxmlformats.org/officeDocument/2006/relationships" xmlns:p="http://schemas.openxmlformats.org/presentationml/2006/main">
  <p:tag name="NAME" val="TrackerNumBlue"/>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9.xml><?xml version="1.0" encoding="utf-8"?>
<p:tagLst xmlns:a="http://schemas.openxmlformats.org/drawingml/2006/main" xmlns:r="http://schemas.openxmlformats.org/officeDocument/2006/relationships" xmlns:p="http://schemas.openxmlformats.org/presentationml/2006/main">
  <p:tag name="NAME" val="LineBasicStrong"/>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0.xml><?xml version="1.0" encoding="utf-8"?>
<p:tagLst xmlns:a="http://schemas.openxmlformats.org/drawingml/2006/main" xmlns:r="http://schemas.openxmlformats.org/officeDocument/2006/relationships" xmlns:p="http://schemas.openxmlformats.org/presentationml/2006/main">
  <p:tag name="NAME" val="LineBasicStron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667.xml><?xml version="1.0" encoding="utf-8"?>
<p:tagLst xmlns:a="http://schemas.openxmlformats.org/drawingml/2006/main" xmlns:r="http://schemas.openxmlformats.org/officeDocument/2006/relationships" xmlns:p="http://schemas.openxmlformats.org/presentationml/2006/main">
  <p:tag name="SHAPENAME" val="4. Footnote"/>
</p:tagLst>
</file>

<file path=ppt/tags/tag66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69.xml><?xml version="1.0" encoding="utf-8"?>
<p:tagLst xmlns:a="http://schemas.openxmlformats.org/drawingml/2006/main" xmlns:r="http://schemas.openxmlformats.org/officeDocument/2006/relationships" xmlns:p="http://schemas.openxmlformats.org/presentationml/2006/main">
  <p:tag name="NAME" val="TrackerNumBlu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2.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3.xml><?xml version="1.0" encoding="utf-8"?>
<p:tagLst xmlns:a="http://schemas.openxmlformats.org/drawingml/2006/main" xmlns:r="http://schemas.openxmlformats.org/officeDocument/2006/relationships" xmlns:p="http://schemas.openxmlformats.org/presentationml/2006/main">
  <p:tag name="NAME" val="LineBasicStron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Zi6ZyiHfd5wV6dANND_8V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691.xml><?xml version="1.0" encoding="utf-8"?>
<p:tagLst xmlns:a="http://schemas.openxmlformats.org/drawingml/2006/main" xmlns:r="http://schemas.openxmlformats.org/officeDocument/2006/relationships" xmlns:p="http://schemas.openxmlformats.org/presentationml/2006/main">
  <p:tag name="SHAPENAME" val="4. Footnote"/>
</p:tagLst>
</file>

<file path=ppt/tags/tag69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693.xml><?xml version="1.0" encoding="utf-8"?>
<p:tagLst xmlns:a="http://schemas.openxmlformats.org/drawingml/2006/main" xmlns:r="http://schemas.openxmlformats.org/officeDocument/2006/relationships" xmlns:p="http://schemas.openxmlformats.org/presentationml/2006/main">
  <p:tag name="NAME" val="TrackerNumBlu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6.xml><?xml version="1.0" encoding="utf-8"?>
<p:tagLst xmlns:a="http://schemas.openxmlformats.org/drawingml/2006/main" xmlns:r="http://schemas.openxmlformats.org/officeDocument/2006/relationships" xmlns:p="http://schemas.openxmlformats.org/presentationml/2006/main">
  <p:tag name="NAME" val="LineBasicStrong"/>
</p:tagLst>
</file>

<file path=ppt/tags/tag697.xml><?xml version="1.0" encoding="utf-8"?>
<p:tagLst xmlns:a="http://schemas.openxmlformats.org/drawingml/2006/main" xmlns:r="http://schemas.openxmlformats.org/officeDocument/2006/relationships" xmlns:p="http://schemas.openxmlformats.org/presentationml/2006/main">
  <p:tag name="NAME" val="LineBasicStron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VHSKmfeLu4r4RohtKmbCXQ"/>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UdBw_cgA00OqQUVZa0P4PQ"/>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SHAPENAME" val="4. Footnote"/>
</p:tagLst>
</file>

<file path=ppt/tags/tag72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22.xml><?xml version="1.0" encoding="utf-8"?>
<p:tagLst xmlns:a="http://schemas.openxmlformats.org/drawingml/2006/main" xmlns:r="http://schemas.openxmlformats.org/officeDocument/2006/relationships" xmlns:p="http://schemas.openxmlformats.org/presentationml/2006/main">
  <p:tag name="NAME" val="TrackerNumBlu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26.xml><?xml version="1.0" encoding="utf-8"?>
<p:tagLst xmlns:a="http://schemas.openxmlformats.org/drawingml/2006/main" xmlns:r="http://schemas.openxmlformats.org/officeDocument/2006/relationships" xmlns:p="http://schemas.openxmlformats.org/presentationml/2006/main">
  <p:tag name="SHAPENAME" val="4. Footnote"/>
</p:tagLst>
</file>

<file path=ppt/tags/tag727.xml><?xml version="1.0" encoding="utf-8"?>
<p:tagLst xmlns:a="http://schemas.openxmlformats.org/drawingml/2006/main" xmlns:r="http://schemas.openxmlformats.org/officeDocument/2006/relationships" xmlns:p="http://schemas.openxmlformats.org/presentationml/2006/main">
  <p:tag name="NAME" val="LineBasicStrong"/>
</p:tagLst>
</file>

<file path=ppt/tags/tag728.xml><?xml version="1.0" encoding="utf-8"?>
<p:tagLst xmlns:a="http://schemas.openxmlformats.org/drawingml/2006/main" xmlns:r="http://schemas.openxmlformats.org/officeDocument/2006/relationships" xmlns:p="http://schemas.openxmlformats.org/presentationml/2006/main">
  <p:tag name="NAME" val="LineBasicStrong"/>
</p:tagLst>
</file>

<file path=ppt/tags/tag729.xml><?xml version="1.0" encoding="utf-8"?>
<p:tagLst xmlns:a="http://schemas.openxmlformats.org/drawingml/2006/main" xmlns:r="http://schemas.openxmlformats.org/officeDocument/2006/relationships" xmlns:p="http://schemas.openxmlformats.org/presentationml/2006/main">
  <p:tag name="NAME" val="LineBasicStrong"/>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NAME" val="LineBasicStrong"/>
</p:tagLst>
</file>

<file path=ppt/tags/tag731.xml><?xml version="1.0" encoding="utf-8"?>
<p:tagLst xmlns:a="http://schemas.openxmlformats.org/drawingml/2006/main" xmlns:r="http://schemas.openxmlformats.org/officeDocument/2006/relationships" xmlns:p="http://schemas.openxmlformats.org/presentationml/2006/main">
  <p:tag name="NAME" val="LineBasicStrong"/>
</p:tagLst>
</file>

<file path=ppt/tags/tag732.xml><?xml version="1.0" encoding="utf-8"?>
<p:tagLst xmlns:a="http://schemas.openxmlformats.org/drawingml/2006/main" xmlns:r="http://schemas.openxmlformats.org/officeDocument/2006/relationships" xmlns:p="http://schemas.openxmlformats.org/presentationml/2006/main">
  <p:tag name="NAME" val="LineBasicStrong"/>
</p:tagLst>
</file>

<file path=ppt/tags/tag733.xml><?xml version="1.0" encoding="utf-8"?>
<p:tagLst xmlns:a="http://schemas.openxmlformats.org/drawingml/2006/main" xmlns:r="http://schemas.openxmlformats.org/officeDocument/2006/relationships" xmlns:p="http://schemas.openxmlformats.org/presentationml/2006/main">
  <p:tag name="NAME" val="LineBasicStrong"/>
</p:tagLst>
</file>

<file path=ppt/tags/tag734.xml><?xml version="1.0" encoding="utf-8"?>
<p:tagLst xmlns:a="http://schemas.openxmlformats.org/drawingml/2006/main" xmlns:r="http://schemas.openxmlformats.org/officeDocument/2006/relationships" xmlns:p="http://schemas.openxmlformats.org/presentationml/2006/main">
  <p:tag name="NAME" val="LineBasicStrong"/>
</p:tagLst>
</file>

<file path=ppt/tags/tag735.xml><?xml version="1.0" encoding="utf-8"?>
<p:tagLst xmlns:a="http://schemas.openxmlformats.org/drawingml/2006/main" xmlns:r="http://schemas.openxmlformats.org/officeDocument/2006/relationships" xmlns:p="http://schemas.openxmlformats.org/presentationml/2006/main">
  <p:tag name="NAME" val="TrackerNumBlue"/>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8.xml><?xml version="1.0" encoding="utf-8"?>
<p:tagLst xmlns:a="http://schemas.openxmlformats.org/drawingml/2006/main" xmlns:r="http://schemas.openxmlformats.org/officeDocument/2006/relationships" xmlns:p="http://schemas.openxmlformats.org/presentationml/2006/main">
  <p:tag name="NAME" val="TrackerNumBlue"/>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LG10g7w_JGM87jzxrNQ45w"/>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lqG7tKBIw6FQACmgV6qj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ZPO0MKTl.94_RzJNfxdLYw"/>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wEa4to_yvVBwBNSSI0HFp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Vz95pzMclOaehZCmgZHho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DEQiY9ziRl5XoX62Jt3tn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Khv0vhHerklhbqRM_wKh2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Hnpu2_UY61ckRRBR8QpjT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bTYZUcvYQLjE5PHfocl4i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3.g7RvfF9M___rhFlv0Yv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wQTtj_L7G6LCJMEKXFT16w"/>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h3ki__shMokEd0l2WZNy4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dKRY5mze2W9IGWk_i6W1T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ZYYCFX0KtozdXSVVl6Ses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zoBe3n4g_ZxS0Un5HdjaNg"/>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u.yPfDGY8uNGfHSP9dmYs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XirVu2aRHX8OYuYFYwSjU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MmeV9JU.dcQauzOzEl0gkw"/>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fb3Ks0_HncWManJBNxlON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Lo8Lo4XqkJsO0zwYUzwUi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D5QQ8PKskcrQ74R92fWPS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3g4auDZJsRIGAv7tRZvBQ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yIgrULd8.cIL61e2E1jZ4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yOSttJOQ6.UB.3qNHRfHq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QSpARaCyTLVFjMELgXffP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BbOy9oqxtvDFwzgsYGdmD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ToXG.5HtWCdJ8by.2L_fJ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FHSDmIKbh.lLND_kDShIjg"/>
</p:tagLst>
</file>

<file path=ppt/tags/tag76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6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69.xml><?xml version="1.0" encoding="utf-8"?>
<p:tagLst xmlns:a="http://schemas.openxmlformats.org/drawingml/2006/main" xmlns:r="http://schemas.openxmlformats.org/officeDocument/2006/relationships" xmlns:p="http://schemas.openxmlformats.org/presentationml/2006/main">
  <p:tag name="NAME" val="LineBasicStron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NAME" val="LineBasicStron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0HpvJw9FStpAg28SBWKzKA"/>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vy15pp67Y1o9XxuInnC6z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w5OaJ1hv78OJPpNrMUkcmA"/>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Wnc6KfBeHMcofUOYi0QB4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PvUJyrpM1FI..bTSPOlUiw"/>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t2eChXP0wML3QjPkx83tB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9.xml><?xml version="1.0" encoding="utf-8"?>
<p:tagLst xmlns:a="http://schemas.openxmlformats.org/drawingml/2006/main" xmlns:r="http://schemas.openxmlformats.org/officeDocument/2006/relationships" xmlns:p="http://schemas.openxmlformats.org/presentationml/2006/main">
  <p:tag name="NAME" val="LineBasicStrong"/>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NAME" val="LineBasicStron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Zi6ZyiHfd5wV6dANND_8V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7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79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0.xml><?xml version="1.0" encoding="utf-8"?>
<p:tagLst xmlns:a="http://schemas.openxmlformats.org/drawingml/2006/main" xmlns:r="http://schemas.openxmlformats.org/officeDocument/2006/relationships" xmlns:p="http://schemas.openxmlformats.org/presentationml/2006/main">
  <p:tag name="NAME" val="TrackerNumBlu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3.xml><?xml version="1.0" encoding="utf-8"?>
<p:tagLst xmlns:a="http://schemas.openxmlformats.org/drawingml/2006/main" xmlns:r="http://schemas.openxmlformats.org/officeDocument/2006/relationships" xmlns:p="http://schemas.openxmlformats.org/presentationml/2006/main">
  <p:tag name="NAME" val="LineBasicStrong"/>
</p:tagLst>
</file>

<file path=ppt/tags/tag804.xml><?xml version="1.0" encoding="utf-8"?>
<p:tagLst xmlns:a="http://schemas.openxmlformats.org/drawingml/2006/main" xmlns:r="http://schemas.openxmlformats.org/officeDocument/2006/relationships" xmlns:p="http://schemas.openxmlformats.org/presentationml/2006/main">
  <p:tag name="NAME" val="LineBasicStron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VHSKmfeLu4r4RohtKmbCX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26.xml><?xml version="1.0" encoding="utf-8"?>
<p:tagLst xmlns:a="http://schemas.openxmlformats.org/drawingml/2006/main" xmlns:r="http://schemas.openxmlformats.org/officeDocument/2006/relationships" xmlns:p="http://schemas.openxmlformats.org/presentationml/2006/main">
  <p:tag name="SHAPENAME" val="4. Footnote"/>
</p:tagLst>
</file>

<file path=ppt/tags/tag82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28.xml><?xml version="1.0" encoding="utf-8"?>
<p:tagLst xmlns:a="http://schemas.openxmlformats.org/drawingml/2006/main" xmlns:r="http://schemas.openxmlformats.org/officeDocument/2006/relationships" xmlns:p="http://schemas.openxmlformats.org/presentationml/2006/main">
  <p:tag name="NAME" val="TrackerNumBlue"/>
</p:tagLst>
</file>

<file path=ppt/tags/tag8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2.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3.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tobpaeaHfpFucKaUe5QKLQ"/>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aeK4IMPHuHKKJTWqo40ZA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Zi6ZyiHfd5wV6dANND_8V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85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53.xml><?xml version="1.0" encoding="utf-8"?>
<p:tagLst xmlns:a="http://schemas.openxmlformats.org/drawingml/2006/main" xmlns:r="http://schemas.openxmlformats.org/officeDocument/2006/relationships" xmlns:p="http://schemas.openxmlformats.org/presentationml/2006/main">
  <p:tag name="NAME" val="TrackerNumBlue"/>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6.xml><?xml version="1.0" encoding="utf-8"?>
<p:tagLst xmlns:a="http://schemas.openxmlformats.org/drawingml/2006/main" xmlns:r="http://schemas.openxmlformats.org/officeDocument/2006/relationships" xmlns:p="http://schemas.openxmlformats.org/presentationml/2006/main">
  <p:tag name="NAME" val="LineBasicStrong"/>
</p:tagLst>
</file>

<file path=ppt/tags/tag85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VHSKmfeLu4r4RohtKmbCXQ"/>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JNma6jjwqYWnxdEs5kFg0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51hULsueLCMaFAc.qiKv0A"/>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rX_2LUcxHFYABGlqdwxCP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UdBw_cgA00OqQUVZa0P4PQ"/>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xxSsVgp.rBNwlp_9oKN8z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rGH4seVf1ZwoGNwzzVUtj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AU.r7EjCv1OabEJkaFZx8w"/>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ZESaRZL3OLYb_hpaelvs6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p5ktIkryxKWmhRxhbv.ql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cA8oF3Y7iZPTLEppLIVGfA"/>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TF7VX_WlxQlU.D6ksfrO3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885.xml><?xml version="1.0" encoding="utf-8"?>
<p:tagLst xmlns:a="http://schemas.openxmlformats.org/drawingml/2006/main" xmlns:r="http://schemas.openxmlformats.org/officeDocument/2006/relationships" xmlns:p="http://schemas.openxmlformats.org/presentationml/2006/main">
  <p:tag name="SHAPENAME" val="4. Footnote"/>
</p:tagLst>
</file>

<file path=ppt/tags/tag88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87.xml><?xml version="1.0" encoding="utf-8"?>
<p:tagLst xmlns:a="http://schemas.openxmlformats.org/drawingml/2006/main" xmlns:r="http://schemas.openxmlformats.org/officeDocument/2006/relationships" xmlns:p="http://schemas.openxmlformats.org/presentationml/2006/main">
  <p:tag name="NAME" val="TrackerNumBlue"/>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891.xml><?xml version="1.0" encoding="utf-8"?>
<p:tagLst xmlns:a="http://schemas.openxmlformats.org/drawingml/2006/main" xmlns:r="http://schemas.openxmlformats.org/officeDocument/2006/relationships" xmlns:p="http://schemas.openxmlformats.org/presentationml/2006/main">
  <p:tag name="SHAPENAME" val="4. Footnote"/>
</p:tagLst>
</file>

<file path=ppt/tags/tag892.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3.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4.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5.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6.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8.xml><?xml version="1.0" encoding="utf-8"?>
<p:tagLst xmlns:a="http://schemas.openxmlformats.org/drawingml/2006/main" xmlns:r="http://schemas.openxmlformats.org/officeDocument/2006/relationships" xmlns:p="http://schemas.openxmlformats.org/presentationml/2006/main">
  <p:tag name="NAME" val="TrackerNumBlue"/>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1.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3.xml><?xml version="1.0" encoding="utf-8"?>
<p:tagLst xmlns:a="http://schemas.openxmlformats.org/drawingml/2006/main" xmlns:r="http://schemas.openxmlformats.org/officeDocument/2006/relationships" xmlns:p="http://schemas.openxmlformats.org/presentationml/2006/main">
  <p:tag name="SHAPENAME" val="4. Footnote"/>
</p:tagLst>
</file>

<file path=ppt/tags/tag90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05.xml><?xml version="1.0" encoding="utf-8"?>
<p:tagLst xmlns:a="http://schemas.openxmlformats.org/drawingml/2006/main" xmlns:r="http://schemas.openxmlformats.org/officeDocument/2006/relationships" xmlns:p="http://schemas.openxmlformats.org/presentationml/2006/main">
  <p:tag name="NAME" val="TrackerNumBlue"/>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HgIU9_H2rSLQ5xVDNyjqc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IUq9uSK2I5X_EcTkzqTVmw"/>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AvTgLg7aEJs00ZPgcuaGZ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iOGvvAwapyGssH.gr_ZbKg"/>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CzRbcPLQha5imIpiC_jIB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MDO.74z5PdJVJzD.HWRnh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oWDn8NHrugZN3.KvSX1ZS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3K5GK.5a.4SrEnk7_JDwy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_hR4OQ1rbR_xDsK9V9TWA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l5oQGB58K7i3eJZEwcrKo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wwoJeySkHWWSDdzT82MVT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GiGryRqEBcc7e34WXgK7f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2mTJlAUQl6kMFZvmld4uWA"/>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w56akvu2tTYrjGerkile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OulM.26q9_OpkaKURpgz3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w6tM8zapSArwMWXlZQhdL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YFGwml818v2JMHZtKsI3u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5.xml><?xml version="1.0" encoding="utf-8"?>
<p:tagLst xmlns:a="http://schemas.openxmlformats.org/drawingml/2006/main" xmlns:r="http://schemas.openxmlformats.org/officeDocument/2006/relationships" xmlns:p="http://schemas.openxmlformats.org/presentationml/2006/main">
  <p:tag name="NAME" val="LineBasicStrong"/>
</p:tagLst>
</file>

<file path=ppt/tags/tag926.xml><?xml version="1.0" encoding="utf-8"?>
<p:tagLst xmlns:a="http://schemas.openxmlformats.org/drawingml/2006/main" xmlns:r="http://schemas.openxmlformats.org/officeDocument/2006/relationships" xmlns:p="http://schemas.openxmlformats.org/presentationml/2006/main">
  <p:tag name="NAME" val="LineBasicStrong"/>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XBpFEzoZl4FGJglES4gCYw"/>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VHSKmfeLu4r4RohtKmbCX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bKyKYPExO2eP0vaUX8GL5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d.tik.IxyPKuBT0Qi1tEy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YO71hjMrvI6EcYdHmLqGs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S8SQpZLrdBEXxSLCLitwF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3vorbqaQJVUX1788.vdpT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4ccsSt877O4MCUe22XcEs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i3GHT7thLpbP8sgDjjswk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QMH8ha48dyW2nHCwMs80G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5.jmGDC1IMYd7mJkB3fQ6Q"/>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7Aq1Lmv.MqNNyuMfTVm1YA"/>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75jzge7AZhjE.Qu4Yo_Kf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YUcK7gArObhU8h.R9k0dl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1sgugkKRloyHAQqhASf.V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AmGSQfP20AOIq24XLlDVNw"/>
</p:tagLst>
</file>

<file path=ppt/tags/tag943.xml><?xml version="1.0" encoding="utf-8"?>
<p:tagLst xmlns:a="http://schemas.openxmlformats.org/drawingml/2006/main" xmlns:r="http://schemas.openxmlformats.org/officeDocument/2006/relationships" xmlns:p="http://schemas.openxmlformats.org/presentationml/2006/main">
  <p:tag name="SHAPENAME" val="4. Footnote"/>
</p:tagLst>
</file>

<file path=ppt/tags/tag944.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45.xml><?xml version="1.0" encoding="utf-8"?>
<p:tagLst xmlns:a="http://schemas.openxmlformats.org/drawingml/2006/main" xmlns:r="http://schemas.openxmlformats.org/officeDocument/2006/relationships" xmlns:p="http://schemas.openxmlformats.org/presentationml/2006/main">
  <p:tag name="NAME" val="TrackerNumBlue"/>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8.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49.xml><?xml version="1.0" encoding="utf-8"?>
<p:tagLst xmlns:a="http://schemas.openxmlformats.org/drawingml/2006/main" xmlns:r="http://schemas.openxmlformats.org/officeDocument/2006/relationships" xmlns:p="http://schemas.openxmlformats.org/presentationml/2006/main">
  <p:tag name="SHAPENAME" val="4. Footnote"/>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0.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1.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5.xml><?xml version="1.0" encoding="utf-8"?>
<p:tagLst xmlns:a="http://schemas.openxmlformats.org/drawingml/2006/main" xmlns:r="http://schemas.openxmlformats.org/officeDocument/2006/relationships" xmlns:p="http://schemas.openxmlformats.org/presentationml/2006/main">
  <p:tag name="NAME" val="LineBasicStrong"/>
</p:tagLst>
</file>

<file path=ppt/tags/tag956.xml><?xml version="1.0" encoding="utf-8"?>
<p:tagLst xmlns:a="http://schemas.openxmlformats.org/drawingml/2006/main" xmlns:r="http://schemas.openxmlformats.org/officeDocument/2006/relationships" xmlns:p="http://schemas.openxmlformats.org/presentationml/2006/main">
  <p:tag name="NAME" val="TrackerNumBlue"/>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9.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0.xml><?xml version="1.0" encoding="utf-8"?>
<p:tagLst xmlns:a="http://schemas.openxmlformats.org/drawingml/2006/main" xmlns:r="http://schemas.openxmlformats.org/officeDocument/2006/relationships" xmlns:p="http://schemas.openxmlformats.org/presentationml/2006/main">
  <p:tag name="SHAPENAME" val="4. Footnote"/>
</p:tagLst>
</file>

<file path=ppt/tags/tag961.xml><?xml version="1.0" encoding="utf-8"?>
<p:tagLst xmlns:a="http://schemas.openxmlformats.org/drawingml/2006/main" xmlns:r="http://schemas.openxmlformats.org/officeDocument/2006/relationships" xmlns:p="http://schemas.openxmlformats.org/presentationml/2006/main">
  <p:tag name="NAME" val="LineBasicStrong"/>
</p:tagLst>
</file>

<file path=ppt/tags/tag96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6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64.xml><?xml version="1.0" encoding="utf-8"?>
<p:tagLst xmlns:a="http://schemas.openxmlformats.org/drawingml/2006/main" xmlns:r="http://schemas.openxmlformats.org/officeDocument/2006/relationships" xmlns:p="http://schemas.openxmlformats.org/presentationml/2006/main">
  <p:tag name="NAME" val="LineBasicStrong"/>
</p:tagLst>
</file>

<file path=ppt/tags/tag965.xml><?xml version="1.0" encoding="utf-8"?>
<p:tagLst xmlns:a="http://schemas.openxmlformats.org/drawingml/2006/main" xmlns:r="http://schemas.openxmlformats.org/officeDocument/2006/relationships" xmlns:p="http://schemas.openxmlformats.org/presentationml/2006/main">
  <p:tag name="NAME" val="LineBasicStrong"/>
</p:tagLst>
</file>

<file path=ppt/tags/tag966.xml><?xml version="1.0" encoding="utf-8"?>
<p:tagLst xmlns:a="http://schemas.openxmlformats.org/drawingml/2006/main" xmlns:r="http://schemas.openxmlformats.org/officeDocument/2006/relationships" xmlns:p="http://schemas.openxmlformats.org/presentationml/2006/main">
  <p:tag name="NAME" val="LineBasicStrong"/>
</p:tagLst>
</file>

<file path=ppt/tags/tag967.xml><?xml version="1.0" encoding="utf-8"?>
<p:tagLst xmlns:a="http://schemas.openxmlformats.org/drawingml/2006/main" xmlns:r="http://schemas.openxmlformats.org/officeDocument/2006/relationships" xmlns:p="http://schemas.openxmlformats.org/presentationml/2006/main">
  <p:tag name="NAME" val="LineBasicStrong"/>
</p:tagLst>
</file>

<file path=ppt/tags/tag968.xml><?xml version="1.0" encoding="utf-8"?>
<p:tagLst xmlns:a="http://schemas.openxmlformats.org/drawingml/2006/main" xmlns:r="http://schemas.openxmlformats.org/officeDocument/2006/relationships" xmlns:p="http://schemas.openxmlformats.org/presentationml/2006/main">
  <p:tag name="NAME" val="LineBasicStrong"/>
</p:tagLst>
</file>

<file path=ppt/tags/tag969.xml><?xml version="1.0" encoding="utf-8"?>
<p:tagLst xmlns:a="http://schemas.openxmlformats.org/drawingml/2006/main" xmlns:r="http://schemas.openxmlformats.org/officeDocument/2006/relationships" xmlns:p="http://schemas.openxmlformats.org/presentationml/2006/main">
  <p:tag name="NAME" val="TrackerNumBlu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2.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73.xml><?xml version="1.0" encoding="utf-8"?>
<p:tagLst xmlns:a="http://schemas.openxmlformats.org/drawingml/2006/main" xmlns:r="http://schemas.openxmlformats.org/officeDocument/2006/relationships" xmlns:p="http://schemas.openxmlformats.org/presentationml/2006/main">
  <p:tag name="SHAPENAME" val="4. Footnote"/>
</p:tagLst>
</file>

<file path=ppt/tags/tag974.xml><?xml version="1.0" encoding="utf-8"?>
<p:tagLst xmlns:a="http://schemas.openxmlformats.org/drawingml/2006/main" xmlns:r="http://schemas.openxmlformats.org/officeDocument/2006/relationships" xmlns:p="http://schemas.openxmlformats.org/presentationml/2006/main">
  <p:tag name="NAME" val="TrackerNumBlue"/>
</p:tagLst>
</file>

<file path=ppt/tags/tag975.xml><?xml version="1.0" encoding="utf-8"?>
<p:tagLst xmlns:a="http://schemas.openxmlformats.org/drawingml/2006/main" xmlns:r="http://schemas.openxmlformats.org/officeDocument/2006/relationships" xmlns:p="http://schemas.openxmlformats.org/presentationml/2006/main">
  <p:tag name="NAME" val="LineBasicStrong"/>
</p:tagLst>
</file>

<file path=ppt/tags/tag976.xml><?xml version="1.0" encoding="utf-8"?>
<p:tagLst xmlns:a="http://schemas.openxmlformats.org/drawingml/2006/main" xmlns:r="http://schemas.openxmlformats.org/officeDocument/2006/relationships" xmlns:p="http://schemas.openxmlformats.org/presentationml/2006/main">
  <p:tag name="NAME" val="LineBasicStrong"/>
</p:tagLst>
</file>

<file path=ppt/tags/tag977.xml><?xml version="1.0" encoding="utf-8"?>
<p:tagLst xmlns:a="http://schemas.openxmlformats.org/drawingml/2006/main" xmlns:r="http://schemas.openxmlformats.org/officeDocument/2006/relationships" xmlns:p="http://schemas.openxmlformats.org/presentationml/2006/main">
  <p:tag name="NAME" val="LineBasicStrong"/>
</p:tagLst>
</file>

<file path=ppt/tags/tag978.xml><?xml version="1.0" encoding="utf-8"?>
<p:tagLst xmlns:a="http://schemas.openxmlformats.org/drawingml/2006/main" xmlns:r="http://schemas.openxmlformats.org/officeDocument/2006/relationships" xmlns:p="http://schemas.openxmlformats.org/presentationml/2006/main">
  <p:tag name="NAME" val="LineBasicStrong"/>
</p:tagLst>
</file>

<file path=ppt/tags/tag979.xml><?xml version="1.0" encoding="utf-8"?>
<p:tagLst xmlns:a="http://schemas.openxmlformats.org/drawingml/2006/main" xmlns:r="http://schemas.openxmlformats.org/officeDocument/2006/relationships" xmlns:p="http://schemas.openxmlformats.org/presentationml/2006/main">
  <p:tag name="NAME" val="LineBasicStrong"/>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80.xml><?xml version="1.0" encoding="utf-8"?>
<p:tagLst xmlns:a="http://schemas.openxmlformats.org/drawingml/2006/main" xmlns:r="http://schemas.openxmlformats.org/officeDocument/2006/relationships" xmlns:p="http://schemas.openxmlformats.org/presentationml/2006/main">
  <p:tag name="NAME" val="LineBasicStrong"/>
</p:tagLst>
</file>

<file path=ppt/tags/tag981.xml><?xml version="1.0" encoding="utf-8"?>
<p:tagLst xmlns:a="http://schemas.openxmlformats.org/drawingml/2006/main" xmlns:r="http://schemas.openxmlformats.org/officeDocument/2006/relationships" xmlns:p="http://schemas.openxmlformats.org/presentationml/2006/main">
  <p:tag name="NAME" val="LineBasicStrong"/>
</p:tagLst>
</file>

<file path=ppt/tags/tag98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8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8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987.xml><?xml version="1.0" encoding="utf-8"?>
<p:tagLst xmlns:a="http://schemas.openxmlformats.org/drawingml/2006/main" xmlns:r="http://schemas.openxmlformats.org/officeDocument/2006/relationships" xmlns:p="http://schemas.openxmlformats.org/presentationml/2006/main">
  <p:tag name="SHAPENAME" val="4. Footnote"/>
</p:tagLst>
</file>

<file path=ppt/tags/tag988.xml><?xml version="1.0" encoding="utf-8"?>
<p:tagLst xmlns:a="http://schemas.openxmlformats.org/drawingml/2006/main" xmlns:r="http://schemas.openxmlformats.org/officeDocument/2006/relationships" xmlns:p="http://schemas.openxmlformats.org/presentationml/2006/main">
  <p:tag name="NAME" val="LineBasicStrong"/>
</p:tagLst>
</file>

<file path=ppt/tags/tag989.xml><?xml version="1.0" encoding="utf-8"?>
<p:tagLst xmlns:a="http://schemas.openxmlformats.org/drawingml/2006/main" xmlns:r="http://schemas.openxmlformats.org/officeDocument/2006/relationships" xmlns:p="http://schemas.openxmlformats.org/presentationml/2006/main">
  <p:tag name="NAME" val="LineBasicStrong"/>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0.xml><?xml version="1.0" encoding="utf-8"?>
<p:tagLst xmlns:a="http://schemas.openxmlformats.org/drawingml/2006/main" xmlns:r="http://schemas.openxmlformats.org/officeDocument/2006/relationships" xmlns:p="http://schemas.openxmlformats.org/presentationml/2006/main">
  <p:tag name="NAME" val="LineBasicStrong"/>
</p:tagLst>
</file>

<file path=ppt/tags/tag991.xml><?xml version="1.0" encoding="utf-8"?>
<p:tagLst xmlns:a="http://schemas.openxmlformats.org/drawingml/2006/main" xmlns:r="http://schemas.openxmlformats.org/officeDocument/2006/relationships" xmlns:p="http://schemas.openxmlformats.org/presentationml/2006/main">
  <p:tag name="NAME" val="LineBasicStrong"/>
</p:tagLst>
</file>

<file path=ppt/tags/tag99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9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94.xml><?xml version="1.0" encoding="utf-8"?>
<p:tagLst xmlns:a="http://schemas.openxmlformats.org/drawingml/2006/main" xmlns:r="http://schemas.openxmlformats.org/officeDocument/2006/relationships" xmlns:p="http://schemas.openxmlformats.org/presentationml/2006/main">
  <p:tag name="NAME" val="LineBasicStrong"/>
</p:tagLst>
</file>

<file path=ppt/tags/tag995.xml><?xml version="1.0" encoding="utf-8"?>
<p:tagLst xmlns:a="http://schemas.openxmlformats.org/drawingml/2006/main" xmlns:r="http://schemas.openxmlformats.org/officeDocument/2006/relationships" xmlns:p="http://schemas.openxmlformats.org/presentationml/2006/main">
  <p:tag name="NAME" val="LineBasicStrong"/>
</p:tagLst>
</file>

<file path=ppt/tags/tag996.xml><?xml version="1.0" encoding="utf-8"?>
<p:tagLst xmlns:a="http://schemas.openxmlformats.org/drawingml/2006/main" xmlns:r="http://schemas.openxmlformats.org/officeDocument/2006/relationships" xmlns:p="http://schemas.openxmlformats.org/presentationml/2006/main">
  <p:tag name="NAME" val="TrackerNumBlue"/>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99.xml><?xml version="1.0" encoding="utf-8"?>
<p:tagLst xmlns:a="http://schemas.openxmlformats.org/drawingml/2006/main" xmlns:r="http://schemas.openxmlformats.org/officeDocument/2006/relationships" xmlns:p="http://schemas.openxmlformats.org/presentationml/2006/main">
  <p:tag name="NAME" val="LineBasicStrong"/>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2.xml><?xml version="1.0" encoding="utf-8"?>
<a:theme xmlns:a="http://schemas.openxmlformats.org/drawingml/2006/main" name="Contrast">
  <a:themeElements>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DD447390-42C6-4045-A404-EE24DB9FFF3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 dockstate="right" visibility="0" width="525" row="7">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C34BABA-FDBF-4729-A071-95BDBBA7B79C}">
  <we:reference id="e74ca2a7-5e50-4ebf-bfa5-bb75c7950374" version="4.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CEE384-8A33-4CF8-ABDD-185292D8B6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9a087-1e80-495d-85c4-486fa6b09cae"/>
    <ds:schemaRef ds:uri="c37ac4fa-902d-4f29-bbdc-3877ea87d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F5CCB3-C396-4DE2-9FB3-96518FFD5FED}">
  <ds:schemaRefs>
    <ds:schemaRef ds:uri="http://purl.org/dc/dcmitype/"/>
    <ds:schemaRef ds:uri="http://purl.org/dc/terms/"/>
    <ds:schemaRef ds:uri="http://schemas.openxmlformats.org/package/2006/metadata/core-properties"/>
    <ds:schemaRef ds:uri="http://schemas.microsoft.com/office/2006/documentManagement/types"/>
    <ds:schemaRef ds:uri="c37ac4fa-902d-4f29-bbdc-3877ea87d1ce"/>
    <ds:schemaRef ds:uri="http://purl.org/dc/elements/1.1/"/>
    <ds:schemaRef ds:uri="http://schemas.microsoft.com/office/infopath/2007/PartnerControls"/>
    <ds:schemaRef ds:uri="f419a087-1e80-495d-85c4-486fa6b09ca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F14045A-A9D2-430D-97C7-592E529A72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908</TotalTime>
  <Words>9856</Words>
  <Application>Microsoft Office PowerPoint</Application>
  <PresentationFormat>Widescreen</PresentationFormat>
  <Paragraphs>1145</Paragraphs>
  <Slides>43</Slides>
  <Notes>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0" baseType="lpstr">
      <vt:lpstr>Georgia</vt:lpstr>
      <vt:lpstr>Segoe UI</vt:lpstr>
      <vt:lpstr>Arial</vt:lpstr>
      <vt:lpstr>Wingdings</vt:lpstr>
      <vt:lpstr>White</vt:lpstr>
      <vt:lpstr>Contrast</vt:lpstr>
      <vt:lpstr>think-cell Slide</vt:lpstr>
      <vt:lpstr>ERCOT Large Load Interconnection </vt:lpstr>
      <vt:lpstr>Feedback on the future Large Load Interconnection process has come through interviews, workshops, public comments and a survey</vt:lpstr>
      <vt:lpstr>Agenda</vt:lpstr>
      <vt:lpstr>Survey responses overview and organization demographics dashboard</vt:lpstr>
      <vt:lpstr>The survey covered eight areas and contained 32 questions</vt:lpstr>
      <vt:lpstr>Initial Screening Study/Early Input: T(D)SP preliminary screening studies </vt:lpstr>
      <vt:lpstr>Initial Screening Study/Early Input: Consistency across T(D)SPs</vt:lpstr>
      <vt:lpstr>Initial Screening Study/Early Input: ERCOT/ ILLE interaction</vt:lpstr>
      <vt:lpstr>Initial Screening Study/Early Input: ERCOT and T(D)SP delay handling</vt:lpstr>
      <vt:lpstr>Initial Screening Study/Early Input: Open Comments</vt:lpstr>
      <vt:lpstr>Eligibility criteria: Batch Zero criteria</vt:lpstr>
      <vt:lpstr>Eligibility criteria: Batch Zero inclusion criteria</vt:lpstr>
      <vt:lpstr>Eligibility criteria: CLR status declaration timing</vt:lpstr>
      <vt:lpstr>Eligibility criteria: BYOG treatment in the application</vt:lpstr>
      <vt:lpstr>Eligibility criteria: Batch Zero vs. Batch Zero A/Zero B</vt:lpstr>
      <vt:lpstr>Eligibility criteria: Open Comments</vt:lpstr>
      <vt:lpstr>Batch study: Batch study responsibility centralization</vt:lpstr>
      <vt:lpstr>Batch study: Batch frequency</vt:lpstr>
      <vt:lpstr>Batch study: Generation methodology</vt:lpstr>
      <vt:lpstr>Batch study: Stability study</vt:lpstr>
      <vt:lpstr>Batch study: Transmission upgrade scope</vt:lpstr>
      <vt:lpstr>Batch study: Open Comments</vt:lpstr>
      <vt:lpstr>Allocate and commit: Decision window</vt:lpstr>
      <vt:lpstr>Allocate and commit: Load allocation objective</vt:lpstr>
      <vt:lpstr>Allocate and commit: CLR allocation</vt:lpstr>
      <vt:lpstr>Allocate and commit: Rules for co-located generation</vt:lpstr>
      <vt:lpstr>Allocate and commit: Milestone enforcement</vt:lpstr>
      <vt:lpstr>Allocate and commit: Open Comments</vt:lpstr>
      <vt:lpstr>RPG: RPG review process alignment</vt:lpstr>
      <vt:lpstr>RPG: Transmission upgrade linkage</vt:lpstr>
      <vt:lpstr>RPG: Open Comments</vt:lpstr>
      <vt:lpstr>Financial commitments: Open Comments</vt:lpstr>
      <vt:lpstr>Communication: Dashboard information</vt:lpstr>
      <vt:lpstr>Communication: Open Comments</vt:lpstr>
      <vt:lpstr>End to end: Certainty speed tradeoff</vt:lpstr>
      <vt:lpstr>End to end: Restudies</vt:lpstr>
      <vt:lpstr>End to end: Open Comments</vt:lpstr>
      <vt:lpstr>Key themes from free response submissions</vt:lpstr>
      <vt:lpstr>Process redesign survey insights summary (1/2)</vt:lpstr>
      <vt:lpstr>Process redesign survey insights summary (2/2)</vt:lpstr>
      <vt:lpstr>Agenda</vt:lpstr>
      <vt:lpstr>Stakeholder feedback received through written public comments focused on Batch Zero eligibility, timing, and integration with transmission planning (1/2)</vt:lpstr>
      <vt:lpstr>Stakeholder feedback received through written public comments focused on Batch Zero eligibility, timing, and integration with transmission planning (2/2)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Charlotte Fletcher</dc:creator>
  <cp:keywords/>
  <dc:description/>
  <cp:lastModifiedBy>Mereness, Matt</cp:lastModifiedBy>
  <cp:revision>11</cp:revision>
  <dcterms:created xsi:type="dcterms:W3CDTF">2026-01-22T04:18:53Z</dcterms:created>
  <dcterms:modified xsi:type="dcterms:W3CDTF">2026-02-11T18:38:09Z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LastEdited">
    <vt:lpwstr>2021-09-23 06:12 PM</vt:lpwstr>
  </property>
  <property fmtid="{D5CDD505-2E9C-101B-9397-08002B2CF9AE}" pid="3" name="ContentTypeId">
    <vt:lpwstr>0x0101003CD0E9D229717A45A0F014C745A02018</vt:lpwstr>
  </property>
  <property fmtid="{D5CDD505-2E9C-101B-9397-08002B2CF9AE}" pid="4" name="MediaServiceImageTags">
    <vt:lpwstr/>
  </property>
  <property fmtid="{D5CDD505-2E9C-101B-9397-08002B2CF9AE}" pid="5" name="MSIP_Label_83303d7c-e5a3-4cc8-90eb-69bfd7570ac4_Enabled">
    <vt:lpwstr>True</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SetDate">
    <vt:lpwstr>2026-01-22T04:26:02Z</vt:lpwstr>
  </property>
  <property fmtid="{D5CDD505-2E9C-101B-9397-08002B2CF9AE}" pid="8" name="MSIP_Label_83303d7c-e5a3-4cc8-90eb-69bfd7570ac4_Name">
    <vt:lpwstr>Client \ Client Confidential</vt:lpwstr>
  </property>
  <property fmtid="{D5CDD505-2E9C-101B-9397-08002B2CF9AE}" pid="9" name="MSIP_Label_83303d7c-e5a3-4cc8-90eb-69bfd7570ac4_ActionId">
    <vt:lpwstr>8052f952-a511-4478-852e-dadf1c64a4db</vt:lpwstr>
  </property>
  <property fmtid="{D5CDD505-2E9C-101B-9397-08002B2CF9AE}" pid="10" name="MSIP_Label_83303d7c-e5a3-4cc8-90eb-69bfd7570ac4_Removed">
    <vt:lpwstr>False</vt:lpwstr>
  </property>
  <property fmtid="{D5CDD505-2E9C-101B-9397-08002B2CF9AE}" pid="11" name="MSIP_Label_83303d7c-e5a3-4cc8-90eb-69bfd7570ac4_Parent">
    <vt:lpwstr>41a75552-f860-45e1-90d5-c0b4fc08c5e4</vt:lpwstr>
  </property>
  <property fmtid="{D5CDD505-2E9C-101B-9397-08002B2CF9AE}" pid="12" name="MSIP_Label_83303d7c-e5a3-4cc8-90eb-69bfd7570ac4_Extended_MSFT_Method">
    <vt:lpwstr>Standard</vt:lpwstr>
  </property>
  <property fmtid="{D5CDD505-2E9C-101B-9397-08002B2CF9AE}" pid="13" name="MSIP_Label_41a75552-f860-45e1-90d5-c0b4fc08c5e4_Enabled">
    <vt:lpwstr>True</vt:lpwstr>
  </property>
  <property fmtid="{D5CDD505-2E9C-101B-9397-08002B2CF9AE}" pid="14" name="MSIP_Label_41a75552-f860-45e1-90d5-c0b4fc08c5e4_SiteId">
    <vt:lpwstr>cc8936bc-9382-4fff-87cb-6f55999549e7</vt:lpwstr>
  </property>
  <property fmtid="{D5CDD505-2E9C-101B-9397-08002B2CF9AE}" pid="15" name="MSIP_Label_41a75552-f860-45e1-90d5-c0b4fc08c5e4_SetDate">
    <vt:lpwstr>2026-01-22T04:26:02Z</vt:lpwstr>
  </property>
  <property fmtid="{D5CDD505-2E9C-101B-9397-08002B2CF9AE}" pid="16" name="MSIP_Label_41a75552-f860-45e1-90d5-c0b4fc08c5e4_Name">
    <vt:lpwstr>Client</vt:lpwstr>
  </property>
  <property fmtid="{D5CDD505-2E9C-101B-9397-08002B2CF9AE}" pid="17" name="MSIP_Label_41a75552-f860-45e1-90d5-c0b4fc08c5e4_ActionId">
    <vt:lpwstr>50636b0a-9b9d-481e-a881-d82e499ac39f</vt:lpwstr>
  </property>
  <property fmtid="{D5CDD505-2E9C-101B-9397-08002B2CF9AE}" pid="18" name="MSIP_Label_41a75552-f860-45e1-90d5-c0b4fc08c5e4_Extended_MSFT_Method">
    <vt:lpwstr>Standard</vt:lpwstr>
  </property>
  <property fmtid="{D5CDD505-2E9C-101B-9397-08002B2CF9AE}" pid="19" name="Sensitivity">
    <vt:lpwstr>Client \ Client Confidential Client</vt:lpwstr>
  </property>
  <property fmtid="{D5CDD505-2E9C-101B-9397-08002B2CF9AE}" pid="20" name="_dlc_DocIdItemGuid">
    <vt:lpwstr>a6a2f921-e409-4cd0-8b97-9f26725c4765</vt:lpwstr>
  </property>
  <property fmtid="{D5CDD505-2E9C-101B-9397-08002B2CF9AE}" pid="21" name="MSIP_Label_7084cbda-52b8-46fb-a7b7-cb5bd465ed85_Enabled">
    <vt:lpwstr>true</vt:lpwstr>
  </property>
  <property fmtid="{D5CDD505-2E9C-101B-9397-08002B2CF9AE}" pid="22" name="MSIP_Label_7084cbda-52b8-46fb-a7b7-cb5bd465ed85_SetDate">
    <vt:lpwstr>2026-02-11T15:37:52Z</vt:lpwstr>
  </property>
  <property fmtid="{D5CDD505-2E9C-101B-9397-08002B2CF9AE}" pid="23" name="MSIP_Label_7084cbda-52b8-46fb-a7b7-cb5bd465ed85_Method">
    <vt:lpwstr>Standard</vt:lpwstr>
  </property>
  <property fmtid="{D5CDD505-2E9C-101B-9397-08002B2CF9AE}" pid="24" name="MSIP_Label_7084cbda-52b8-46fb-a7b7-cb5bd465ed85_Name">
    <vt:lpwstr>Internal</vt:lpwstr>
  </property>
  <property fmtid="{D5CDD505-2E9C-101B-9397-08002B2CF9AE}" pid="25" name="MSIP_Label_7084cbda-52b8-46fb-a7b7-cb5bd465ed85_SiteId">
    <vt:lpwstr>0afb747d-bff7-4596-a9fc-950ef9e0ec45</vt:lpwstr>
  </property>
  <property fmtid="{D5CDD505-2E9C-101B-9397-08002B2CF9AE}" pid="26" name="MSIP_Label_7084cbda-52b8-46fb-a7b7-cb5bd465ed85_ActionId">
    <vt:lpwstr>447b7b17-a18c-45e1-a94a-ae7c41561ee9</vt:lpwstr>
  </property>
  <property fmtid="{D5CDD505-2E9C-101B-9397-08002B2CF9AE}" pid="27" name="MSIP_Label_7084cbda-52b8-46fb-a7b7-cb5bd465ed85_ContentBits">
    <vt:lpwstr>0</vt:lpwstr>
  </property>
  <property fmtid="{D5CDD505-2E9C-101B-9397-08002B2CF9AE}" pid="28" name="MSIP_Label_7084cbda-52b8-46fb-a7b7-cb5bd465ed85_Tag">
    <vt:lpwstr>10, 3, 0, 2</vt:lpwstr>
  </property>
</Properties>
</file>