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"/>
  </p:notesMasterIdLst>
  <p:sldIdLst>
    <p:sldId id="256" r:id="rId2"/>
    <p:sldId id="268" r:id="rId3"/>
    <p:sldId id="272" r:id="rId4"/>
    <p:sldId id="273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3300"/>
    <a:srgbClr val="FF6600"/>
    <a:srgbClr val="FF0000"/>
    <a:srgbClr val="0000FF"/>
    <a:srgbClr val="FF9900"/>
    <a:srgbClr val="99CCFF"/>
    <a:srgbClr val="00091A"/>
    <a:srgbClr val="996633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8AB643-E4D9-463A-B43D-78E4A58EDE81}" v="91" dt="2026-02-11T19:45:39.8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2" autoAdjust="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, Kyle" userId="b5a7facb-1e7c-4a78-a821-20330eb41179" providerId="ADAL" clId="{F14C56C4-5AD4-4E61-B235-27043EAE568A}"/>
    <pc:docChg chg="custSel modSld">
      <pc:chgData name="Patrick, Kyle" userId="b5a7facb-1e7c-4a78-a821-20330eb41179" providerId="ADAL" clId="{F14C56C4-5AD4-4E61-B235-27043EAE568A}" dt="2026-02-11T20:03:15.322" v="22" actId="20577"/>
      <pc:docMkLst>
        <pc:docMk/>
      </pc:docMkLst>
      <pc:sldChg chg="modSp mod">
        <pc:chgData name="Patrick, Kyle" userId="b5a7facb-1e7c-4a78-a821-20330eb41179" providerId="ADAL" clId="{F14C56C4-5AD4-4E61-B235-27043EAE568A}" dt="2026-02-11T20:03:15.322" v="22" actId="20577"/>
        <pc:sldMkLst>
          <pc:docMk/>
          <pc:sldMk cId="3558293514" sldId="272"/>
        </pc:sldMkLst>
        <pc:spChg chg="mod">
          <ac:chgData name="Patrick, Kyle" userId="b5a7facb-1e7c-4a78-a821-20330eb41179" providerId="ADAL" clId="{F14C56C4-5AD4-4E61-B235-27043EAE568A}" dt="2026-02-11T20:03:15.322" v="22" actId="20577"/>
          <ac:spMkLst>
            <pc:docMk/>
            <pc:sldMk cId="3558293514" sldId="272"/>
            <ac:spMk id="15" creationId="{72F96D47-1C3E-B980-4E35-EB5B7C76F58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815DA-6878-42E1-9CCA-8BF1112152E7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7DF8E-9A9F-4B81-9561-34F6552D1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0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7DF8E-9A9F-4B81-9561-34F6552D10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0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722BD9-C53A-496A-8F7F-BBEC7609210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275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11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25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0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65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3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5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86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3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80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35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2722BD9-C53A-496A-8F7F-BBEC7609210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0AE913A7-2CA0-4B64-A25F-C0648DBC3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3C27F7-B193-2336-6302-719DA5484E3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60000"/>
          </a:blip>
          <a:srcRect b="20775"/>
          <a:stretch>
            <a:fillRect/>
          </a:stretch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711F046-5997-46AF-8E8D-F3DE223E4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83E5F85C-576B-4095-B465-6B09F9E09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3925D1-448A-4A4F-9210-AAD7315A6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dirty="0">
                <a:ln w="12700">
                  <a:solidFill>
                    <a:schemeClr val="tx1"/>
                  </a:solidFill>
                </a:ln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masis MT Pro Black" panose="02040A04050005020304" pitchFamily="18" charset="0"/>
                <a:cs typeface="72 Black" panose="020B0A04030603020204" pitchFamily="34" charset="0"/>
              </a:rPr>
              <a:t>TEXAS SET/LP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D47C0-1BD1-415B-87D1-69363296F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b="1" cap="all">
                <a:ln w="6350">
                  <a:solidFill>
                    <a:schemeClr val="tx1"/>
                  </a:solidFill>
                </a:ln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masis MT Pro Medium" panose="02040604050005020304" pitchFamily="18" charset="0"/>
                <a:ea typeface="+mj-ea"/>
                <a:cs typeface="72 Black" panose="020B0A04030603020204" pitchFamily="34" charset="0"/>
              </a:rPr>
              <a:t>Retail Market Subcommittee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b="1" cap="all">
                <a:ln w="6350">
                  <a:solidFill>
                    <a:schemeClr val="tx1"/>
                  </a:solidFill>
                </a:ln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masis MT Pro Medium" panose="02040604050005020304" pitchFamily="18" charset="0"/>
                <a:ea typeface="+mj-ea"/>
                <a:cs typeface="72 Black" panose="020B0A04030603020204" pitchFamily="34" charset="0"/>
              </a:rPr>
              <a:t>February 17, 2026</a:t>
            </a:r>
          </a:p>
        </p:txBody>
      </p:sp>
    </p:spTree>
    <p:extLst>
      <p:ext uri="{BB962C8B-B14F-4D97-AF65-F5344CB8AC3E}">
        <p14:creationId xmlns:p14="http://schemas.microsoft.com/office/powerpoint/2010/main" val="277882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63135777-4113-40E0-9CAE-CC223A245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 descr="A blue and red sign with a map of texas&#10;&#10;AI-generated content may be incorrect.">
            <a:extLst>
              <a:ext uri="{FF2B5EF4-FFF2-40B4-BE49-F238E27FC236}">
                <a16:creationId xmlns:a16="http://schemas.microsoft.com/office/drawing/2014/main" id="{DB2A5FD6-DDA8-A973-E391-7734CF2FFB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0000"/>
          </a:blip>
          <a:srcRect t="1635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765C005F-EAF5-2936-FFAC-8B393295A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" y="243840"/>
            <a:ext cx="9875520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7200" b="1" cap="all" dirty="0">
                <a:ln w="1270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masis MT Pro Black" panose="02040A04050005020304" pitchFamily="18" charset="0"/>
                <a:cs typeface="72 Black" panose="020B0A04030603020204" pitchFamily="34" charset="0"/>
              </a:rPr>
              <a:t>UPDATE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C9FA5C9F-5CAA-AF11-76C7-683E4BD0B51B}"/>
              </a:ext>
            </a:extLst>
          </p:cNvPr>
          <p:cNvSpPr txBox="1">
            <a:spLocks/>
          </p:cNvSpPr>
          <p:nvPr/>
        </p:nvSpPr>
        <p:spPr>
          <a:xfrm>
            <a:off x="1143000" y="2057400"/>
            <a:ext cx="669306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C8C2E7-A7F9-DC57-4973-2F594F24B08C}"/>
              </a:ext>
            </a:extLst>
          </p:cNvPr>
          <p:cNvSpPr txBox="1"/>
          <p:nvPr/>
        </p:nvSpPr>
        <p:spPr>
          <a:xfrm>
            <a:off x="410547" y="1351508"/>
            <a:ext cx="1141133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masis MT Pro" panose="02040504050005020304" pitchFamily="18" charset="0"/>
              </a:rPr>
              <a:t>Elections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masis MT Pro" panose="02040504050005020304" pitchFamily="18" charset="0"/>
              </a:rPr>
              <a:t>Sam Pak – Oncor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masis MT Pro" panose="02040504050005020304" pitchFamily="18" charset="0"/>
              </a:rPr>
              <a:t>Stephen Wilson – </a:t>
            </a:r>
            <a:r>
              <a:rPr lang="en-US" sz="2400" dirty="0" err="1">
                <a:solidFill>
                  <a:schemeClr val="bg1"/>
                </a:solidFill>
                <a:latin typeface="Amasis MT Pro" panose="02040504050005020304" pitchFamily="18" charset="0"/>
              </a:rPr>
              <a:t>Vistra</a:t>
            </a:r>
            <a:endParaRPr lang="en-US" sz="2400" dirty="0">
              <a:solidFill>
                <a:schemeClr val="bg1"/>
              </a:solidFill>
              <a:latin typeface="Amasis MT Pro" panose="02040504050005020304" pitchFamily="18" charset="0"/>
            </a:endParaRP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masis MT Pro" panose="02040504050005020304" pitchFamily="18" charset="0"/>
              </a:rPr>
              <a:t>Kyle Patrick – NRG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masis MT Pro" panose="02040504050005020304" pitchFamily="18" charset="0"/>
              </a:rPr>
              <a:t>TEXAS SET/LP has met twice: 1/20 and 2/3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masis MT Pro" panose="02040504050005020304" pitchFamily="18" charset="0"/>
              </a:rPr>
              <a:t>ERCOT Updates: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masis MT Pro" panose="02040504050005020304" pitchFamily="18" charset="0"/>
              </a:rPr>
              <a:t>Flight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masis MT Pro" panose="02040504050005020304" pitchFamily="18" charset="0"/>
              </a:rPr>
              <a:t>ERCOT.com site updates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masis MT Pro" panose="02040504050005020304" pitchFamily="18" charset="0"/>
              </a:rPr>
              <a:t>TMTP Revisions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masis MT Pro" panose="02040504050005020304" pitchFamily="18" charset="0"/>
              </a:rPr>
              <a:t>Final Edits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masis MT Pro" panose="02040504050005020304" pitchFamily="18" charset="0"/>
              </a:rPr>
              <a:t>RMGR or OBDR – Expect by next RMS</a:t>
            </a:r>
          </a:p>
        </p:txBody>
      </p:sp>
    </p:spTree>
    <p:extLst>
      <p:ext uri="{BB962C8B-B14F-4D97-AF65-F5344CB8AC3E}">
        <p14:creationId xmlns:p14="http://schemas.microsoft.com/office/powerpoint/2010/main" val="80713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3135777-4113-40E0-9CAE-CC223A245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6CB59F-9D94-8D95-3551-223834876C5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</a:blip>
          <a:srcRect b="1412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Title 2">
            <a:extLst>
              <a:ext uri="{FF2B5EF4-FFF2-40B4-BE49-F238E27FC236}">
                <a16:creationId xmlns:a16="http://schemas.microsoft.com/office/drawing/2014/main" id="{2BA53330-C190-5E2E-1FF0-037873C3D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69" y="243840"/>
            <a:ext cx="9875520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7200" b="1" cap="all" dirty="0">
                <a:ln w="1270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masis MT Pro Black" panose="02040A04050005020304" pitchFamily="18" charset="0"/>
                <a:cs typeface="72 Black" panose="020B0A04030603020204" pitchFamily="34" charset="0"/>
              </a:rPr>
              <a:t>UPDATE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F96D47-1C3E-B980-4E35-EB5B7C76F582}"/>
              </a:ext>
            </a:extLst>
          </p:cNvPr>
          <p:cNvSpPr txBox="1"/>
          <p:nvPr/>
        </p:nvSpPr>
        <p:spPr>
          <a:xfrm>
            <a:off x="238869" y="1465312"/>
            <a:ext cx="10810131" cy="4565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18288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sis MT Pro" panose="02040504050005020304" pitchFamily="18" charset="0"/>
              </a:rPr>
              <a:t>Change Control Call</a:t>
            </a:r>
          </a:p>
          <a:p>
            <a:pPr marL="742950" marR="0" lvl="1" indent="-18288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sis MT Pro" panose="02040504050005020304" pitchFamily="18" charset="0"/>
              </a:rPr>
              <a:t>TXSETCC856: Update the 814_09 and 814_13 Guides to remove the ZIP reject code.</a:t>
            </a:r>
          </a:p>
          <a:p>
            <a:pPr marL="742950" marR="0" lvl="1" indent="-18288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sis MT Pro" panose="02040504050005020304" pitchFamily="18" charset="0"/>
              </a:rPr>
              <a:t>TXSETCC857: Clarifications to the TX SET Implementation Guides T-Series that supports Section 4.11 for Outage and Service Reporting as documented in the TDSP’s Tariff.	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SzPct val="80000"/>
              <a:buFont typeface="Corbe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masis MT Pro" panose="02040504050005020304" pitchFamily="18" charset="0"/>
              </a:rPr>
              <a:t>LPGRR</a:t>
            </a:r>
          </a:p>
          <a:p>
            <a:pPr marL="742950" lvl="1" indent="-182880" defTabSz="91440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SzPct val="80000"/>
              <a:buFont typeface="Corbe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masis MT Pro" panose="02040504050005020304" pitchFamily="18" charset="0"/>
              </a:rPr>
              <a:t>Discussed schedule for LPGRR</a:t>
            </a:r>
          </a:p>
          <a:p>
            <a:pPr marL="1200150" lvl="2" indent="-182880" defTabSz="91440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SzPct val="80000"/>
              <a:buFont typeface="Corbe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masis MT Pro" panose="02040504050005020304" pitchFamily="18" charset="0"/>
              </a:rPr>
              <a:t>Stage 1 by June 2026: </a:t>
            </a:r>
            <a:r>
              <a:rPr lang="en-US" sz="2400">
                <a:solidFill>
                  <a:schemeClr val="bg1"/>
                </a:solidFill>
                <a:latin typeface="Amasis MT Pro" panose="02040504050005020304" pitchFamily="18" charset="0"/>
              </a:rPr>
              <a:t>Administrative/Format </a:t>
            </a:r>
            <a:r>
              <a:rPr lang="en-US" sz="2400" dirty="0">
                <a:solidFill>
                  <a:schemeClr val="bg1"/>
                </a:solidFill>
                <a:latin typeface="Amasis MT Pro" panose="02040504050005020304" pitchFamily="18" charset="0"/>
              </a:rPr>
              <a:t>changes </a:t>
            </a:r>
          </a:p>
          <a:p>
            <a:pPr marL="1200150" lvl="2" indent="-182880" defTabSz="91440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SzPct val="80000"/>
              <a:buFont typeface="Corbe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masis MT Pro" panose="02040504050005020304" pitchFamily="18" charset="0"/>
              </a:rPr>
              <a:t>Stage 2 in later half of 2026: Methodology/Substantiative changes</a:t>
            </a:r>
          </a:p>
          <a:p>
            <a:pPr marL="742950" lvl="1" indent="-182880" defTabSz="91440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SzPct val="80000"/>
              <a:buFont typeface="Corbe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masis MT Pro" panose="02040504050005020304" pitchFamily="18" charset="0"/>
              </a:rPr>
              <a:t>Subgroup met on 2/10 </a:t>
            </a:r>
          </a:p>
          <a:p>
            <a:pPr marL="74295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293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11809D-06BB-3974-A741-67C42893A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3135777-4113-40E0-9CAE-CC223A245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48C228-CE1A-E308-6775-7B56CDD35ED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b="14449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311E573-1875-FE6E-4958-084304DA9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" y="243840"/>
            <a:ext cx="9875520" cy="1356360"/>
          </a:xfrm>
        </p:spPr>
        <p:txBody>
          <a:bodyPr/>
          <a:lstStyle/>
          <a:p>
            <a:r>
              <a:rPr lang="en-US" sz="7200" b="1" cap="all" dirty="0">
                <a:ln w="1270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masis MT Pro Black" panose="02040A04050005020304" pitchFamily="18" charset="0"/>
                <a:cs typeface="72 Black" panose="020B0A04030603020204" pitchFamily="34" charset="0"/>
              </a:rPr>
              <a:t>NEXT MEETING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AF68C3-8BDC-F546-B9E4-51EE1B7CB0DE}"/>
              </a:ext>
            </a:extLst>
          </p:cNvPr>
          <p:cNvSpPr txBox="1"/>
          <p:nvPr/>
        </p:nvSpPr>
        <p:spPr>
          <a:xfrm>
            <a:off x="231141" y="1351508"/>
            <a:ext cx="115907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Amasis MT Pro" panose="02040504050005020304" pitchFamily="18" charset="0"/>
              </a:rPr>
              <a:t>February 24. 2026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Amasis MT Pro" panose="02040504050005020304" pitchFamily="18" charset="0"/>
              </a:rPr>
              <a:t>9:30am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bg1"/>
                </a:solidFill>
                <a:latin typeface="Amasis MT Pro" panose="02040504050005020304" pitchFamily="18" charset="0"/>
              </a:rPr>
              <a:t>WebEx</a:t>
            </a:r>
            <a:r>
              <a:rPr lang="en-US" sz="3600" dirty="0">
                <a:solidFill>
                  <a:schemeClr val="bg1"/>
                </a:solidFill>
                <a:latin typeface="Amasis MT Pro" panose="02040504050005020304" pitchFamily="18" charset="0"/>
              </a:rPr>
              <a:t> Only</a:t>
            </a:r>
          </a:p>
        </p:txBody>
      </p:sp>
    </p:spTree>
    <p:extLst>
      <p:ext uri="{BB962C8B-B14F-4D97-AF65-F5344CB8AC3E}">
        <p14:creationId xmlns:p14="http://schemas.microsoft.com/office/powerpoint/2010/main" val="2383462285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7f7157e-03dd-4df4-a10b-f59d8fe642d0}" enabled="0" method="" siteId="{f7f7157e-03dd-4df4-a10b-f59d8fe642d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26567</TotalTime>
  <Words>145</Words>
  <Application>Microsoft Office PowerPoint</Application>
  <PresentationFormat>Widescreen</PresentationFormat>
  <Paragraphs>30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Amasis MT Pro</vt:lpstr>
      <vt:lpstr>Amasis MT Pro Black</vt:lpstr>
      <vt:lpstr>Amasis MT Pro Medium</vt:lpstr>
      <vt:lpstr>Arial</vt:lpstr>
      <vt:lpstr>Calibri</vt:lpstr>
      <vt:lpstr>Corbel</vt:lpstr>
      <vt:lpstr>Basis</vt:lpstr>
      <vt:lpstr>TEXAS SET/LP UPDATE</vt:lpstr>
      <vt:lpstr>UPDATE</vt:lpstr>
      <vt:lpstr>UPDATE</vt:lpstr>
      <vt:lpstr>NEXT MEETING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SET UPDATE</dc:title>
  <dc:creator>Patrick, Kyle</dc:creator>
  <cp:lastModifiedBy>Patrick, Kyle</cp:lastModifiedBy>
  <cp:revision>208</cp:revision>
  <dcterms:created xsi:type="dcterms:W3CDTF">2023-01-06T15:32:23Z</dcterms:created>
  <dcterms:modified xsi:type="dcterms:W3CDTF">2026-02-11T20:03:15Z</dcterms:modified>
</cp:coreProperties>
</file>