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67" r:id="rId8"/>
    <p:sldId id="475" r:id="rId9"/>
    <p:sldId id="487" r:id="rId10"/>
    <p:sldId id="488" r:id="rId11"/>
    <p:sldId id="489" r:id="rId12"/>
    <p:sldId id="322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744" userDrawn="1">
          <p15:clr>
            <a:srgbClr val="A4A3A4"/>
          </p15:clr>
        </p15:guide>
        <p15:guide id="4" pos="672" userDrawn="1">
          <p15:clr>
            <a:srgbClr val="A4A3A4"/>
          </p15:clr>
        </p15:guide>
        <p15:guide id="5" pos="50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C06ADE0-151E-C1A5-5981-3B026F0FE1B6}" name="Zapanta, Zaldy" initials="RZ" userId="S::Rizaldy.Zapanta@ercot.com::0a5d519a-fdbc-4590-9386-ba6f3827ebd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ells, Vanessa" initials="SV" lastIdx="2" clrIdx="0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1" autoAdjust="0"/>
    <p:restoredTop sz="94660"/>
  </p:normalViewPr>
  <p:slideViewPr>
    <p:cSldViewPr showGuides="1">
      <p:cViewPr>
        <p:scale>
          <a:sx n="150" d="100"/>
          <a:sy n="150" d="100"/>
        </p:scale>
        <p:origin x="648" y="-798"/>
      </p:cViewPr>
      <p:guideLst>
        <p:guide orient="horz" pos="1104"/>
        <p:guide pos="2880"/>
        <p:guide orient="horz" pos="3744"/>
        <p:guide pos="672"/>
        <p:guide pos="508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53" d="100"/>
          <a:sy n="53" d="100"/>
        </p:scale>
        <p:origin x="282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153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6200" y="6651536"/>
            <a:ext cx="1164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ERCOT Public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1905000"/>
            <a:ext cx="51054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NPRR1277 – Revisions to EAL Formula</a:t>
            </a:r>
          </a:p>
          <a:p>
            <a:endParaRPr lang="en-US" sz="2000" b="1" dirty="0"/>
          </a:p>
          <a:p>
            <a:endParaRPr lang="en-US" dirty="0"/>
          </a:p>
          <a:p>
            <a:r>
              <a:rPr lang="en-US" dirty="0"/>
              <a:t>ERCOT Credit</a:t>
            </a:r>
          </a:p>
          <a:p>
            <a:endParaRPr lang="en-US" dirty="0"/>
          </a:p>
          <a:p>
            <a:r>
              <a:rPr lang="en-US" dirty="0"/>
              <a:t>February 12, 2026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4D2B2-7763-E1BF-2462-3D02FD519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F9C64-7E79-5645-439A-2F25818EE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46918"/>
          </a:xfrm>
        </p:spPr>
        <p:txBody>
          <a:bodyPr/>
          <a:lstStyle/>
          <a:p>
            <a:r>
              <a:rPr lang="en-US" sz="2000" dirty="0"/>
              <a:t>Implementation of NPRR 1277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D2B81-68E9-262A-ACC7-5F1A826B0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269084"/>
            <a:ext cx="8534400" cy="4319832"/>
          </a:xfrm>
        </p:spPr>
        <p:txBody>
          <a:bodyPr/>
          <a:lstStyle/>
          <a:p>
            <a:r>
              <a:rPr lang="en-US" sz="2000" dirty="0"/>
              <a:t>NPRR 1277 will be implemented on March 2, 2026</a:t>
            </a:r>
          </a:p>
          <a:p>
            <a:r>
              <a:rPr lang="en-US" sz="2000" dirty="0"/>
              <a:t>Credit reports published in the morning will reflect the revisions under NPRR 1277</a:t>
            </a:r>
          </a:p>
          <a:p>
            <a:r>
              <a:rPr lang="en-US" sz="2000" dirty="0"/>
              <a:t>Monitor your Credit Monitoring and Management Reports and manage Collateral accordingly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C155EF-DA07-EB5A-4E99-EEF5F71838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221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23860-7F53-4966-86CF-75E2176DF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35726"/>
            <a:ext cx="8458200" cy="442118"/>
          </a:xfrm>
        </p:spPr>
        <p:txBody>
          <a:bodyPr/>
          <a:lstStyle/>
          <a:p>
            <a:pPr algn="ctr"/>
            <a:r>
              <a:rPr lang="en-US" sz="2000" dirty="0"/>
              <a:t>NPRR1277 – Revisions to EAL Formula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DB2987-2A6C-46E9-A624-4603F6AF7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A0835AC-BF0E-4AAB-93DF-8A0DC56B9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66651"/>
            <a:ext cx="8724900" cy="5724698"/>
          </a:xfrm>
        </p:spPr>
        <p:txBody>
          <a:bodyPr/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latin typeface="+mj-lt"/>
              </a:rPr>
              <a:t>Estimated Aggregate Liability(EAL) - Calculations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1" dirty="0">
              <a:latin typeface="+mj-lt"/>
              <a:ea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latin typeface="+mj-lt"/>
                <a:ea typeface="Times New Roman" panose="02020603050405020304" pitchFamily="18" charset="0"/>
              </a:rPr>
              <a:t>Current: Apply the Real-Time Forward Adjustment Factor(RFAF) to the </a:t>
            </a:r>
            <a:r>
              <a:rPr lang="en-US" sz="1400" b="1" u="sng" dirty="0">
                <a:latin typeface="+mj-lt"/>
                <a:ea typeface="Times New Roman" panose="02020603050405020304" pitchFamily="18" charset="0"/>
              </a:rPr>
              <a:t>max</a:t>
            </a:r>
            <a:r>
              <a:rPr lang="en-US" sz="1400" b="1" dirty="0">
                <a:latin typeface="+mj-lt"/>
                <a:ea typeface="Times New Roman" panose="02020603050405020304" pitchFamily="18" charset="0"/>
              </a:rPr>
              <a:t> Real-Time Liability Estimated (RTLE) over the look back period. 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1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ea typeface="Times New Roman" panose="02020603050405020304" pitchFamily="18" charset="0"/>
              </a:rPr>
              <a:t>EAL = Max [IEL during the first 40-day period only beginning on the date that the Counter-Party commences activity in ERCOT markets, </a:t>
            </a:r>
            <a:r>
              <a:rPr lang="en-US" sz="1400" dirty="0">
                <a:highlight>
                  <a:srgbClr val="00FFFF"/>
                </a:highlight>
                <a:ea typeface="Times New Roman" panose="02020603050405020304" pitchFamily="18" charset="0"/>
              </a:rPr>
              <a:t>RFAF * Max {RTLE during the previous </a:t>
            </a:r>
            <a:r>
              <a:rPr lang="en-US" sz="1400" i="1" dirty="0" err="1">
                <a:highlight>
                  <a:srgbClr val="00FFFF"/>
                </a:highlight>
                <a:ea typeface="Times New Roman" panose="02020603050405020304" pitchFamily="18" charset="0"/>
              </a:rPr>
              <a:t>lrq</a:t>
            </a:r>
            <a:r>
              <a:rPr lang="en-US" sz="1400" i="1" dirty="0">
                <a:highlight>
                  <a:srgbClr val="00FFFF"/>
                </a:highlight>
                <a:ea typeface="Times New Roman" panose="02020603050405020304" pitchFamily="18" charset="0"/>
              </a:rPr>
              <a:t> </a:t>
            </a:r>
            <a:r>
              <a:rPr lang="en-US" sz="1400" dirty="0">
                <a:highlight>
                  <a:srgbClr val="00FFFF"/>
                </a:highlight>
                <a:ea typeface="Times New Roman" panose="02020603050405020304" pitchFamily="18" charset="0"/>
              </a:rPr>
              <a:t>days}, RTLF</a:t>
            </a:r>
            <a:r>
              <a:rPr lang="en-US" sz="1400" dirty="0">
                <a:ea typeface="Times New Roman" panose="02020603050405020304" pitchFamily="18" charset="0"/>
              </a:rPr>
              <a:t>] + </a:t>
            </a:r>
            <a:r>
              <a:rPr lang="en-US" sz="1400" dirty="0">
                <a:highlight>
                  <a:srgbClr val="FF0000"/>
                </a:highlight>
                <a:ea typeface="Times New Roman" panose="02020603050405020304" pitchFamily="18" charset="0"/>
              </a:rPr>
              <a:t>DFAF * DALE</a:t>
            </a:r>
            <a:r>
              <a:rPr lang="en-US" sz="1400" dirty="0">
                <a:ea typeface="Times New Roman" panose="02020603050405020304" pitchFamily="18" charset="0"/>
              </a:rPr>
              <a:t> + </a:t>
            </a:r>
            <a:r>
              <a:rPr lang="en-US" sz="1400" dirty="0">
                <a:highlight>
                  <a:srgbClr val="00FF00"/>
                </a:highlight>
                <a:ea typeface="Times New Roman" panose="02020603050405020304" pitchFamily="18" charset="0"/>
              </a:rPr>
              <a:t>Max [RTLCNS, Max {URTA during the previous </a:t>
            </a:r>
            <a:r>
              <a:rPr lang="en-US" sz="1400" i="1" dirty="0" err="1">
                <a:highlight>
                  <a:srgbClr val="00FF00"/>
                </a:highlight>
                <a:ea typeface="Times New Roman" panose="02020603050405020304" pitchFamily="18" charset="0"/>
              </a:rPr>
              <a:t>lrq</a:t>
            </a:r>
            <a:r>
              <a:rPr lang="en-US" sz="1400" i="1" dirty="0">
                <a:highlight>
                  <a:srgbClr val="00FF00"/>
                </a:highlight>
                <a:ea typeface="Times New Roman" panose="02020603050405020304" pitchFamily="18" charset="0"/>
              </a:rPr>
              <a:t> </a:t>
            </a:r>
            <a:r>
              <a:rPr lang="en-US" sz="1400" dirty="0">
                <a:highlight>
                  <a:srgbClr val="00FF00"/>
                </a:highlight>
                <a:ea typeface="Times New Roman" panose="02020603050405020304" pitchFamily="18" charset="0"/>
              </a:rPr>
              <a:t>days}]</a:t>
            </a:r>
            <a:r>
              <a:rPr lang="en-US" sz="1400" dirty="0">
                <a:ea typeface="Times New Roman" panose="02020603050405020304" pitchFamily="18" charset="0"/>
              </a:rPr>
              <a:t> + OUT</a:t>
            </a:r>
            <a:r>
              <a:rPr lang="en-US" sz="1400" i="1" baseline="-25000" dirty="0">
                <a:ea typeface="Times New Roman" panose="02020603050405020304" pitchFamily="18" charset="0"/>
              </a:rPr>
              <a:t> </a:t>
            </a:r>
            <a:r>
              <a:rPr lang="en-US" sz="1400" dirty="0">
                <a:ea typeface="Times New Roman" panose="02020603050405020304" pitchFamily="18" charset="0"/>
              </a:rPr>
              <a:t> + ILE</a:t>
            </a:r>
            <a:r>
              <a:rPr lang="en-US" sz="1400" baseline="-25000" dirty="0">
                <a:ea typeface="Times New Roman" panose="02020603050405020304" pitchFamily="18" charset="0"/>
              </a:rPr>
              <a:t> </a:t>
            </a:r>
            <a:endParaRPr lang="en-US" sz="1400" i="1" baseline="-25000" dirty="0">
              <a:ea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1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ea typeface="Times New Roman" panose="02020603050405020304" pitchFamily="18" charset="0"/>
              </a:rPr>
              <a:t>With NPRR1277: Apply the Real-Time Forward Adjustment Factor(RFAF) against respective days Real-Time Liability Estimated (RTLE) and then take max over the look back period.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1" dirty="0">
              <a:latin typeface="Arial-BoldMT"/>
              <a:ea typeface="Calibri" panose="020F0502020204030204" pitchFamily="34" charset="0"/>
              <a:cs typeface="Arial-BoldMT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latin typeface="Arial-BoldMT"/>
                <a:ea typeface="Calibri" panose="020F0502020204030204" pitchFamily="34" charset="0"/>
                <a:cs typeface="Arial-BoldMT"/>
              </a:rPr>
              <a:t>EAL = Max [IEL during the first 40-day period only beginning on the date that the Counter-Party commences activity in ERCOT markets, </a:t>
            </a:r>
            <a:r>
              <a:rPr lang="en-US" sz="1400" dirty="0">
                <a:solidFill>
                  <a:srgbClr val="FF0000"/>
                </a:solidFill>
                <a:highlight>
                  <a:srgbClr val="00FFFF"/>
                </a:highlight>
              </a:rPr>
              <a:t>Max{(RFAF</a:t>
            </a:r>
            <a:r>
              <a:rPr lang="en-US" sz="1400" dirty="0">
                <a:highlight>
                  <a:srgbClr val="00FFFF"/>
                </a:highlight>
              </a:rPr>
              <a:t> * </a:t>
            </a:r>
            <a:r>
              <a:rPr lang="en-US" sz="1400" strike="sngStrike" dirty="0">
                <a:solidFill>
                  <a:srgbClr val="FF0000"/>
                </a:solidFill>
                <a:highlight>
                  <a:srgbClr val="00FFFF"/>
                </a:highlight>
              </a:rPr>
              <a:t>Max</a:t>
            </a:r>
            <a:r>
              <a:rPr lang="en-US" sz="1400" dirty="0">
                <a:highlight>
                  <a:srgbClr val="00FFFF"/>
                </a:highlight>
              </a:rPr>
              <a:t> </a:t>
            </a:r>
            <a:r>
              <a:rPr lang="en-US" sz="1400" strike="sngStrike" dirty="0">
                <a:solidFill>
                  <a:srgbClr val="FF0000"/>
                </a:solidFill>
                <a:highlight>
                  <a:srgbClr val="00FFFF"/>
                </a:highlight>
              </a:rPr>
              <a:t>{</a:t>
            </a:r>
            <a:r>
              <a:rPr lang="en-US" sz="1400" dirty="0">
                <a:highlight>
                  <a:srgbClr val="00FFFF"/>
                </a:highlight>
              </a:rPr>
              <a:t>RTLE</a:t>
            </a:r>
            <a:r>
              <a:rPr lang="en-US" sz="1400" dirty="0">
                <a:solidFill>
                  <a:srgbClr val="FF0000"/>
                </a:solidFill>
                <a:highlight>
                  <a:srgbClr val="00FFFF"/>
                </a:highlight>
              </a:rPr>
              <a:t>) </a:t>
            </a:r>
            <a:r>
              <a:rPr lang="en-US" sz="1400" dirty="0">
                <a:highlight>
                  <a:srgbClr val="00FFFF"/>
                </a:highlight>
              </a:rPr>
              <a:t>during the previous </a:t>
            </a:r>
            <a:r>
              <a:rPr lang="en-US" sz="1400" dirty="0" err="1">
                <a:highlight>
                  <a:srgbClr val="00FFFF"/>
                </a:highlight>
              </a:rPr>
              <a:t>lrq</a:t>
            </a:r>
            <a:r>
              <a:rPr lang="en-US" sz="1400" dirty="0" err="1">
                <a:solidFill>
                  <a:srgbClr val="FF0000"/>
                </a:solidFill>
                <a:highlight>
                  <a:srgbClr val="00FFFF"/>
                </a:highlight>
              </a:rPr>
              <a:t>rtle</a:t>
            </a:r>
            <a:r>
              <a:rPr lang="en-US" sz="1400" dirty="0">
                <a:highlight>
                  <a:srgbClr val="00FFFF"/>
                </a:highlight>
              </a:rPr>
              <a:t> days}, RTLF]</a:t>
            </a:r>
            <a:r>
              <a:rPr lang="en-US" sz="1400" dirty="0">
                <a:latin typeface="Arial-BoldMT"/>
                <a:ea typeface="Calibri" panose="020F0502020204030204" pitchFamily="34" charset="0"/>
                <a:cs typeface="Arial-BoldMT"/>
              </a:rPr>
              <a:t> + </a:t>
            </a:r>
            <a:r>
              <a:rPr lang="en-US" sz="1400" dirty="0">
                <a:highlight>
                  <a:srgbClr val="FF0000"/>
                </a:highlight>
                <a:latin typeface="Arial-BoldMT"/>
                <a:ea typeface="Calibri" panose="020F0502020204030204" pitchFamily="34" charset="0"/>
                <a:cs typeface="Arial-BoldMT"/>
              </a:rPr>
              <a:t>DFAF * DALE </a:t>
            </a:r>
            <a:r>
              <a:rPr lang="en-US" sz="1400" dirty="0">
                <a:latin typeface="Arial-BoldMT"/>
                <a:ea typeface="Calibri" panose="020F0502020204030204" pitchFamily="34" charset="0"/>
                <a:cs typeface="Arial-BoldMT"/>
              </a:rPr>
              <a:t>+ </a:t>
            </a:r>
            <a:r>
              <a:rPr lang="en-US" sz="1400" dirty="0">
                <a:highlight>
                  <a:srgbClr val="00FF00"/>
                </a:highlight>
                <a:latin typeface="Arial-BoldMT"/>
                <a:ea typeface="Calibri" panose="020F0502020204030204" pitchFamily="34" charset="0"/>
                <a:cs typeface="Arial-BoldMT"/>
              </a:rPr>
              <a:t>Max [RTLCNS, Max {URTA during the previous </a:t>
            </a:r>
            <a:r>
              <a:rPr lang="en-US" sz="1400" dirty="0" err="1">
                <a:highlight>
                  <a:srgbClr val="00FF00"/>
                </a:highlight>
                <a:latin typeface="Arial-BoldMT"/>
                <a:ea typeface="Calibri" panose="020F0502020204030204" pitchFamily="34" charset="0"/>
                <a:cs typeface="Arial-BoldMT"/>
              </a:rPr>
              <a:t>lrq</a:t>
            </a:r>
            <a:r>
              <a:rPr lang="en-US" sz="1400" dirty="0" err="1">
                <a:solidFill>
                  <a:srgbClr val="FF0000"/>
                </a:solidFill>
                <a:highlight>
                  <a:srgbClr val="00FF00"/>
                </a:highlight>
                <a:latin typeface="Arial-BoldMT"/>
                <a:ea typeface="Calibri" panose="020F0502020204030204" pitchFamily="34" charset="0"/>
                <a:cs typeface="Arial-BoldMT"/>
              </a:rPr>
              <a:t>urta</a:t>
            </a:r>
            <a:r>
              <a:rPr lang="en-US" sz="1400" dirty="0">
                <a:highlight>
                  <a:srgbClr val="00FF00"/>
                </a:highlight>
                <a:latin typeface="Arial-BoldMT"/>
                <a:ea typeface="Calibri" panose="020F0502020204030204" pitchFamily="34" charset="0"/>
                <a:cs typeface="Arial-BoldMT"/>
              </a:rPr>
              <a:t> days}] </a:t>
            </a:r>
            <a:r>
              <a:rPr lang="en-US" sz="1400" dirty="0">
                <a:latin typeface="Arial-BoldMT"/>
                <a:ea typeface="Calibri" panose="020F0502020204030204" pitchFamily="34" charset="0"/>
                <a:cs typeface="Arial-BoldMT"/>
              </a:rPr>
              <a:t>+ OUT + ILE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latin typeface="Arial-BoldM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Look-back periods: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spcBef>
                <a:spcPts val="0"/>
              </a:spcBef>
              <a:buFont typeface="+mj-lt"/>
              <a:buAutoNum type="alphaLcParenR"/>
              <a:tabLst>
                <a:tab pos="1371600" algn="l"/>
              </a:tabLst>
            </a:pPr>
            <a:r>
              <a:rPr lang="en-US" sz="1600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lrqtle</a:t>
            </a:r>
            <a:r>
              <a:rPr lang="en-US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days (non-traders) – 40 days from May 16 through Sep 15 (summer months) and 20 days from Sep 16 through May 15 (non summer months)</a:t>
            </a:r>
          </a:p>
          <a:p>
            <a:pPr lvl="2">
              <a:spcBef>
                <a:spcPts val="0"/>
              </a:spcBef>
              <a:buFont typeface="+mj-lt"/>
              <a:buAutoNum type="alphaLcParenR"/>
              <a:tabLst>
                <a:tab pos="1371600" algn="l"/>
              </a:tabLst>
            </a:pPr>
            <a:r>
              <a:rPr lang="en-US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Traders 20 days irrespective of months</a:t>
            </a:r>
          </a:p>
          <a:p>
            <a:pPr lvl="2">
              <a:spcBef>
                <a:spcPts val="0"/>
              </a:spcBef>
              <a:buFont typeface="+mj-lt"/>
              <a:buAutoNum type="alphaLcParenR"/>
              <a:tabLst>
                <a:tab pos="1371600" algn="l"/>
              </a:tabLst>
            </a:pPr>
            <a:r>
              <a:rPr lang="en-US" sz="1600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lrqurta</a:t>
            </a:r>
            <a:r>
              <a:rPr lang="en-US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days – will remain at 40 days for non-traders and 20 days for traders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latin typeface="Arial-BoldMT"/>
              <a:ea typeface="Calibri" panose="020F0502020204030204" pitchFamily="34" charset="0"/>
              <a:cs typeface="Arial-BoldMT"/>
            </a:endParaRPr>
          </a:p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i="1" baseline="-25000" dirty="0">
              <a:latin typeface="+mj-lt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1400" dirty="0">
              <a:solidFill>
                <a:srgbClr val="FF0000"/>
              </a:solidFill>
              <a:latin typeface="+mj-lt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910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3728B-FB9D-697C-E74F-610FF7661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3ECA4-CCDA-86F5-1D0E-4F8AD459A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35726"/>
            <a:ext cx="8458200" cy="442118"/>
          </a:xfrm>
        </p:spPr>
        <p:txBody>
          <a:bodyPr/>
          <a:lstStyle/>
          <a:p>
            <a:pPr algn="ctr"/>
            <a:r>
              <a:rPr lang="en-US" sz="2000" dirty="0"/>
              <a:t>NPRR1277 – Revisions to EAL Formula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C7C7C2-965C-10D8-E6B3-06C696664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108ADE1-C818-992A-74A5-FDC36777C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66651"/>
            <a:ext cx="8724900" cy="5724698"/>
          </a:xfrm>
        </p:spPr>
        <p:txBody>
          <a:bodyPr/>
          <a:lstStyle/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b="1" dirty="0"/>
              <a:t>Minimum Current Exposure(MCE) - Calculations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1" dirty="0">
              <a:latin typeface="+mj-lt"/>
              <a:ea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latin typeface="+mj-lt"/>
                <a:ea typeface="Times New Roman" panose="02020603050405020304" pitchFamily="18" charset="0"/>
              </a:rPr>
              <a:t>Current: </a:t>
            </a:r>
            <a:r>
              <a:rPr lang="en-US" sz="1400" dirty="0">
                <a:latin typeface="+mj-lt"/>
                <a:ea typeface="Times New Roman" panose="02020603050405020304" pitchFamily="18" charset="0"/>
              </a:rPr>
              <a:t>Number of Days for Load Counter-Parties is 1. 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b="1" dirty="0"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ea typeface="Times New Roman" panose="02020603050405020304" pitchFamily="18" charset="0"/>
              </a:rPr>
              <a:t>With NPRR1277: </a:t>
            </a:r>
            <a:r>
              <a:rPr lang="en-US" sz="1400" dirty="0">
                <a:ea typeface="Times New Roman" panose="02020603050405020304" pitchFamily="18" charset="0"/>
              </a:rPr>
              <a:t>Number of Days for Load Counter-Parties is 2.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a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/>
              <a:t>Minimum Current Exposure (MCE) Summary Report </a:t>
            </a:r>
            <a:r>
              <a:rPr lang="en-US" sz="1400" dirty="0"/>
              <a:t>will be updated as below: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/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1400" dirty="0"/>
              <a:t>New Column Extrapolated volume of Load (</a:t>
            </a:r>
            <a:r>
              <a:rPr lang="en-US" sz="1400" dirty="0" err="1"/>
              <a:t>Mwh</a:t>
            </a:r>
            <a:r>
              <a:rPr lang="en-US" sz="1400" dirty="0"/>
              <a:t>)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1400" dirty="0"/>
              <a:t>Update column name from Exposure of Load ($) to Extrapolated Exposure of Load ($)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/>
          </a:p>
        </p:txBody>
      </p:sp>
      <p:pic>
        <p:nvPicPr>
          <p:cNvPr id="5" name="Picture 4" descr="Graphical user interface&#10;&#10;AI-generated content may be incorrect.">
            <a:extLst>
              <a:ext uri="{FF2B5EF4-FFF2-40B4-BE49-F238E27FC236}">
                <a16:creationId xmlns:a16="http://schemas.microsoft.com/office/drawing/2014/main" id="{77E868E6-5337-EEB9-A8B8-96D1381A5F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" y="3260740"/>
            <a:ext cx="9144000" cy="14021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9082D6-F381-D139-35CF-F6F134A530A2}"/>
              </a:ext>
            </a:extLst>
          </p:cNvPr>
          <p:cNvSpPr txBox="1"/>
          <p:nvPr/>
        </p:nvSpPr>
        <p:spPr>
          <a:xfrm>
            <a:off x="1684020" y="4090277"/>
            <a:ext cx="548640" cy="64008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B57F93-6012-9644-13F1-955C4419EB8D}"/>
              </a:ext>
            </a:extLst>
          </p:cNvPr>
          <p:cNvSpPr txBox="1"/>
          <p:nvPr/>
        </p:nvSpPr>
        <p:spPr>
          <a:xfrm>
            <a:off x="5257800" y="4157724"/>
            <a:ext cx="548640" cy="64008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536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11FF1-DC44-B76A-A663-D6D481F75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B0157-BB95-B923-600E-B8B5C9017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35726"/>
            <a:ext cx="8458200" cy="442118"/>
          </a:xfrm>
        </p:spPr>
        <p:txBody>
          <a:bodyPr/>
          <a:lstStyle/>
          <a:p>
            <a:pPr algn="ctr"/>
            <a:r>
              <a:rPr lang="en-US" sz="2000" dirty="0"/>
              <a:t>NPRR1277 – Revisions to EAL Formula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095BC9-685C-98F9-86B2-F336B854F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1698EB6-054C-EF12-AD3D-7936F3629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66651"/>
            <a:ext cx="8724900" cy="5724698"/>
          </a:xfrm>
        </p:spPr>
        <p:txBody>
          <a:bodyPr/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i="1" baseline="-25000" dirty="0"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b="1" dirty="0"/>
              <a:t>Estimated Liability (EAL) Summary Report </a:t>
            </a:r>
            <a:r>
              <a:rPr lang="en-US" sz="1400" dirty="0"/>
              <a:t>will be updated as below:</a:t>
            </a:r>
          </a:p>
          <a:p>
            <a:pPr lvl="1"/>
            <a:r>
              <a:rPr lang="en-US" sz="1200" dirty="0"/>
              <a:t>EALQ (EAL for Counter-Party representing either Load or Generation) Summary section:</a:t>
            </a:r>
          </a:p>
          <a:p>
            <a:pPr lvl="2"/>
            <a:r>
              <a:rPr lang="en-US" sz="1200" dirty="0"/>
              <a:t>Update column name from RFAF*MAXRTLEQ to MAXRFAFRTLEQ</a:t>
            </a:r>
          </a:p>
          <a:p>
            <a:pPr lvl="1"/>
            <a:r>
              <a:rPr lang="en-US" sz="1200" dirty="0"/>
              <a:t>EALT (EAL for Counter-Party not representing either Load or Generation) Summary section:</a:t>
            </a:r>
          </a:p>
          <a:p>
            <a:pPr lvl="2"/>
            <a:r>
              <a:rPr lang="en-US" sz="1200" dirty="0"/>
              <a:t>Update column name from RFAF*MAXRTLET to MAXRFAFRTLET</a:t>
            </a: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1400" dirty="0">
              <a:solidFill>
                <a:srgbClr val="FF0000"/>
              </a:solidFill>
              <a:latin typeface="+mj-lt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5135EC0-F0D6-6E2E-A3E3-E8BEB5A03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14600"/>
            <a:ext cx="9144000" cy="15707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91BAA5-A821-4B69-2709-02A0DCE0092B}"/>
              </a:ext>
            </a:extLst>
          </p:cNvPr>
          <p:cNvSpPr txBox="1"/>
          <p:nvPr/>
        </p:nvSpPr>
        <p:spPr>
          <a:xfrm>
            <a:off x="1828800" y="2708910"/>
            <a:ext cx="914400" cy="27432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6C484C-AB0D-4AFB-8312-2FC8C303D365}"/>
              </a:ext>
            </a:extLst>
          </p:cNvPr>
          <p:cNvSpPr txBox="1"/>
          <p:nvPr/>
        </p:nvSpPr>
        <p:spPr>
          <a:xfrm>
            <a:off x="1295400" y="3451860"/>
            <a:ext cx="914400" cy="27432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937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13344-6096-EDC4-5FCF-0F90B9F27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929DE-66FB-3091-8B8C-1835F5C9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35726"/>
            <a:ext cx="8458200" cy="442118"/>
          </a:xfrm>
        </p:spPr>
        <p:txBody>
          <a:bodyPr/>
          <a:lstStyle/>
          <a:p>
            <a:pPr algn="ctr"/>
            <a:r>
              <a:rPr lang="en-US" sz="2000" dirty="0"/>
              <a:t>NPRR1277 – Revisions to EAL Formula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4EA70A-958B-D2BA-11E4-2837D3C33E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8075A6E-AA75-021B-B931-285F61255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566651"/>
            <a:ext cx="8724900" cy="5724698"/>
          </a:xfrm>
        </p:spPr>
        <p:txBody>
          <a:bodyPr/>
          <a:lstStyle/>
          <a:p>
            <a:pPr marL="0" marR="0" indent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i="1" baseline="-25000" dirty="0"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b="1" dirty="0"/>
              <a:t>Estimated Aggregate Liability (EAL) Detail Report </a:t>
            </a:r>
            <a:r>
              <a:rPr lang="en-US" sz="1400" dirty="0"/>
              <a:t>(EMIL ID: NP16-669-SG, Report Type ID: 11179) (ERCOT Protocol Section 16.11.4.7, Credit Monitoring and Management Reports) will be updated as below:</a:t>
            </a:r>
          </a:p>
          <a:p>
            <a:pPr lvl="1"/>
            <a:r>
              <a:rPr lang="en-US" sz="1200" dirty="0"/>
              <a:t>EALQ (EAL for Counter-Party representing either Load or Generation) Summary section:</a:t>
            </a:r>
          </a:p>
          <a:p>
            <a:pPr lvl="2"/>
            <a:r>
              <a:rPr lang="en-US" sz="1200" dirty="0"/>
              <a:t>Update column name from RFAF*MAXRTLEQ to MAXRFAFRTLEQ</a:t>
            </a:r>
          </a:p>
          <a:p>
            <a:pPr lvl="2"/>
            <a:r>
              <a:rPr lang="en-US" sz="1200" dirty="0"/>
              <a:t>Update Max(IELQ,RFAF*MAXRTLEQ,RTLFQ)+DFAF*DALEQ column name to Max(IELQ,MAXRFAFRTLEQ,RTLFQ)+DFAF*DALEQ</a:t>
            </a:r>
          </a:p>
          <a:p>
            <a:pPr lvl="1"/>
            <a:r>
              <a:rPr lang="en-US" sz="1200" dirty="0"/>
              <a:t>EALT (EAL for Counter-Party not representing either Load or Generation) Summary section:</a:t>
            </a:r>
          </a:p>
          <a:p>
            <a:pPr lvl="2"/>
            <a:r>
              <a:rPr lang="en-US" sz="1200" dirty="0"/>
              <a:t>Update column name from RFAF*MAXRTLET to MAXRFAFRTLET</a:t>
            </a:r>
          </a:p>
          <a:p>
            <a:pPr lvl="2"/>
            <a:r>
              <a:rPr lang="en-US" sz="1200" dirty="0"/>
              <a:t>Update Max(RFAF*MAXRTLET,RTLFT)+DFAF*DALET column name to Max(MAXRFAFRTLET,RTLFT)+DFAF*DALET</a:t>
            </a:r>
          </a:p>
          <a:p>
            <a:pPr lvl="1"/>
            <a:r>
              <a:rPr lang="en-US" sz="1200" dirty="0"/>
              <a:t>RTLE, URTA and DALE Details for all QSEs of the Counter-Party Section:</a:t>
            </a:r>
          </a:p>
          <a:p>
            <a:pPr lvl="2"/>
            <a:r>
              <a:rPr lang="en-US" sz="1200" dirty="0"/>
              <a:t>Update section heading to RTLE, URTA and DALE Details for all QSEs of the Counter-Party Section (RFAF*RTLE look back 40 days for summer months and 20 days for non-summer months): </a:t>
            </a:r>
          </a:p>
          <a:p>
            <a:pPr lvl="2"/>
            <a:r>
              <a:rPr lang="en-US" sz="1200" dirty="0"/>
              <a:t>Add new column RFAF*RTLE after RFAF</a:t>
            </a:r>
          </a:p>
          <a:p>
            <a:pPr lvl="2"/>
            <a:r>
              <a:rPr lang="en-US" sz="1200" dirty="0"/>
              <a:t>Update column name from MAXRTLE to MAXRFAFRTLE</a:t>
            </a: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1200" dirty="0"/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10A09F5-8860-B1C2-373A-BD25E13923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43400"/>
            <a:ext cx="9144000" cy="56544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20A5F16-5F67-6C98-D4A7-35AA682067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57046"/>
            <a:ext cx="9144000" cy="56544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F75FDA5-01FE-6498-DCFE-4CB5683D8A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" y="5745710"/>
            <a:ext cx="9144000" cy="4536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683BC3D-2732-AA33-9BEC-75D2DED8A445}"/>
              </a:ext>
            </a:extLst>
          </p:cNvPr>
          <p:cNvSpPr txBox="1"/>
          <p:nvPr/>
        </p:nvSpPr>
        <p:spPr>
          <a:xfrm>
            <a:off x="1219200" y="4443241"/>
            <a:ext cx="731520" cy="18288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66A4121-F2ED-305A-9E04-E0DE7A9442EA}"/>
              </a:ext>
            </a:extLst>
          </p:cNvPr>
          <p:cNvSpPr txBox="1"/>
          <p:nvPr/>
        </p:nvSpPr>
        <p:spPr>
          <a:xfrm>
            <a:off x="762000" y="5156887"/>
            <a:ext cx="731520" cy="18288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07A2D5F-C4D2-9FDF-E70F-61892B929E70}"/>
              </a:ext>
            </a:extLst>
          </p:cNvPr>
          <p:cNvSpPr txBox="1"/>
          <p:nvPr/>
        </p:nvSpPr>
        <p:spPr>
          <a:xfrm>
            <a:off x="7620000" y="4397521"/>
            <a:ext cx="548640" cy="4572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AFD4750-8AED-BF78-DABF-551E5520549F}"/>
              </a:ext>
            </a:extLst>
          </p:cNvPr>
          <p:cNvSpPr txBox="1"/>
          <p:nvPr/>
        </p:nvSpPr>
        <p:spPr>
          <a:xfrm>
            <a:off x="7345680" y="5156887"/>
            <a:ext cx="548640" cy="4572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D93FB4-2062-371D-F75D-CC6407523EC9}"/>
              </a:ext>
            </a:extLst>
          </p:cNvPr>
          <p:cNvSpPr txBox="1"/>
          <p:nvPr/>
        </p:nvSpPr>
        <p:spPr>
          <a:xfrm>
            <a:off x="4404360" y="5842863"/>
            <a:ext cx="457200" cy="18288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946DF6C-D80C-342D-6558-4212DDF91AAB}"/>
              </a:ext>
            </a:extLst>
          </p:cNvPr>
          <p:cNvSpPr txBox="1"/>
          <p:nvPr/>
        </p:nvSpPr>
        <p:spPr>
          <a:xfrm>
            <a:off x="4823460" y="5842863"/>
            <a:ext cx="822960" cy="18288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2CFF2D-691F-24CF-85A9-FF548BA5A4E9}"/>
              </a:ext>
            </a:extLst>
          </p:cNvPr>
          <p:cNvSpPr txBox="1"/>
          <p:nvPr/>
        </p:nvSpPr>
        <p:spPr>
          <a:xfrm>
            <a:off x="0" y="5751423"/>
            <a:ext cx="5486400" cy="9144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3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57401"/>
            <a:ext cx="6400800" cy="3239874"/>
          </a:xfrm>
        </p:spPr>
        <p:txBody>
          <a:bodyPr/>
          <a:lstStyle/>
          <a:p>
            <a:pPr marL="0" indent="0" algn="ctr">
              <a:buNone/>
            </a:pPr>
            <a:endParaRPr lang="en-US" sz="4050" dirty="0"/>
          </a:p>
          <a:p>
            <a:pPr marL="0" indent="0" algn="ctr">
              <a:buNone/>
            </a:pPr>
            <a:r>
              <a:rPr lang="en-US" sz="3000" dirty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15250" y="5778105"/>
            <a:ext cx="171450" cy="159544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c34af464-7aa1-4edd-9be4-83dffc1cb92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51468</TotalTime>
  <Words>654</Words>
  <Application>Microsoft Office PowerPoint</Application>
  <PresentationFormat>On-screen Show (4:3)</PresentationFormat>
  <Paragraphs>68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Arial-BoldMT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Implementation of NPRR 1277</vt:lpstr>
      <vt:lpstr>NPRR1277 – Revisions to EAL Formula</vt:lpstr>
      <vt:lpstr>NPRR1277 – Revisions to EAL Formula</vt:lpstr>
      <vt:lpstr>NPRR1277 – Revisions to EAL Formula</vt:lpstr>
      <vt:lpstr>NPRR1277 – Revisions to EAL Formula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Gaddam, Maruthi</cp:lastModifiedBy>
  <cp:revision>581</cp:revision>
  <cp:lastPrinted>2016-01-21T20:53:15Z</cp:lastPrinted>
  <dcterms:created xsi:type="dcterms:W3CDTF">2016-01-21T15:20:31Z</dcterms:created>
  <dcterms:modified xsi:type="dcterms:W3CDTF">2026-02-10T22:06:58Z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2023-10-06T20:34:45Z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c0b2b8ba-cace-4c3c-96d7-e426ee90befd</vt:lpwstr>
  </property>
  <property fmtid="{D5CDD505-2E9C-101B-9397-08002B2CF9AE}" pid="9" name="MSIP_Label_7084cbda-52b8-46fb-a7b7-cb5bd465ed85_ContentBits">
    <vt:lpwstr>0</vt:lpwstr>
  </property>
</Properties>
</file>