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7"/>
  </p:notesMasterIdLst>
  <p:handoutMasterIdLst>
    <p:handoutMasterId r:id="rId8"/>
  </p:handoutMasterIdLst>
  <p:sldIdLst>
    <p:sldId id="267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5" d="100"/>
          <a:sy n="105" d="100"/>
        </p:scale>
        <p:origin x="1788" y="31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43682"/>
            <a:ext cx="8534400" cy="518318"/>
          </a:xfrm>
        </p:spPr>
        <p:txBody>
          <a:bodyPr/>
          <a:lstStyle/>
          <a:p>
            <a:r>
              <a:rPr lang="en-US" sz="2150" b="1" dirty="0">
                <a:solidFill>
                  <a:schemeClr val="accent1"/>
                </a:solidFill>
              </a:rPr>
              <a:t>2026 </a:t>
            </a:r>
            <a:r>
              <a:rPr lang="en-US" sz="2150" dirty="0"/>
              <a:t>RMS Working Group and Task Force Leadership Nominees</a:t>
            </a:r>
            <a:endParaRPr lang="en-US" sz="215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410625"/>
          </a:xfrm>
        </p:spPr>
        <p:txBody>
          <a:bodyPr/>
          <a:lstStyle/>
          <a:p>
            <a:pPr marL="742950" lvl="2" indent="-514350">
              <a:lnSpc>
                <a:spcPct val="80000"/>
              </a:lnSpc>
              <a:buFontTx/>
              <a:buNone/>
              <a:defRPr/>
            </a:pPr>
            <a:endParaRPr lang="en-US" sz="800" b="1" dirty="0">
              <a:solidFill>
                <a:schemeClr val="tx1"/>
              </a:solidFill>
            </a:endParaRPr>
          </a:p>
          <a:p>
            <a:pPr marL="742950" lvl="2" indent="-514350">
              <a:lnSpc>
                <a:spcPct val="80000"/>
              </a:lnSpc>
              <a:buFontTx/>
              <a:buNone/>
              <a:defRPr/>
            </a:pPr>
            <a:r>
              <a:rPr lang="en-US" sz="1800" b="1" dirty="0">
                <a:solidFill>
                  <a:schemeClr val="tx1"/>
                </a:solidFill>
              </a:rPr>
              <a:t>Texas Data Transport and MarkeTrak Systems Working Group (TDTMS)</a:t>
            </a:r>
          </a:p>
          <a:p>
            <a:pPr marL="742950" lvl="2" indent="-514350">
              <a:lnSpc>
                <a:spcPct val="80000"/>
              </a:lnSpc>
              <a:buFontTx/>
              <a:buNone/>
              <a:defRPr/>
            </a:pPr>
            <a:r>
              <a:rPr lang="en-US" sz="1800" b="1" dirty="0">
                <a:solidFill>
                  <a:schemeClr val="tx1"/>
                </a:solidFill>
              </a:rPr>
              <a:t>  	 	</a:t>
            </a:r>
            <a:r>
              <a:rPr lang="en-US" altLang="en-US" sz="1800" dirty="0">
                <a:solidFill>
                  <a:schemeClr val="tx1"/>
                </a:solidFill>
              </a:rPr>
              <a:t>Chair: 	        </a:t>
            </a:r>
            <a:r>
              <a:rPr lang="en-US" sz="1800" dirty="0">
                <a:solidFill>
                  <a:schemeClr val="tx1"/>
                </a:solidFill>
              </a:rPr>
              <a:t>Sheri Wiegand, Vistra</a:t>
            </a:r>
          </a:p>
          <a:p>
            <a:pPr marL="742950" lvl="2" indent="-514350">
              <a:lnSpc>
                <a:spcPct val="80000"/>
              </a:lnSpc>
              <a:buNone/>
              <a:defRPr/>
            </a:pPr>
            <a:r>
              <a:rPr lang="en-US" altLang="en-US" sz="1800" dirty="0">
                <a:solidFill>
                  <a:schemeClr val="tx1"/>
                </a:solidFill>
              </a:rPr>
              <a:t>		Co-Vice Chair:   </a:t>
            </a:r>
            <a:r>
              <a:rPr lang="en-US" sz="1800" dirty="0">
                <a:solidFill>
                  <a:schemeClr val="tx1"/>
                </a:solidFill>
              </a:rPr>
              <a:t>Monica Jones, CNP </a:t>
            </a:r>
          </a:p>
          <a:p>
            <a:pPr marL="742950" lvl="2" indent="-514350">
              <a:lnSpc>
                <a:spcPct val="80000"/>
              </a:lnSpc>
              <a:buNone/>
              <a:defRPr/>
            </a:pPr>
            <a:r>
              <a:rPr lang="en-US" sz="1800" dirty="0">
                <a:solidFill>
                  <a:schemeClr val="tx1"/>
                </a:solidFill>
              </a:rPr>
              <a:t>   	</a:t>
            </a:r>
            <a:r>
              <a:rPr lang="en-US" altLang="en-US" sz="1800" dirty="0">
                <a:solidFill>
                  <a:schemeClr val="tx1"/>
                </a:solidFill>
              </a:rPr>
              <a:t>   Co-Vice Chair:   Sam Pak, Oncor</a:t>
            </a:r>
            <a:endParaRPr lang="en-US" sz="1800" dirty="0">
              <a:solidFill>
                <a:schemeClr val="tx1"/>
              </a:solidFill>
            </a:endParaRPr>
          </a:p>
          <a:p>
            <a:pPr marL="742950" lvl="2" indent="-514350">
              <a:lnSpc>
                <a:spcPct val="80000"/>
              </a:lnSpc>
              <a:buNone/>
              <a:defRPr/>
            </a:pPr>
            <a:endParaRPr lang="en-US" sz="1800" dirty="0">
              <a:solidFill>
                <a:schemeClr val="tx1"/>
              </a:solidFill>
            </a:endParaRPr>
          </a:p>
          <a:p>
            <a:pPr marL="742950" lvl="2" indent="-514350">
              <a:lnSpc>
                <a:spcPct val="80000"/>
              </a:lnSpc>
              <a:buNone/>
              <a:defRPr/>
            </a:pPr>
            <a:endParaRPr lang="en-US" sz="1800" dirty="0">
              <a:solidFill>
                <a:schemeClr val="tx1"/>
              </a:solidFill>
            </a:endParaRPr>
          </a:p>
          <a:p>
            <a:pPr marL="742950" lvl="2" indent="-514350">
              <a:lnSpc>
                <a:spcPct val="80000"/>
              </a:lnSpc>
              <a:buNone/>
              <a:defRPr/>
            </a:pPr>
            <a:r>
              <a:rPr lang="en-US" sz="1800" b="1" dirty="0">
                <a:solidFill>
                  <a:schemeClr val="tx1"/>
                </a:solidFill>
              </a:rPr>
              <a:t>Texas Standard Electronic Transaction/Load Profiling Working Group (TX SET/LP) </a:t>
            </a:r>
            <a:r>
              <a:rPr lang="en-US" altLang="en-US" sz="1800" b="1" dirty="0">
                <a:solidFill>
                  <a:schemeClr val="tx1"/>
                </a:solidFill>
              </a:rPr>
              <a:t>		</a:t>
            </a:r>
          </a:p>
          <a:p>
            <a:pPr marL="742950" lvl="2" indent="-514350">
              <a:lnSpc>
                <a:spcPct val="80000"/>
              </a:lnSpc>
              <a:buNone/>
              <a:defRPr/>
            </a:pPr>
            <a:r>
              <a:rPr lang="en-US" altLang="en-US" sz="1800" b="1" dirty="0">
                <a:solidFill>
                  <a:schemeClr val="tx1"/>
                </a:solidFill>
              </a:rPr>
              <a:t>		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Co-Chair: </a:t>
            </a:r>
            <a:r>
              <a:rPr lang="en-US" altLang="en-US" sz="1800" dirty="0">
                <a:solidFill>
                  <a:schemeClr val="tx1"/>
                </a:solidFill>
                <a:latin typeface="Arial" panose="020B0604020202020204"/>
              </a:rPr>
              <a:t>  </a:t>
            </a:r>
            <a:r>
              <a:rPr lang="en-US" altLang="en-US" sz="1800" dirty="0">
                <a:solidFill>
                  <a:schemeClr val="tx1"/>
                </a:solidFill>
              </a:rPr>
              <a:t>Kyle Patrick, NRG</a:t>
            </a:r>
          </a:p>
          <a:p>
            <a:pPr marL="742950" lvl="2" indent="-514350">
              <a:lnSpc>
                <a:spcPct val="80000"/>
              </a:lnSpc>
              <a:buFontTx/>
              <a:buNone/>
              <a:defRPr/>
            </a:pPr>
            <a:r>
              <a:rPr lang="en-US" altLang="en-US" sz="1800" dirty="0">
                <a:solidFill>
                  <a:schemeClr val="tx1"/>
                </a:solidFill>
              </a:rPr>
              <a:t>		Co-Chair:   Stephen Wilson, Vistra</a:t>
            </a:r>
          </a:p>
          <a:p>
            <a:pPr marL="742950" lvl="2" indent="-514350">
              <a:lnSpc>
                <a:spcPct val="80000"/>
              </a:lnSpc>
              <a:buFontTx/>
              <a:buNone/>
              <a:defRPr/>
            </a:pPr>
            <a:r>
              <a:rPr lang="en-US" altLang="en-US" sz="1800" dirty="0">
                <a:solidFill>
                  <a:schemeClr val="tx1"/>
                </a:solidFill>
              </a:rPr>
              <a:t>		Co-Chair:   Rob Bevill, TNMP </a:t>
            </a:r>
          </a:p>
          <a:p>
            <a:pPr marL="742950" lvl="2" indent="-514350">
              <a:lnSpc>
                <a:spcPct val="80000"/>
              </a:lnSpc>
              <a:buFontTx/>
              <a:buNone/>
              <a:defRPr/>
            </a:pPr>
            <a:endParaRPr lang="en-US" altLang="en-US" sz="1800" dirty="0">
              <a:solidFill>
                <a:schemeClr val="tx1"/>
              </a:solidFill>
            </a:endParaRPr>
          </a:p>
          <a:p>
            <a:pPr marL="742950" lvl="2" indent="-514350">
              <a:lnSpc>
                <a:spcPct val="80000"/>
              </a:lnSpc>
              <a:buFontTx/>
              <a:buNone/>
              <a:defRPr/>
            </a:pPr>
            <a:r>
              <a:rPr lang="en-US" sz="1800" dirty="0">
                <a:solidFill>
                  <a:schemeClr val="tx1"/>
                </a:solidFill>
              </a:rPr>
              <a:t>		</a:t>
            </a:r>
            <a:endParaRPr lang="en-US" sz="1800" b="1" dirty="0">
              <a:solidFill>
                <a:schemeClr val="tx1"/>
              </a:solidFill>
            </a:endParaRPr>
          </a:p>
          <a:p>
            <a:pPr marL="742950" lvl="2" indent="-514350">
              <a:lnSpc>
                <a:spcPct val="80000"/>
              </a:lnSpc>
              <a:buFontTx/>
              <a:buNone/>
              <a:defRPr/>
            </a:pPr>
            <a:r>
              <a:rPr lang="en-US" sz="1800" b="1" dirty="0">
                <a:solidFill>
                  <a:schemeClr val="tx1"/>
                </a:solidFill>
              </a:rPr>
              <a:t>Retail Market Training Task Force (RMTTF)</a:t>
            </a:r>
          </a:p>
          <a:p>
            <a:pPr marL="742950" lvl="2" indent="-514350">
              <a:lnSpc>
                <a:spcPct val="80000"/>
              </a:lnSpc>
              <a:buFontTx/>
              <a:buNone/>
              <a:defRPr/>
            </a:pPr>
            <a:r>
              <a:rPr lang="en-US" altLang="en-US" sz="1800" dirty="0">
                <a:solidFill>
                  <a:schemeClr val="tx1"/>
                </a:solidFill>
              </a:rPr>
              <a:t>		Co-Chair:   Debbie McKeever, Oncor 		</a:t>
            </a:r>
          </a:p>
          <a:p>
            <a:pPr marL="742950" lvl="2" indent="-514350">
              <a:lnSpc>
                <a:spcPct val="80000"/>
              </a:lnSpc>
              <a:buFontTx/>
              <a:buNone/>
              <a:defRPr/>
            </a:pPr>
            <a:r>
              <a:rPr lang="en-US" altLang="en-US" sz="1800" dirty="0">
                <a:solidFill>
                  <a:schemeClr val="tx1"/>
                </a:solidFill>
              </a:rPr>
              <a:t>		Co-Chair:   </a:t>
            </a:r>
            <a:r>
              <a:rPr lang="en-US" sz="1800" dirty="0">
                <a:solidFill>
                  <a:schemeClr val="tx1"/>
                </a:solidFill>
              </a:rPr>
              <a:t>Tomas Fernandez, NRG</a:t>
            </a:r>
            <a:endParaRPr lang="en-US" altLang="en-US" sz="1800" dirty="0">
              <a:solidFill>
                <a:schemeClr val="tx1"/>
              </a:solidFill>
            </a:endParaRPr>
          </a:p>
          <a:p>
            <a:pPr marL="742950" lvl="2" indent="-514350">
              <a:lnSpc>
                <a:spcPct val="80000"/>
              </a:lnSpc>
              <a:buFontTx/>
              <a:buNone/>
              <a:defRPr/>
            </a:pPr>
            <a:r>
              <a:rPr lang="en-US" altLang="en-US" sz="1800" dirty="0">
                <a:solidFill>
                  <a:schemeClr val="tx1"/>
                </a:solidFill>
              </a:rPr>
              <a:t>		Co-Chair:   Melinda Earnest, AEP</a:t>
            </a:r>
          </a:p>
          <a:p>
            <a:pPr marL="742950" lvl="2" indent="-514350">
              <a:lnSpc>
                <a:spcPct val="80000"/>
              </a:lnSpc>
              <a:buFontTx/>
              <a:buNone/>
              <a:defRPr/>
            </a:pPr>
            <a:endParaRPr lang="en-US" altLang="en-US" sz="1400" dirty="0">
              <a:solidFill>
                <a:schemeClr val="tx1"/>
              </a:solidFill>
              <a:highlight>
                <a:srgbClr val="C0C0C0"/>
              </a:highlight>
            </a:endParaRPr>
          </a:p>
          <a:p>
            <a:pPr marL="742950" lvl="2" indent="-514350">
              <a:lnSpc>
                <a:spcPct val="80000"/>
              </a:lnSpc>
              <a:buFontTx/>
              <a:buNone/>
              <a:defRPr/>
            </a:pP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1380</TotalTime>
  <Words>130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1_Custom Design</vt:lpstr>
      <vt:lpstr>Office Theme</vt:lpstr>
      <vt:lpstr>2026 RMS Working Group and Task Force Leadership Nominees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Clifton, Suzy</cp:lastModifiedBy>
  <cp:revision>87</cp:revision>
  <cp:lastPrinted>2016-01-21T20:53:15Z</cp:lastPrinted>
  <dcterms:created xsi:type="dcterms:W3CDTF">2016-01-21T15:20:31Z</dcterms:created>
  <dcterms:modified xsi:type="dcterms:W3CDTF">2026-02-10T16:59:35Z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2023-12-12T18:04:26Z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88026e93-ce58-4f05-8909-5f7fa0f14e9e</vt:lpwstr>
  </property>
  <property fmtid="{D5CDD505-2E9C-101B-9397-08002B2CF9AE}" pid="9" name="MSIP_Label_7084cbda-52b8-46fb-a7b7-cb5bd465ed85_ContentBits">
    <vt:lpwstr>0</vt:lpwstr>
  </property>
</Properties>
</file>