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02" d="100"/>
          <a:sy n="102" d="100"/>
        </p:scale>
        <p:origin x="194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February 12,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AAA6B38-4EB9-9F60-B74E-104FEA610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46" y="1143000"/>
            <a:ext cx="8319654" cy="251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68088"/>
              </p:ext>
            </p:extLst>
          </p:nvPr>
        </p:nvGraphicFramePr>
        <p:xfrm>
          <a:off x="495300" y="452402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8D2F170-0D8C-E406-517C-10FFAF490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048051"/>
            <a:ext cx="8382000" cy="253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9DB0649-9EFD-DFEB-3022-EC1CA643E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17912"/>
            <a:ext cx="8229600" cy="248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AE682C2-39C6-7DD2-73D0-72B38E15B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13257"/>
            <a:ext cx="8382000" cy="307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783A86E-B25B-144B-82F9-0A5A5CA24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054" y="1017618"/>
            <a:ext cx="8215746" cy="248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December 2024 - December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C92FD71-41DB-01E4-C1BB-77C4671B9C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014781"/>
            <a:ext cx="8229600" cy="249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Dember</a:t>
            </a:r>
            <a:r>
              <a:rPr lang="en-US" sz="1800" dirty="0">
                <a:cs typeface="Times New Roman" panose="02020603050405020304" pitchFamily="18" charset="0"/>
              </a:rPr>
              <a:t> 2025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January</a:t>
            </a:r>
            <a:r>
              <a:rPr lang="en-US" sz="1800" dirty="0">
                <a:cs typeface="Times New Roman" panose="02020603050405020304" pitchFamily="18" charset="0"/>
              </a:rPr>
              <a:t> 2026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increased from $1.59 billion in December to $2.27 billion in January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Forward adjustment factors on average increased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increased from $3.93 billion in December compared to $5.66 billion in January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156 Collateral Calls issued in the amount of $209 Millions in January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January 2025 – January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4FF642-1E0A-042E-881F-ACB20E96C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59822"/>
            <a:ext cx="8287907" cy="358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January 2025 – January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C46733-5A18-4184-5F6E-E7F6B5717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75063"/>
            <a:ext cx="8458200" cy="363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January 2025 – January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557D54-DFA6-0B2D-B0C6-13E3F5941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293507"/>
            <a:ext cx="8487383" cy="396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January</a:t>
            </a:r>
            <a:r>
              <a:rPr lang="en-US" sz="1600" dirty="0"/>
              <a:t>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January 31,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F1048A-1002-1A49-F2E9-48F2C27FD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44" y="1828800"/>
            <a:ext cx="8728893" cy="295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December 2025 – January 2026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A31559-09A6-02FA-4B08-27D2B3E21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85393"/>
            <a:ext cx="8458200" cy="326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January 2024 - January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E93BF9-A137-9CA9-EB74-A8D33B688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51270"/>
            <a:ext cx="8169883" cy="3554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January 2026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2F4230-12E8-1543-7DEB-DB8304F72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560414"/>
            <a:ext cx="7538149" cy="392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194348</TotalTime>
  <Words>750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Dember 2025 – January 2026</vt:lpstr>
      <vt:lpstr>TPE and Forward Adjustment Factors: January 2025 – January 2026 </vt:lpstr>
      <vt:lpstr>TPE/Real-Time &amp; Day-Ahead Daily Average Settlement Point Prices for HB_NORT:H January 2025 – January 2026 </vt:lpstr>
      <vt:lpstr>Available Credit by Type Compared to Total Potential Exposure (TPE):  January 2025 – January 2026</vt:lpstr>
      <vt:lpstr>Issuer Credit Limits vs Total LC Amounts Per Issuer: January 2026</vt:lpstr>
      <vt:lpstr>Discretionary Collateral December 2025 – January 2026</vt:lpstr>
      <vt:lpstr>Discretionary Collateral by Market Segment January 2024 - January 2026</vt:lpstr>
      <vt:lpstr>TPE and Discretionary Collateral by Market Segment - January 2026</vt:lpstr>
      <vt:lpstr>TPEA Coverage of Settlements December 2024 - December 2025 </vt:lpstr>
      <vt:lpstr>TPEA Coverage of Settlements December 2024 - December 2025 </vt:lpstr>
      <vt:lpstr>TPEA Coverage of Settlements December 2024 - December 2025 </vt:lpstr>
      <vt:lpstr>TPEA Coverage of Settlements December 2024 - December 2025 </vt:lpstr>
      <vt:lpstr>TPEA Coverage of Settlements December 2024 - December 2025 </vt:lpstr>
      <vt:lpstr>TPEA Coverage of Settlements December 2024 - December 2025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1246</cp:revision>
  <cp:lastPrinted>2019-06-18T19:02:16Z</cp:lastPrinted>
  <dcterms:created xsi:type="dcterms:W3CDTF">2016-01-21T15:20:31Z</dcterms:created>
  <dcterms:modified xsi:type="dcterms:W3CDTF">2026-02-11T19:53:49Z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