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6"/>
  </p:notesMasterIdLst>
  <p:handoutMasterIdLst>
    <p:handoutMasterId r:id="rId17"/>
  </p:handoutMasterIdLst>
  <p:sldIdLst>
    <p:sldId id="260" r:id="rId7"/>
    <p:sldId id="258" r:id="rId8"/>
    <p:sldId id="715" r:id="rId9"/>
    <p:sldId id="713" r:id="rId10"/>
    <p:sldId id="716" r:id="rId11"/>
    <p:sldId id="294" r:id="rId12"/>
    <p:sldId id="267" r:id="rId13"/>
    <p:sldId id="714" r:id="rId14"/>
    <p:sldId id="712" r:id="rId15"/>
  </p:sldIdLst>
  <p:sldSz cx="9144000" cy="6858000" type="screen4x3"/>
  <p:notesSz cx="7077075" cy="9363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CBE3EB"/>
    <a:srgbClr val="99FF99"/>
    <a:srgbClr val="66FFFF"/>
    <a:srgbClr val="CCFFFF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09362BD-EC78-4A1D-ACBE-6FF6D7FC4575}" v="37" dt="2026-02-09T20:13:35.2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702" autoAdjust="0"/>
    <p:restoredTop sz="96721" autoAdjust="0"/>
  </p:normalViewPr>
  <p:slideViewPr>
    <p:cSldViewPr showGuides="1">
      <p:cViewPr varScale="1">
        <p:scale>
          <a:sx n="83" d="100"/>
          <a:sy n="83" d="100"/>
        </p:scale>
        <p:origin x="210" y="30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8" d="100"/>
          <a:sy n="78" d="100"/>
        </p:scale>
        <p:origin x="1530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microsoft.com/office/2015/10/relationships/revisionInfo" Target="revisionInfo.xml"/><Relationship Id="rId10" Type="http://schemas.openxmlformats.org/officeDocument/2006/relationships/slide" Target="slides/slide4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erson, Troy" userId="04de3903-03dd-44db-8353-3f14e4dd6886" providerId="ADAL" clId="{AC545628-8E29-428F-8CB0-70B66CC2DA85}"/>
    <pc:docChg chg="undo custSel addSld delSld modSld sldOrd modMainMaster">
      <pc:chgData name="Anderson, Troy" userId="04de3903-03dd-44db-8353-3f14e4dd6886" providerId="ADAL" clId="{AC545628-8E29-428F-8CB0-70B66CC2DA85}" dt="2026-02-09T20:25:44.881" v="3230" actId="14100"/>
      <pc:docMkLst>
        <pc:docMk/>
      </pc:docMkLst>
      <pc:sldChg chg="addSp modSp mod">
        <pc:chgData name="Anderson, Troy" userId="04de3903-03dd-44db-8353-3f14e4dd6886" providerId="ADAL" clId="{AC545628-8E29-428F-8CB0-70B66CC2DA85}" dt="2026-02-06T21:05:07.761" v="2480" actId="20577"/>
        <pc:sldMkLst>
          <pc:docMk/>
          <pc:sldMk cId="530499478" sldId="258"/>
        </pc:sldMkLst>
        <pc:spChg chg="add mod ord">
          <ac:chgData name="Anderson, Troy" userId="04de3903-03dd-44db-8353-3f14e4dd6886" providerId="ADAL" clId="{AC545628-8E29-428F-8CB0-70B66CC2DA85}" dt="2026-02-06T19:40:04.908" v="2167" actId="1036"/>
          <ac:spMkLst>
            <pc:docMk/>
            <pc:sldMk cId="530499478" sldId="258"/>
            <ac:spMk id="2" creationId="{E0C2924E-79BF-68AB-AAFC-09D8C54E881D}"/>
          </ac:spMkLst>
        </pc:spChg>
        <pc:spChg chg="mod">
          <ac:chgData name="Anderson, Troy" userId="04de3903-03dd-44db-8353-3f14e4dd6886" providerId="ADAL" clId="{AC545628-8E29-428F-8CB0-70B66CC2DA85}" dt="2026-02-06T21:05:07.761" v="2480" actId="20577"/>
          <ac:spMkLst>
            <pc:docMk/>
            <pc:sldMk cId="530499478" sldId="258"/>
            <ac:spMk id="4" creationId="{00000000-0000-0000-0000-000000000000}"/>
          </ac:spMkLst>
        </pc:spChg>
        <pc:spChg chg="add mod ord">
          <ac:chgData name="Anderson, Troy" userId="04de3903-03dd-44db-8353-3f14e4dd6886" providerId="ADAL" clId="{AC545628-8E29-428F-8CB0-70B66CC2DA85}" dt="2026-02-06T19:40:04.908" v="2167" actId="1036"/>
          <ac:spMkLst>
            <pc:docMk/>
            <pc:sldMk cId="530499478" sldId="258"/>
            <ac:spMk id="6" creationId="{E7AF7133-87E2-7244-1904-ACD4E9DEEF6C}"/>
          </ac:spMkLst>
        </pc:spChg>
      </pc:sldChg>
      <pc:sldChg chg="modSp mod">
        <pc:chgData name="Anderson, Troy" userId="04de3903-03dd-44db-8353-3f14e4dd6886" providerId="ADAL" clId="{AC545628-8E29-428F-8CB0-70B66CC2DA85}" dt="2026-01-22T15:55:07.144" v="7" actId="20577"/>
        <pc:sldMkLst>
          <pc:docMk/>
          <pc:sldMk cId="730603795" sldId="260"/>
        </pc:sldMkLst>
        <pc:spChg chg="mod">
          <ac:chgData name="Anderson, Troy" userId="04de3903-03dd-44db-8353-3f14e4dd6886" providerId="ADAL" clId="{AC545628-8E29-428F-8CB0-70B66CC2DA85}" dt="2026-01-22T15:55:07.144" v="7" actId="20577"/>
          <ac:spMkLst>
            <pc:docMk/>
            <pc:sldMk cId="730603795" sldId="260"/>
            <ac:spMk id="7" creationId="{00000000-0000-0000-0000-000000000000}"/>
          </ac:spMkLst>
        </pc:spChg>
      </pc:sldChg>
      <pc:sldChg chg="addSp delSp modSp mod">
        <pc:chgData name="Anderson, Troy" userId="04de3903-03dd-44db-8353-3f14e4dd6886" providerId="ADAL" clId="{AC545628-8E29-428F-8CB0-70B66CC2DA85}" dt="2026-02-01T16:18:22.629" v="152" actId="1076"/>
        <pc:sldMkLst>
          <pc:docMk/>
          <pc:sldMk cId="3190927396" sldId="267"/>
        </pc:sldMkLst>
        <pc:spChg chg="mod">
          <ac:chgData name="Anderson, Troy" userId="04de3903-03dd-44db-8353-3f14e4dd6886" providerId="ADAL" clId="{AC545628-8E29-428F-8CB0-70B66CC2DA85}" dt="2026-01-22T15:56:27.626" v="39" actId="20577"/>
          <ac:spMkLst>
            <pc:docMk/>
            <pc:sldMk cId="3190927396" sldId="267"/>
            <ac:spMk id="6" creationId="{9C7C0899-E457-4E0E-9843-38E0B3739B05}"/>
          </ac:spMkLst>
        </pc:spChg>
        <pc:picChg chg="add mod">
          <ac:chgData name="Anderson, Troy" userId="04de3903-03dd-44db-8353-3f14e4dd6886" providerId="ADAL" clId="{AC545628-8E29-428F-8CB0-70B66CC2DA85}" dt="2026-02-01T16:18:22.629" v="152" actId="1076"/>
          <ac:picMkLst>
            <pc:docMk/>
            <pc:sldMk cId="3190927396" sldId="267"/>
            <ac:picMk id="7" creationId="{62403831-46D4-040B-68C1-A092020ABDBF}"/>
          </ac:picMkLst>
        </pc:picChg>
      </pc:sldChg>
      <pc:sldChg chg="modSp mod">
        <pc:chgData name="Anderson, Troy" userId="04de3903-03dd-44db-8353-3f14e4dd6886" providerId="ADAL" clId="{AC545628-8E29-428F-8CB0-70B66CC2DA85}" dt="2026-02-06T20:18:15.886" v="2218" actId="20577"/>
        <pc:sldMkLst>
          <pc:docMk/>
          <pc:sldMk cId="135025254" sldId="294"/>
        </pc:sldMkLst>
        <pc:graphicFrameChg chg="modGraphic">
          <ac:chgData name="Anderson, Troy" userId="04de3903-03dd-44db-8353-3f14e4dd6886" providerId="ADAL" clId="{AC545628-8E29-428F-8CB0-70B66CC2DA85}" dt="2026-02-06T20:18:15.886" v="2218" actId="20577"/>
          <ac:graphicFrameMkLst>
            <pc:docMk/>
            <pc:sldMk cId="135025254" sldId="294"/>
            <ac:graphicFrameMk id="3" creationId="{00000000-0000-0000-0000-000000000000}"/>
          </ac:graphicFrameMkLst>
        </pc:graphicFrameChg>
      </pc:sldChg>
      <pc:sldChg chg="modSp mod">
        <pc:chgData name="Anderson, Troy" userId="04de3903-03dd-44db-8353-3f14e4dd6886" providerId="ADAL" clId="{AC545628-8E29-428F-8CB0-70B66CC2DA85}" dt="2026-02-01T16:22:40.002" v="163" actId="20577"/>
        <pc:sldMkLst>
          <pc:docMk/>
          <pc:sldMk cId="943918542" sldId="712"/>
        </pc:sldMkLst>
        <pc:spChg chg="mod">
          <ac:chgData name="Anderson, Troy" userId="04de3903-03dd-44db-8353-3f14e4dd6886" providerId="ADAL" clId="{AC545628-8E29-428F-8CB0-70B66CC2DA85}" dt="2026-01-22T19:24:27.930" v="57" actId="20577"/>
          <ac:spMkLst>
            <pc:docMk/>
            <pc:sldMk cId="943918542" sldId="712"/>
            <ac:spMk id="3" creationId="{9D011A24-F9C8-DB64-03B1-BBD752A8C332}"/>
          </ac:spMkLst>
        </pc:spChg>
        <pc:spChg chg="mod">
          <ac:chgData name="Anderson, Troy" userId="04de3903-03dd-44db-8353-3f14e4dd6886" providerId="ADAL" clId="{AC545628-8E29-428F-8CB0-70B66CC2DA85}" dt="2026-02-01T16:22:40.002" v="163" actId="20577"/>
          <ac:spMkLst>
            <pc:docMk/>
            <pc:sldMk cId="943918542" sldId="712"/>
            <ac:spMk id="8" creationId="{3463F58A-7732-2C37-15DC-1F1BE0D5EAE4}"/>
          </ac:spMkLst>
        </pc:spChg>
      </pc:sldChg>
      <pc:sldChg chg="addSp delSp modSp mod">
        <pc:chgData name="Anderson, Troy" userId="04de3903-03dd-44db-8353-3f14e4dd6886" providerId="ADAL" clId="{AC545628-8E29-428F-8CB0-70B66CC2DA85}" dt="2026-02-09T16:40:03.102" v="2896" actId="404"/>
        <pc:sldMkLst>
          <pc:docMk/>
          <pc:sldMk cId="3349357858" sldId="713"/>
        </pc:sldMkLst>
        <pc:spChg chg="mod">
          <ac:chgData name="Anderson, Troy" userId="04de3903-03dd-44db-8353-3f14e4dd6886" providerId="ADAL" clId="{AC545628-8E29-428F-8CB0-70B66CC2DA85}" dt="2026-02-09T16:37:31.634" v="2871" actId="1036"/>
          <ac:spMkLst>
            <pc:docMk/>
            <pc:sldMk cId="3349357858" sldId="713"/>
            <ac:spMk id="8" creationId="{8434DC2E-84B5-4927-5867-59A27A4CC931}"/>
          </ac:spMkLst>
        </pc:spChg>
        <pc:spChg chg="mod">
          <ac:chgData name="Anderson, Troy" userId="04de3903-03dd-44db-8353-3f14e4dd6886" providerId="ADAL" clId="{AC545628-8E29-428F-8CB0-70B66CC2DA85}" dt="2026-02-09T16:37:31.634" v="2871" actId="1036"/>
          <ac:spMkLst>
            <pc:docMk/>
            <pc:sldMk cId="3349357858" sldId="713"/>
            <ac:spMk id="9" creationId="{4D7BB218-C421-400A-FFA5-416F357C0328}"/>
          </ac:spMkLst>
        </pc:spChg>
        <pc:spChg chg="mod">
          <ac:chgData name="Anderson, Troy" userId="04de3903-03dd-44db-8353-3f14e4dd6886" providerId="ADAL" clId="{AC545628-8E29-428F-8CB0-70B66CC2DA85}" dt="2026-02-09T16:37:31.634" v="2871" actId="1036"/>
          <ac:spMkLst>
            <pc:docMk/>
            <pc:sldMk cId="3349357858" sldId="713"/>
            <ac:spMk id="10" creationId="{4FB10E2C-D7C4-E2EC-2600-038C479E5386}"/>
          </ac:spMkLst>
        </pc:spChg>
        <pc:spChg chg="mod">
          <ac:chgData name="Anderson, Troy" userId="04de3903-03dd-44db-8353-3f14e4dd6886" providerId="ADAL" clId="{AC545628-8E29-428F-8CB0-70B66CC2DA85}" dt="2026-02-09T16:37:54.037" v="2879" actId="20577"/>
          <ac:spMkLst>
            <pc:docMk/>
            <pc:sldMk cId="3349357858" sldId="713"/>
            <ac:spMk id="11" creationId="{607C852E-4F19-D3F5-A000-CCB4F8DAD52B}"/>
          </ac:spMkLst>
        </pc:spChg>
        <pc:spChg chg="mod">
          <ac:chgData name="Anderson, Troy" userId="04de3903-03dd-44db-8353-3f14e4dd6886" providerId="ADAL" clId="{AC545628-8E29-428F-8CB0-70B66CC2DA85}" dt="2026-02-09T16:37:31.634" v="2871" actId="1036"/>
          <ac:spMkLst>
            <pc:docMk/>
            <pc:sldMk cId="3349357858" sldId="713"/>
            <ac:spMk id="12" creationId="{CA67252E-F2BF-AD2F-3214-0668956B8DC7}"/>
          </ac:spMkLst>
        </pc:spChg>
        <pc:spChg chg="mod">
          <ac:chgData name="Anderson, Troy" userId="04de3903-03dd-44db-8353-3f14e4dd6886" providerId="ADAL" clId="{AC545628-8E29-428F-8CB0-70B66CC2DA85}" dt="2026-02-09T16:37:31.634" v="2871" actId="1036"/>
          <ac:spMkLst>
            <pc:docMk/>
            <pc:sldMk cId="3349357858" sldId="713"/>
            <ac:spMk id="13" creationId="{689D3A12-42B6-1E36-4528-366BEFB85334}"/>
          </ac:spMkLst>
        </pc:spChg>
        <pc:spChg chg="mod">
          <ac:chgData name="Anderson, Troy" userId="04de3903-03dd-44db-8353-3f14e4dd6886" providerId="ADAL" clId="{AC545628-8E29-428F-8CB0-70B66CC2DA85}" dt="2026-02-09T16:37:43.285" v="2874" actId="1036"/>
          <ac:spMkLst>
            <pc:docMk/>
            <pc:sldMk cId="3349357858" sldId="713"/>
            <ac:spMk id="14" creationId="{D59DA059-81CB-17AD-88C6-D5FB51E8F182}"/>
          </ac:spMkLst>
        </pc:spChg>
        <pc:spChg chg="add mod">
          <ac:chgData name="Anderson, Troy" userId="04de3903-03dd-44db-8353-3f14e4dd6886" providerId="ADAL" clId="{AC545628-8E29-428F-8CB0-70B66CC2DA85}" dt="2026-02-09T16:37:31.634" v="2871" actId="1036"/>
          <ac:spMkLst>
            <pc:docMk/>
            <pc:sldMk cId="3349357858" sldId="713"/>
            <ac:spMk id="15" creationId="{E15C0283-9C40-B185-4C17-3423D4A48634}"/>
          </ac:spMkLst>
        </pc:spChg>
        <pc:spChg chg="del mod">
          <ac:chgData name="Anderson, Troy" userId="04de3903-03dd-44db-8353-3f14e4dd6886" providerId="ADAL" clId="{AC545628-8E29-428F-8CB0-70B66CC2DA85}" dt="2026-02-09T15:40:04.130" v="2806" actId="478"/>
          <ac:spMkLst>
            <pc:docMk/>
            <pc:sldMk cId="3349357858" sldId="713"/>
            <ac:spMk id="17" creationId="{44D1CF77-D3E1-9455-0AF7-7662D5A2896E}"/>
          </ac:spMkLst>
        </pc:spChg>
        <pc:spChg chg="add mod">
          <ac:chgData name="Anderson, Troy" userId="04de3903-03dd-44db-8353-3f14e4dd6886" providerId="ADAL" clId="{AC545628-8E29-428F-8CB0-70B66CC2DA85}" dt="2026-02-09T16:22:11.420" v="2825" actId="1035"/>
          <ac:spMkLst>
            <pc:docMk/>
            <pc:sldMk cId="3349357858" sldId="713"/>
            <ac:spMk id="18" creationId="{26747147-02FA-30D8-A572-83F4945A1222}"/>
          </ac:spMkLst>
        </pc:spChg>
        <pc:spChg chg="add del mod">
          <ac:chgData name="Anderson, Troy" userId="04de3903-03dd-44db-8353-3f14e4dd6886" providerId="ADAL" clId="{AC545628-8E29-428F-8CB0-70B66CC2DA85}" dt="2026-02-09T15:38:29.577" v="2716" actId="478"/>
          <ac:spMkLst>
            <pc:docMk/>
            <pc:sldMk cId="3349357858" sldId="713"/>
            <ac:spMk id="19" creationId="{749D2552-15BF-83CA-49AA-4A18F278DA43}"/>
          </ac:spMkLst>
        </pc:spChg>
        <pc:spChg chg="add mod">
          <ac:chgData name="Anderson, Troy" userId="04de3903-03dd-44db-8353-3f14e4dd6886" providerId="ADAL" clId="{AC545628-8E29-428F-8CB0-70B66CC2DA85}" dt="2026-02-09T16:22:11.420" v="2825" actId="1035"/>
          <ac:spMkLst>
            <pc:docMk/>
            <pc:sldMk cId="3349357858" sldId="713"/>
            <ac:spMk id="20" creationId="{C37EF6AC-93FC-8A71-3A71-FCF0AFDA0AAB}"/>
          </ac:spMkLst>
        </pc:spChg>
        <pc:spChg chg="add mod">
          <ac:chgData name="Anderson, Troy" userId="04de3903-03dd-44db-8353-3f14e4dd6886" providerId="ADAL" clId="{AC545628-8E29-428F-8CB0-70B66CC2DA85}" dt="2026-02-09T16:40:03.102" v="2896" actId="404"/>
          <ac:spMkLst>
            <pc:docMk/>
            <pc:sldMk cId="3349357858" sldId="713"/>
            <ac:spMk id="21" creationId="{F15A8CEA-BAFF-1D03-2117-3C6AF3438777}"/>
          </ac:spMkLst>
        </pc:spChg>
        <pc:spChg chg="add mod">
          <ac:chgData name="Anderson, Troy" userId="04de3903-03dd-44db-8353-3f14e4dd6886" providerId="ADAL" clId="{AC545628-8E29-428F-8CB0-70B66CC2DA85}" dt="2026-02-09T16:22:11.420" v="2825" actId="1035"/>
          <ac:spMkLst>
            <pc:docMk/>
            <pc:sldMk cId="3349357858" sldId="713"/>
            <ac:spMk id="22" creationId="{539F6BDE-26DD-65ED-FE29-90C42F6E2D7B}"/>
          </ac:spMkLst>
        </pc:spChg>
        <pc:spChg chg="add mod">
          <ac:chgData name="Anderson, Troy" userId="04de3903-03dd-44db-8353-3f14e4dd6886" providerId="ADAL" clId="{AC545628-8E29-428F-8CB0-70B66CC2DA85}" dt="2026-02-09T16:22:43.080" v="2832" actId="1035"/>
          <ac:spMkLst>
            <pc:docMk/>
            <pc:sldMk cId="3349357858" sldId="713"/>
            <ac:spMk id="23" creationId="{50418613-D793-B0EA-8C27-5C688A3602A5}"/>
          </ac:spMkLst>
        </pc:spChg>
        <pc:spChg chg="add mod">
          <ac:chgData name="Anderson, Troy" userId="04de3903-03dd-44db-8353-3f14e4dd6886" providerId="ADAL" clId="{AC545628-8E29-428F-8CB0-70B66CC2DA85}" dt="2026-02-09T16:37:31.634" v="2871" actId="1036"/>
          <ac:spMkLst>
            <pc:docMk/>
            <pc:sldMk cId="3349357858" sldId="713"/>
            <ac:spMk id="25" creationId="{B6A1DD0C-EE57-AD14-D185-A6EE7A9251D6}"/>
          </ac:spMkLst>
        </pc:spChg>
        <pc:graphicFrameChg chg="mod modGraphic">
          <ac:chgData name="Anderson, Troy" userId="04de3903-03dd-44db-8353-3f14e4dd6886" providerId="ADAL" clId="{AC545628-8E29-428F-8CB0-70B66CC2DA85}" dt="2026-02-09T16:37:31.634" v="2871" actId="1036"/>
          <ac:graphicFrameMkLst>
            <pc:docMk/>
            <pc:sldMk cId="3349357858" sldId="713"/>
            <ac:graphicFrameMk id="7" creationId="{A7301701-8070-088C-1EC4-2264AE4F065E}"/>
          </ac:graphicFrameMkLst>
        </pc:graphicFrameChg>
        <pc:graphicFrameChg chg="mod modGraphic">
          <ac:chgData name="Anderson, Troy" userId="04de3903-03dd-44db-8353-3f14e4dd6886" providerId="ADAL" clId="{AC545628-8E29-428F-8CB0-70B66CC2DA85}" dt="2026-02-09T16:37:56.634" v="2880" actId="20577"/>
          <ac:graphicFrameMkLst>
            <pc:docMk/>
            <pc:sldMk cId="3349357858" sldId="713"/>
            <ac:graphicFrameMk id="33" creationId="{50F9B015-E167-00B6-0126-0DBB2C12F4E8}"/>
          </ac:graphicFrameMkLst>
        </pc:graphicFrameChg>
      </pc:sldChg>
      <pc:sldChg chg="addSp delSp modSp add mod ord">
        <pc:chgData name="Anderson, Troy" userId="04de3903-03dd-44db-8353-3f14e4dd6886" providerId="ADAL" clId="{AC545628-8E29-428F-8CB0-70B66CC2DA85}" dt="2026-02-09T15:16:47.343" v="2711" actId="1035"/>
        <pc:sldMkLst>
          <pc:docMk/>
          <pc:sldMk cId="3957106888" sldId="714"/>
        </pc:sldMkLst>
        <pc:spChg chg="mod">
          <ac:chgData name="Anderson, Troy" userId="04de3903-03dd-44db-8353-3f14e4dd6886" providerId="ADAL" clId="{AC545628-8E29-428F-8CB0-70B66CC2DA85}" dt="2026-02-06T10:39:35.162" v="433" actId="20577"/>
          <ac:spMkLst>
            <pc:docMk/>
            <pc:sldMk cId="3957106888" sldId="714"/>
            <ac:spMk id="2" creationId="{4A8242A9-75DD-E366-E504-CECF9A780AD5}"/>
          </ac:spMkLst>
        </pc:spChg>
        <pc:spChg chg="add del mod">
          <ac:chgData name="Anderson, Troy" userId="04de3903-03dd-44db-8353-3f14e4dd6886" providerId="ADAL" clId="{AC545628-8E29-428F-8CB0-70B66CC2DA85}" dt="2026-02-08T15:55:37.518" v="2485" actId="478"/>
          <ac:spMkLst>
            <pc:docMk/>
            <pc:sldMk cId="3957106888" sldId="714"/>
            <ac:spMk id="13" creationId="{FDC11473-C946-F741-5E90-CCD9CC5FF80D}"/>
          </ac:spMkLst>
        </pc:spChg>
        <pc:spChg chg="add mod">
          <ac:chgData name="Anderson, Troy" userId="04de3903-03dd-44db-8353-3f14e4dd6886" providerId="ADAL" clId="{AC545628-8E29-428F-8CB0-70B66CC2DA85}" dt="2026-02-06T20:51:36.163" v="2306" actId="1076"/>
          <ac:spMkLst>
            <pc:docMk/>
            <pc:sldMk cId="3957106888" sldId="714"/>
            <ac:spMk id="14" creationId="{5CD0E5B2-FCEC-39D6-4872-6C56C3B941D5}"/>
          </ac:spMkLst>
        </pc:spChg>
        <pc:spChg chg="add mod">
          <ac:chgData name="Anderson, Troy" userId="04de3903-03dd-44db-8353-3f14e4dd6886" providerId="ADAL" clId="{AC545628-8E29-428F-8CB0-70B66CC2DA85}" dt="2026-02-09T15:16:47.343" v="2711" actId="1035"/>
          <ac:spMkLst>
            <pc:docMk/>
            <pc:sldMk cId="3957106888" sldId="714"/>
            <ac:spMk id="15" creationId="{19187A7D-E9F2-C045-3A92-63CF3C81B76D}"/>
          </ac:spMkLst>
        </pc:spChg>
        <pc:picChg chg="add mod">
          <ac:chgData name="Anderson, Troy" userId="04de3903-03dd-44db-8353-3f14e4dd6886" providerId="ADAL" clId="{AC545628-8E29-428F-8CB0-70B66CC2DA85}" dt="2026-02-09T15:16:38.491" v="2709" actId="1035"/>
          <ac:picMkLst>
            <pc:docMk/>
            <pc:sldMk cId="3957106888" sldId="714"/>
            <ac:picMk id="5" creationId="{1CB90674-9334-D6C6-9D23-648045CB8C20}"/>
          </ac:picMkLst>
        </pc:picChg>
        <pc:picChg chg="add del mod">
          <ac:chgData name="Anderson, Troy" userId="04de3903-03dd-44db-8353-3f14e4dd6886" providerId="ADAL" clId="{AC545628-8E29-428F-8CB0-70B66CC2DA85}" dt="2026-02-09T15:16:04.477" v="2698" actId="478"/>
          <ac:picMkLst>
            <pc:docMk/>
            <pc:sldMk cId="3957106888" sldId="714"/>
            <ac:picMk id="12" creationId="{F00BC6A6-796A-9E99-0989-F5FF6E065571}"/>
          </ac:picMkLst>
        </pc:picChg>
      </pc:sldChg>
      <pc:sldChg chg="addSp delSp modSp new mod ord">
        <pc:chgData name="Anderson, Troy" userId="04de3903-03dd-44db-8353-3f14e4dd6886" providerId="ADAL" clId="{AC545628-8E29-428F-8CB0-70B66CC2DA85}" dt="2026-02-09T02:46:04.549" v="2697" actId="404"/>
        <pc:sldMkLst>
          <pc:docMk/>
          <pc:sldMk cId="1761518029" sldId="715"/>
        </pc:sldMkLst>
        <pc:spChg chg="add mod">
          <ac:chgData name="Anderson, Troy" userId="04de3903-03dd-44db-8353-3f14e4dd6886" providerId="ADAL" clId="{AC545628-8E29-428F-8CB0-70B66CC2DA85}" dt="2026-02-06T10:26:37.478" v="305"/>
          <ac:spMkLst>
            <pc:docMk/>
            <pc:sldMk cId="1761518029" sldId="715"/>
            <ac:spMk id="5" creationId="{F85D0B44-6BA6-C728-9112-17A78AA25FE1}"/>
          </ac:spMkLst>
        </pc:spChg>
        <pc:spChg chg="add mod">
          <ac:chgData name="Anderson, Troy" userId="04de3903-03dd-44db-8353-3f14e4dd6886" providerId="ADAL" clId="{AC545628-8E29-428F-8CB0-70B66CC2DA85}" dt="2026-02-09T02:46:04.549" v="2697" actId="404"/>
          <ac:spMkLst>
            <pc:docMk/>
            <pc:sldMk cId="1761518029" sldId="715"/>
            <ac:spMk id="6" creationId="{F7A9B591-554F-748F-59DB-D83C2955E72C}"/>
          </ac:spMkLst>
        </pc:spChg>
        <pc:spChg chg="add mod">
          <ac:chgData name="Anderson, Troy" userId="04de3903-03dd-44db-8353-3f14e4dd6886" providerId="ADAL" clId="{AC545628-8E29-428F-8CB0-70B66CC2DA85}" dt="2026-02-06T10:26:37.478" v="305"/>
          <ac:spMkLst>
            <pc:docMk/>
            <pc:sldMk cId="1761518029" sldId="715"/>
            <ac:spMk id="7" creationId="{93EA9702-A81D-57AD-9189-D977A620A749}"/>
          </ac:spMkLst>
        </pc:spChg>
        <pc:spChg chg="add mod">
          <ac:chgData name="Anderson, Troy" userId="04de3903-03dd-44db-8353-3f14e4dd6886" providerId="ADAL" clId="{AC545628-8E29-428F-8CB0-70B66CC2DA85}" dt="2026-02-06T19:27:11.062" v="2139" actId="1076"/>
          <ac:spMkLst>
            <pc:docMk/>
            <pc:sldMk cId="1761518029" sldId="715"/>
            <ac:spMk id="8" creationId="{F5440078-E8FA-877F-EC67-77E805E6ABD5}"/>
          </ac:spMkLst>
        </pc:spChg>
      </pc:sldChg>
      <pc:sldChg chg="delSp modSp add mod">
        <pc:chgData name="Anderson, Troy" userId="04de3903-03dd-44db-8353-3f14e4dd6886" providerId="ADAL" clId="{AC545628-8E29-428F-8CB0-70B66CC2DA85}" dt="2026-02-09T20:25:44.881" v="3230" actId="14100"/>
        <pc:sldMkLst>
          <pc:docMk/>
          <pc:sldMk cId="2183987339" sldId="716"/>
        </pc:sldMkLst>
        <pc:spChg chg="mod">
          <ac:chgData name="Anderson, Troy" userId="04de3903-03dd-44db-8353-3f14e4dd6886" providerId="ADAL" clId="{AC545628-8E29-428F-8CB0-70B66CC2DA85}" dt="2026-02-06T15:41:20.924" v="763" actId="20577"/>
          <ac:spMkLst>
            <pc:docMk/>
            <pc:sldMk cId="2183987339" sldId="716"/>
            <ac:spMk id="5" creationId="{5501DD2C-C8AE-00F0-D9AE-7F5EF0FE9ABF}"/>
          </ac:spMkLst>
        </pc:spChg>
        <pc:spChg chg="mod">
          <ac:chgData name="Anderson, Troy" userId="04de3903-03dd-44db-8353-3f14e4dd6886" providerId="ADAL" clId="{AC545628-8E29-428F-8CB0-70B66CC2DA85}" dt="2026-02-09T20:25:44.881" v="3230" actId="14100"/>
          <ac:spMkLst>
            <pc:docMk/>
            <pc:sldMk cId="2183987339" sldId="716"/>
            <ac:spMk id="6" creationId="{10D26A02-3D08-DFF2-2B24-22AAFEC799B8}"/>
          </ac:spMkLst>
        </pc:spChg>
      </pc:sldChg>
      <pc:sldMasterChg chg="modSldLayout">
        <pc:chgData name="Anderson, Troy" userId="04de3903-03dd-44db-8353-3f14e4dd6886" providerId="ADAL" clId="{AC545628-8E29-428F-8CB0-70B66CC2DA85}" dt="2026-01-22T15:55:24.859" v="14" actId="20577"/>
        <pc:sldMasterMkLst>
          <pc:docMk/>
          <pc:sldMasterMk cId="3058975864" sldId="2147483648"/>
        </pc:sldMasterMkLst>
        <pc:sldLayoutChg chg="modSp mod">
          <pc:chgData name="Anderson, Troy" userId="04de3903-03dd-44db-8353-3f14e4dd6886" providerId="ADAL" clId="{AC545628-8E29-428F-8CB0-70B66CC2DA85}" dt="2026-01-22T15:55:24.859" v="14" actId="20577"/>
          <pc:sldLayoutMkLst>
            <pc:docMk/>
            <pc:sldMasterMk cId="3058975864" sldId="2147483648"/>
            <pc:sldLayoutMk cId="2790084855" sldId="2147483650"/>
          </pc:sldLayoutMkLst>
          <pc:spChg chg="mod">
            <ac:chgData name="Anderson, Troy" userId="04de3903-03dd-44db-8353-3f14e4dd6886" providerId="ADAL" clId="{AC545628-8E29-428F-8CB0-70B66CC2DA85}" dt="2026-01-22T15:55:24.859" v="14" actId="20577"/>
            <ac:spMkLst>
              <pc:docMk/>
              <pc:sldMasterMk cId="3058975864" sldId="2147483648"/>
              <pc:sldLayoutMk cId="2790084855" sldId="2147483650"/>
              <ac:spMk id="10" creationId="{00000000-0000-0000-0000-000000000000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3067374" cy="470072"/>
          </a:xfrm>
          <a:prstGeom prst="rect">
            <a:avLst/>
          </a:prstGeom>
        </p:spPr>
        <p:txBody>
          <a:bodyPr vert="horz" lIns="92166" tIns="46082" rIns="92166" bIns="4608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101" y="2"/>
            <a:ext cx="3067374" cy="470072"/>
          </a:xfrm>
          <a:prstGeom prst="rect">
            <a:avLst/>
          </a:prstGeom>
        </p:spPr>
        <p:txBody>
          <a:bodyPr vert="horz" lIns="92166" tIns="46082" rIns="92166" bIns="46082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93003"/>
            <a:ext cx="3067374" cy="470072"/>
          </a:xfrm>
          <a:prstGeom prst="rect">
            <a:avLst/>
          </a:prstGeom>
        </p:spPr>
        <p:txBody>
          <a:bodyPr vert="horz" lIns="92166" tIns="46082" rIns="92166" bIns="4608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101" y="8893003"/>
            <a:ext cx="3067374" cy="470072"/>
          </a:xfrm>
          <a:prstGeom prst="rect">
            <a:avLst/>
          </a:prstGeom>
        </p:spPr>
        <p:txBody>
          <a:bodyPr vert="horz" lIns="92166" tIns="46082" rIns="92166" bIns="46082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66733" cy="468154"/>
          </a:xfrm>
          <a:prstGeom prst="rect">
            <a:avLst/>
          </a:prstGeom>
        </p:spPr>
        <p:txBody>
          <a:bodyPr vert="horz" lIns="93917" tIns="46958" rIns="93917" bIns="4695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6" y="0"/>
            <a:ext cx="3066733" cy="468154"/>
          </a:xfrm>
          <a:prstGeom prst="rect">
            <a:avLst/>
          </a:prstGeom>
        </p:spPr>
        <p:txBody>
          <a:bodyPr vert="horz" lIns="93917" tIns="46958" rIns="93917" bIns="46958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701675"/>
            <a:ext cx="4683125" cy="3511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17" tIns="46958" rIns="93917" bIns="4695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447461"/>
            <a:ext cx="5661660" cy="4213384"/>
          </a:xfrm>
          <a:prstGeom prst="rect">
            <a:avLst/>
          </a:prstGeom>
        </p:spPr>
        <p:txBody>
          <a:bodyPr vert="horz" lIns="93917" tIns="46958" rIns="93917" bIns="4695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93297"/>
            <a:ext cx="3066733" cy="468154"/>
          </a:xfrm>
          <a:prstGeom prst="rect">
            <a:avLst/>
          </a:prstGeom>
        </p:spPr>
        <p:txBody>
          <a:bodyPr vert="horz" lIns="93917" tIns="46958" rIns="93917" bIns="4695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6" y="8893297"/>
            <a:ext cx="3066733" cy="468154"/>
          </a:xfrm>
          <a:prstGeom prst="rect">
            <a:avLst/>
          </a:prstGeom>
        </p:spPr>
        <p:txBody>
          <a:bodyPr vert="horz" lIns="93917" tIns="46958" rIns="93917" bIns="46958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23612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DC08A6-1A06-0923-1C45-4FCC31DB5C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ADABC6B-0C97-56B6-6887-98B6712D81D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449D93B-E78F-8950-2F3D-0BB1EDABA69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88EE56-EE29-F4D5-2FA3-0D1840679E1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22391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3434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1AF57C-4723-361F-C6E5-EBA6828587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3A34D66-9378-FC55-7FEF-A1C0C6BB4C2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DF701B2-885C-6EFA-62CD-C24AB057D4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50DFBA-5A37-CF04-2876-6D4E6D1B1EB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62AC51D-6DAA-4455-8EA7-D54B64909A8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838531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24C514-8B4B-3F9F-3824-11EB4327D7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E089516-5BD6-02F3-BBA4-1BE586CA49A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67E932B-ADAE-AADF-AA00-011054698C5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B52002-708C-4918-B95F-D3302D8A690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62AC51D-6DAA-4455-8EA7-D54B64909A8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809781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4"/>
          <p:cNvSpPr txBox="1">
            <a:spLocks/>
          </p:cNvSpPr>
          <p:nvPr userDrawn="1"/>
        </p:nvSpPr>
        <p:spPr>
          <a:xfrm>
            <a:off x="7391400" y="6553200"/>
            <a:ext cx="1219200" cy="220663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000" dirty="0"/>
              <a:t>February 2026</a:t>
            </a:r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5780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231350" y="0"/>
            <a:ext cx="591265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56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rcot.com/services/project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412906" y="2413338"/>
            <a:ext cx="5646034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Project Update</a:t>
            </a:r>
          </a:p>
          <a:p>
            <a:r>
              <a:rPr lang="en-US" sz="2400" b="1" dirty="0"/>
              <a:t> </a:t>
            </a:r>
          </a:p>
          <a:p>
            <a:endParaRPr lang="en-US" dirty="0"/>
          </a:p>
          <a:p>
            <a:r>
              <a:rPr lang="en-US" dirty="0"/>
              <a:t>February 11, 2026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Troy Anderson</a:t>
            </a:r>
          </a:p>
          <a:p>
            <a:r>
              <a:rPr lang="en-US" dirty="0"/>
              <a:t>ERCOT Portfolio Management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E7AF7133-87E2-7244-1904-ACD4E9DEEF6C}"/>
              </a:ext>
            </a:extLst>
          </p:cNvPr>
          <p:cNvSpPr/>
          <p:nvPr/>
        </p:nvSpPr>
        <p:spPr>
          <a:xfrm>
            <a:off x="4648200" y="4422912"/>
            <a:ext cx="4200331" cy="1600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990600" y="990600"/>
            <a:ext cx="7848600" cy="3200400"/>
          </a:xfrm>
        </p:spPr>
        <p:txBody>
          <a:bodyPr/>
          <a:lstStyle/>
          <a:p>
            <a:pPr lvl="1">
              <a:tabLst>
                <a:tab pos="2117725" algn="l"/>
              </a:tabLst>
            </a:pPr>
            <a:r>
              <a:rPr lang="en-US" sz="1800" dirty="0"/>
              <a:t>Recent / Upcoming Project Highlights</a:t>
            </a:r>
          </a:p>
          <a:p>
            <a:pPr lvl="1">
              <a:tabLst>
                <a:tab pos="2117725" algn="l"/>
              </a:tabLst>
            </a:pPr>
            <a:r>
              <a:rPr lang="en-US" sz="1800" dirty="0"/>
              <a:t>2026 Release Targets</a:t>
            </a:r>
          </a:p>
          <a:p>
            <a:pPr lvl="1">
              <a:tabLst>
                <a:tab pos="2117725" algn="l"/>
              </a:tabLst>
            </a:pPr>
            <a:r>
              <a:rPr lang="en-US" sz="1800" dirty="0"/>
              <a:t>Other Project Updates</a:t>
            </a:r>
          </a:p>
          <a:p>
            <a:pPr lvl="1">
              <a:tabLst>
                <a:tab pos="2117725" algn="l"/>
              </a:tabLst>
            </a:pPr>
            <a:r>
              <a:rPr lang="en-US" sz="1800" dirty="0"/>
              <a:t>Priority/Rank Recommendations for Revision Requests with Impacts</a:t>
            </a:r>
          </a:p>
          <a:p>
            <a:pPr lvl="2">
              <a:tabLst>
                <a:tab pos="2228850" algn="l"/>
                <a:tab pos="2517775" algn="l"/>
              </a:tabLst>
            </a:pPr>
            <a:r>
              <a:rPr lang="en-US" sz="1600" i="1" dirty="0"/>
              <a:t>No new items to prioritize</a:t>
            </a:r>
          </a:p>
          <a:p>
            <a:pPr lvl="1">
              <a:tabLst>
                <a:tab pos="2232025" algn="l"/>
                <a:tab pos="2517775" algn="l"/>
              </a:tabLst>
            </a:pPr>
            <a:r>
              <a:rPr lang="en-US" sz="1800" dirty="0"/>
              <a:t>Technology Working Group (TWG)</a:t>
            </a:r>
          </a:p>
          <a:p>
            <a:pPr lvl="2">
              <a:tabLst>
                <a:tab pos="2117725" algn="l"/>
              </a:tabLst>
            </a:pPr>
            <a:r>
              <a:rPr lang="en-US" sz="1600" i="1" dirty="0"/>
              <a:t>Next meeting is 2/19/2026</a:t>
            </a:r>
          </a:p>
          <a:p>
            <a:pPr lvl="1">
              <a:tabLst>
                <a:tab pos="2117725" algn="l"/>
              </a:tabLst>
            </a:pPr>
            <a:r>
              <a:rPr lang="en-US" sz="1800" dirty="0"/>
              <a:t>Prioritization Update</a:t>
            </a:r>
          </a:p>
          <a:p>
            <a:pPr lvl="2">
              <a:tabLst>
                <a:tab pos="2117725" algn="l"/>
              </a:tabLst>
            </a:pPr>
            <a:r>
              <a:rPr lang="en-US" sz="1600" i="1" dirty="0"/>
              <a:t>Aging Revision Request Project History</a:t>
            </a:r>
          </a:p>
          <a:p>
            <a:pPr lvl="2">
              <a:tabLst>
                <a:tab pos="2117725" algn="l"/>
              </a:tabLst>
            </a:pPr>
            <a:r>
              <a:rPr lang="en-US" sz="1600" i="1" dirty="0"/>
              <a:t>2026 Project Planning</a:t>
            </a:r>
          </a:p>
        </p:txBody>
      </p:sp>
      <p:sp>
        <p:nvSpPr>
          <p:cNvPr id="3" name="TextBox 3"/>
          <p:cNvSpPr txBox="1">
            <a:spLocks noChangeArrowheads="1"/>
          </p:cNvSpPr>
          <p:nvPr/>
        </p:nvSpPr>
        <p:spPr bwMode="auto">
          <a:xfrm>
            <a:off x="1295400" y="6349323"/>
            <a:ext cx="7467600" cy="28007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sz="1400" b="0" dirty="0">
                <a:solidFill>
                  <a:srgbClr val="FF0000"/>
                </a:solidFill>
              </a:rPr>
              <a:t>Location of Revision Request Project Information: </a:t>
            </a:r>
            <a:r>
              <a:rPr lang="en-US" sz="1400" b="0" dirty="0">
                <a:hlinkClick r:id="rId3"/>
              </a:rPr>
              <a:t>http://www.ercot.com/services/projects</a:t>
            </a:r>
            <a:endParaRPr lang="en-US" sz="1400" b="0" dirty="0"/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</a:pPr>
            <a:endParaRPr lang="en-US" sz="100" b="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371600" y="319882"/>
            <a:ext cx="4343400" cy="44211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>
                <a:solidFill>
                  <a:schemeClr val="accent1"/>
                </a:solidFill>
              </a:rPr>
              <a:t>Project Update Agenda</a:t>
            </a:r>
          </a:p>
        </p:txBody>
      </p:sp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E0C2924E-79BF-68AB-AAFC-09D8C54E881D}"/>
              </a:ext>
            </a:extLst>
          </p:cNvPr>
          <p:cNvSpPr txBox="1">
            <a:spLocks/>
          </p:cNvSpPr>
          <p:nvPr/>
        </p:nvSpPr>
        <p:spPr>
          <a:xfrm>
            <a:off x="4200331" y="4422912"/>
            <a:ext cx="4648200" cy="16764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  <a:tabLst>
                <a:tab pos="2117725" algn="l"/>
              </a:tabLst>
            </a:pPr>
            <a:r>
              <a:rPr lang="en-US" sz="1600" u="sng" dirty="0"/>
              <a:t>Reports at Upcoming PRS Meetings</a:t>
            </a:r>
          </a:p>
          <a:p>
            <a:pPr lvl="1">
              <a:tabLst>
                <a:tab pos="2117725" algn="l"/>
              </a:tabLst>
            </a:pPr>
            <a:r>
              <a:rPr lang="en-US" sz="1400" dirty="0"/>
              <a:t>March</a:t>
            </a:r>
            <a:endParaRPr lang="en-US" sz="1600" dirty="0"/>
          </a:p>
          <a:p>
            <a:pPr lvl="2">
              <a:tabLst>
                <a:tab pos="2117725" algn="l"/>
              </a:tabLst>
            </a:pPr>
            <a:r>
              <a:rPr lang="en-US" sz="1400" dirty="0"/>
              <a:t>Impact Analysis Accuracy Report</a:t>
            </a:r>
          </a:p>
          <a:p>
            <a:pPr lvl="2">
              <a:tabLst>
                <a:tab pos="2117725" algn="l"/>
              </a:tabLst>
            </a:pPr>
            <a:r>
              <a:rPr lang="en-US" sz="1400" dirty="0"/>
              <a:t>FTE Impacts of Revision Requests Report</a:t>
            </a:r>
          </a:p>
          <a:p>
            <a:pPr lvl="1">
              <a:tabLst>
                <a:tab pos="2117725" algn="l"/>
              </a:tabLst>
            </a:pPr>
            <a:r>
              <a:rPr lang="en-US" sz="1400" dirty="0"/>
              <a:t>April</a:t>
            </a:r>
            <a:endParaRPr lang="en-US" sz="1600" dirty="0"/>
          </a:p>
          <a:p>
            <a:pPr lvl="2">
              <a:tabLst>
                <a:tab pos="2117725" algn="l"/>
              </a:tabLst>
            </a:pPr>
            <a:r>
              <a:rPr lang="en-US" sz="1400" dirty="0"/>
              <a:t>Aging Revision Request Prioritization</a:t>
            </a:r>
          </a:p>
        </p:txBody>
      </p:sp>
    </p:spTree>
    <p:extLst>
      <p:ext uri="{BB962C8B-B14F-4D97-AF65-F5344CB8AC3E}">
        <p14:creationId xmlns:p14="http://schemas.microsoft.com/office/powerpoint/2010/main" val="5304994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F85D0B44-6BA6-C728-9112-17A78AA25F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5943600" cy="470111"/>
          </a:xfrm>
        </p:spPr>
        <p:txBody>
          <a:bodyPr/>
          <a:lstStyle/>
          <a:p>
            <a:r>
              <a:rPr lang="en-US" sz="2400" b="1" dirty="0">
                <a:solidFill>
                  <a:schemeClr val="accent1"/>
                </a:solidFill>
              </a:rPr>
              <a:t>Recent / Upcoming Project Highlights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7A9B591-554F-748F-59DB-D83C2955E7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551" y="790574"/>
            <a:ext cx="8750898" cy="5229225"/>
          </a:xfrm>
        </p:spPr>
        <p:txBody>
          <a:bodyPr/>
          <a:lstStyle/>
          <a:p>
            <a:pPr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r>
              <a:rPr lang="en-US" sz="1800" dirty="0"/>
              <a:t>2026 January Off-Cycle Release – </a:t>
            </a:r>
            <a:r>
              <a:rPr lang="en-US" sz="1800" b="1" dirty="0">
                <a:solidFill>
                  <a:schemeClr val="accent3">
                    <a:lumMod val="75000"/>
                  </a:schemeClr>
                </a:solidFill>
              </a:rPr>
              <a:t>1/1/2026</a:t>
            </a:r>
            <a:r>
              <a:rPr lang="en-US" sz="1800" dirty="0"/>
              <a:t>	</a:t>
            </a:r>
            <a:r>
              <a:rPr lang="en-US" sz="1800" i="1" dirty="0">
                <a:solidFill>
                  <a:schemeClr val="accent3">
                    <a:lumMod val="75000"/>
                  </a:schemeClr>
                </a:solidFill>
              </a:rPr>
              <a:t>Complete</a:t>
            </a:r>
          </a:p>
          <a:p>
            <a:pPr lvl="1"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r>
              <a:rPr lang="en-US" sz="1600" dirty="0">
                <a:latin typeface="Arial" panose="020B0604020202020204" pitchFamily="34" charset="0"/>
              </a:rPr>
              <a:t>NPRR1283		– </a:t>
            </a:r>
            <a:r>
              <a:rPr lang="en-US" sz="1600" dirty="0">
                <a:solidFill>
                  <a:srgbClr val="212529"/>
                </a:solidFill>
              </a:rPr>
              <a:t>Modification of SSR Mitigation Timeline</a:t>
            </a:r>
          </a:p>
          <a:p>
            <a:pPr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endParaRPr lang="en-US" sz="1100" dirty="0"/>
          </a:p>
          <a:p>
            <a:pPr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r>
              <a:rPr lang="en-US" sz="1800" dirty="0"/>
              <a:t>2026 January Release – </a:t>
            </a:r>
            <a:r>
              <a:rPr lang="en-US" sz="1800" b="1" dirty="0">
                <a:solidFill>
                  <a:schemeClr val="accent3">
                    <a:lumMod val="75000"/>
                  </a:schemeClr>
                </a:solidFill>
              </a:rPr>
              <a:t>R1</a:t>
            </a:r>
            <a:r>
              <a:rPr lang="en-US" sz="1800" dirty="0"/>
              <a:t> – </a:t>
            </a:r>
            <a:r>
              <a:rPr lang="en-US" sz="1800" b="1" dirty="0">
                <a:solidFill>
                  <a:schemeClr val="accent3">
                    <a:lumMod val="75000"/>
                  </a:schemeClr>
                </a:solidFill>
              </a:rPr>
              <a:t>1/29/2026</a:t>
            </a:r>
            <a:r>
              <a:rPr lang="en-US" sz="1800" dirty="0"/>
              <a:t>	</a:t>
            </a:r>
            <a:r>
              <a:rPr lang="en-US" sz="1800" i="1" dirty="0">
                <a:solidFill>
                  <a:schemeClr val="accent3">
                    <a:lumMod val="75000"/>
                  </a:schemeClr>
                </a:solidFill>
              </a:rPr>
              <a:t>Complete</a:t>
            </a:r>
          </a:p>
          <a:p>
            <a:pPr lvl="1"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r>
              <a:rPr lang="en-US" sz="1600" dirty="0"/>
              <a:t>NPRR1234		– </a:t>
            </a:r>
            <a:r>
              <a:rPr lang="en-US" sz="1600" dirty="0">
                <a:solidFill>
                  <a:srgbClr val="212529"/>
                </a:solidFill>
              </a:rPr>
              <a:t>Interconnection Requirements for Large Loads and Modeling 				Standards for Loads 25 MW or Greater</a:t>
            </a:r>
          </a:p>
          <a:p>
            <a:pPr lvl="2"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r>
              <a:rPr lang="en-US" sz="1400" dirty="0">
                <a:solidFill>
                  <a:srgbClr val="212529"/>
                </a:solidFill>
              </a:rPr>
              <a:t>End-Use Industry Classifications to Loads</a:t>
            </a:r>
            <a:endParaRPr lang="en-US" sz="1400" dirty="0"/>
          </a:p>
          <a:p>
            <a:pPr lvl="1"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r>
              <a:rPr lang="en-US" sz="1600" dirty="0"/>
              <a:t>PGRR131		– </a:t>
            </a:r>
            <a:r>
              <a:rPr lang="en-US" sz="1600" dirty="0">
                <a:solidFill>
                  <a:srgbClr val="212529"/>
                </a:solidFill>
              </a:rPr>
              <a:t>Requirements for Interconnection Cost Reporting for Transmission-				Connected Generators</a:t>
            </a:r>
          </a:p>
          <a:p>
            <a:pPr lvl="1"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endParaRPr lang="en-US" sz="1100" dirty="0">
              <a:solidFill>
                <a:srgbClr val="212529"/>
              </a:solidFill>
              <a:latin typeface="Roboto" panose="02000000000000000000" pitchFamily="2" charset="0"/>
            </a:endParaRPr>
          </a:p>
          <a:p>
            <a:pPr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r>
              <a:rPr lang="en-US" sz="1800" dirty="0"/>
              <a:t>2026 February Off-Cycle Release – </a:t>
            </a:r>
            <a:r>
              <a:rPr lang="en-US" sz="1800" b="1" dirty="0">
                <a:solidFill>
                  <a:schemeClr val="accent3">
                    <a:lumMod val="75000"/>
                  </a:schemeClr>
                </a:solidFill>
              </a:rPr>
              <a:t>2/1/2026</a:t>
            </a:r>
            <a:r>
              <a:rPr lang="en-US" sz="1800" dirty="0"/>
              <a:t>	</a:t>
            </a:r>
            <a:r>
              <a:rPr lang="en-US" sz="1800" i="1" dirty="0">
                <a:solidFill>
                  <a:schemeClr val="accent3">
                    <a:lumMod val="75000"/>
                  </a:schemeClr>
                </a:solidFill>
              </a:rPr>
              <a:t>Complete</a:t>
            </a:r>
          </a:p>
          <a:p>
            <a:pPr lvl="1"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r>
              <a:rPr lang="en-US" sz="1600" dirty="0">
                <a:latin typeface="Arial" panose="020B0604020202020204" pitchFamily="34" charset="0"/>
              </a:rPr>
              <a:t>NPRR1285		– </a:t>
            </a:r>
            <a:r>
              <a:rPr lang="en-US" sz="1600" dirty="0">
                <a:solidFill>
                  <a:srgbClr val="212529"/>
                </a:solidFill>
              </a:rPr>
              <a:t>Improve Self-Commitment within RUC </a:t>
            </a:r>
            <a:r>
              <a:rPr lang="en-US" sz="1600" dirty="0" err="1">
                <a:solidFill>
                  <a:srgbClr val="212529"/>
                </a:solidFill>
              </a:rPr>
              <a:t>Opt</a:t>
            </a:r>
            <a:r>
              <a:rPr lang="en-US" sz="1600" dirty="0">
                <a:solidFill>
                  <a:srgbClr val="212529"/>
                </a:solidFill>
              </a:rPr>
              <a:t> Out Window</a:t>
            </a:r>
          </a:p>
          <a:p>
            <a:pPr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endParaRPr lang="en-US" sz="1100" dirty="0">
              <a:latin typeface="Arial" panose="020B0604020202020204" pitchFamily="34" charset="0"/>
            </a:endParaRPr>
          </a:p>
          <a:p>
            <a:pPr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r>
              <a:rPr lang="en-US" sz="1800" dirty="0"/>
              <a:t>2026 February Release – </a:t>
            </a:r>
            <a:r>
              <a:rPr lang="en-US" sz="1800" b="1" dirty="0">
                <a:solidFill>
                  <a:schemeClr val="accent3">
                    <a:lumMod val="75000"/>
                  </a:schemeClr>
                </a:solidFill>
              </a:rPr>
              <a:t>R2</a:t>
            </a:r>
            <a:r>
              <a:rPr lang="en-US" sz="1800" dirty="0"/>
              <a:t> – </a:t>
            </a:r>
            <a:r>
              <a:rPr lang="en-US" sz="1800" b="1" dirty="0">
                <a:solidFill>
                  <a:schemeClr val="accent3">
                    <a:lumMod val="75000"/>
                  </a:schemeClr>
                </a:solidFill>
              </a:rPr>
              <a:t>2/26/2026</a:t>
            </a:r>
            <a:r>
              <a:rPr lang="en-US" sz="1800" dirty="0"/>
              <a:t>	</a:t>
            </a:r>
            <a:r>
              <a:rPr lang="en-US" sz="1800" i="1" dirty="0">
                <a:solidFill>
                  <a:schemeClr val="accent3">
                    <a:lumMod val="75000"/>
                  </a:schemeClr>
                </a:solidFill>
              </a:rPr>
              <a:t>In Flight</a:t>
            </a:r>
          </a:p>
          <a:p>
            <a:pPr lvl="1"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r>
              <a:rPr lang="en-US" sz="1600" dirty="0"/>
              <a:t>NPRR1299		– </a:t>
            </a:r>
            <a:r>
              <a:rPr lang="en-US" sz="1600" dirty="0">
                <a:solidFill>
                  <a:srgbClr val="212529"/>
                </a:solidFill>
              </a:rPr>
              <a:t>Clarifications to Emergency Response Service (ERS)</a:t>
            </a:r>
          </a:p>
          <a:p>
            <a:pPr lvl="1"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endParaRPr lang="en-US" sz="1100" dirty="0">
              <a:solidFill>
                <a:srgbClr val="212529"/>
              </a:solidFill>
            </a:endParaRPr>
          </a:p>
          <a:p>
            <a:pPr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r>
              <a:rPr lang="en-US" sz="1800" dirty="0">
                <a:solidFill>
                  <a:srgbClr val="212529"/>
                </a:solidFill>
              </a:rPr>
              <a:t>2026 February Off-Cycle Release – </a:t>
            </a:r>
            <a:r>
              <a:rPr lang="en-US" sz="1800" b="1" dirty="0">
                <a:solidFill>
                  <a:schemeClr val="accent3">
                    <a:lumMod val="75000"/>
                  </a:schemeClr>
                </a:solidFill>
              </a:rPr>
              <a:t>3/2/2026	</a:t>
            </a:r>
            <a:r>
              <a:rPr lang="en-US" sz="1800" i="1" dirty="0">
                <a:solidFill>
                  <a:schemeClr val="accent3">
                    <a:lumMod val="75000"/>
                  </a:schemeClr>
                </a:solidFill>
              </a:rPr>
              <a:t>In Flight</a:t>
            </a:r>
          </a:p>
          <a:p>
            <a:pPr lvl="1">
              <a:tabLst>
                <a:tab pos="1774825" algn="l"/>
                <a:tab pos="1885950" algn="l"/>
                <a:tab pos="2516188" algn="l"/>
                <a:tab pos="7199313" algn="l"/>
              </a:tabLst>
            </a:pPr>
            <a:r>
              <a:rPr lang="en-US" sz="1600" dirty="0"/>
              <a:t>NPRR1277 	– </a:t>
            </a:r>
            <a:r>
              <a:rPr lang="en-US" sz="1600" dirty="0">
                <a:solidFill>
                  <a:srgbClr val="212529"/>
                </a:solidFill>
              </a:rPr>
              <a:t>Revisions to EAL Formula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3EA9702-A81D-57AD-9189-D977A620A749}"/>
              </a:ext>
            </a:extLst>
          </p:cNvPr>
          <p:cNvSpPr txBox="1">
            <a:spLocks/>
          </p:cNvSpPr>
          <p:nvPr/>
        </p:nvSpPr>
        <p:spPr>
          <a:xfrm>
            <a:off x="8763000" y="6561138"/>
            <a:ext cx="228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D93BD3E-1E9A-4970-A6F7-E7AC52762E0C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F5440078-E8FA-877F-EC67-77E805E6AB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6019800"/>
            <a:ext cx="5257800" cy="38779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sz="1200" b="0" dirty="0"/>
              <a:t>Note:  Projected Go-Live dates are subject to change.</a:t>
            </a:r>
            <a:br>
              <a:rPr lang="en-US" sz="1200" b="0" dirty="0"/>
            </a:br>
            <a:r>
              <a:rPr lang="en-US" sz="1200" b="0" dirty="0"/>
              <a:t>Please watch for market notices as the effective dates approach.</a:t>
            </a:r>
          </a:p>
        </p:txBody>
      </p:sp>
    </p:spTree>
    <p:extLst>
      <p:ext uri="{BB962C8B-B14F-4D97-AF65-F5344CB8AC3E}">
        <p14:creationId xmlns:p14="http://schemas.microsoft.com/office/powerpoint/2010/main" val="17615180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0BFD30-B220-FFDE-2AEA-DCAD317595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7A423A-29BD-916C-9237-B60CD5C6AC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59449"/>
            <a:ext cx="7924800" cy="435268"/>
          </a:xfrm>
        </p:spPr>
        <p:txBody>
          <a:bodyPr/>
          <a:lstStyle/>
          <a:p>
            <a:r>
              <a:rPr lang="en-US" sz="2200" b="1" dirty="0">
                <a:solidFill>
                  <a:schemeClr val="accent1"/>
                </a:solidFill>
              </a:rPr>
              <a:t>2026 Release Targets – Approved NPRRs / SCRs / xGRRs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853389-F64E-2741-F604-DBFAAFEEAD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4</a:t>
            </a:fld>
            <a:endParaRPr lang="en-US"/>
          </a:p>
        </p:txBody>
      </p:sp>
      <p:sp>
        <p:nvSpPr>
          <p:cNvPr id="29" name="TextBox 15">
            <a:extLst>
              <a:ext uri="{FF2B5EF4-FFF2-40B4-BE49-F238E27FC236}">
                <a16:creationId xmlns:a16="http://schemas.microsoft.com/office/drawing/2014/main" id="{99778076-88D8-AF87-CCD6-0387D3705F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280" y="5617850"/>
            <a:ext cx="2278120" cy="55399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Go-live dates can differ from Protocol effective dates – Please refer to market notices for more details</a:t>
            </a:r>
          </a:p>
        </p:txBody>
      </p:sp>
      <p:sp>
        <p:nvSpPr>
          <p:cNvPr id="30" name="TextBox 22">
            <a:extLst>
              <a:ext uri="{FF2B5EF4-FFF2-40B4-BE49-F238E27FC236}">
                <a16:creationId xmlns:a16="http://schemas.microsoft.com/office/drawing/2014/main" id="{C27BF776-BF97-F1A6-B314-C018AEFF39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5675" y="6114491"/>
            <a:ext cx="3174415" cy="26161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Release targets are subject to change</a:t>
            </a:r>
          </a:p>
        </p:txBody>
      </p:sp>
      <p:sp>
        <p:nvSpPr>
          <p:cNvPr id="32" name="TextBox 23">
            <a:extLst>
              <a:ext uri="{FF2B5EF4-FFF2-40B4-BE49-F238E27FC236}">
                <a16:creationId xmlns:a16="http://schemas.microsoft.com/office/drawing/2014/main" id="{0B080159-FAE2-6B31-4EFB-7EF37977D9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5622689"/>
            <a:ext cx="1647290" cy="75405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APPENDIX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</a:rPr>
              <a:t>Red Text</a:t>
            </a: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: New additions and target release changes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sng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Strike-Through Text</a:t>
            </a: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: Previous target release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(a), (b), etc.:</a:t>
            </a:r>
            <a:r>
              <a:rPr kumimoji="0" lang="en-US" sz="7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</a:t>
            </a:r>
            <a:r>
              <a:rPr lang="en-US" sz="700" b="0" kern="0" dirty="0">
                <a:solidFill>
                  <a:srgbClr val="000000"/>
                </a:solidFill>
              </a:rPr>
              <a:t>M</a:t>
            </a:r>
            <a:r>
              <a:rPr kumimoji="0" lang="en-US" sz="7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ultiple</a:t>
            </a: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phase release</a:t>
            </a:r>
          </a:p>
        </p:txBody>
      </p:sp>
      <p:graphicFrame>
        <p:nvGraphicFramePr>
          <p:cNvPr id="33" name="Group 3">
            <a:extLst>
              <a:ext uri="{FF2B5EF4-FFF2-40B4-BE49-F238E27FC236}">
                <a16:creationId xmlns:a16="http://schemas.microsoft.com/office/drawing/2014/main" id="{50F9B015-E167-00B6-0126-0DBB2C12F4E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70702629"/>
              </p:ext>
            </p:extLst>
          </p:nvPr>
        </p:nvGraphicFramePr>
        <p:xfrm>
          <a:off x="160280" y="739903"/>
          <a:ext cx="8839200" cy="2875815"/>
        </p:xfrm>
        <a:graphic>
          <a:graphicData uri="http://schemas.openxmlformats.org/drawingml/2006/table">
            <a:tbl>
              <a:tblPr/>
              <a:tblGrid>
                <a:gridCol w="1439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318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166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January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1/28-1/29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February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2/25-2/26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March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3/25-3/26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April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4/29-4/30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May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5/27-5/28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June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6/24-6/25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2865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NPRR1234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(c)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PGRR131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</a:rPr>
                        <a:t>NPRR1283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 </a:t>
                      </a: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</a:rPr>
                        <a:t>NPRR1285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</a:rPr>
                        <a:t>NPRR1299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NPRR1277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kumimoji="0" lang="en-US" sz="11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SCR820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4" name="TextBox 21">
            <a:extLst>
              <a:ext uri="{FF2B5EF4-FFF2-40B4-BE49-F238E27FC236}">
                <a16:creationId xmlns:a16="http://schemas.microsoft.com/office/drawing/2014/main" id="{3C7337DF-3236-49AF-5B9D-C83E33EF05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5663" y="5623342"/>
            <a:ext cx="1173951" cy="83099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Project Status Codes 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NS = Not Started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I     = Initiation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P    = Planning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E    = Execution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H    = On Hold</a:t>
            </a:r>
          </a:p>
        </p:txBody>
      </p:sp>
      <p:sp>
        <p:nvSpPr>
          <p:cNvPr id="3" name="Flowchart: Alternate Process 2">
            <a:extLst>
              <a:ext uri="{FF2B5EF4-FFF2-40B4-BE49-F238E27FC236}">
                <a16:creationId xmlns:a16="http://schemas.microsoft.com/office/drawing/2014/main" id="{0538845A-9179-582C-B878-B358B8FD79A2}"/>
              </a:ext>
            </a:extLst>
          </p:cNvPr>
          <p:cNvSpPr/>
          <p:nvPr/>
        </p:nvSpPr>
        <p:spPr>
          <a:xfrm>
            <a:off x="160867" y="739250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R1</a:t>
            </a:r>
            <a:endParaRPr lang="en-US" sz="1400" b="1" dirty="0"/>
          </a:p>
        </p:txBody>
      </p:sp>
      <p:sp>
        <p:nvSpPr>
          <p:cNvPr id="51" name="Flowchart: Alternate Process 50">
            <a:extLst>
              <a:ext uri="{FF2B5EF4-FFF2-40B4-BE49-F238E27FC236}">
                <a16:creationId xmlns:a16="http://schemas.microsoft.com/office/drawing/2014/main" id="{799D2FA0-8B3E-0B45-4694-E50B59D8C24E}"/>
              </a:ext>
            </a:extLst>
          </p:cNvPr>
          <p:cNvSpPr/>
          <p:nvPr/>
        </p:nvSpPr>
        <p:spPr>
          <a:xfrm>
            <a:off x="1600200" y="747491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R2</a:t>
            </a:r>
            <a:endParaRPr lang="en-US" sz="1400" b="1" dirty="0"/>
          </a:p>
        </p:txBody>
      </p:sp>
      <p:sp>
        <p:nvSpPr>
          <p:cNvPr id="53" name="Flowchart: Alternate Process 52">
            <a:extLst>
              <a:ext uri="{FF2B5EF4-FFF2-40B4-BE49-F238E27FC236}">
                <a16:creationId xmlns:a16="http://schemas.microsoft.com/office/drawing/2014/main" id="{D9F77CFF-462B-9E50-0EFD-A896496F09C9}"/>
              </a:ext>
            </a:extLst>
          </p:cNvPr>
          <p:cNvSpPr/>
          <p:nvPr/>
        </p:nvSpPr>
        <p:spPr>
          <a:xfrm>
            <a:off x="4572000" y="743509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R4</a:t>
            </a:r>
            <a:endParaRPr lang="en-US" sz="1400" b="1" dirty="0"/>
          </a:p>
        </p:txBody>
      </p:sp>
      <p:sp>
        <p:nvSpPr>
          <p:cNvPr id="54" name="Flowchart: Alternate Process 53">
            <a:extLst>
              <a:ext uri="{FF2B5EF4-FFF2-40B4-BE49-F238E27FC236}">
                <a16:creationId xmlns:a16="http://schemas.microsoft.com/office/drawing/2014/main" id="{2615F467-AD5A-C63E-82B1-922449E3611F}"/>
              </a:ext>
            </a:extLst>
          </p:cNvPr>
          <p:cNvSpPr/>
          <p:nvPr/>
        </p:nvSpPr>
        <p:spPr>
          <a:xfrm>
            <a:off x="6021407" y="738894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R5</a:t>
            </a:r>
            <a:endParaRPr lang="en-US" sz="1400" b="1" dirty="0"/>
          </a:p>
        </p:txBody>
      </p:sp>
      <p:sp>
        <p:nvSpPr>
          <p:cNvPr id="55" name="Flowchart: Alternate Process 54">
            <a:extLst>
              <a:ext uri="{FF2B5EF4-FFF2-40B4-BE49-F238E27FC236}">
                <a16:creationId xmlns:a16="http://schemas.microsoft.com/office/drawing/2014/main" id="{BE9FE421-EC62-4777-DB6E-65ECAD7DBACE}"/>
              </a:ext>
            </a:extLst>
          </p:cNvPr>
          <p:cNvSpPr/>
          <p:nvPr/>
        </p:nvSpPr>
        <p:spPr>
          <a:xfrm>
            <a:off x="7475046" y="743509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R6</a:t>
            </a:r>
            <a:endParaRPr lang="en-US" sz="1400" b="1" dirty="0"/>
          </a:p>
        </p:txBody>
      </p:sp>
      <p:graphicFrame>
        <p:nvGraphicFramePr>
          <p:cNvPr id="7" name="Group 3">
            <a:extLst>
              <a:ext uri="{FF2B5EF4-FFF2-40B4-BE49-F238E27FC236}">
                <a16:creationId xmlns:a16="http://schemas.microsoft.com/office/drawing/2014/main" id="{A7301701-8070-088C-1EC4-2264AE4F065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33160835"/>
              </p:ext>
            </p:extLst>
          </p:nvPr>
        </p:nvGraphicFramePr>
        <p:xfrm>
          <a:off x="160280" y="3749592"/>
          <a:ext cx="8839200" cy="1736808"/>
        </p:xfrm>
        <a:graphic>
          <a:graphicData uri="http://schemas.openxmlformats.org/drawingml/2006/table">
            <a:tbl>
              <a:tblPr/>
              <a:tblGrid>
                <a:gridCol w="1439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318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2131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July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7/29-7/30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August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8/26-8/27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September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9/30-10/1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October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10/28-10/29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 December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12/16-12/17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4303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sng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sng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NPRR1281</a:t>
                      </a:r>
                      <a:r>
                        <a:rPr kumimoji="0" lang="en-US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Flowchart: Alternate Process 7">
            <a:extLst>
              <a:ext uri="{FF2B5EF4-FFF2-40B4-BE49-F238E27FC236}">
                <a16:creationId xmlns:a16="http://schemas.microsoft.com/office/drawing/2014/main" id="{8434DC2E-84B5-4927-5867-59A27A4CC931}"/>
              </a:ext>
            </a:extLst>
          </p:cNvPr>
          <p:cNvSpPr/>
          <p:nvPr/>
        </p:nvSpPr>
        <p:spPr>
          <a:xfrm>
            <a:off x="160363" y="3757265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R7</a:t>
            </a:r>
            <a:endParaRPr lang="en-US" sz="1400" b="1" dirty="0"/>
          </a:p>
        </p:txBody>
      </p:sp>
      <p:sp>
        <p:nvSpPr>
          <p:cNvPr id="9" name="Flowchart: Alternate Process 8">
            <a:extLst>
              <a:ext uri="{FF2B5EF4-FFF2-40B4-BE49-F238E27FC236}">
                <a16:creationId xmlns:a16="http://schemas.microsoft.com/office/drawing/2014/main" id="{4D7BB218-C421-400A-FFA5-416F357C0328}"/>
              </a:ext>
            </a:extLst>
          </p:cNvPr>
          <p:cNvSpPr/>
          <p:nvPr/>
        </p:nvSpPr>
        <p:spPr>
          <a:xfrm>
            <a:off x="1599696" y="3765506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R8</a:t>
            </a:r>
            <a:endParaRPr lang="en-US" sz="1400" b="1" dirty="0"/>
          </a:p>
        </p:txBody>
      </p:sp>
      <p:sp>
        <p:nvSpPr>
          <p:cNvPr id="12" name="Flowchart: Alternate Process 11">
            <a:extLst>
              <a:ext uri="{FF2B5EF4-FFF2-40B4-BE49-F238E27FC236}">
                <a16:creationId xmlns:a16="http://schemas.microsoft.com/office/drawing/2014/main" id="{CA67252E-F2BF-AD2F-3214-0668956B8DC7}"/>
              </a:ext>
            </a:extLst>
          </p:cNvPr>
          <p:cNvSpPr/>
          <p:nvPr/>
        </p:nvSpPr>
        <p:spPr>
          <a:xfrm>
            <a:off x="4571496" y="3761524"/>
            <a:ext cx="457200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R10</a:t>
            </a:r>
            <a:endParaRPr lang="en-US" sz="1400" b="1" dirty="0"/>
          </a:p>
        </p:txBody>
      </p:sp>
      <p:sp>
        <p:nvSpPr>
          <p:cNvPr id="13" name="Flowchart: Alternate Process 12">
            <a:extLst>
              <a:ext uri="{FF2B5EF4-FFF2-40B4-BE49-F238E27FC236}">
                <a16:creationId xmlns:a16="http://schemas.microsoft.com/office/drawing/2014/main" id="{689D3A12-42B6-1E36-4528-366BEFB85334}"/>
              </a:ext>
            </a:extLst>
          </p:cNvPr>
          <p:cNvSpPr/>
          <p:nvPr/>
        </p:nvSpPr>
        <p:spPr>
          <a:xfrm>
            <a:off x="6019800" y="3761524"/>
            <a:ext cx="457200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R11</a:t>
            </a:r>
            <a:endParaRPr lang="en-US" sz="1400" b="1" dirty="0"/>
          </a:p>
        </p:txBody>
      </p:sp>
      <p:sp>
        <p:nvSpPr>
          <p:cNvPr id="5" name="Flowchart: Alternate Process 4">
            <a:extLst>
              <a:ext uri="{FF2B5EF4-FFF2-40B4-BE49-F238E27FC236}">
                <a16:creationId xmlns:a16="http://schemas.microsoft.com/office/drawing/2014/main" id="{89B8D338-A09F-0F8E-151A-41361E55AE23}"/>
              </a:ext>
            </a:extLst>
          </p:cNvPr>
          <p:cNvSpPr/>
          <p:nvPr/>
        </p:nvSpPr>
        <p:spPr>
          <a:xfrm>
            <a:off x="3124200" y="737615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R3</a:t>
            </a:r>
            <a:endParaRPr lang="en-US" sz="1400" b="1" dirty="0"/>
          </a:p>
        </p:txBody>
      </p:sp>
      <p:sp>
        <p:nvSpPr>
          <p:cNvPr id="10" name="Flowchart: Alternate Process 9">
            <a:extLst>
              <a:ext uri="{FF2B5EF4-FFF2-40B4-BE49-F238E27FC236}">
                <a16:creationId xmlns:a16="http://schemas.microsoft.com/office/drawing/2014/main" id="{4FB10E2C-D7C4-E2EC-2600-038C479E5386}"/>
              </a:ext>
            </a:extLst>
          </p:cNvPr>
          <p:cNvSpPr/>
          <p:nvPr/>
        </p:nvSpPr>
        <p:spPr>
          <a:xfrm>
            <a:off x="3123696" y="3755630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R9</a:t>
            </a:r>
            <a:endParaRPr lang="en-US" sz="14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9E6ED04-EF36-4BF4-308F-1A60F92DCE85}"/>
              </a:ext>
            </a:extLst>
          </p:cNvPr>
          <p:cNvSpPr txBox="1"/>
          <p:nvPr/>
        </p:nvSpPr>
        <p:spPr>
          <a:xfrm>
            <a:off x="8610600" y="1233923"/>
            <a:ext cx="3705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i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</p:txBody>
      </p:sp>
      <p:sp>
        <p:nvSpPr>
          <p:cNvPr id="14" name="TextBox 15">
            <a:extLst>
              <a:ext uri="{FF2B5EF4-FFF2-40B4-BE49-F238E27FC236}">
                <a16:creationId xmlns:a16="http://schemas.microsoft.com/office/drawing/2014/main" id="{D59DA059-81CB-17AD-88C6-D5FB51E8F1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570" y="3258979"/>
            <a:ext cx="8806492" cy="24622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RTC+B Stabilization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07C852E-4F19-D3F5-A000-CCB4F8DAD52B}"/>
              </a:ext>
            </a:extLst>
          </p:cNvPr>
          <p:cNvSpPr txBox="1"/>
          <p:nvPr/>
        </p:nvSpPr>
        <p:spPr>
          <a:xfrm>
            <a:off x="2772741" y="1249932"/>
            <a:ext cx="370549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i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100" b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400" b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50" b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300" b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b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b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</p:txBody>
      </p:sp>
      <p:sp>
        <p:nvSpPr>
          <p:cNvPr id="16" name="TextBox 21">
            <a:extLst>
              <a:ext uri="{FF2B5EF4-FFF2-40B4-BE49-F238E27FC236}">
                <a16:creationId xmlns:a16="http://schemas.microsoft.com/office/drawing/2014/main" id="{B078848B-BCDB-88EA-9743-D0EE5028EC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5675" y="5627332"/>
            <a:ext cx="2670126" cy="338554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0" kern="0" dirty="0"/>
              <a:t>NPRR1234(c) – RIOO changes for End-Use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0" kern="0" dirty="0"/>
              <a:t>	 Industry Classification to Loads</a:t>
            </a:r>
          </a:p>
        </p:txBody>
      </p:sp>
      <p:sp>
        <p:nvSpPr>
          <p:cNvPr id="20" name="TextBox 12">
            <a:extLst>
              <a:ext uri="{FF2B5EF4-FFF2-40B4-BE49-F238E27FC236}">
                <a16:creationId xmlns:a16="http://schemas.microsoft.com/office/drawing/2014/main" id="{C37EF6AC-93FC-8A71-3A71-FCF0AFDA0A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274" y="1828800"/>
            <a:ext cx="1437613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>
                <a:solidFill>
                  <a:srgbClr val="FF0000"/>
                </a:solidFill>
              </a:rPr>
              <a:t>1/1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15A8CEA-BAFF-1D03-2117-3C6AF3438777}"/>
              </a:ext>
            </a:extLst>
          </p:cNvPr>
          <p:cNvSpPr txBox="1"/>
          <p:nvPr/>
        </p:nvSpPr>
        <p:spPr>
          <a:xfrm>
            <a:off x="1282018" y="1271947"/>
            <a:ext cx="37054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r>
              <a:rPr lang="en-US" sz="700" b="1" i="1" kern="0" dirty="0">
                <a:solidFill>
                  <a:srgbClr val="000000"/>
                </a:solidFill>
              </a:rPr>
              <a:t> </a:t>
            </a: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4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400" b="1" i="1" kern="0" dirty="0">
              <a:solidFill>
                <a:srgbClr val="000000"/>
              </a:solidFill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endParaRPr lang="en-US" sz="1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endParaRPr lang="en-US" sz="1000" b="1" i="1" kern="0" dirty="0">
              <a:solidFill>
                <a:srgbClr val="000000"/>
              </a:solidFill>
            </a:endParaRPr>
          </a:p>
        </p:txBody>
      </p:sp>
      <p:sp>
        <p:nvSpPr>
          <p:cNvPr id="22" name="TextBox 12">
            <a:extLst>
              <a:ext uri="{FF2B5EF4-FFF2-40B4-BE49-F238E27FC236}">
                <a16:creationId xmlns:a16="http://schemas.microsoft.com/office/drawing/2014/main" id="{539F6BDE-26DD-65ED-FE29-90C42F6E2D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274" y="2389418"/>
            <a:ext cx="1437613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>
                <a:solidFill>
                  <a:srgbClr val="FF0000"/>
                </a:solidFill>
              </a:rPr>
              <a:t>2/1</a:t>
            </a:r>
          </a:p>
        </p:txBody>
      </p:sp>
      <p:sp>
        <p:nvSpPr>
          <p:cNvPr id="23" name="TextBox 15">
            <a:extLst>
              <a:ext uri="{FF2B5EF4-FFF2-40B4-BE49-F238E27FC236}">
                <a16:creationId xmlns:a16="http://schemas.microsoft.com/office/drawing/2014/main" id="{50418613-D793-B0EA-8C27-5C688A3602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818" y="2057400"/>
            <a:ext cx="2875894" cy="24622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SCR820 TO/QSE Testing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15C0283-9C40-B185-4C17-3423D4A48634}"/>
              </a:ext>
            </a:extLst>
          </p:cNvPr>
          <p:cNvSpPr txBox="1"/>
          <p:nvPr/>
        </p:nvSpPr>
        <p:spPr>
          <a:xfrm>
            <a:off x="5686619" y="4249726"/>
            <a:ext cx="3705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NS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i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</p:txBody>
      </p:sp>
      <p:sp>
        <p:nvSpPr>
          <p:cNvPr id="18" name="TextBox 12">
            <a:extLst>
              <a:ext uri="{FF2B5EF4-FFF2-40B4-BE49-F238E27FC236}">
                <a16:creationId xmlns:a16="http://schemas.microsoft.com/office/drawing/2014/main" id="{26747147-02FA-30D8-A572-83F4945A12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7887" y="2265824"/>
            <a:ext cx="1525809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>
                <a:solidFill>
                  <a:srgbClr val="FF0000"/>
                </a:solidFill>
              </a:rPr>
              <a:t>3/2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6A1DD0C-EE57-AD14-D185-A6EE7A9251D6}"/>
              </a:ext>
            </a:extLst>
          </p:cNvPr>
          <p:cNvSpPr txBox="1"/>
          <p:nvPr/>
        </p:nvSpPr>
        <p:spPr>
          <a:xfrm>
            <a:off x="447979" y="5008369"/>
            <a:ext cx="8263801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Numerous projects are initiating in 2026 and will eventually have go-live targets</a:t>
            </a:r>
          </a:p>
        </p:txBody>
      </p:sp>
    </p:spTree>
    <p:extLst>
      <p:ext uri="{BB962C8B-B14F-4D97-AF65-F5344CB8AC3E}">
        <p14:creationId xmlns:p14="http://schemas.microsoft.com/office/powerpoint/2010/main" val="33493578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24EE8C-ECB6-AD3C-10F2-CDB970CAEE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5501DD2C-C8AE-00F0-D9AE-7F5EF0FE9A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5943600" cy="470111"/>
          </a:xfrm>
        </p:spPr>
        <p:txBody>
          <a:bodyPr/>
          <a:lstStyle/>
          <a:p>
            <a:r>
              <a:rPr lang="en-US" sz="2400" b="1" dirty="0">
                <a:solidFill>
                  <a:schemeClr val="accent1"/>
                </a:solidFill>
              </a:rPr>
              <a:t>Other Project Updates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0D26A02-3D08-DFF2-2B24-22AAFEC799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551" y="952500"/>
            <a:ext cx="8750898" cy="5143500"/>
          </a:xfrm>
        </p:spPr>
        <p:txBody>
          <a:bodyPr/>
          <a:lstStyle/>
          <a:p>
            <a:pPr>
              <a:tabLst>
                <a:tab pos="1774825" algn="l"/>
                <a:tab pos="1997075" algn="l"/>
                <a:tab pos="2516188" algn="l"/>
                <a:tab pos="7199313" algn="l"/>
              </a:tabLst>
            </a:pPr>
            <a:r>
              <a:rPr lang="en-US" sz="1600" dirty="0"/>
              <a:t>NPRR1290 Phase 2 – Gap Resolutions and Clarifications for RTC+B</a:t>
            </a:r>
            <a:endParaRPr lang="en-US" sz="1600" i="1" dirty="0">
              <a:solidFill>
                <a:schemeClr val="accent3">
                  <a:lumMod val="75000"/>
                </a:schemeClr>
              </a:solidFill>
            </a:endParaRPr>
          </a:p>
          <a:p>
            <a:pPr lvl="1">
              <a:tabLst>
                <a:tab pos="1774825" algn="l"/>
                <a:tab pos="1997075" algn="l"/>
                <a:tab pos="2516188" algn="l"/>
                <a:tab pos="7199313" algn="l"/>
              </a:tabLst>
            </a:pPr>
            <a:r>
              <a:rPr lang="en-US" sz="1400" dirty="0">
                <a:solidFill>
                  <a:srgbClr val="212529"/>
                </a:solidFill>
                <a:latin typeface="Arial" panose="020B0604020202020204" pitchFamily="34" charset="0"/>
              </a:rPr>
              <a:t>The team was ready to kick this off as part of RTC+B stabilization</a:t>
            </a:r>
          </a:p>
          <a:p>
            <a:pPr lvl="1">
              <a:tabLst>
                <a:tab pos="1774825" algn="l"/>
                <a:tab pos="1997075" algn="l"/>
                <a:tab pos="2516188" algn="l"/>
                <a:tab pos="7199313" algn="l"/>
              </a:tabLst>
            </a:pPr>
            <a:r>
              <a:rPr lang="en-US" sz="1400" dirty="0">
                <a:solidFill>
                  <a:srgbClr val="212529"/>
                </a:solidFill>
                <a:latin typeface="Arial" panose="020B0604020202020204" pitchFamily="34" charset="0"/>
              </a:rPr>
              <a:t>Discovered an issue with the language – ERCOT will file an urgent NPRR to resolve</a:t>
            </a:r>
          </a:p>
          <a:p>
            <a:pPr lvl="1">
              <a:tabLst>
                <a:tab pos="1774825" algn="l"/>
                <a:tab pos="1997075" algn="l"/>
                <a:tab pos="2516188" algn="l"/>
                <a:tab pos="7199313" algn="l"/>
              </a:tabLst>
            </a:pPr>
            <a:r>
              <a:rPr lang="en-US" sz="1400" dirty="0">
                <a:solidFill>
                  <a:srgbClr val="212529"/>
                </a:solidFill>
                <a:latin typeface="Arial" panose="020B0604020202020204" pitchFamily="34" charset="0"/>
              </a:rPr>
              <a:t>Path forward is now TBD – may require a stand-alone project</a:t>
            </a:r>
            <a:endParaRPr lang="en-US" sz="1400" dirty="0">
              <a:solidFill>
                <a:srgbClr val="212529"/>
              </a:solidFill>
            </a:endParaRPr>
          </a:p>
          <a:p>
            <a:pPr>
              <a:tabLst>
                <a:tab pos="1774825" algn="l"/>
                <a:tab pos="1997075" algn="l"/>
                <a:tab pos="2516188" algn="l"/>
                <a:tab pos="7199313" algn="l"/>
              </a:tabLst>
            </a:pPr>
            <a:endParaRPr lang="en-US" sz="1200" dirty="0"/>
          </a:p>
          <a:p>
            <a:pPr>
              <a:tabLst>
                <a:tab pos="1774825" algn="l"/>
                <a:tab pos="1997075" algn="l"/>
                <a:tab pos="2516188" algn="l"/>
                <a:tab pos="7199313" algn="l"/>
              </a:tabLst>
            </a:pPr>
            <a:r>
              <a:rPr lang="en-US" sz="1600" dirty="0"/>
              <a:t>NPRR1198 – Congestion Mitigation Using Topology Reconfigurations</a:t>
            </a:r>
            <a:endParaRPr lang="en-US" sz="1600" i="1" dirty="0"/>
          </a:p>
          <a:p>
            <a:pPr lvl="1">
              <a:tabLst>
                <a:tab pos="1774825" algn="l"/>
                <a:tab pos="1997075" algn="l"/>
                <a:tab pos="2516188" algn="l"/>
                <a:tab pos="7199313" algn="l"/>
              </a:tabLst>
            </a:pPr>
            <a:r>
              <a:rPr lang="en-US" sz="1400" dirty="0"/>
              <a:t>Targeting April 2026 start – expecting late Q3 / early Q4 go-live</a:t>
            </a:r>
          </a:p>
          <a:p>
            <a:pPr lvl="1">
              <a:tabLst>
                <a:tab pos="1774825" algn="l"/>
                <a:tab pos="1997075" algn="l"/>
                <a:tab pos="2516188" algn="l"/>
                <a:tab pos="7199313" algn="l"/>
              </a:tabLst>
            </a:pPr>
            <a:r>
              <a:rPr lang="en-US" sz="1400" dirty="0">
                <a:solidFill>
                  <a:srgbClr val="212529"/>
                </a:solidFill>
              </a:rPr>
              <a:t>This is one of the “high priority” items identified in last year’s prioritization workshop</a:t>
            </a:r>
          </a:p>
          <a:p>
            <a:pPr lvl="1">
              <a:tabLst>
                <a:tab pos="1774825" algn="l"/>
                <a:tab pos="1997075" algn="l"/>
                <a:tab pos="2516188" algn="l"/>
                <a:tab pos="7199313" algn="l"/>
              </a:tabLst>
            </a:pPr>
            <a:endParaRPr lang="en-US" sz="1200" dirty="0">
              <a:solidFill>
                <a:srgbClr val="212529"/>
              </a:solidFill>
              <a:latin typeface="Roboto" panose="02000000000000000000" pitchFamily="2" charset="0"/>
            </a:endParaRPr>
          </a:p>
          <a:p>
            <a:pPr>
              <a:tabLst>
                <a:tab pos="1774825" algn="l"/>
                <a:tab pos="1997075" algn="l"/>
                <a:tab pos="2516188" algn="l"/>
                <a:tab pos="7199313" algn="l"/>
              </a:tabLst>
            </a:pPr>
            <a:r>
              <a:rPr lang="en-US" sz="1600" dirty="0"/>
              <a:t>NPRR1201 – </a:t>
            </a:r>
            <a:r>
              <a:rPr lang="en-US" sz="1400" dirty="0"/>
              <a:t>Limitations on Resettlement Timeline &amp; Default Uplift Exposure Adjustments</a:t>
            </a:r>
            <a:endParaRPr lang="en-US" sz="1600" dirty="0"/>
          </a:p>
          <a:p>
            <a:pPr lvl="1">
              <a:tabLst>
                <a:tab pos="1774825" algn="l"/>
                <a:tab pos="1997075" algn="l"/>
                <a:tab pos="2516188" algn="l"/>
                <a:tab pos="7199313" algn="l"/>
              </a:tabLst>
            </a:pPr>
            <a:r>
              <a:rPr lang="en-US" sz="1400" dirty="0"/>
              <a:t>Targeting July 2026 start with go-live in late 2026</a:t>
            </a:r>
          </a:p>
          <a:p>
            <a:pPr>
              <a:tabLst>
                <a:tab pos="1774825" algn="l"/>
                <a:tab pos="1997075" algn="l"/>
                <a:tab pos="2516188" algn="l"/>
                <a:tab pos="7199313" algn="l"/>
              </a:tabLst>
            </a:pPr>
            <a:endParaRPr lang="en-US" sz="1200" dirty="0"/>
          </a:p>
          <a:p>
            <a:pPr>
              <a:tabLst>
                <a:tab pos="1774825" algn="l"/>
                <a:tab pos="1997075" algn="l"/>
                <a:tab pos="2516188" algn="l"/>
                <a:tab pos="7199313" algn="l"/>
              </a:tabLst>
            </a:pPr>
            <a:r>
              <a:rPr lang="en-US" sz="1600" dirty="0"/>
              <a:t>NPRR1238 – </a:t>
            </a:r>
            <a:r>
              <a:rPr lang="en-US" sz="1400" dirty="0"/>
              <a:t>Voluntary Registration of Loads with Curtailable Load Capabilities</a:t>
            </a:r>
          </a:p>
          <a:p>
            <a:pPr lvl="1">
              <a:tabLst>
                <a:tab pos="1774825" algn="l"/>
                <a:tab pos="1997075" algn="l"/>
                <a:tab pos="2516188" algn="l"/>
                <a:tab pos="7199313" algn="l"/>
              </a:tabLst>
            </a:pPr>
            <a:r>
              <a:rPr lang="en-US" sz="1400" dirty="0">
                <a:latin typeface="Arial" panose="020B0604020202020204" pitchFamily="34" charset="0"/>
              </a:rPr>
              <a:t>Part of Large Load Curtailment Manager project (Initiated in February 2026)</a:t>
            </a:r>
          </a:p>
          <a:p>
            <a:pPr lvl="1">
              <a:tabLst>
                <a:tab pos="1774825" algn="l"/>
                <a:tab pos="1997075" algn="l"/>
                <a:tab pos="2516188" algn="l"/>
                <a:tab pos="7199313" algn="l"/>
              </a:tabLst>
            </a:pPr>
            <a:r>
              <a:rPr lang="en-US" sz="1400" dirty="0">
                <a:latin typeface="Arial" panose="020B0604020202020204" pitchFamily="34" charset="0"/>
              </a:rPr>
              <a:t>Targeting partial implementation by summer 2026 with full scope delivered by end of 2026</a:t>
            </a:r>
          </a:p>
          <a:p>
            <a:pPr lvl="1">
              <a:tabLst>
                <a:tab pos="1774825" algn="l"/>
                <a:tab pos="1997075" algn="l"/>
                <a:tab pos="2516188" algn="l"/>
                <a:tab pos="7199313" algn="l"/>
              </a:tabLst>
            </a:pPr>
            <a:r>
              <a:rPr lang="en-US" sz="1400" dirty="0">
                <a:latin typeface="Arial" panose="020B0604020202020204" pitchFamily="34" charset="0"/>
              </a:rPr>
              <a:t>ERCOT expecting to file an NPRR to codify SB6-related curtailments in the Protocols</a:t>
            </a:r>
          </a:p>
          <a:p>
            <a:pPr>
              <a:tabLst>
                <a:tab pos="1774825" algn="l"/>
                <a:tab pos="1997075" algn="l"/>
                <a:tab pos="2516188" algn="l"/>
                <a:tab pos="7199313" algn="l"/>
              </a:tabLst>
            </a:pPr>
            <a:endParaRPr lang="en-US" sz="1200" dirty="0">
              <a:latin typeface="Arial" panose="020B0604020202020204" pitchFamily="34" charset="0"/>
            </a:endParaRPr>
          </a:p>
          <a:p>
            <a:pPr>
              <a:tabLst>
                <a:tab pos="1774825" algn="l"/>
                <a:tab pos="1997075" algn="l"/>
                <a:tab pos="2516188" algn="l"/>
                <a:tab pos="7199313" algn="l"/>
              </a:tabLst>
            </a:pPr>
            <a:r>
              <a:rPr lang="en-US" sz="1600" dirty="0"/>
              <a:t>Targeting April 2026 for the next prioritization discussion at PRS</a:t>
            </a:r>
          </a:p>
          <a:p>
            <a:pPr lvl="1">
              <a:tabLst>
                <a:tab pos="1774825" algn="l"/>
                <a:tab pos="1997075" algn="l"/>
                <a:tab pos="2516188" algn="l"/>
                <a:tab pos="7199313" algn="l"/>
              </a:tabLst>
            </a:pPr>
            <a:r>
              <a:rPr lang="en-US" sz="1400" dirty="0">
                <a:latin typeface="Arial" panose="020B0604020202020204" pitchFamily="34" charset="0"/>
              </a:rPr>
              <a:t>Plans for 2026 will largely be in place (and in motion) by that time</a:t>
            </a:r>
            <a:endParaRPr lang="en-US" sz="1600" dirty="0">
              <a:latin typeface="Arial" panose="020B0604020202020204" pitchFamily="34" charset="0"/>
            </a:endParaRP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008C170-CBF9-94DE-A5DA-C0E084FD7732}"/>
              </a:ext>
            </a:extLst>
          </p:cNvPr>
          <p:cNvSpPr txBox="1">
            <a:spLocks/>
          </p:cNvSpPr>
          <p:nvPr/>
        </p:nvSpPr>
        <p:spPr>
          <a:xfrm>
            <a:off x="8763000" y="6561138"/>
            <a:ext cx="228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D93BD3E-1E9A-4970-A6F7-E7AC52762E0C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39873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97022"/>
            <a:ext cx="8610600" cy="518318"/>
          </a:xfrm>
        </p:spPr>
        <p:txBody>
          <a:bodyPr/>
          <a:lstStyle/>
          <a:p>
            <a:r>
              <a:rPr lang="en-US" sz="2000" dirty="0"/>
              <a:t>Priority / Rank Recommendations for Revision Requests with Impacts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0715940"/>
              </p:ext>
            </p:extLst>
          </p:nvPr>
        </p:nvGraphicFramePr>
        <p:xfrm>
          <a:off x="89933" y="1078626"/>
          <a:ext cx="8955921" cy="11464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16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7118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45975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Revision Request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Description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Priority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Rank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Comments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043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u="none" strike="noStrike" baseline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26560372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1165001"/>
              </p:ext>
            </p:extLst>
          </p:nvPr>
        </p:nvGraphicFramePr>
        <p:xfrm>
          <a:off x="3581400" y="861060"/>
          <a:ext cx="2133599" cy="2914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35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91455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Recommendations for…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TextBox 23"/>
          <p:cNvSpPr txBox="1">
            <a:spLocks noChangeArrowheads="1"/>
          </p:cNvSpPr>
          <p:nvPr/>
        </p:nvSpPr>
        <p:spPr bwMode="auto">
          <a:xfrm>
            <a:off x="2286000" y="5666080"/>
            <a:ext cx="5181600" cy="661720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u="sng" kern="0" dirty="0">
                <a:solidFill>
                  <a:srgbClr val="000000"/>
                </a:solidFill>
              </a:rPr>
              <a:t>PPL Rank Information</a:t>
            </a:r>
            <a:endParaRPr kumimoji="0" lang="en-US" sz="1000" i="0" u="sng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tabLst>
                <a:tab pos="2001838" algn="l"/>
                <a:tab pos="2627313" algn="l"/>
                <a:tab pos="4572000" algn="l"/>
              </a:tabLst>
              <a:defRPr/>
            </a:pPr>
            <a:r>
              <a:rPr lang="en-US" sz="900" b="0" kern="0" dirty="0">
                <a:solidFill>
                  <a:srgbClr val="000000"/>
                </a:solidFill>
              </a:rPr>
              <a:t>Next 2025 Rank in Business Strategy 	= 4580	Next 2028 Rank in Business Strategy 	= 5110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tabLst>
                <a:tab pos="2001838" algn="l"/>
                <a:tab pos="2627313" algn="l"/>
                <a:tab pos="4572000" algn="l"/>
              </a:tabLst>
              <a:defRPr/>
            </a:pPr>
            <a:r>
              <a:rPr lang="en-US" sz="900" b="0" kern="0" dirty="0">
                <a:solidFill>
                  <a:srgbClr val="000000"/>
                </a:solidFill>
              </a:rPr>
              <a:t>Next 2026 Rank in Business Strategy 	= 4820	</a:t>
            </a:r>
            <a:r>
              <a:rPr lang="en-US" sz="900" b="0" kern="0" dirty="0">
                <a:solidFill>
                  <a:schemeClr val="bg1"/>
                </a:solidFill>
              </a:rPr>
              <a:t>Next 2029 Rank in Business Strategy 	= 5300</a:t>
            </a:r>
          </a:p>
          <a:p>
            <a:pPr lvl="0" eaLnBrk="1" fontAlgn="base" hangingPunct="1">
              <a:spcBef>
                <a:spcPct val="0"/>
              </a:spcBef>
              <a:spcAft>
                <a:spcPct val="0"/>
              </a:spcAft>
              <a:tabLst>
                <a:tab pos="2001838" algn="l"/>
                <a:tab pos="2627313" algn="l"/>
                <a:tab pos="4572000" algn="l"/>
              </a:tabLst>
              <a:defRPr/>
            </a:pPr>
            <a:r>
              <a:rPr lang="en-US" sz="900" b="0" kern="0" dirty="0">
                <a:solidFill>
                  <a:srgbClr val="000000"/>
                </a:solidFill>
              </a:rPr>
              <a:t>Next 2027 Rank in Business Strategy	= 4910	Next Rank in Regulatory 	= 430</a:t>
            </a:r>
          </a:p>
        </p:txBody>
      </p:sp>
    </p:spTree>
    <p:extLst>
      <p:ext uri="{BB962C8B-B14F-4D97-AF65-F5344CB8AC3E}">
        <p14:creationId xmlns:p14="http://schemas.microsoft.com/office/powerpoint/2010/main" val="1350252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6705600" cy="518318"/>
          </a:xfrm>
        </p:spPr>
        <p:txBody>
          <a:bodyPr/>
          <a:lstStyle/>
          <a:p>
            <a:r>
              <a:rPr lang="en-US" sz="2400" b="1" dirty="0">
                <a:solidFill>
                  <a:schemeClr val="accent1"/>
                </a:solidFill>
              </a:rPr>
              <a:t>Technology Working Group (TWG)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C7C0899-E457-4E0E-9843-38E0B3739B05}"/>
              </a:ext>
            </a:extLst>
          </p:cNvPr>
          <p:cNvSpPr txBox="1">
            <a:spLocks/>
          </p:cNvSpPr>
          <p:nvPr/>
        </p:nvSpPr>
        <p:spPr>
          <a:xfrm>
            <a:off x="381000" y="990600"/>
            <a:ext cx="7086600" cy="5334000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tabLst>
                <a:tab pos="788670" algn="l"/>
                <a:tab pos="2743200" algn="ctr"/>
                <a:tab pos="4105275" algn="l"/>
              </a:tabLst>
            </a:pPr>
            <a:r>
              <a:rPr lang="en-US" sz="1800" dirty="0"/>
              <a:t>Agenda for TWG meeting held on 1/22/2026:</a:t>
            </a:r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r>
              <a:rPr lang="en-US" sz="1800" dirty="0"/>
              <a:t>Next TWG scheduled for 2/19/2026</a:t>
            </a:r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 lvl="1">
              <a:tabLst>
                <a:tab pos="788670" algn="l"/>
                <a:tab pos="2743200" algn="ctr"/>
                <a:tab pos="4105275" algn="l"/>
              </a:tabLst>
            </a:pPr>
            <a:endParaRPr lang="en-US" sz="14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2403831-46D4-040B-68C1-A092020ABD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8608" y="1447800"/>
            <a:ext cx="5957992" cy="4179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09273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473BF9-7D63-4B47-6CF2-6FD0CEB72E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8242A9-75DD-E366-E504-CECF9A780A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001000" cy="518318"/>
          </a:xfrm>
        </p:spPr>
        <p:txBody>
          <a:bodyPr/>
          <a:lstStyle/>
          <a:p>
            <a:r>
              <a:rPr lang="en-US" sz="2400" dirty="0"/>
              <a:t>Aging Revision Request Project History</a:t>
            </a:r>
            <a:endParaRPr lang="en-US" sz="1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4D8E60-620F-7F86-8D61-096730BA22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93BD3E-1E9A-4970-A6F7-E7AC52762E0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CD0E5B2-FCEC-39D6-4872-6C56C3B941D5}"/>
              </a:ext>
            </a:extLst>
          </p:cNvPr>
          <p:cNvSpPr txBox="1"/>
          <p:nvPr/>
        </p:nvSpPr>
        <p:spPr>
          <a:xfrm>
            <a:off x="739140" y="5775451"/>
            <a:ext cx="7665720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prstClr val="black"/>
                </a:solidFill>
                <a:latin typeface="Arial" panose="020B0604020202020204"/>
              </a:rPr>
              <a:t>Key Takeaway: Aging backlog has remained relatively steady since 2021</a:t>
            </a:r>
            <a:endParaRPr lang="en-US" sz="1400" dirty="0">
              <a:solidFill>
                <a:prstClr val="black"/>
              </a:solidFill>
              <a:latin typeface="Arial" panose="020B0604020202020204"/>
            </a:endParaRPr>
          </a:p>
        </p:txBody>
      </p:sp>
      <p:sp>
        <p:nvSpPr>
          <p:cNvPr id="15" name="TextBox 3">
            <a:extLst>
              <a:ext uri="{FF2B5EF4-FFF2-40B4-BE49-F238E27FC236}">
                <a16:creationId xmlns:a16="http://schemas.microsoft.com/office/drawing/2014/main" id="{19187A7D-E9F2-C045-3A92-63CF3C81B7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964" y="5029200"/>
            <a:ext cx="8564071" cy="24006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sz="1200" b="0" dirty="0"/>
              <a:t>Population:  Aging Revision Requests as of 8/2020 plus any new approved RRs with related projects since 8/2020</a:t>
            </a:r>
          </a:p>
        </p:txBody>
      </p:sp>
      <p:pic>
        <p:nvPicPr>
          <p:cNvPr id="5" name="Picture 4" descr="Chart, bar chart&#10;&#10;AI-generated content may be incorrect.">
            <a:extLst>
              <a:ext uri="{FF2B5EF4-FFF2-40B4-BE49-F238E27FC236}">
                <a16:creationId xmlns:a16="http://schemas.microsoft.com/office/drawing/2014/main" id="{1CB90674-9334-D6C6-9D23-648045CB8C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219200"/>
            <a:ext cx="9144000" cy="3250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71068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BAEAF2-81C4-A617-EAAD-EEEE56CFB1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A486BB-41CA-E4E6-CAEE-127B3BD793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6096000" cy="518318"/>
          </a:xfrm>
        </p:spPr>
        <p:txBody>
          <a:bodyPr/>
          <a:lstStyle/>
          <a:p>
            <a:r>
              <a:rPr lang="en-US" sz="2400" dirty="0"/>
              <a:t>2026 Project Planning</a:t>
            </a:r>
            <a:endParaRPr lang="en-US" sz="1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8358F5-3828-4B9E-EC40-3843134278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93BD3E-1E9A-4970-A6F7-E7AC52762E0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463F58A-7732-2C37-15DC-1F1BE0D5EA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838200"/>
            <a:ext cx="8686800" cy="5426766"/>
          </a:xfrm>
        </p:spPr>
        <p:txBody>
          <a:bodyPr lIns="91440" tIns="45720" rIns="91440" bIns="45720" anchor="t"/>
          <a:lstStyle/>
          <a:p>
            <a:pPr>
              <a:tabLst>
                <a:tab pos="788670" algn="l"/>
                <a:tab pos="2743200" algn="ctr"/>
                <a:tab pos="4105275" algn="l"/>
              </a:tabLst>
            </a:pPr>
            <a:r>
              <a:rPr lang="en-US" sz="1600" dirty="0"/>
              <a:t>ERCOT understands that Market Participants need lead time to implement changes in their systems for many Revision Requests</a:t>
            </a:r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600" dirty="0"/>
          </a:p>
          <a:p>
            <a:pPr>
              <a:tabLst>
                <a:tab pos="787400" algn="l"/>
                <a:tab pos="2292350" algn="l"/>
                <a:tab pos="2743200" algn="ctr"/>
              </a:tabLst>
            </a:pPr>
            <a:r>
              <a:rPr lang="en-US" sz="1600" dirty="0"/>
              <a:t>Approved Revision Request Project Starts</a:t>
            </a:r>
          </a:p>
          <a:p>
            <a:pPr lvl="1">
              <a:tabLst>
                <a:tab pos="787400" algn="l"/>
                <a:tab pos="2292350" algn="l"/>
                <a:tab pos="2743200" algn="ctr"/>
              </a:tabLst>
            </a:pPr>
            <a:r>
              <a:rPr lang="en-US" sz="1400" dirty="0"/>
              <a:t>NPRR936 – CRR Account Holder Limits</a:t>
            </a:r>
          </a:p>
          <a:p>
            <a:pPr lvl="1">
              <a:tabLst>
                <a:tab pos="787400" algn="l"/>
                <a:tab pos="2292350" algn="l"/>
                <a:tab pos="2743200" algn="ctr"/>
              </a:tabLst>
            </a:pPr>
            <a:r>
              <a:rPr lang="en-US" sz="1400" dirty="0">
                <a:solidFill>
                  <a:schemeClr val="accent3">
                    <a:lumMod val="75000"/>
                  </a:schemeClr>
                </a:solidFill>
              </a:rPr>
              <a:t>NPRR1188 – Implement Nodal Dispatch and Energy Settlement for Controllable Load Resources</a:t>
            </a:r>
          </a:p>
          <a:p>
            <a:pPr lvl="1">
              <a:tabLst>
                <a:tab pos="787400" algn="l"/>
                <a:tab pos="2292350" algn="l"/>
                <a:tab pos="2743200" algn="ctr"/>
              </a:tabLst>
            </a:pPr>
            <a:r>
              <a:rPr lang="en-US" sz="1400" dirty="0">
                <a:solidFill>
                  <a:schemeClr val="accent3">
                    <a:lumMod val="75000"/>
                  </a:schemeClr>
                </a:solidFill>
              </a:rPr>
              <a:t>NPRR1238 – Voluntary Registration of Loads with Curtailable Load Capabilities</a:t>
            </a:r>
          </a:p>
          <a:p>
            <a:pPr lvl="1">
              <a:tabLst>
                <a:tab pos="787400" algn="l"/>
                <a:tab pos="2292350" algn="l"/>
                <a:tab pos="2743200" algn="ctr"/>
              </a:tabLst>
            </a:pPr>
            <a:r>
              <a:rPr lang="en-US" sz="1400" dirty="0">
                <a:solidFill>
                  <a:schemeClr val="accent3">
                    <a:lumMod val="75000"/>
                  </a:schemeClr>
                </a:solidFill>
              </a:rPr>
              <a:t>NPRR1244</a:t>
            </a:r>
            <a:r>
              <a:rPr lang="en-US" sz="1400" dirty="0"/>
              <a:t> – </a:t>
            </a:r>
            <a:r>
              <a:rPr lang="en-US" sz="1400" dirty="0">
                <a:solidFill>
                  <a:schemeClr val="accent3">
                    <a:lumMod val="75000"/>
                  </a:schemeClr>
                </a:solidFill>
              </a:rPr>
              <a:t>Clarification of CLR Primary Frequency Response Responsibilities</a:t>
            </a:r>
          </a:p>
          <a:p>
            <a:pPr lvl="1">
              <a:tabLst>
                <a:tab pos="787400" algn="l"/>
                <a:tab pos="2292350" algn="l"/>
                <a:tab pos="2743200" algn="ctr"/>
              </a:tabLst>
            </a:pPr>
            <a:r>
              <a:rPr lang="en-US" sz="1400" dirty="0">
                <a:solidFill>
                  <a:schemeClr val="accent3">
                    <a:lumMod val="75000"/>
                  </a:schemeClr>
                </a:solidFill>
              </a:rPr>
              <a:t>NPRR1277 – Revisions to EAL Formula</a:t>
            </a:r>
          </a:p>
          <a:p>
            <a:pPr lvl="1">
              <a:tabLst>
                <a:tab pos="787400" algn="l"/>
                <a:tab pos="2292350" algn="l"/>
                <a:tab pos="2743200" algn="ctr"/>
              </a:tabLst>
            </a:pPr>
            <a:r>
              <a:rPr lang="en-US" sz="1400" dirty="0">
                <a:solidFill>
                  <a:schemeClr val="accent3">
                    <a:lumMod val="75000"/>
                  </a:schemeClr>
                </a:solidFill>
              </a:rPr>
              <a:t>NPRR1281 – Improvements to Alternate FFSS Resource Designation</a:t>
            </a:r>
          </a:p>
          <a:p>
            <a:pPr lvl="1">
              <a:tabLst>
                <a:tab pos="787400" algn="l"/>
                <a:tab pos="2292350" algn="l"/>
                <a:tab pos="2743200" algn="ctr"/>
              </a:tabLst>
            </a:pPr>
            <a:r>
              <a:rPr lang="en-US" sz="1400" dirty="0"/>
              <a:t>NPRR1288 – Remove Multiple Month Transactions in CRR Auctions</a:t>
            </a:r>
          </a:p>
          <a:p>
            <a:pPr lvl="1">
              <a:tabLst>
                <a:tab pos="787400" algn="l"/>
                <a:tab pos="2292350" algn="l"/>
                <a:tab pos="2743200" algn="ctr"/>
              </a:tabLst>
            </a:pPr>
            <a:r>
              <a:rPr lang="en-US" sz="1400" dirty="0"/>
              <a:t>NPRR1290 Phase 2 – Gap Resolutions and Clarifications for RTC+B</a:t>
            </a:r>
          </a:p>
          <a:p>
            <a:pPr>
              <a:tabLst>
                <a:tab pos="787400" algn="l"/>
                <a:tab pos="2292350" algn="l"/>
                <a:tab pos="2743200" algn="ctr"/>
              </a:tabLst>
            </a:pPr>
            <a:endParaRPr lang="en-US" sz="600" dirty="0"/>
          </a:p>
          <a:p>
            <a:pPr>
              <a:tabLst>
                <a:tab pos="787400" algn="l"/>
                <a:tab pos="2292350" algn="l"/>
                <a:tab pos="2743200" algn="ctr"/>
              </a:tabLst>
            </a:pPr>
            <a:r>
              <a:rPr lang="en-US" sz="1600" dirty="0"/>
              <a:t>Revision Request Projects with Potential for 2026 Implementation</a:t>
            </a:r>
          </a:p>
          <a:p>
            <a:pPr lvl="1">
              <a:tabLst>
                <a:tab pos="787400" algn="l"/>
                <a:tab pos="2292350" algn="l"/>
                <a:tab pos="2743200" algn="ctr"/>
              </a:tabLst>
            </a:pPr>
            <a:r>
              <a:rPr lang="en-US" sz="1400" dirty="0">
                <a:solidFill>
                  <a:schemeClr val="accent3">
                    <a:lumMod val="75000"/>
                  </a:schemeClr>
                </a:solidFill>
              </a:rPr>
              <a:t>NPRR1198 – Congestion Mitigation Using Topology Reconfigurations</a:t>
            </a:r>
          </a:p>
          <a:p>
            <a:pPr lvl="1">
              <a:tabLst>
                <a:tab pos="787400" algn="l"/>
                <a:tab pos="2292350" algn="l"/>
                <a:tab pos="2743200" algn="ctr"/>
              </a:tabLst>
            </a:pPr>
            <a:r>
              <a:rPr lang="en-US" sz="1400" dirty="0"/>
              <a:t>NPRR1201 – Limitations on Resettlement Timeline &amp; Default Uplift Exposure Adj</a:t>
            </a:r>
          </a:p>
          <a:p>
            <a:pPr lvl="1">
              <a:tabLst>
                <a:tab pos="787400" algn="l"/>
                <a:tab pos="2292350" algn="l"/>
                <a:tab pos="2743200" algn="ctr"/>
              </a:tabLst>
            </a:pPr>
            <a:r>
              <a:rPr lang="en-US" sz="1400" dirty="0"/>
              <a:t>SCR818 Phase 2 – Changes to Incorporate GIC Modeling Data into Existing Modeling Applications</a:t>
            </a:r>
          </a:p>
          <a:p>
            <a:pPr lvl="1">
              <a:tabLst>
                <a:tab pos="787400" algn="l"/>
                <a:tab pos="2292350" algn="l"/>
                <a:tab pos="2743200" algn="ctr"/>
              </a:tabLst>
            </a:pPr>
            <a:r>
              <a:rPr lang="en-US" sz="1400" dirty="0"/>
              <a:t>SCR829 – API for the NDCRC Application</a:t>
            </a:r>
          </a:p>
          <a:p>
            <a:pPr lvl="1">
              <a:tabLst>
                <a:tab pos="787400" algn="l"/>
                <a:tab pos="2292350" algn="l"/>
                <a:tab pos="2743200" algn="ctr"/>
              </a:tabLst>
            </a:pPr>
            <a:r>
              <a:rPr lang="en-US" sz="1400" dirty="0"/>
              <a:t>SCR831 – Short Circuit Model Integration</a:t>
            </a:r>
          </a:p>
          <a:p>
            <a:pPr lvl="1">
              <a:tabLst>
                <a:tab pos="787400" algn="l"/>
                <a:tab pos="2292350" algn="l"/>
                <a:tab pos="2743200" algn="ctr"/>
              </a:tabLst>
            </a:pPr>
            <a:endParaRPr lang="en-US" sz="600" dirty="0"/>
          </a:p>
          <a:p>
            <a:pPr>
              <a:tabLst>
                <a:tab pos="787400" algn="l"/>
                <a:tab pos="2292350" algn="l"/>
                <a:tab pos="2743200" algn="ctr"/>
              </a:tabLst>
            </a:pPr>
            <a:r>
              <a:rPr lang="en-US" sz="1600" dirty="0"/>
              <a:t>Other priority Review Request projects may start in 2026 with a future year Go-Live</a:t>
            </a:r>
          </a:p>
          <a:p>
            <a:pPr lvl="1">
              <a:tabLst>
                <a:tab pos="787400" algn="l"/>
                <a:tab pos="2292350" algn="l"/>
                <a:tab pos="2743200" algn="ctr"/>
              </a:tabLst>
            </a:pPr>
            <a:r>
              <a:rPr lang="en-US" sz="1400" dirty="0"/>
              <a:t>DRRS (NPRR1309, NPRR1310), Residential Demand (NPRR1296), Firming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D011A24-F9C8-DB64-03B1-BBD752A8C332}"/>
              </a:ext>
            </a:extLst>
          </p:cNvPr>
          <p:cNvSpPr txBox="1"/>
          <p:nvPr/>
        </p:nvSpPr>
        <p:spPr>
          <a:xfrm>
            <a:off x="2590800" y="6337319"/>
            <a:ext cx="4753096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chemeClr val="accent3">
                    <a:lumMod val="75000"/>
                  </a:schemeClr>
                </a:solidFill>
              </a:rPr>
              <a:t>Green Text: Deemed “High Priority” at 2025 Prioritization Workshop </a:t>
            </a:r>
          </a:p>
        </p:txBody>
      </p:sp>
    </p:spTree>
    <p:extLst>
      <p:ext uri="{BB962C8B-B14F-4D97-AF65-F5344CB8AC3E}">
        <p14:creationId xmlns:p14="http://schemas.microsoft.com/office/powerpoint/2010/main" val="943918542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248F63C-08AC-4CDD-B36F-0851B11853CB}">
  <ds:schemaRefs>
    <ds:schemaRef ds:uri="http://www.w3.org/XML/1998/namespace"/>
    <ds:schemaRef ds:uri="http://purl.org/dc/terms/"/>
    <ds:schemaRef ds:uri="http://schemas.microsoft.com/office/2006/documentManagement/types"/>
    <ds:schemaRef ds:uri="http://purl.org/dc/dcmitype/"/>
    <ds:schemaRef ds:uri="http://schemas.microsoft.com/office/2006/metadata/properties"/>
    <ds:schemaRef ds:uri="c34af464-7aa1-4edd-9be4-83dffc1cb926"/>
    <ds:schemaRef ds:uri="http://purl.org/dc/elements/1.1/"/>
    <ds:schemaRef ds:uri="http://schemas.microsoft.com/office/infopath/2007/PartnerControls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686AC9E6-93EC-408A-81EA-765D121FF0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0884B7F-5407-4A7E-885F-D19D0E5ED72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839396</TotalTime>
  <Words>968</Words>
  <Application>Microsoft Office PowerPoint</Application>
  <PresentationFormat>On-screen Show (4:3)</PresentationFormat>
  <Paragraphs>263</Paragraphs>
  <Slides>9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Calibri</vt:lpstr>
      <vt:lpstr>Courier New</vt:lpstr>
      <vt:lpstr>Roboto</vt:lpstr>
      <vt:lpstr>Wingdings</vt:lpstr>
      <vt:lpstr>1_Custom Design</vt:lpstr>
      <vt:lpstr>Office Theme</vt:lpstr>
      <vt:lpstr>Custom Design</vt:lpstr>
      <vt:lpstr>PowerPoint Presentation</vt:lpstr>
      <vt:lpstr>PowerPoint Presentation</vt:lpstr>
      <vt:lpstr>Recent / Upcoming Project Highlights</vt:lpstr>
      <vt:lpstr>2026 Release Targets – Approved NPRRs / SCRs / xGRRs </vt:lpstr>
      <vt:lpstr>Other Project Updates</vt:lpstr>
      <vt:lpstr>Priority / Rank Recommendations for Revision Requests with Impacts</vt:lpstr>
      <vt:lpstr>Technology Working Group (TWG)</vt:lpstr>
      <vt:lpstr>Aging Revision Request Project History</vt:lpstr>
      <vt:lpstr>2026 Project Planning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Anderson, Troy</cp:lastModifiedBy>
  <cp:revision>3151</cp:revision>
  <cp:lastPrinted>2024-02-06T15:16:31Z</cp:lastPrinted>
  <dcterms:created xsi:type="dcterms:W3CDTF">2016-01-21T15:20:31Z</dcterms:created>
  <dcterms:modified xsi:type="dcterms:W3CDTF">2026-02-09T20:25:49Z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2023-07-13T14:03:21Z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aeb57a52-e3b6-4d9f-97b5-8553c941019a</vt:lpwstr>
  </property>
  <property fmtid="{D5CDD505-2E9C-101B-9397-08002B2CF9AE}" pid="9" name="MSIP_Label_7084cbda-52b8-46fb-a7b7-cb5bd465ed85_ContentBits">
    <vt:lpwstr>0</vt:lpwstr>
  </property>
</Properties>
</file>