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notesMasterIdLst>
    <p:notesMasterId r:id="rId11"/>
  </p:notesMasterIdLst>
  <p:sldIdLst>
    <p:sldId id="256" r:id="rId4"/>
    <p:sldId id="261" r:id="rId5"/>
    <p:sldId id="266" r:id="rId6"/>
    <p:sldId id="268" r:id="rId7"/>
    <p:sldId id="269" r:id="rId8"/>
    <p:sldId id="265" r:id="rId9"/>
    <p:sldId id="26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87267" autoAdjust="0"/>
  </p:normalViewPr>
  <p:slideViewPr>
    <p:cSldViewPr snapToGrid="0">
      <p:cViewPr varScale="1">
        <p:scale>
          <a:sx n="47" d="100"/>
          <a:sy n="47" d="100"/>
        </p:scale>
        <p:origin x="1340" y="2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1.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95559C-BCDA-4A1A-BE5B-8C4875F1EF1B}" type="datetimeFigureOut">
              <a:rPr lang="en-US" smtClean="0"/>
              <a:t>2/5/2026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FF2BF2-B7F3-466E-B634-9595EB53257C}" type="slidenum">
              <a:rPr lang="en-US" smtClean="0"/>
              <a:t>‹#›</a:t>
            </a:fld>
            <a:endParaRPr lang="en-US" dirty="0"/>
          </a:p>
        </p:txBody>
      </p:sp>
    </p:spTree>
    <p:extLst>
      <p:ext uri="{BB962C8B-B14F-4D97-AF65-F5344CB8AC3E}">
        <p14:creationId xmlns:p14="http://schemas.microsoft.com/office/powerpoint/2010/main" val="2724387071"/>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FF2BF2-B7F3-466E-B634-9595EB53257C}" type="slidenum">
              <a:rPr lang="en-US" smtClean="0"/>
              <a:t>1</a:t>
            </a:fld>
            <a:endParaRPr lang="en-US" dirty="0"/>
          </a:p>
        </p:txBody>
      </p:sp>
    </p:spTree>
    <p:extLst>
      <p:ext uri="{BB962C8B-B14F-4D97-AF65-F5344CB8AC3E}">
        <p14:creationId xmlns:p14="http://schemas.microsoft.com/office/powerpoint/2010/main" val="27896624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FF2BF2-B7F3-466E-B634-9595EB53257C}" type="slidenum">
              <a:rPr lang="en-US" smtClean="0"/>
              <a:t>2</a:t>
            </a:fld>
            <a:endParaRPr lang="en-US" dirty="0"/>
          </a:p>
        </p:txBody>
      </p:sp>
    </p:spTree>
    <p:extLst>
      <p:ext uri="{BB962C8B-B14F-4D97-AF65-F5344CB8AC3E}">
        <p14:creationId xmlns:p14="http://schemas.microsoft.com/office/powerpoint/2010/main" val="11594381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55EF1C-CC4F-6639-F148-69BA0259EB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C1D084-684C-9419-EA49-11039C9A89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7110B8-340B-173A-B0A6-DCC2DF52333D}"/>
              </a:ext>
            </a:extLst>
          </p:cNvPr>
          <p:cNvSpPr>
            <a:spLocks noGrp="1"/>
          </p:cNvSpPr>
          <p:nvPr>
            <p:ph type="body" idx="1"/>
          </p:nvPr>
        </p:nvSpPr>
        <p:spPr/>
        <p:txBody>
          <a:bodyPr/>
          <a:lstStyle/>
          <a:p>
            <a:endParaRPr lang="en-US" dirty="0"/>
          </a:p>
        </p:txBody>
      </p:sp>
      <p:sp>
        <p:nvSpPr>
          <p:cNvPr id="4" name="Header Placeholder 3">
            <a:extLst>
              <a:ext uri="{FF2B5EF4-FFF2-40B4-BE49-F238E27FC236}">
                <a16:creationId xmlns:a16="http://schemas.microsoft.com/office/drawing/2014/main" id="{85A33CE2-5FCE-A814-15A9-30FBB274479F}"/>
              </a:ext>
            </a:extLst>
          </p:cNvPr>
          <p:cNvSpPr>
            <a:spLocks noGrp="1"/>
          </p:cNvSpPr>
          <p:nvPr>
            <p:ph type="hdr" sz="quarter"/>
          </p:nvPr>
        </p:nvSpPr>
        <p:spPr/>
        <p:txBody>
          <a:bodyPr/>
          <a:lstStyle/>
          <a:p>
            <a:endParaRPr lang="en-US" dirty="0"/>
          </a:p>
        </p:txBody>
      </p:sp>
      <p:sp>
        <p:nvSpPr>
          <p:cNvPr id="5" name="Footer Placeholder 4">
            <a:extLst>
              <a:ext uri="{FF2B5EF4-FFF2-40B4-BE49-F238E27FC236}">
                <a16:creationId xmlns:a16="http://schemas.microsoft.com/office/drawing/2014/main" id="{4E48FBBD-311A-08DD-F2E8-FF2FCFC294D8}"/>
              </a:ext>
            </a:extLst>
          </p:cNvPr>
          <p:cNvSpPr>
            <a:spLocks noGrp="1"/>
          </p:cNvSpPr>
          <p:nvPr>
            <p:ph type="ftr" sz="quarter" idx="4"/>
          </p:nvPr>
        </p:nvSpPr>
        <p:spPr/>
        <p:txBody>
          <a:bodyPr/>
          <a:lstStyle/>
          <a:p>
            <a:endParaRPr lang="en-US" dirty="0"/>
          </a:p>
        </p:txBody>
      </p:sp>
      <p:sp>
        <p:nvSpPr>
          <p:cNvPr id="6" name="Slide Number Placeholder 5">
            <a:extLst>
              <a:ext uri="{FF2B5EF4-FFF2-40B4-BE49-F238E27FC236}">
                <a16:creationId xmlns:a16="http://schemas.microsoft.com/office/drawing/2014/main" id="{A5D72F5B-90C6-4F03-D194-7CD9FB1CF92E}"/>
              </a:ext>
            </a:extLst>
          </p:cNvPr>
          <p:cNvSpPr>
            <a:spLocks noGrp="1"/>
          </p:cNvSpPr>
          <p:nvPr>
            <p:ph type="sldNum" sz="quarter" idx="5"/>
          </p:nvPr>
        </p:nvSpPr>
        <p:spPr/>
        <p:txBody>
          <a:bodyPr/>
          <a:lstStyle/>
          <a:p>
            <a:fld id="{1AFF2BF2-B7F3-466E-B634-9595EB53257C}" type="slidenum">
              <a:rPr lang="en-US" smtClean="0"/>
              <a:t>3</a:t>
            </a:fld>
            <a:endParaRPr lang="en-US" dirty="0"/>
          </a:p>
        </p:txBody>
      </p:sp>
    </p:spTree>
    <p:extLst>
      <p:ext uri="{BB962C8B-B14F-4D97-AF65-F5344CB8AC3E}">
        <p14:creationId xmlns:p14="http://schemas.microsoft.com/office/powerpoint/2010/main" val="9288344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BAA454-A430-88D5-07A5-89E4459251D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507FE0-FD6C-9DDE-D852-C91BA76398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D9D653-1019-4059-E5E4-661883D2245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A6A1E35-8978-AC83-B5B3-7A8BBB266935}"/>
              </a:ext>
            </a:extLst>
          </p:cNvPr>
          <p:cNvSpPr>
            <a:spLocks noGrp="1"/>
          </p:cNvSpPr>
          <p:nvPr>
            <p:ph type="sldNum" sz="quarter" idx="5"/>
          </p:nvPr>
        </p:nvSpPr>
        <p:spPr/>
        <p:txBody>
          <a:bodyPr/>
          <a:lstStyle/>
          <a:p>
            <a:fld id="{1AFF2BF2-B7F3-466E-B634-9595EB53257C}" type="slidenum">
              <a:rPr lang="en-US" smtClean="0"/>
              <a:t>4</a:t>
            </a:fld>
            <a:endParaRPr lang="en-US" dirty="0"/>
          </a:p>
        </p:txBody>
      </p:sp>
    </p:spTree>
    <p:extLst>
      <p:ext uri="{BB962C8B-B14F-4D97-AF65-F5344CB8AC3E}">
        <p14:creationId xmlns:p14="http://schemas.microsoft.com/office/powerpoint/2010/main" val="15798038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endParaRPr lang="en-US" dirty="0"/>
          </a:p>
        </p:txBody>
      </p:sp>
      <p:sp>
        <p:nvSpPr>
          <p:cNvPr id="5" name="Footer Placeholder 4"/>
          <p:cNvSpPr>
            <a:spLocks noGrp="1"/>
          </p:cNvSpPr>
          <p:nvPr>
            <p:ph type="ftr" sz="quarter" idx="4"/>
          </p:nvPr>
        </p:nvSpPr>
        <p:spPr/>
        <p:txBody>
          <a:bodyPr/>
          <a:lstStyle/>
          <a:p>
            <a:endParaRPr lang="en-US" dirty="0"/>
          </a:p>
        </p:txBody>
      </p:sp>
      <p:sp>
        <p:nvSpPr>
          <p:cNvPr id="6" name="Slide Number Placeholder 5"/>
          <p:cNvSpPr>
            <a:spLocks noGrp="1"/>
          </p:cNvSpPr>
          <p:nvPr>
            <p:ph type="sldNum" sz="quarter" idx="5"/>
          </p:nvPr>
        </p:nvSpPr>
        <p:spPr/>
        <p:txBody>
          <a:bodyPr/>
          <a:lstStyle/>
          <a:p>
            <a:fld id="{1AFF2BF2-B7F3-466E-B634-9595EB53257C}" type="slidenum">
              <a:rPr lang="en-US" smtClean="0"/>
              <a:t>5</a:t>
            </a:fld>
            <a:endParaRPr lang="en-US" dirty="0"/>
          </a:p>
        </p:txBody>
      </p:sp>
    </p:spTree>
    <p:extLst>
      <p:ext uri="{BB962C8B-B14F-4D97-AF65-F5344CB8AC3E}">
        <p14:creationId xmlns:p14="http://schemas.microsoft.com/office/powerpoint/2010/main" val="3344043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endParaRPr lang="en-US" dirty="0"/>
          </a:p>
        </p:txBody>
      </p:sp>
      <p:sp>
        <p:nvSpPr>
          <p:cNvPr id="5" name="Footer Placeholder 4"/>
          <p:cNvSpPr>
            <a:spLocks noGrp="1"/>
          </p:cNvSpPr>
          <p:nvPr>
            <p:ph type="ftr" sz="quarter" idx="4"/>
          </p:nvPr>
        </p:nvSpPr>
        <p:spPr/>
        <p:txBody>
          <a:bodyPr/>
          <a:lstStyle/>
          <a:p>
            <a:endParaRPr lang="en-US" dirty="0"/>
          </a:p>
        </p:txBody>
      </p:sp>
      <p:sp>
        <p:nvSpPr>
          <p:cNvPr id="6" name="Slide Number Placeholder 5"/>
          <p:cNvSpPr>
            <a:spLocks noGrp="1"/>
          </p:cNvSpPr>
          <p:nvPr>
            <p:ph type="sldNum" sz="quarter" idx="5"/>
          </p:nvPr>
        </p:nvSpPr>
        <p:spPr/>
        <p:txBody>
          <a:bodyPr/>
          <a:lstStyle/>
          <a:p>
            <a:fld id="{1AFF2BF2-B7F3-466E-B634-9595EB53257C}" type="slidenum">
              <a:rPr lang="en-US" smtClean="0"/>
              <a:t>6</a:t>
            </a:fld>
            <a:endParaRPr lang="en-US" dirty="0"/>
          </a:p>
        </p:txBody>
      </p:sp>
    </p:spTree>
    <p:extLst>
      <p:ext uri="{BB962C8B-B14F-4D97-AF65-F5344CB8AC3E}">
        <p14:creationId xmlns:p14="http://schemas.microsoft.com/office/powerpoint/2010/main" val="6719859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endParaRPr lang="en-US" dirty="0"/>
          </a:p>
        </p:txBody>
      </p:sp>
      <p:sp>
        <p:nvSpPr>
          <p:cNvPr id="5" name="Footer Placeholder 4"/>
          <p:cNvSpPr>
            <a:spLocks noGrp="1"/>
          </p:cNvSpPr>
          <p:nvPr>
            <p:ph type="ftr" sz="quarter" idx="4"/>
          </p:nvPr>
        </p:nvSpPr>
        <p:spPr/>
        <p:txBody>
          <a:bodyPr/>
          <a:lstStyle/>
          <a:p>
            <a:endParaRPr lang="en-US" dirty="0"/>
          </a:p>
        </p:txBody>
      </p:sp>
      <p:sp>
        <p:nvSpPr>
          <p:cNvPr id="6" name="Slide Number Placeholder 5"/>
          <p:cNvSpPr>
            <a:spLocks noGrp="1"/>
          </p:cNvSpPr>
          <p:nvPr>
            <p:ph type="sldNum" sz="quarter" idx="5"/>
          </p:nvPr>
        </p:nvSpPr>
        <p:spPr/>
        <p:txBody>
          <a:bodyPr/>
          <a:lstStyle/>
          <a:p>
            <a:fld id="{1AFF2BF2-B7F3-466E-B634-9595EB53257C}" type="slidenum">
              <a:rPr lang="en-US" smtClean="0"/>
              <a:t>7</a:t>
            </a:fld>
            <a:endParaRPr lang="en-US" dirty="0"/>
          </a:p>
        </p:txBody>
      </p:sp>
    </p:spTree>
    <p:extLst>
      <p:ext uri="{BB962C8B-B14F-4D97-AF65-F5344CB8AC3E}">
        <p14:creationId xmlns:p14="http://schemas.microsoft.com/office/powerpoint/2010/main" val="15987806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8B1FC9-FFD7-6E34-4A85-7863D51A35F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B3648BA-DD66-217F-F897-5B0767759E6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2EF44A4-A01F-E036-B2E7-C805E87D5399}"/>
              </a:ext>
            </a:extLst>
          </p:cNvPr>
          <p:cNvSpPr>
            <a:spLocks noGrp="1"/>
          </p:cNvSpPr>
          <p:nvPr>
            <p:ph type="dt" sz="half" idx="10"/>
          </p:nvPr>
        </p:nvSpPr>
        <p:spPr/>
        <p:txBody>
          <a:bodyPr/>
          <a:lstStyle/>
          <a:p>
            <a:fld id="{ED16E5E2-5900-486E-BE25-48B61F262A9B}" type="datetimeFigureOut">
              <a:rPr lang="en-US" smtClean="0"/>
              <a:t>2/5/2026</a:t>
            </a:fld>
            <a:endParaRPr lang="en-US" dirty="0"/>
          </a:p>
        </p:txBody>
      </p:sp>
      <p:sp>
        <p:nvSpPr>
          <p:cNvPr id="5" name="Footer Placeholder 4">
            <a:extLst>
              <a:ext uri="{FF2B5EF4-FFF2-40B4-BE49-F238E27FC236}">
                <a16:creationId xmlns:a16="http://schemas.microsoft.com/office/drawing/2014/main" id="{03FE3EF2-5779-548B-F28F-B7BD189D42D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2F354E5-6F2D-259F-2CB0-CAC924DC3250}"/>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16538830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308F1F-6CA2-3E38-C505-A058C6A93AC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B044FD4-29B1-9E39-C6A3-96871FD2AC3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3896FD-83C9-E6F7-FB4C-C2DE944BE762}"/>
              </a:ext>
            </a:extLst>
          </p:cNvPr>
          <p:cNvSpPr>
            <a:spLocks noGrp="1"/>
          </p:cNvSpPr>
          <p:nvPr>
            <p:ph type="dt" sz="half" idx="10"/>
          </p:nvPr>
        </p:nvSpPr>
        <p:spPr/>
        <p:txBody>
          <a:bodyPr/>
          <a:lstStyle/>
          <a:p>
            <a:fld id="{ED16E5E2-5900-486E-BE25-48B61F262A9B}" type="datetimeFigureOut">
              <a:rPr lang="en-US" smtClean="0"/>
              <a:t>2/5/2026</a:t>
            </a:fld>
            <a:endParaRPr lang="en-US" dirty="0"/>
          </a:p>
        </p:txBody>
      </p:sp>
      <p:sp>
        <p:nvSpPr>
          <p:cNvPr id="5" name="Footer Placeholder 4">
            <a:extLst>
              <a:ext uri="{FF2B5EF4-FFF2-40B4-BE49-F238E27FC236}">
                <a16:creationId xmlns:a16="http://schemas.microsoft.com/office/drawing/2014/main" id="{14440B68-9E59-1F9B-3D6D-1F91AFF4B17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774DE7D-1F30-32CD-A4D4-4B5A4D8713BF}"/>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736919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0713503-5E2B-C79C-5A6F-014CFFE8C51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F0B7598-5405-F4B7-7C00-970D57EBA36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3A10D7E-C235-7147-EE04-5E5F591D9B92}"/>
              </a:ext>
            </a:extLst>
          </p:cNvPr>
          <p:cNvSpPr>
            <a:spLocks noGrp="1"/>
          </p:cNvSpPr>
          <p:nvPr>
            <p:ph type="dt" sz="half" idx="10"/>
          </p:nvPr>
        </p:nvSpPr>
        <p:spPr/>
        <p:txBody>
          <a:bodyPr/>
          <a:lstStyle/>
          <a:p>
            <a:fld id="{ED16E5E2-5900-486E-BE25-48B61F262A9B}" type="datetimeFigureOut">
              <a:rPr lang="en-US" smtClean="0"/>
              <a:t>2/5/2026</a:t>
            </a:fld>
            <a:endParaRPr lang="en-US" dirty="0"/>
          </a:p>
        </p:txBody>
      </p:sp>
      <p:sp>
        <p:nvSpPr>
          <p:cNvPr id="5" name="Footer Placeholder 4">
            <a:extLst>
              <a:ext uri="{FF2B5EF4-FFF2-40B4-BE49-F238E27FC236}">
                <a16:creationId xmlns:a16="http://schemas.microsoft.com/office/drawing/2014/main" id="{932DBD3E-1FEF-00FF-2BE3-026F57E719A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30F0A61-8279-1D33-88A1-960939072493}"/>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2129776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216526-AECC-0CA6-FAB1-54AB3619D17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E530628-BEF3-B4D0-C28D-E46DB991965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46748BD-22B7-2FCE-B979-985140AA1388}"/>
              </a:ext>
            </a:extLst>
          </p:cNvPr>
          <p:cNvSpPr>
            <a:spLocks noGrp="1"/>
          </p:cNvSpPr>
          <p:nvPr>
            <p:ph type="dt" sz="half" idx="10"/>
          </p:nvPr>
        </p:nvSpPr>
        <p:spPr/>
        <p:txBody>
          <a:bodyPr/>
          <a:lstStyle/>
          <a:p>
            <a:fld id="{ED16E5E2-5900-486E-BE25-48B61F262A9B}" type="datetimeFigureOut">
              <a:rPr lang="en-US" smtClean="0"/>
              <a:t>2/5/2026</a:t>
            </a:fld>
            <a:endParaRPr lang="en-US" dirty="0"/>
          </a:p>
        </p:txBody>
      </p:sp>
      <p:sp>
        <p:nvSpPr>
          <p:cNvPr id="5" name="Footer Placeholder 4">
            <a:extLst>
              <a:ext uri="{FF2B5EF4-FFF2-40B4-BE49-F238E27FC236}">
                <a16:creationId xmlns:a16="http://schemas.microsoft.com/office/drawing/2014/main" id="{838504AA-BCB6-B9C8-ABB8-77927503A0A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ABD1E89-0E80-AF1A-6990-F2DC7F980C5A}"/>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32685247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48898-2144-4417-668C-15A17A99AA2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00401FD-6AC3-0A48-453A-7112B5DBAF1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DB2FEF7-E6E2-0E7C-CCBB-385D9B89055B}"/>
              </a:ext>
            </a:extLst>
          </p:cNvPr>
          <p:cNvSpPr>
            <a:spLocks noGrp="1"/>
          </p:cNvSpPr>
          <p:nvPr>
            <p:ph type="dt" sz="half" idx="10"/>
          </p:nvPr>
        </p:nvSpPr>
        <p:spPr/>
        <p:txBody>
          <a:bodyPr/>
          <a:lstStyle/>
          <a:p>
            <a:fld id="{ED16E5E2-5900-486E-BE25-48B61F262A9B}" type="datetimeFigureOut">
              <a:rPr lang="en-US" smtClean="0"/>
              <a:t>2/5/2026</a:t>
            </a:fld>
            <a:endParaRPr lang="en-US" dirty="0"/>
          </a:p>
        </p:txBody>
      </p:sp>
      <p:sp>
        <p:nvSpPr>
          <p:cNvPr id="5" name="Footer Placeholder 4">
            <a:extLst>
              <a:ext uri="{FF2B5EF4-FFF2-40B4-BE49-F238E27FC236}">
                <a16:creationId xmlns:a16="http://schemas.microsoft.com/office/drawing/2014/main" id="{24EE66E6-A00C-EB83-3204-B083BAC41EB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61F262F-5DB0-55C2-1587-9C0AFA85D2C6}"/>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16415913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4C533-A429-00D2-9729-10CD6E576C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25D080D-C43D-61D6-3A50-BDAD1526102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4A77C4F-0E41-560A-32CE-DAB8F401885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79A4D3B-8CAD-85E7-8A4B-D4BCF6A4DA0C}"/>
              </a:ext>
            </a:extLst>
          </p:cNvPr>
          <p:cNvSpPr>
            <a:spLocks noGrp="1"/>
          </p:cNvSpPr>
          <p:nvPr>
            <p:ph type="dt" sz="half" idx="10"/>
          </p:nvPr>
        </p:nvSpPr>
        <p:spPr/>
        <p:txBody>
          <a:bodyPr/>
          <a:lstStyle/>
          <a:p>
            <a:fld id="{ED16E5E2-5900-486E-BE25-48B61F262A9B}" type="datetimeFigureOut">
              <a:rPr lang="en-US" smtClean="0"/>
              <a:t>2/5/2026</a:t>
            </a:fld>
            <a:endParaRPr lang="en-US" dirty="0"/>
          </a:p>
        </p:txBody>
      </p:sp>
      <p:sp>
        <p:nvSpPr>
          <p:cNvPr id="6" name="Footer Placeholder 5">
            <a:extLst>
              <a:ext uri="{FF2B5EF4-FFF2-40B4-BE49-F238E27FC236}">
                <a16:creationId xmlns:a16="http://schemas.microsoft.com/office/drawing/2014/main" id="{D659D9E6-A135-F5AC-2A6C-CA2A885E4D9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C628A97-9748-1B1B-2B88-4A6D06983179}"/>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6529693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CC85B-3EF8-B829-9265-54AFAF62C00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062D8F8-1E22-C7C0-5D49-7DE07D7B8D9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F27B4D2-6D49-82F0-D2A8-70CCCB9238B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DC9BA64-B198-CE24-13ED-1167EEE53D2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C3B1373-4064-A43F-F11A-9B757C2B017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0C4716C-2541-6FE9-C387-63D02F5ADA41}"/>
              </a:ext>
            </a:extLst>
          </p:cNvPr>
          <p:cNvSpPr>
            <a:spLocks noGrp="1"/>
          </p:cNvSpPr>
          <p:nvPr>
            <p:ph type="dt" sz="half" idx="10"/>
          </p:nvPr>
        </p:nvSpPr>
        <p:spPr/>
        <p:txBody>
          <a:bodyPr/>
          <a:lstStyle/>
          <a:p>
            <a:fld id="{ED16E5E2-5900-486E-BE25-48B61F262A9B}" type="datetimeFigureOut">
              <a:rPr lang="en-US" smtClean="0"/>
              <a:t>2/5/2026</a:t>
            </a:fld>
            <a:endParaRPr lang="en-US" dirty="0"/>
          </a:p>
        </p:txBody>
      </p:sp>
      <p:sp>
        <p:nvSpPr>
          <p:cNvPr id="8" name="Footer Placeholder 7">
            <a:extLst>
              <a:ext uri="{FF2B5EF4-FFF2-40B4-BE49-F238E27FC236}">
                <a16:creationId xmlns:a16="http://schemas.microsoft.com/office/drawing/2014/main" id="{BE1EFC06-D0DB-CFEC-D9C7-BADC4917787E}"/>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F7FDCD72-A3B8-9AD4-CA82-B94F7BDE53F9}"/>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18561121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12AC9-2EA0-A442-5AAB-4751E87BE2F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FF385C2-B597-1241-BEE1-BA171876AF02}"/>
              </a:ext>
            </a:extLst>
          </p:cNvPr>
          <p:cNvSpPr>
            <a:spLocks noGrp="1"/>
          </p:cNvSpPr>
          <p:nvPr>
            <p:ph type="dt" sz="half" idx="10"/>
          </p:nvPr>
        </p:nvSpPr>
        <p:spPr/>
        <p:txBody>
          <a:bodyPr/>
          <a:lstStyle/>
          <a:p>
            <a:fld id="{ED16E5E2-5900-486E-BE25-48B61F262A9B}" type="datetimeFigureOut">
              <a:rPr lang="en-US" smtClean="0"/>
              <a:t>2/5/2026</a:t>
            </a:fld>
            <a:endParaRPr lang="en-US" dirty="0"/>
          </a:p>
        </p:txBody>
      </p:sp>
      <p:sp>
        <p:nvSpPr>
          <p:cNvPr id="4" name="Footer Placeholder 3">
            <a:extLst>
              <a:ext uri="{FF2B5EF4-FFF2-40B4-BE49-F238E27FC236}">
                <a16:creationId xmlns:a16="http://schemas.microsoft.com/office/drawing/2014/main" id="{03E9A223-8BEB-0464-1DE8-506536608E2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B13DFCE3-EF58-31CD-8E4F-BD43BACC621C}"/>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12660207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6C7D51-A448-96AA-0694-E1A407C5EA1A}"/>
              </a:ext>
            </a:extLst>
          </p:cNvPr>
          <p:cNvSpPr>
            <a:spLocks noGrp="1"/>
          </p:cNvSpPr>
          <p:nvPr>
            <p:ph type="dt" sz="half" idx="10"/>
          </p:nvPr>
        </p:nvSpPr>
        <p:spPr/>
        <p:txBody>
          <a:bodyPr/>
          <a:lstStyle/>
          <a:p>
            <a:fld id="{ED16E5E2-5900-486E-BE25-48B61F262A9B}" type="datetimeFigureOut">
              <a:rPr lang="en-US" smtClean="0"/>
              <a:t>2/5/2026</a:t>
            </a:fld>
            <a:endParaRPr lang="en-US" dirty="0"/>
          </a:p>
        </p:txBody>
      </p:sp>
      <p:sp>
        <p:nvSpPr>
          <p:cNvPr id="3" name="Footer Placeholder 2">
            <a:extLst>
              <a:ext uri="{FF2B5EF4-FFF2-40B4-BE49-F238E27FC236}">
                <a16:creationId xmlns:a16="http://schemas.microsoft.com/office/drawing/2014/main" id="{656F63D3-5819-E817-D5B6-045EACA93F1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FE478A5C-E0CA-2D79-C5AF-B1CCCE21CEBE}"/>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34925737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BACEE-EC86-8F6C-E997-4EC9FC31C6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6976236-6997-E579-8E20-37DD8051765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557FA94-DD43-856C-1C6E-D01ACEFA4E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0B2860E-4245-9714-48BF-846EBF5D74B5}"/>
              </a:ext>
            </a:extLst>
          </p:cNvPr>
          <p:cNvSpPr>
            <a:spLocks noGrp="1"/>
          </p:cNvSpPr>
          <p:nvPr>
            <p:ph type="dt" sz="half" idx="10"/>
          </p:nvPr>
        </p:nvSpPr>
        <p:spPr/>
        <p:txBody>
          <a:bodyPr/>
          <a:lstStyle/>
          <a:p>
            <a:fld id="{ED16E5E2-5900-486E-BE25-48B61F262A9B}" type="datetimeFigureOut">
              <a:rPr lang="en-US" smtClean="0"/>
              <a:t>2/5/2026</a:t>
            </a:fld>
            <a:endParaRPr lang="en-US" dirty="0"/>
          </a:p>
        </p:txBody>
      </p:sp>
      <p:sp>
        <p:nvSpPr>
          <p:cNvPr id="6" name="Footer Placeholder 5">
            <a:extLst>
              <a:ext uri="{FF2B5EF4-FFF2-40B4-BE49-F238E27FC236}">
                <a16:creationId xmlns:a16="http://schemas.microsoft.com/office/drawing/2014/main" id="{981F3C29-09B2-2638-6C74-4497E78A979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505B58B-AC61-4C68-77E6-AFEE96A2AED5}"/>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7188374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43587-0B54-3A5E-CA23-97E798D388B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67F0BFD-FFD5-1F7E-C892-8EEADD16265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08D0130E-068E-E39B-9706-F63808D9AD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DF52ACF-B61F-2E42-39F7-0FAA3637AD8C}"/>
              </a:ext>
            </a:extLst>
          </p:cNvPr>
          <p:cNvSpPr>
            <a:spLocks noGrp="1"/>
          </p:cNvSpPr>
          <p:nvPr>
            <p:ph type="dt" sz="half" idx="10"/>
          </p:nvPr>
        </p:nvSpPr>
        <p:spPr/>
        <p:txBody>
          <a:bodyPr/>
          <a:lstStyle/>
          <a:p>
            <a:fld id="{ED16E5E2-5900-486E-BE25-48B61F262A9B}" type="datetimeFigureOut">
              <a:rPr lang="en-US" smtClean="0"/>
              <a:t>2/5/2026</a:t>
            </a:fld>
            <a:endParaRPr lang="en-US" dirty="0"/>
          </a:p>
        </p:txBody>
      </p:sp>
      <p:sp>
        <p:nvSpPr>
          <p:cNvPr id="6" name="Footer Placeholder 5">
            <a:extLst>
              <a:ext uri="{FF2B5EF4-FFF2-40B4-BE49-F238E27FC236}">
                <a16:creationId xmlns:a16="http://schemas.microsoft.com/office/drawing/2014/main" id="{9EFCC59C-2A6B-6CA9-67D1-8F05511F54E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E07D63A-66B5-CFB4-362A-C03600175D99}"/>
              </a:ext>
            </a:extLst>
          </p:cNvPr>
          <p:cNvSpPr>
            <a:spLocks noGrp="1"/>
          </p:cNvSpPr>
          <p:nvPr>
            <p:ph type="sldNum" sz="quarter" idx="12"/>
          </p:nvPr>
        </p:nvSpPr>
        <p:spPr/>
        <p:txBody>
          <a:bodyPr/>
          <a:lstStyle/>
          <a:p>
            <a:fld id="{37A87BFC-E8D0-44BE-8A18-13B3AB4890F5}" type="slidenum">
              <a:rPr lang="en-US" smtClean="0"/>
              <a:t>‹#›</a:t>
            </a:fld>
            <a:endParaRPr lang="en-US" dirty="0"/>
          </a:p>
        </p:txBody>
      </p:sp>
    </p:spTree>
    <p:extLst>
      <p:ext uri="{BB962C8B-B14F-4D97-AF65-F5344CB8AC3E}">
        <p14:creationId xmlns:p14="http://schemas.microsoft.com/office/powerpoint/2010/main" val="10264403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5104405-6925-0364-D14C-668D70E9653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3433E5B-AAC8-C165-E1F9-B3920B7FADE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79B2C8-6DD4-C2B9-01F7-FAB22A93DBF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D16E5E2-5900-486E-BE25-48B61F262A9B}" type="datetimeFigureOut">
              <a:rPr lang="en-US" smtClean="0"/>
              <a:t>2/5/2026</a:t>
            </a:fld>
            <a:endParaRPr lang="en-US" dirty="0"/>
          </a:p>
        </p:txBody>
      </p:sp>
      <p:sp>
        <p:nvSpPr>
          <p:cNvPr id="5" name="Footer Placeholder 4">
            <a:extLst>
              <a:ext uri="{FF2B5EF4-FFF2-40B4-BE49-F238E27FC236}">
                <a16:creationId xmlns:a16="http://schemas.microsoft.com/office/drawing/2014/main" id="{61EF1314-E2C1-86A4-2AA3-6D3BF448D3D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E9B274C5-7260-C856-EF50-D1CEDB35FE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7A87BFC-E8D0-44BE-8A18-13B3AB4890F5}" type="slidenum">
              <a:rPr lang="en-US" smtClean="0"/>
              <a:t>‹#›</a:t>
            </a:fld>
            <a:endParaRPr lang="en-US" dirty="0"/>
          </a:p>
        </p:txBody>
      </p:sp>
    </p:spTree>
    <p:extLst>
      <p:ext uri="{BB962C8B-B14F-4D97-AF65-F5344CB8AC3E}">
        <p14:creationId xmlns:p14="http://schemas.microsoft.com/office/powerpoint/2010/main" val="32411733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2" name="Rectangle 31">
            <a:extLst>
              <a:ext uri="{FF2B5EF4-FFF2-40B4-BE49-F238E27FC236}">
                <a16:creationId xmlns:a16="http://schemas.microsoft.com/office/drawing/2014/main" id="{943CAA20-3569-4189-9E48-239A229A8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28E97C3-E778-C3F3-7FAF-DCE6A019D33A}"/>
              </a:ext>
            </a:extLst>
          </p:cNvPr>
          <p:cNvSpPr>
            <a:spLocks noGrp="1"/>
          </p:cNvSpPr>
          <p:nvPr>
            <p:ph type="ctrTitle"/>
          </p:nvPr>
        </p:nvSpPr>
        <p:spPr>
          <a:xfrm>
            <a:off x="838200" y="451381"/>
            <a:ext cx="10512552" cy="4066540"/>
          </a:xfrm>
        </p:spPr>
        <p:txBody>
          <a:bodyPr anchor="b">
            <a:normAutofit/>
          </a:bodyPr>
          <a:lstStyle/>
          <a:p>
            <a:pPr algn="l"/>
            <a:r>
              <a:rPr lang="en-US" sz="6600" dirty="0"/>
              <a:t>January &amp; February PLWG Update</a:t>
            </a:r>
          </a:p>
        </p:txBody>
      </p:sp>
      <p:sp>
        <p:nvSpPr>
          <p:cNvPr id="3" name="Subtitle 2">
            <a:extLst>
              <a:ext uri="{FF2B5EF4-FFF2-40B4-BE49-F238E27FC236}">
                <a16:creationId xmlns:a16="http://schemas.microsoft.com/office/drawing/2014/main" id="{5C305B1D-E78C-D580-1CB3-7945DFEF4DCD}"/>
              </a:ext>
            </a:extLst>
          </p:cNvPr>
          <p:cNvSpPr>
            <a:spLocks noGrp="1"/>
          </p:cNvSpPr>
          <p:nvPr>
            <p:ph type="subTitle" idx="1"/>
          </p:nvPr>
        </p:nvSpPr>
        <p:spPr>
          <a:xfrm>
            <a:off x="838199" y="4983276"/>
            <a:ext cx="10512552" cy="1126680"/>
          </a:xfrm>
        </p:spPr>
        <p:txBody>
          <a:bodyPr>
            <a:normAutofit fontScale="92500" lnSpcReduction="20000"/>
          </a:bodyPr>
          <a:lstStyle/>
          <a:p>
            <a:pPr algn="l"/>
            <a:r>
              <a:rPr lang="en-US" sz="2400" dirty="0"/>
              <a:t>Mina Turner, PLWG Chair</a:t>
            </a:r>
          </a:p>
          <a:p>
            <a:pPr algn="l"/>
            <a:r>
              <a:rPr lang="en-US" sz="2400" dirty="0"/>
              <a:t>Kristin Cook, PLWG Vice-Chair</a:t>
            </a:r>
          </a:p>
          <a:p>
            <a:pPr algn="l"/>
            <a:r>
              <a:rPr lang="en-US" dirty="0"/>
              <a:t>February 5</a:t>
            </a:r>
            <a:r>
              <a:rPr lang="en-US" baseline="30000" dirty="0"/>
              <a:t>th</a:t>
            </a:r>
            <a:r>
              <a:rPr lang="en-US" dirty="0"/>
              <a:t>, 2026</a:t>
            </a:r>
            <a:endParaRPr lang="en-US" sz="2400" dirty="0"/>
          </a:p>
        </p:txBody>
      </p:sp>
      <p:sp>
        <p:nvSpPr>
          <p:cNvPr id="34" name="sketch line">
            <a:extLst>
              <a:ext uri="{FF2B5EF4-FFF2-40B4-BE49-F238E27FC236}">
                <a16:creationId xmlns:a16="http://schemas.microsoft.com/office/drawing/2014/main" id="{DA542B6D-E775-4832-91DC-2D20F85781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sX0" fmla="*/ 0 w 5410200"/>
              <a:gd name="csY0" fmla="*/ 0 h 18288"/>
              <a:gd name="csX1" fmla="*/ 568071 w 5410200"/>
              <a:gd name="csY1" fmla="*/ 0 h 18288"/>
              <a:gd name="csX2" fmla="*/ 1298448 w 5410200"/>
              <a:gd name="csY2" fmla="*/ 0 h 18288"/>
              <a:gd name="csX3" fmla="*/ 1920621 w 5410200"/>
              <a:gd name="csY3" fmla="*/ 0 h 18288"/>
              <a:gd name="csX4" fmla="*/ 2488692 w 5410200"/>
              <a:gd name="csY4" fmla="*/ 0 h 18288"/>
              <a:gd name="csX5" fmla="*/ 3219069 w 5410200"/>
              <a:gd name="csY5" fmla="*/ 0 h 18288"/>
              <a:gd name="csX6" fmla="*/ 3895344 w 5410200"/>
              <a:gd name="csY6" fmla="*/ 0 h 18288"/>
              <a:gd name="csX7" fmla="*/ 4571619 w 5410200"/>
              <a:gd name="csY7" fmla="*/ 0 h 18288"/>
              <a:gd name="csX8" fmla="*/ 5410200 w 5410200"/>
              <a:gd name="csY8" fmla="*/ 0 h 18288"/>
              <a:gd name="csX9" fmla="*/ 5410200 w 5410200"/>
              <a:gd name="csY9" fmla="*/ 18288 h 18288"/>
              <a:gd name="csX10" fmla="*/ 4842129 w 5410200"/>
              <a:gd name="csY10" fmla="*/ 18288 h 18288"/>
              <a:gd name="csX11" fmla="*/ 4328160 w 5410200"/>
              <a:gd name="csY11" fmla="*/ 18288 h 18288"/>
              <a:gd name="csX12" fmla="*/ 3597783 w 5410200"/>
              <a:gd name="csY12" fmla="*/ 18288 h 18288"/>
              <a:gd name="csX13" fmla="*/ 3029712 w 5410200"/>
              <a:gd name="csY13" fmla="*/ 18288 h 18288"/>
              <a:gd name="csX14" fmla="*/ 2299335 w 5410200"/>
              <a:gd name="csY14" fmla="*/ 18288 h 18288"/>
              <a:gd name="csX15" fmla="*/ 1514856 w 5410200"/>
              <a:gd name="csY15" fmla="*/ 18288 h 18288"/>
              <a:gd name="csX16" fmla="*/ 892683 w 5410200"/>
              <a:gd name="csY16" fmla="*/ 18288 h 18288"/>
              <a:gd name="csX17" fmla="*/ 0 w 5410200"/>
              <a:gd name="csY17" fmla="*/ 18288 h 18288"/>
              <a:gd name="csX18" fmla="*/ 0 w 541020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7697234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C491F8B-B7C8-4631-EAF9-65D8FB1F4C59}"/>
              </a:ext>
            </a:extLst>
          </p:cNvPr>
          <p:cNvSpPr>
            <a:spLocks noGrp="1"/>
          </p:cNvSpPr>
          <p:nvPr>
            <p:ph idx="1"/>
          </p:nvPr>
        </p:nvSpPr>
        <p:spPr>
          <a:xfrm>
            <a:off x="485660" y="330128"/>
            <a:ext cx="11096739" cy="6246518"/>
          </a:xfrm>
        </p:spPr>
        <p:txBody>
          <a:bodyPr>
            <a:normAutofit/>
          </a:bodyPr>
          <a:lstStyle/>
          <a:p>
            <a:pPr marL="0" indent="0">
              <a:lnSpc>
                <a:spcPct val="110000"/>
              </a:lnSpc>
              <a:spcBef>
                <a:spcPts val="2400"/>
              </a:spcBef>
              <a:spcAft>
                <a:spcPts val="1200"/>
              </a:spcAft>
              <a:buNone/>
            </a:pPr>
            <a:r>
              <a:rPr lang="en-US" sz="2400" b="1" dirty="0">
                <a:cs typeface="Times New Roman" panose="02020603050405020304" pitchFamily="18" charset="0"/>
              </a:rPr>
              <a:t>PGRR 128, Regional Planning Group Review of Grid Enhancing Technologies </a:t>
            </a:r>
          </a:p>
          <a:p>
            <a:pPr marL="800100" lvl="1" indent="-342900">
              <a:spcAft>
                <a:spcPts val="1200"/>
              </a:spcAft>
            </a:pPr>
            <a:r>
              <a:rPr lang="en-US" altLang="en-US" sz="2300" dirty="0"/>
              <a:t>Review of the TEBA language revisions which changes the name of the </a:t>
            </a:r>
            <a:r>
              <a:rPr lang="en-US" altLang="en-US" sz="2300" b="1" dirty="0"/>
              <a:t>PGRR to </a:t>
            </a:r>
            <a:r>
              <a:rPr lang="en-US" b="1" dirty="0"/>
              <a:t>Regional Planning Group Disclosure of Grid Enhancing Technologies </a:t>
            </a:r>
          </a:p>
          <a:p>
            <a:pPr marL="800100" lvl="1" indent="-342900">
              <a:spcAft>
                <a:spcPts val="1200"/>
              </a:spcAft>
            </a:pPr>
            <a:r>
              <a:rPr lang="en-US" altLang="en-US" sz="2300" dirty="0"/>
              <a:t>The proposal aims for TSPs to clarify in the RPG submissions whether and how GETs and HPCs were considered. Goal to provide transparency to consumers regarding application and consideration of these technologies in transmission planning.</a:t>
            </a:r>
          </a:p>
          <a:p>
            <a:pPr marL="800100" lvl="1" indent="-342900">
              <a:spcAft>
                <a:spcPts val="1200"/>
              </a:spcAft>
            </a:pPr>
            <a:r>
              <a:rPr lang="en-US" altLang="en-US" sz="2300" dirty="0"/>
              <a:t>Sponsors request feedback on the revised proposal. PLWG would like to have consensus before sending to ROS for approval. Sponsors would like ROS action by 1st quarter 2026.</a:t>
            </a:r>
          </a:p>
          <a:p>
            <a:pPr marL="800100" lvl="1" indent="-342900">
              <a:spcAft>
                <a:spcPts val="1200"/>
              </a:spcAft>
            </a:pPr>
            <a:r>
              <a:rPr lang="en-US" altLang="en-US" sz="2300" dirty="0"/>
              <a:t>No new discussion on Feb 2</a:t>
            </a:r>
            <a:r>
              <a:rPr lang="en-US" altLang="en-US" sz="2300" baseline="30000" dirty="0"/>
              <a:t>nd</a:t>
            </a:r>
            <a:r>
              <a:rPr lang="en-US" altLang="en-US" sz="2300" dirty="0"/>
              <a:t> PLWG meeting. Tabled till March for further discussion.</a:t>
            </a:r>
          </a:p>
          <a:p>
            <a:pPr marL="457200" lvl="1" indent="0">
              <a:buNone/>
            </a:pPr>
            <a:endParaRPr lang="en-US" sz="2300" dirty="0"/>
          </a:p>
          <a:p>
            <a:pPr lvl="1"/>
            <a:endParaRPr lang="en-US" sz="2100" dirty="0"/>
          </a:p>
          <a:p>
            <a:pPr marL="457200" lvl="1" indent="0">
              <a:buNone/>
            </a:pPr>
            <a:endParaRPr lang="en-US" sz="2100" dirty="0"/>
          </a:p>
          <a:p>
            <a:pPr marL="457200" lvl="1" indent="0">
              <a:buNone/>
            </a:pPr>
            <a:endParaRPr lang="en-US" b="1" dirty="0">
              <a:cs typeface="Times New Roman" panose="02020603050405020304" pitchFamily="18" charset="0"/>
            </a:endParaRPr>
          </a:p>
        </p:txBody>
      </p:sp>
    </p:spTree>
    <p:extLst>
      <p:ext uri="{BB962C8B-B14F-4D97-AF65-F5344CB8AC3E}">
        <p14:creationId xmlns:p14="http://schemas.microsoft.com/office/powerpoint/2010/main" val="10854702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531E68-0356-7284-7D45-42BBFAA251E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98D617B-D4E7-0645-A564-1CC1DD9B37DE}"/>
              </a:ext>
            </a:extLst>
          </p:cNvPr>
          <p:cNvSpPr>
            <a:spLocks noGrp="1"/>
          </p:cNvSpPr>
          <p:nvPr>
            <p:ph idx="1"/>
          </p:nvPr>
        </p:nvSpPr>
        <p:spPr>
          <a:xfrm>
            <a:off x="609133" y="371919"/>
            <a:ext cx="10515600" cy="5559957"/>
          </a:xfrm>
        </p:spPr>
        <p:txBody>
          <a:bodyPr>
            <a:normAutofit lnSpcReduction="10000"/>
          </a:bodyPr>
          <a:lstStyle/>
          <a:p>
            <a:pPr marL="0" indent="0">
              <a:lnSpc>
                <a:spcPct val="100000"/>
              </a:lnSpc>
              <a:spcBef>
                <a:spcPts val="2400"/>
              </a:spcBef>
              <a:spcAft>
                <a:spcPts val="1200"/>
              </a:spcAft>
              <a:buNone/>
            </a:pPr>
            <a:r>
              <a:rPr lang="en-US" sz="2400" b="1" dirty="0">
                <a:cs typeface="Times New Roman" panose="02020603050405020304" pitchFamily="18" charset="0"/>
              </a:rPr>
              <a:t>PGRR 130 - Related to NPRR 1295, GTC Exit Solutions</a:t>
            </a:r>
          </a:p>
          <a:p>
            <a:pPr marL="800100" lvl="1" indent="-342900"/>
            <a:r>
              <a:rPr lang="en-US" sz="2300" dirty="0"/>
              <a:t>Sponsor gave an update that possible language revisions prior to next PLWG. Still in conversations with ERCOT.</a:t>
            </a:r>
          </a:p>
          <a:p>
            <a:pPr marL="800100" lvl="1" indent="-342900"/>
            <a:r>
              <a:rPr lang="en-US" sz="2300" dirty="0"/>
              <a:t>PGRR tabled another month for further discussion.</a:t>
            </a:r>
          </a:p>
          <a:p>
            <a:pPr marL="0" indent="0">
              <a:spcBef>
                <a:spcPts val="2400"/>
              </a:spcBef>
              <a:spcAft>
                <a:spcPts val="1200"/>
              </a:spcAft>
              <a:buNone/>
            </a:pPr>
            <a:r>
              <a:rPr lang="en-US" sz="2400" b="1" dirty="0">
                <a:cs typeface="Times New Roman" panose="02020603050405020304" pitchFamily="18" charset="0"/>
              </a:rPr>
              <a:t>PGRR 134 – Interconnection Studies Reform for Dispatchable Loads</a:t>
            </a:r>
          </a:p>
          <a:p>
            <a:pPr lvl="1"/>
            <a:r>
              <a:rPr lang="en-US" sz="2300" dirty="0"/>
              <a:t>The sponsors gave an update that depending on the Batch study process, this PGRR as well as PGRR 126 may get rolled into the language revisions that may be needed to incorporate the batch study process and the new PUCT rules. In addition, there may be additional language on expediated interconnections.</a:t>
            </a:r>
          </a:p>
          <a:p>
            <a:pPr lvl="1"/>
            <a:r>
              <a:rPr lang="en-US" sz="2300" dirty="0"/>
              <a:t>Oncor reviewed their comments. Two key issues – TSP role in the CLR process and studies and TSP role in verifying unanticipated system impacts as part of the CLR process.</a:t>
            </a:r>
          </a:p>
          <a:p>
            <a:pPr lvl="1"/>
            <a:r>
              <a:rPr lang="en-US" sz="2300" dirty="0"/>
              <a:t>Sponsors are waiting for the batch study process.</a:t>
            </a:r>
          </a:p>
          <a:p>
            <a:pPr lvl="1"/>
            <a:r>
              <a:rPr lang="en-US" sz="2300" dirty="0"/>
              <a:t>PGRR remains tabled at PLWG.</a:t>
            </a:r>
          </a:p>
          <a:p>
            <a:pPr marL="800100" lvl="1" indent="-342900"/>
            <a:endParaRPr lang="en-US" sz="2300" dirty="0"/>
          </a:p>
          <a:p>
            <a:pPr marL="800100" lvl="1" indent="-342900"/>
            <a:endParaRPr lang="en-US" dirty="0"/>
          </a:p>
          <a:p>
            <a:pPr marL="0" indent="0">
              <a:buNone/>
            </a:pPr>
            <a:endParaRPr lang="en-US" dirty="0"/>
          </a:p>
        </p:txBody>
      </p:sp>
    </p:spTree>
    <p:extLst>
      <p:ext uri="{BB962C8B-B14F-4D97-AF65-F5344CB8AC3E}">
        <p14:creationId xmlns:p14="http://schemas.microsoft.com/office/powerpoint/2010/main" val="11583321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2A4038-2D35-ED52-34DC-9682B604B11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D8A3E4-9F40-3175-E339-34E689121801}"/>
              </a:ext>
            </a:extLst>
          </p:cNvPr>
          <p:cNvSpPr>
            <a:spLocks noGrp="1"/>
          </p:cNvSpPr>
          <p:nvPr>
            <p:ph idx="1"/>
          </p:nvPr>
        </p:nvSpPr>
        <p:spPr>
          <a:xfrm>
            <a:off x="490537" y="277990"/>
            <a:ext cx="11210925" cy="5771117"/>
          </a:xfrm>
        </p:spPr>
        <p:txBody>
          <a:bodyPr>
            <a:normAutofit/>
          </a:bodyPr>
          <a:lstStyle/>
          <a:p>
            <a:pPr marL="0" indent="0">
              <a:spcBef>
                <a:spcPts val="2400"/>
              </a:spcBef>
              <a:spcAft>
                <a:spcPts val="1200"/>
              </a:spcAft>
              <a:buNone/>
            </a:pPr>
            <a:r>
              <a:rPr lang="en-US" sz="2400" b="1" dirty="0">
                <a:cs typeface="Times New Roman" panose="02020603050405020304" pitchFamily="18" charset="0"/>
              </a:rPr>
              <a:t>PGRR 140 – Related to NPRR1317, Creation of Non-Settled Generator (NSG) and Clarification of the Types, Usage, and Registration of Distributed Generation</a:t>
            </a:r>
          </a:p>
          <a:p>
            <a:r>
              <a:rPr lang="en-US" sz="2300" dirty="0"/>
              <a:t>ERCOT introduced this PGRR. Creation of a non-settled generator (NSG) and clarification around NPRR 1317.</a:t>
            </a:r>
          </a:p>
          <a:p>
            <a:r>
              <a:rPr lang="en-US" sz="2300" dirty="0"/>
              <a:t> NSG is proposed to address small generators that offset load but don’t export, particularly for data centers.</a:t>
            </a:r>
          </a:p>
          <a:p>
            <a:r>
              <a:rPr lang="en-US" sz="2300" dirty="0"/>
              <a:t>Clarification needed on handling sub 10 megawatt facilities to distinguish between small and large generator processes. Clarity needed on different size generators.</a:t>
            </a:r>
          </a:p>
          <a:p>
            <a:r>
              <a:rPr lang="en-US" sz="2300" dirty="0"/>
              <a:t>Open to feedback and adjustments for clearer rules to avoid unnecessary requirements for non-exporting generators</a:t>
            </a:r>
          </a:p>
          <a:p>
            <a:pPr marL="228600" lvl="1">
              <a:spcBef>
                <a:spcPts val="1000"/>
              </a:spcBef>
            </a:pPr>
            <a:r>
              <a:rPr lang="en-US" sz="2300" dirty="0"/>
              <a:t>ERCOT is introducing this to WMS and Resource Integration group in the next month.</a:t>
            </a:r>
          </a:p>
          <a:p>
            <a:pPr marL="228600" lvl="1">
              <a:spcBef>
                <a:spcPts val="1000"/>
              </a:spcBef>
            </a:pPr>
            <a:r>
              <a:rPr lang="en-US" sz="2300" dirty="0"/>
              <a:t>Priority Power has concerns regarding requirements in section 5.2.1 (8) and (9).</a:t>
            </a:r>
          </a:p>
          <a:p>
            <a:pPr marL="228600" lvl="1">
              <a:spcBef>
                <a:spcPts val="1000"/>
              </a:spcBef>
            </a:pPr>
            <a:r>
              <a:rPr lang="en-US" sz="2300" dirty="0"/>
              <a:t>ERCOT open to discussing the concerns with them.</a:t>
            </a:r>
          </a:p>
          <a:p>
            <a:pPr marL="228600" lvl="1">
              <a:spcBef>
                <a:spcPts val="1000"/>
              </a:spcBef>
            </a:pPr>
            <a:r>
              <a:rPr lang="en-US" sz="2300" dirty="0"/>
              <a:t>PGRR remains tabled at PLWG.</a:t>
            </a:r>
          </a:p>
          <a:p>
            <a:pPr marL="0" indent="0">
              <a:spcBef>
                <a:spcPts val="2400"/>
              </a:spcBef>
              <a:spcAft>
                <a:spcPts val="1200"/>
              </a:spcAft>
              <a:buNone/>
            </a:pPr>
            <a:endParaRPr lang="en-US" sz="2300" dirty="0"/>
          </a:p>
        </p:txBody>
      </p:sp>
    </p:spTree>
    <p:extLst>
      <p:ext uri="{BB962C8B-B14F-4D97-AF65-F5344CB8AC3E}">
        <p14:creationId xmlns:p14="http://schemas.microsoft.com/office/powerpoint/2010/main" val="16717789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8BD19E-0AB0-591B-0A4D-50633CDA5315}"/>
              </a:ext>
            </a:extLst>
          </p:cNvPr>
          <p:cNvSpPr>
            <a:spLocks noGrp="1"/>
          </p:cNvSpPr>
          <p:nvPr>
            <p:ph idx="1"/>
          </p:nvPr>
        </p:nvSpPr>
        <p:spPr>
          <a:xfrm>
            <a:off x="838200" y="257908"/>
            <a:ext cx="10515600" cy="5919055"/>
          </a:xfrm>
        </p:spPr>
        <p:txBody>
          <a:bodyPr>
            <a:normAutofit/>
          </a:bodyPr>
          <a:lstStyle/>
          <a:p>
            <a:pPr marL="0" indent="0">
              <a:spcBef>
                <a:spcPts val="2400"/>
              </a:spcBef>
              <a:spcAft>
                <a:spcPts val="1200"/>
              </a:spcAft>
              <a:buNone/>
            </a:pPr>
            <a:r>
              <a:rPr lang="en-US" sz="2400" b="1" dirty="0">
                <a:cs typeface="Times New Roman" panose="02020603050405020304" pitchFamily="18" charset="0"/>
              </a:rPr>
              <a:t>PGRR 141 – Large Load Interconnection Study Reform for Substantiated Load</a:t>
            </a:r>
          </a:p>
          <a:p>
            <a:pPr lvl="1"/>
            <a:r>
              <a:rPr lang="en-US" sz="2300" dirty="0"/>
              <a:t>This PGRR has still not referred this to PLWG from ROS.</a:t>
            </a:r>
          </a:p>
          <a:p>
            <a:pPr lvl="1"/>
            <a:r>
              <a:rPr lang="en-US" sz="2300" dirty="0"/>
              <a:t>Sponsor would like a vote at ROS at the Feb 5</a:t>
            </a:r>
            <a:r>
              <a:rPr lang="en-US" sz="2300" baseline="30000" dirty="0"/>
              <a:t>th</a:t>
            </a:r>
            <a:r>
              <a:rPr lang="en-US" sz="2300" dirty="0"/>
              <a:t> meeting.</a:t>
            </a:r>
          </a:p>
          <a:p>
            <a:pPr lvl="1"/>
            <a:r>
              <a:rPr lang="en-US" sz="2300" dirty="0"/>
              <a:t>ERCOT was not sure they had to submit formal comments by PLWG meeting. They still have concerns on the language. </a:t>
            </a:r>
          </a:p>
          <a:p>
            <a:pPr lvl="1"/>
            <a:r>
              <a:rPr lang="en-US" sz="2300" dirty="0"/>
              <a:t>ROS chair wanted timeline/ gameplan for the ROS meeting. </a:t>
            </a:r>
          </a:p>
          <a:p>
            <a:pPr lvl="1"/>
            <a:r>
              <a:rPr lang="en-US" sz="2300" dirty="0"/>
              <a:t>Since this had not be referred there was no PLWG action on the PGRR.</a:t>
            </a:r>
          </a:p>
        </p:txBody>
      </p:sp>
    </p:spTree>
    <p:extLst>
      <p:ext uri="{BB962C8B-B14F-4D97-AF65-F5344CB8AC3E}">
        <p14:creationId xmlns:p14="http://schemas.microsoft.com/office/powerpoint/2010/main" val="39703457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834E07F-5D54-F862-4852-B377716A124E}"/>
              </a:ext>
            </a:extLst>
          </p:cNvPr>
          <p:cNvSpPr>
            <a:spLocks noGrp="1"/>
          </p:cNvSpPr>
          <p:nvPr>
            <p:ph idx="1"/>
          </p:nvPr>
        </p:nvSpPr>
        <p:spPr>
          <a:xfrm>
            <a:off x="407540" y="289358"/>
            <a:ext cx="10515600" cy="6334180"/>
          </a:xfrm>
        </p:spPr>
        <p:txBody>
          <a:bodyPr>
            <a:normAutofit lnSpcReduction="10000"/>
          </a:bodyPr>
          <a:lstStyle/>
          <a:p>
            <a:pPr marL="0" indent="0">
              <a:spcBef>
                <a:spcPts val="2400"/>
              </a:spcBef>
              <a:spcAft>
                <a:spcPts val="1200"/>
              </a:spcAft>
              <a:buNone/>
            </a:pPr>
            <a:r>
              <a:rPr lang="en-US" sz="2400" b="1" dirty="0">
                <a:cs typeface="Times New Roman" panose="02020603050405020304" pitchFamily="18" charset="0"/>
              </a:rPr>
              <a:t>Tabled Items</a:t>
            </a:r>
            <a:endParaRPr lang="en-US" sz="2100" b="1" dirty="0">
              <a:cs typeface="Times New Roman" panose="02020603050405020304" pitchFamily="18" charset="0"/>
            </a:endParaRPr>
          </a:p>
          <a:p>
            <a:pPr>
              <a:spcBef>
                <a:spcPts val="2400"/>
              </a:spcBef>
              <a:spcAft>
                <a:spcPts val="1200"/>
              </a:spcAft>
            </a:pPr>
            <a:r>
              <a:rPr lang="en-US" sz="2100" dirty="0">
                <a:cs typeface="Times New Roman" panose="02020603050405020304" pitchFamily="18" charset="0"/>
              </a:rPr>
              <a:t>NPRR 1286 – Establish Multi-Value Criteria for Resiliency Related Transmission Project Evaluation – Sponsor still in conversation with ERCOT.</a:t>
            </a:r>
          </a:p>
          <a:p>
            <a:pPr>
              <a:spcBef>
                <a:spcPts val="2400"/>
              </a:spcBef>
              <a:spcAft>
                <a:spcPts val="1200"/>
              </a:spcAft>
            </a:pPr>
            <a:r>
              <a:rPr lang="en-US" sz="2100" dirty="0">
                <a:cs typeface="Times New Roman" panose="02020603050405020304" pitchFamily="18" charset="0"/>
              </a:rPr>
              <a:t>PGRR 126- Related to NPRR 1284</a:t>
            </a:r>
          </a:p>
          <a:p>
            <a:pPr>
              <a:spcBef>
                <a:spcPts val="2400"/>
              </a:spcBef>
              <a:spcAft>
                <a:spcPts val="1200"/>
              </a:spcAft>
            </a:pPr>
            <a:r>
              <a:rPr lang="en-US" sz="2100" dirty="0">
                <a:cs typeface="Times New Roman" panose="02020603050405020304" pitchFamily="18" charset="0"/>
              </a:rPr>
              <a:t>PGRR 122 -Reliability Performance Criteria for Loss of Load – Pending ongoing large load conversations.</a:t>
            </a:r>
          </a:p>
          <a:p>
            <a:pPr>
              <a:spcBef>
                <a:spcPts val="2400"/>
              </a:spcBef>
              <a:spcAft>
                <a:spcPts val="1200"/>
              </a:spcAft>
            </a:pPr>
            <a:r>
              <a:rPr lang="en-US" sz="2100" dirty="0">
                <a:cs typeface="Times New Roman" panose="02020603050405020304" pitchFamily="18" charset="0"/>
              </a:rPr>
              <a:t>PGRR 124 - ESR Maintenance Exception to Modifications- Sponsor would like to continue to table while they have conversations with ERCOT.</a:t>
            </a:r>
            <a:endParaRPr lang="en-US" sz="2500" dirty="0"/>
          </a:p>
          <a:p>
            <a:pPr marL="0" indent="0">
              <a:spcBef>
                <a:spcPts val="2400"/>
              </a:spcBef>
              <a:spcAft>
                <a:spcPts val="1200"/>
              </a:spcAft>
              <a:buNone/>
            </a:pPr>
            <a:r>
              <a:rPr lang="en-US" sz="2400" b="1" dirty="0">
                <a:cs typeface="Times New Roman" panose="02020603050405020304" pitchFamily="18" charset="0"/>
              </a:rPr>
              <a:t>Other business</a:t>
            </a:r>
          </a:p>
          <a:p>
            <a:pPr>
              <a:spcBef>
                <a:spcPts val="2400"/>
              </a:spcBef>
              <a:spcAft>
                <a:spcPts val="1200"/>
              </a:spcAft>
            </a:pPr>
            <a:r>
              <a:rPr lang="en-US" sz="2100" dirty="0">
                <a:cs typeface="Times New Roman" panose="02020603050405020304" pitchFamily="18" charset="0"/>
              </a:rPr>
              <a:t>PLWG leadership nominations.</a:t>
            </a:r>
          </a:p>
          <a:p>
            <a:pPr lvl="1">
              <a:spcBef>
                <a:spcPts val="2400"/>
              </a:spcBef>
              <a:spcAft>
                <a:spcPts val="1200"/>
              </a:spcAft>
            </a:pPr>
            <a:r>
              <a:rPr lang="en-US" sz="2000" dirty="0">
                <a:cs typeface="Times New Roman" panose="02020603050405020304" pitchFamily="18" charset="0"/>
              </a:rPr>
              <a:t>Mina Turner – Chair and Kiran Kota – Vice-Chair</a:t>
            </a:r>
          </a:p>
        </p:txBody>
      </p:sp>
    </p:spTree>
    <p:extLst>
      <p:ext uri="{BB962C8B-B14F-4D97-AF65-F5344CB8AC3E}">
        <p14:creationId xmlns:p14="http://schemas.microsoft.com/office/powerpoint/2010/main" val="18483682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4EEEDE-776B-A351-B35D-59A1A255CFF0}"/>
              </a:ext>
            </a:extLst>
          </p:cNvPr>
          <p:cNvSpPr>
            <a:spLocks noGrp="1"/>
          </p:cNvSpPr>
          <p:nvPr>
            <p:ph type="title"/>
          </p:nvPr>
        </p:nvSpPr>
        <p:spPr>
          <a:xfrm>
            <a:off x="702013" y="2485755"/>
            <a:ext cx="10515600" cy="1325563"/>
          </a:xfrm>
        </p:spPr>
        <p:txBody>
          <a:bodyPr/>
          <a:lstStyle/>
          <a:p>
            <a:r>
              <a:rPr lang="en-US" dirty="0"/>
              <a:t>Questions ?</a:t>
            </a:r>
          </a:p>
        </p:txBody>
      </p:sp>
    </p:spTree>
    <p:extLst>
      <p:ext uri="{BB962C8B-B14F-4D97-AF65-F5344CB8AC3E}">
        <p14:creationId xmlns:p14="http://schemas.microsoft.com/office/powerpoint/2010/main" val="38454910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sisl xmlns:xsd="http://www.w3.org/2001/XMLSchema" xmlns:xsi="http://www.w3.org/2001/XMLSchema-instance" xmlns="http://www.boldonjames.com/2008/01/sie/internal/label" sislVersion="0" policy="e9c0b8d7-bdb4-4fd3-b62a-f50327aaefce" origin="userSelected">
  <element uid="c5f8eb12-5b27-439d-aaa6-3402af626fa3" value=""/>
  <element uid="d14f5c36-f44a-4315-b438-005cfe8f069f" value=""/>
</sisl>
</file>

<file path=customXml/item2.xml><?xml version="1.0" encoding="utf-8"?>
<WrappedLabelHistory xmlns:xsd="http://www.w3.org/2001/XMLSchema" xmlns:xsi="http://www.w3.org/2001/XMLSchema-instance" xmlns="http://www.boldonjames.com/2016/02/Classifier/internal/wrappedLabelHistory">
  <Value>PD94bWwgdmVyc2lvbj0iMS4wIiBlbmNvZGluZz0idXMtYXNjaWkiPz48bGFiZWxIaXN0b3J5IHhtbG5zOnhzZD0iaHR0cDovL3d3dy53My5vcmcvMjAwMS9YTUxTY2hlbWEiIHhtbG5zOnhzaT0iaHR0cDovL3d3dy53My5vcmcvMjAwMS9YTUxTY2hlbWEtaW5zdGFuY2UiIHhtbG5zPSJodHRwOi8vd3d3LmJvbGRvbmphbWVzLmNvbS8yMDE2LzAyL0NsYXNzaWZpZXIvaW50ZXJuYWwvbGFiZWxIaXN0b3J5Ij48aXRlbT48c2lzbCBzaXNsVmVyc2lvbj0iMCIgcG9saWN5PSJlOWMwYjhkNy1iZGI0LTRmZDMtYjYyYS1mNTAzMjdhYWVmY2UiIG9yaWdpbj0idXNlclNlbGVjdGVkIj48ZWxlbWVudCB1aWQ9IjkzNmUyMmQ1LTQ1YTctNGNiNy05NWFiLTFhYThjN2M4ODc4OSIgdmFsdWU9IiIgeG1sbnM9Imh0dHA6Ly93d3cuYm9sZG9uamFtZXMuY29tLzIwMDgvMDEvc2llL2ludGVybmFsL2xhYmVsIiAvPjxlbGVtZW50IHVpZD0iZDE0ZjVjMzYtZjQ0YS00MzE1LWI0MzgtMDA1Y2ZlOGYwNjlmIiB2YWx1ZT0iIiB4bWxucz0iaHR0cDovL3d3dy5ib2xkb25qYW1lcy5jb20vMjAwOC8wMS9zaWUvaW50ZXJuYWwvbGFiZWwiIC8+PC9zaXNsPjxVc2VyTmFtZT5DT1JQXHMyNzExNDI8L1VzZXJOYW1lPjxEYXRlVGltZT44LzUvMjAyNSA5OjQ2OjQxIFBNPC9EYXRlVGltZT48TGFiZWxTdHJpbmc+VW5jYXRlZ29yaXplZDwvTGFiZWxTdHJpbmc+PC9pdGVtPjxpdGVtPjxzaXNsIHNpc2xWZXJzaW9uPSIwIiBwb2xpY3k9ImU5YzBiOGQ3LWJkYjQtNGZkMy1iNjJhLWY1MDMyN2FhZWZjZSIgb3JpZ2luPSJ1c2VyU2VsZWN0ZWQiPjxlbGVtZW50IHVpZD0iYzVmOGViMTItNWIyNy00MzlkLWFhYTYtMzQwMmFmNjI2ZmEzIiB2YWx1ZT0iIiB4bWxucz0iaHR0cDovL3d3dy5ib2xkb25qYW1lcy5jb20vMjAwOC8wMS9zaWUvaW50ZXJuYWwvbGFiZWwiIC8+PGVsZW1lbnQgdWlkPSJkMTRmNWMzNi1mNDRhLTQzMTUtYjQzOC0wMDVjZmU4ZjA2OWYiIHZhbHVlPSIiIHhtbG5zPSJodHRwOi8vd3d3LmJvbGRvbmphbWVzLmNvbS8yMDA4LzAxL3NpZS9pbnRlcm5hbC9sYWJlbCIgLz48L3Npc2w+PFVzZXJOYW1lPkNPUlBcczI0NTUxMTwvVXNlck5hbWU+PERhdGVUaW1lPjEyLzIvMjAyNSAxMjoxNDowOSBBTTwvRGF0ZVRpbWU+PExhYmVsU3RyaW5nPkFFUCBQdWJsaWM8L0xhYmVsU3RyaW5nPjwvaXRlbT48L2xhYmVsSGlzdG9yeT4=</Value>
</WrappedLabelHistory>
</file>

<file path=customXml/itemProps1.xml><?xml version="1.0" encoding="utf-8"?>
<ds:datastoreItem xmlns:ds="http://schemas.openxmlformats.org/officeDocument/2006/customXml" ds:itemID="{BBDAC183-1F53-4935-BDC9-85FF69D5B136}">
  <ds:schemaRefs>
    <ds:schemaRef ds:uri="http://www.w3.org/2001/XMLSchema"/>
    <ds:schemaRef ds:uri="http://www.boldonjames.com/2008/01/sie/internal/label"/>
  </ds:schemaRefs>
</ds:datastoreItem>
</file>

<file path=customXml/itemProps2.xml><?xml version="1.0" encoding="utf-8"?>
<ds:datastoreItem xmlns:ds="http://schemas.openxmlformats.org/officeDocument/2006/customXml" ds:itemID="{5C5FAABD-A7BB-49A3-93EE-0F642ECD601E}">
  <ds:schemaRefs>
    <ds:schemaRef ds:uri="http://www.w3.org/2001/XMLSchema"/>
    <ds:schemaRef ds:uri="http://www.boldonjames.com/2016/02/Classifier/internal/wrappedLabelHistory"/>
  </ds:schemaRefs>
</ds:datastoreItem>
</file>

<file path=docProps/app.xml><?xml version="1.0" encoding="utf-8"?>
<Properties xmlns="http://schemas.openxmlformats.org/officeDocument/2006/extended-properties" xmlns:vt="http://schemas.openxmlformats.org/officeDocument/2006/docPropsVTypes">
  <TotalTime>2255</TotalTime>
  <Words>611</Words>
  <Application>Microsoft Office PowerPoint</Application>
  <PresentationFormat>Widescreen</PresentationFormat>
  <Paragraphs>51</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Aptos</vt:lpstr>
      <vt:lpstr>Aptos Display</vt:lpstr>
      <vt:lpstr>Arial</vt:lpstr>
      <vt:lpstr>Times New Roman</vt:lpstr>
      <vt:lpstr>Office Theme</vt:lpstr>
      <vt:lpstr>January &amp; February PLWG Update</vt:lpstr>
      <vt:lpstr>PowerPoint Presentation</vt:lpstr>
      <vt:lpstr>PowerPoint Presentation</vt:lpstr>
      <vt:lpstr>PowerPoint Presentation</vt:lpstr>
      <vt:lpstr>PowerPoint Presentation</vt:lpstr>
      <vt:lpstr>PowerPoint Presentation</vt:lpstr>
      <vt:lpstr>Questions ?</vt:lpstr>
    </vt:vector>
  </TitlesOfParts>
  <Company>American Electric Power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Erin J Rasmussen</dc:creator>
  <cp:lastModifiedBy>Clifton, Suzy</cp:lastModifiedBy>
  <cp:revision>47</cp:revision>
  <dcterms:created xsi:type="dcterms:W3CDTF">2025-08-05T21:34:12Z</dcterms:created>
  <dcterms:modified xsi:type="dcterms:W3CDTF">2026-02-05T18:38:56Z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IndexRef">
    <vt:lpwstr>1f4bbefc-9c7a-432d-a0fb-f215af837196</vt:lpwstr>
  </property>
  <property fmtid="{D5CDD505-2E9C-101B-9397-08002B2CF9AE}" pid="3" name="bjClsUserRVM">
    <vt:lpwstr>[]</vt:lpwstr>
  </property>
  <property fmtid="{D5CDD505-2E9C-101B-9397-08002B2CF9AE}" pid="4" name="bjSaver">
    <vt:lpwstr>qu1yRNhOSqe/tY/UzWUq4LhMNMFil54C</vt:lpwstr>
  </property>
  <property fmtid="{D5CDD505-2E9C-101B-9397-08002B2CF9AE}" pid="5" name="bjDocumentLabelXML">
    <vt:lpwstr>&lt;?xml version="1.0" encoding="us-ascii"?&gt;&lt;sisl xmlns:xsd="http://www.w3.org/2001/XMLSchema" xmlns:xsi="http://www.w3.org/2001/XMLSchema-instance" sislVersion="0" policy="e9c0b8d7-bdb4-4fd3-b62a-f50327aaefce" origin="userSelected" xmlns="http://www.boldonj</vt:lpwstr>
  </property>
  <property fmtid="{D5CDD505-2E9C-101B-9397-08002B2CF9AE}" pid="6" name="bjDocumentLabelXML-0">
    <vt:lpwstr>ames.com/2008/01/sie/internal/label"&gt;&lt;element uid="c5f8eb12-5b27-439d-aaa6-3402af626fa3" value="" /&gt;&lt;element uid="d14f5c36-f44a-4315-b438-005cfe8f069f" value="" /&gt;&lt;/sisl&gt;</vt:lpwstr>
  </property>
  <property fmtid="{D5CDD505-2E9C-101B-9397-08002B2CF9AE}" pid="7" name="bjDocumentSecurityLabel">
    <vt:lpwstr>AEP Public</vt:lpwstr>
  </property>
  <property fmtid="{D5CDD505-2E9C-101B-9397-08002B2CF9AE}" pid="8" name="MSIP_Label_5c34e43d-0b77-4b2c-b224-1b46981ccfdb_SiteId">
    <vt:lpwstr>15f3c881-6b03-4ff6-8559-77bf5177818f</vt:lpwstr>
  </property>
  <property fmtid="{D5CDD505-2E9C-101B-9397-08002B2CF9AE}" pid="9" name="MSIP_Label_5c34e43d-0b77-4b2c-b224-1b46981ccfdb_Name">
    <vt:lpwstr>AEP Public</vt:lpwstr>
  </property>
  <property fmtid="{D5CDD505-2E9C-101B-9397-08002B2CF9AE}" pid="10" name="MSIP_Label_5c34e43d-0b77-4b2c-b224-1b46981ccfdb_Enabled">
    <vt:lpwstr>true</vt:lpwstr>
  </property>
  <property fmtid="{D5CDD505-2E9C-101B-9397-08002B2CF9AE}" pid="11" name="bjLabelHistoryID">
    <vt:lpwstr>{5C5FAABD-A7BB-49A3-93EE-0F642ECD601E}</vt:lpwstr>
  </property>
  <property fmtid="{D5CDD505-2E9C-101B-9397-08002B2CF9AE}" pid="12" name="bjpmDocIH">
    <vt:lpwstr>o3YjrXYXRlfLBgCaCyhgVM3HRrs8ITz0</vt:lpwstr>
  </property>
  <property fmtid="{D5CDD505-2E9C-101B-9397-08002B2CF9AE}" pid="13" name="MSIP_Label_7084cbda-52b8-46fb-a7b7-cb5bd465ed85_Enabled">
    <vt:lpwstr>true</vt:lpwstr>
  </property>
  <property fmtid="{D5CDD505-2E9C-101B-9397-08002B2CF9AE}" pid="14" name="MSIP_Label_7084cbda-52b8-46fb-a7b7-cb5bd465ed85_SetDate">
    <vt:lpwstr>2026-02-05T18:38:36Z</vt:lpwstr>
  </property>
  <property fmtid="{D5CDD505-2E9C-101B-9397-08002B2CF9AE}" pid="15" name="MSIP_Label_7084cbda-52b8-46fb-a7b7-cb5bd465ed85_Method">
    <vt:lpwstr>Standard</vt:lpwstr>
  </property>
  <property fmtid="{D5CDD505-2E9C-101B-9397-08002B2CF9AE}" pid="16" name="MSIP_Label_7084cbda-52b8-46fb-a7b7-cb5bd465ed85_Name">
    <vt:lpwstr>Internal</vt:lpwstr>
  </property>
  <property fmtid="{D5CDD505-2E9C-101B-9397-08002B2CF9AE}" pid="17" name="MSIP_Label_7084cbda-52b8-46fb-a7b7-cb5bd465ed85_SiteId">
    <vt:lpwstr>0afb747d-bff7-4596-a9fc-950ef9e0ec45</vt:lpwstr>
  </property>
  <property fmtid="{D5CDD505-2E9C-101B-9397-08002B2CF9AE}" pid="18" name="MSIP_Label_7084cbda-52b8-46fb-a7b7-cb5bd465ed85_ActionId">
    <vt:lpwstr>f9fe422e-19d3-4b17-bb3a-7630264a94e0</vt:lpwstr>
  </property>
  <property fmtid="{D5CDD505-2E9C-101B-9397-08002B2CF9AE}" pid="19" name="MSIP_Label_7084cbda-52b8-46fb-a7b7-cb5bd465ed85_ContentBits">
    <vt:lpwstr>0</vt:lpwstr>
  </property>
  <property fmtid="{D5CDD505-2E9C-101B-9397-08002B2CF9AE}" pid="20" name="MSIP_Label_7084cbda-52b8-46fb-a7b7-cb5bd465ed85_Tag">
    <vt:lpwstr>10, 3, 0, 1</vt:lpwstr>
  </property>
</Properties>
</file>