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23"/>
  </p:notesMasterIdLst>
  <p:handoutMasterIdLst>
    <p:handoutMasterId r:id="rId24"/>
  </p:handoutMasterIdLst>
  <p:sldIdLst>
    <p:sldId id="260" r:id="rId7"/>
    <p:sldId id="340" r:id="rId8"/>
    <p:sldId id="291" r:id="rId9"/>
    <p:sldId id="301" r:id="rId10"/>
    <p:sldId id="297" r:id="rId11"/>
    <p:sldId id="342" r:id="rId12"/>
    <p:sldId id="304" r:id="rId13"/>
    <p:sldId id="305" r:id="rId14"/>
    <p:sldId id="343" r:id="rId15"/>
    <p:sldId id="345" r:id="rId16"/>
    <p:sldId id="271" r:id="rId17"/>
    <p:sldId id="341" r:id="rId18"/>
    <p:sldId id="337" r:id="rId19"/>
    <p:sldId id="316" r:id="rId20"/>
    <p:sldId id="317" r:id="rId21"/>
    <p:sldId id="339" r:id="rId22"/>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F30A4BB-16CB-42B2-877A-E1DF49DD960E}">
          <p14:sldIdLst>
            <p14:sldId id="260"/>
            <p14:sldId id="340"/>
            <p14:sldId id="291"/>
            <p14:sldId id="301"/>
            <p14:sldId id="297"/>
            <p14:sldId id="342"/>
            <p14:sldId id="304"/>
            <p14:sldId id="305"/>
            <p14:sldId id="343"/>
            <p14:sldId id="345"/>
            <p14:sldId id="271"/>
            <p14:sldId id="341"/>
            <p14:sldId id="337"/>
            <p14:sldId id="316"/>
            <p14:sldId id="317"/>
            <p14:sldId id="33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E241111-CD6D-EA8D-EE56-83F5419F1CBA}" name="Abbott, Kristin" initials="AK" userId="S::kristin.abbott@ercot.com::8dd1b8e2-21ee-4527-9435-d200812c7a57" providerId="AD"/>
  <p188:author id="{9D373826-ECD2-3399-57DD-6B432798245C}" name="Gross, Katherine" initials="GK" userId="S::katherine.gross@ercot.com::2e3d3c15-67b5-4801-aa12-b42921cd6e67" providerId="AD"/>
  <p188:author id="{A1371629-8DF8-985A-9BA3-A1FAD0C8660D}" name="Gross, Katherine" initials="KG" userId="S::Katherine.Gross@ercot.com::2e3d3c15-67b5-4801-aa12-b42921cd6e67" providerId="AD"/>
  <p188:author id="{18E1B941-D805-FD4F-8957-3F61C5D9EBD4}" name="Ayson, Janice" initials="JA" userId="S::Janice.Ayson@ercot.com::f2bb4e96-48b2-4079-a64c-325f474add9b" providerId="AD"/>
  <p188:author id="{FEF2334A-2DD7-0AFB-2C72-37BBB50F604C}" name="Magarinos, Marcelo" initials="MM" userId="S::marcelo.magarinos@ercot.com::6ab5900b-f45a-4127-8c12-8d7eb693fd75" providerId="AD"/>
  <p188:author id="{D276AE61-032E-E1A2-6E4A-F7E7E1E7C5DB}" name="Ragsdale, Kenneth" initials="RK" userId="S::kenneth.ragsdale@ercot.com::d1bf57d2-decc-44c5-8949-ae28e3ed5ea3" providerId="AD"/>
  <p188:author id="{B7FB2888-E062-8638-F57C-94FDC9CDE6C9}" name="Gonzalez, Ino" initials="GI" userId="S::ino.gonzalez@ercot.com::68e8894e-33eb-490e-a370-faca322a65d7" providerId="AD"/>
  <p188:author id="{E2B45AD8-AC84-4D01-5E51-56A1C343DE61}" name="Gonzalez, Ino" initials="IG" userId="S::Ino.Gonzalez@ercot.com::68e8894e-33eb-490e-a370-faca322a65d7" providerId="AD"/>
  <p188:author id="{BEE87AFB-7967-69CF-734C-6E6CC07B8BF7}" name="Ragsdale, Kenneth" initials="KR" userId="S::Kenneth.Ragsdale@ercot.com::d1bf57d2-decc-44c5-8949-ae28e3ed5e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475BB6-B14E-DC4A-6A09-4B1BE5C4C4C9}" v="20" dt="2026-02-04T20:00:19.124"/>
    <p1510:client id="{A820DC29-019F-36BD-1DFE-0649C066C0A8}" v="3" dt="2026-02-04T18:56:56.884"/>
    <p1510:client id="{CD88C7DB-F849-4CAF-9530-322B1729E8FD}" v="647" dt="2026-02-04T19:45:43.5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5" d="100"/>
          <a:sy n="125" d="100"/>
        </p:scale>
        <p:origin x="1194" y="33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oss, Katherine" userId="S::katherine.gross@ercot.com::2e3d3c15-67b5-4801-aa12-b42921cd6e67" providerId="AD" clId="Web-{7D1D3BE2-F4A6-8AEF-D08F-54EC312F2FF4}"/>
    <pc:docChg chg="modSld">
      <pc:chgData name="Gross, Katherine" userId="S::katherine.gross@ercot.com::2e3d3c15-67b5-4801-aa12-b42921cd6e67" providerId="AD" clId="Web-{7D1D3BE2-F4A6-8AEF-D08F-54EC312F2FF4}" dt="2026-02-02T15:56:59.816" v="57" actId="20577"/>
      <pc:docMkLst>
        <pc:docMk/>
      </pc:docMkLst>
      <pc:sldChg chg="modSp">
        <pc:chgData name="Gross, Katherine" userId="S::katherine.gross@ercot.com::2e3d3c15-67b5-4801-aa12-b42921cd6e67" providerId="AD" clId="Web-{7D1D3BE2-F4A6-8AEF-D08F-54EC312F2FF4}" dt="2026-02-02T15:56:59.816" v="57" actId="20577"/>
        <pc:sldMkLst>
          <pc:docMk/>
          <pc:sldMk cId="3397913295" sldId="343"/>
        </pc:sldMkLst>
        <pc:spChg chg="mod">
          <ac:chgData name="Gross, Katherine" userId="S::katherine.gross@ercot.com::2e3d3c15-67b5-4801-aa12-b42921cd6e67" providerId="AD" clId="Web-{7D1D3BE2-F4A6-8AEF-D08F-54EC312F2FF4}" dt="2026-02-02T15:56:59.816" v="57" actId="20577"/>
          <ac:spMkLst>
            <pc:docMk/>
            <pc:sldMk cId="3397913295" sldId="343"/>
            <ac:spMk id="3" creationId="{8B831C48-0A0A-3445-E3E0-AF3BFC5CA2DF}"/>
          </ac:spMkLst>
        </pc:spChg>
      </pc:sldChg>
    </pc:docChg>
  </pc:docChgLst>
  <pc:docChgLst>
    <pc:chgData name="Ragsdale, Kenneth" userId="d1bf57d2-decc-44c5-8949-ae28e3ed5ea3" providerId="ADAL" clId="{5C92A36A-4D67-4B23-8253-422F51898AB9}"/>
    <pc:docChg chg="undo custSel addSld modSld modSection">
      <pc:chgData name="Ragsdale, Kenneth" userId="d1bf57d2-decc-44c5-8949-ae28e3ed5ea3" providerId="ADAL" clId="{5C92A36A-4D67-4B23-8253-422F51898AB9}" dt="2026-02-04T20:19:44.603" v="1220" actId="20577"/>
      <pc:docMkLst>
        <pc:docMk/>
      </pc:docMkLst>
      <pc:sldChg chg="modSp mod">
        <pc:chgData name="Ragsdale, Kenneth" userId="d1bf57d2-decc-44c5-8949-ae28e3ed5ea3" providerId="ADAL" clId="{5C92A36A-4D67-4B23-8253-422F51898AB9}" dt="2026-02-04T17:48:47.588" v="1119" actId="13926"/>
        <pc:sldMkLst>
          <pc:docMk/>
          <pc:sldMk cId="228894063" sldId="297"/>
        </pc:sldMkLst>
        <pc:spChg chg="mod">
          <ac:chgData name="Ragsdale, Kenneth" userId="d1bf57d2-decc-44c5-8949-ae28e3ed5ea3" providerId="ADAL" clId="{5C92A36A-4D67-4B23-8253-422F51898AB9}" dt="2026-02-04T17:48:47.588" v="1119" actId="13926"/>
          <ac:spMkLst>
            <pc:docMk/>
            <pc:sldMk cId="228894063" sldId="297"/>
            <ac:spMk id="6" creationId="{8E0723F0-D08C-9539-BB0E-6DC7DC7555AE}"/>
          </ac:spMkLst>
        </pc:spChg>
      </pc:sldChg>
      <pc:sldChg chg="modSp mod">
        <pc:chgData name="Ragsdale, Kenneth" userId="d1bf57d2-decc-44c5-8949-ae28e3ed5ea3" providerId="ADAL" clId="{5C92A36A-4D67-4B23-8253-422F51898AB9}" dt="2026-02-04T17:49:58.241" v="1124" actId="13926"/>
        <pc:sldMkLst>
          <pc:docMk/>
          <pc:sldMk cId="2449422927" sldId="304"/>
        </pc:sldMkLst>
        <pc:spChg chg="mod">
          <ac:chgData name="Ragsdale, Kenneth" userId="d1bf57d2-decc-44c5-8949-ae28e3ed5ea3" providerId="ADAL" clId="{5C92A36A-4D67-4B23-8253-422F51898AB9}" dt="2026-02-04T17:49:58.241" v="1124" actId="13926"/>
          <ac:spMkLst>
            <pc:docMk/>
            <pc:sldMk cId="2449422927" sldId="304"/>
            <ac:spMk id="3" creationId="{8CD051F1-D415-7AF0-2594-2ABEBC32BA29}"/>
          </ac:spMkLst>
        </pc:spChg>
      </pc:sldChg>
      <pc:sldChg chg="modSp mod">
        <pc:chgData name="Ragsdale, Kenneth" userId="d1bf57d2-decc-44c5-8949-ae28e3ed5ea3" providerId="ADAL" clId="{5C92A36A-4D67-4B23-8253-422F51898AB9}" dt="2026-02-04T19:25:32.201" v="1133" actId="20577"/>
        <pc:sldMkLst>
          <pc:docMk/>
          <pc:sldMk cId="3602607250" sldId="340"/>
        </pc:sldMkLst>
        <pc:spChg chg="mod">
          <ac:chgData name="Ragsdale, Kenneth" userId="d1bf57d2-decc-44c5-8949-ae28e3ed5ea3" providerId="ADAL" clId="{5C92A36A-4D67-4B23-8253-422F51898AB9}" dt="2026-02-04T19:25:32.201" v="1133" actId="20577"/>
          <ac:spMkLst>
            <pc:docMk/>
            <pc:sldMk cId="3602607250" sldId="340"/>
            <ac:spMk id="2" creationId="{33E55B9E-71D2-E85A-E399-2234CF259412}"/>
          </ac:spMkLst>
        </pc:spChg>
      </pc:sldChg>
      <pc:sldChg chg="modSp mod">
        <pc:chgData name="Ragsdale, Kenneth" userId="d1bf57d2-decc-44c5-8949-ae28e3ed5ea3" providerId="ADAL" clId="{5C92A36A-4D67-4B23-8253-422F51898AB9}" dt="2026-02-04T17:49:29.071" v="1121" actId="113"/>
        <pc:sldMkLst>
          <pc:docMk/>
          <pc:sldMk cId="2753908954" sldId="342"/>
        </pc:sldMkLst>
        <pc:spChg chg="mod">
          <ac:chgData name="Ragsdale, Kenneth" userId="d1bf57d2-decc-44c5-8949-ae28e3ed5ea3" providerId="ADAL" clId="{5C92A36A-4D67-4B23-8253-422F51898AB9}" dt="2026-02-04T17:49:29.071" v="1121" actId="113"/>
          <ac:spMkLst>
            <pc:docMk/>
            <pc:sldMk cId="2753908954" sldId="342"/>
            <ac:spMk id="6" creationId="{A53ED6C6-1028-677C-D1FF-0A6DF39E8E6F}"/>
          </ac:spMkLst>
        </pc:spChg>
      </pc:sldChg>
      <pc:sldChg chg="modSp mod modCm">
        <pc:chgData name="Ragsdale, Kenneth" userId="d1bf57d2-decc-44c5-8949-ae28e3ed5ea3" providerId="ADAL" clId="{5C92A36A-4D67-4B23-8253-422F51898AB9}" dt="2026-02-04T20:19:44.603" v="1220" actId="20577"/>
        <pc:sldMkLst>
          <pc:docMk/>
          <pc:sldMk cId="3397913295" sldId="343"/>
        </pc:sldMkLst>
        <pc:spChg chg="mod">
          <ac:chgData name="Ragsdale, Kenneth" userId="d1bf57d2-decc-44c5-8949-ae28e3ed5ea3" providerId="ADAL" clId="{5C92A36A-4D67-4B23-8253-422F51898AB9}" dt="2026-02-04T20:19:44.603" v="1220" actId="20577"/>
          <ac:spMkLst>
            <pc:docMk/>
            <pc:sldMk cId="3397913295" sldId="343"/>
            <ac:spMk id="3" creationId="{8B831C48-0A0A-3445-E3E0-AF3BFC5CA2DF}"/>
          </ac:spMkLst>
        </pc:spChg>
        <pc:extLst>
          <p:ext xmlns:p="http://schemas.openxmlformats.org/presentationml/2006/main" uri="{D6D511B9-2390-475A-947B-AFAB55BFBCF1}">
            <pc226:cmChg xmlns:pc226="http://schemas.microsoft.com/office/powerpoint/2022/06/main/command" chg="mod">
              <pc226:chgData name="Ragsdale, Kenneth" userId="d1bf57d2-decc-44c5-8949-ae28e3ed5ea3" providerId="ADAL" clId="{5C92A36A-4D67-4B23-8253-422F51898AB9}" dt="2026-02-04T17:50:53.179" v="1129" actId="20577"/>
              <pc2:cmMkLst xmlns:pc2="http://schemas.microsoft.com/office/powerpoint/2019/9/main/command">
                <pc:docMk/>
                <pc:sldMk cId="3397913295" sldId="343"/>
                <pc2:cmMk id="{9D0B6F20-2A38-4335-B6C1-42616622DCD8}"/>
              </pc2:cmMkLst>
            </pc226:cmChg>
          </p:ext>
        </pc:extLst>
      </pc:sldChg>
      <pc:sldChg chg="modSp add mod">
        <pc:chgData name="Ragsdale, Kenneth" userId="d1bf57d2-decc-44c5-8949-ae28e3ed5ea3" providerId="ADAL" clId="{5C92A36A-4D67-4B23-8253-422F51898AB9}" dt="2026-02-02T17:45:24.934" v="596" actId="11"/>
        <pc:sldMkLst>
          <pc:docMk/>
          <pc:sldMk cId="3579421742" sldId="345"/>
        </pc:sldMkLst>
        <pc:spChg chg="mod">
          <ac:chgData name="Ragsdale, Kenneth" userId="d1bf57d2-decc-44c5-8949-ae28e3ed5ea3" providerId="ADAL" clId="{5C92A36A-4D67-4B23-8253-422F51898AB9}" dt="2026-02-02T17:42:27.361" v="382" actId="20577"/>
          <ac:spMkLst>
            <pc:docMk/>
            <pc:sldMk cId="3579421742" sldId="345"/>
            <ac:spMk id="2" creationId="{61638637-4E01-A8A7-C951-7EFE9255C97D}"/>
          </ac:spMkLst>
        </pc:spChg>
        <pc:spChg chg="mod">
          <ac:chgData name="Ragsdale, Kenneth" userId="d1bf57d2-decc-44c5-8949-ae28e3ed5ea3" providerId="ADAL" clId="{5C92A36A-4D67-4B23-8253-422F51898AB9}" dt="2026-02-02T17:45:24.934" v="596" actId="11"/>
          <ac:spMkLst>
            <pc:docMk/>
            <pc:sldMk cId="3579421742" sldId="345"/>
            <ac:spMk id="3" creationId="{98F1E31C-F8C5-8620-22F4-704D3D8B09FB}"/>
          </ac:spMkLst>
        </pc:spChg>
      </pc:sldChg>
    </pc:docChg>
  </pc:docChgLst>
  <pc:docChgLst>
    <pc:chgData name="Ayson, Janice" userId="f2bb4e96-48b2-4079-a64c-325f474add9b" providerId="ADAL" clId="{49E96C26-B442-413F-BF88-A47139E90F2A}"/>
    <pc:docChg chg="undo custSel modSld">
      <pc:chgData name="Ayson, Janice" userId="f2bb4e96-48b2-4079-a64c-325f474add9b" providerId="ADAL" clId="{49E96C26-B442-413F-BF88-A47139E90F2A}" dt="2026-02-02T18:39:05.858" v="23"/>
      <pc:docMkLst>
        <pc:docMk/>
      </pc:docMkLst>
      <pc:sldChg chg="modSp mod">
        <pc:chgData name="Ayson, Janice" userId="f2bb4e96-48b2-4079-a64c-325f474add9b" providerId="ADAL" clId="{49E96C26-B442-413F-BF88-A47139E90F2A}" dt="2026-02-02T18:07:58.946" v="3" actId="115"/>
        <pc:sldMkLst>
          <pc:docMk/>
          <pc:sldMk cId="228894063" sldId="297"/>
        </pc:sldMkLst>
        <pc:spChg chg="mod">
          <ac:chgData name="Ayson, Janice" userId="f2bb4e96-48b2-4079-a64c-325f474add9b" providerId="ADAL" clId="{49E96C26-B442-413F-BF88-A47139E90F2A}" dt="2026-02-02T18:07:58.946" v="3" actId="115"/>
          <ac:spMkLst>
            <pc:docMk/>
            <pc:sldMk cId="228894063" sldId="297"/>
            <ac:spMk id="6" creationId="{8E0723F0-D08C-9539-BB0E-6DC7DC7555AE}"/>
          </ac:spMkLst>
        </pc:spChg>
      </pc:sldChg>
      <pc:sldChg chg="modSp mod">
        <pc:chgData name="Ayson, Janice" userId="f2bb4e96-48b2-4079-a64c-325f474add9b" providerId="ADAL" clId="{49E96C26-B442-413F-BF88-A47139E90F2A}" dt="2026-02-02T18:08:24.155" v="6" actId="115"/>
        <pc:sldMkLst>
          <pc:docMk/>
          <pc:sldMk cId="2449422927" sldId="304"/>
        </pc:sldMkLst>
        <pc:spChg chg="mod">
          <ac:chgData name="Ayson, Janice" userId="f2bb4e96-48b2-4079-a64c-325f474add9b" providerId="ADAL" clId="{49E96C26-B442-413F-BF88-A47139E90F2A}" dt="2026-02-02T18:08:24.155" v="6" actId="115"/>
          <ac:spMkLst>
            <pc:docMk/>
            <pc:sldMk cId="2449422927" sldId="304"/>
            <ac:spMk id="3" creationId="{8CD051F1-D415-7AF0-2594-2ABEBC32BA29}"/>
          </ac:spMkLst>
        </pc:spChg>
      </pc:sldChg>
      <pc:sldChg chg="modSp mod">
        <pc:chgData name="Ayson, Janice" userId="f2bb4e96-48b2-4079-a64c-325f474add9b" providerId="ADAL" clId="{49E96C26-B442-413F-BF88-A47139E90F2A}" dt="2026-02-02T18:08:07.938" v="4" actId="115"/>
        <pc:sldMkLst>
          <pc:docMk/>
          <pc:sldMk cId="2753908954" sldId="342"/>
        </pc:sldMkLst>
        <pc:spChg chg="mod">
          <ac:chgData name="Ayson, Janice" userId="f2bb4e96-48b2-4079-a64c-325f474add9b" providerId="ADAL" clId="{49E96C26-B442-413F-BF88-A47139E90F2A}" dt="2026-02-02T18:08:07.938" v="4" actId="115"/>
          <ac:spMkLst>
            <pc:docMk/>
            <pc:sldMk cId="2753908954" sldId="342"/>
            <ac:spMk id="6" creationId="{A53ED6C6-1028-677C-D1FF-0A6DF39E8E6F}"/>
          </ac:spMkLst>
        </pc:spChg>
      </pc:sldChg>
      <pc:sldChg chg="modSp mod modCm">
        <pc:chgData name="Ayson, Janice" userId="f2bb4e96-48b2-4079-a64c-325f474add9b" providerId="ADAL" clId="{49E96C26-B442-413F-BF88-A47139E90F2A}" dt="2026-02-02T18:37:55.236" v="20" actId="6549"/>
        <pc:sldMkLst>
          <pc:docMk/>
          <pc:sldMk cId="3397913295" sldId="343"/>
        </pc:sldMkLst>
        <pc:spChg chg="mod">
          <ac:chgData name="Ayson, Janice" userId="f2bb4e96-48b2-4079-a64c-325f474add9b" providerId="ADAL" clId="{49E96C26-B442-413F-BF88-A47139E90F2A}" dt="2026-02-02T18:37:55.236" v="20" actId="6549"/>
          <ac:spMkLst>
            <pc:docMk/>
            <pc:sldMk cId="3397913295" sldId="343"/>
            <ac:spMk id="3" creationId="{8B831C48-0A0A-3445-E3E0-AF3BFC5CA2DF}"/>
          </ac:spMkLst>
        </pc:spChg>
        <pc:extLst>
          <p:ext xmlns:p="http://schemas.openxmlformats.org/presentationml/2006/main" uri="{D6D511B9-2390-475A-947B-AFAB55BFBCF1}">
            <pc226:cmChg xmlns:pc226="http://schemas.microsoft.com/office/powerpoint/2022/06/main/command" chg="mod">
              <pc226:chgData name="Ayson, Janice" userId="f2bb4e96-48b2-4079-a64c-325f474add9b" providerId="ADAL" clId="{49E96C26-B442-413F-BF88-A47139E90F2A}" dt="2026-02-02T18:37:55.236" v="20" actId="6549"/>
              <pc2:cmMkLst xmlns:pc2="http://schemas.microsoft.com/office/powerpoint/2019/9/main/command">
                <pc:docMk/>
                <pc:sldMk cId="3397913295" sldId="343"/>
                <pc2:cmMk id="{9D0B6F20-2A38-4335-B6C1-42616622DCD8}"/>
              </pc2:cmMkLst>
            </pc226:cmChg>
          </p:ext>
        </pc:extLst>
      </pc:sldChg>
      <pc:sldChg chg="modSp mod">
        <pc:chgData name="Ayson, Janice" userId="f2bb4e96-48b2-4079-a64c-325f474add9b" providerId="ADAL" clId="{49E96C26-B442-413F-BF88-A47139E90F2A}" dt="2026-02-02T18:39:05.858" v="23"/>
        <pc:sldMkLst>
          <pc:docMk/>
          <pc:sldMk cId="3579421742" sldId="345"/>
        </pc:sldMkLst>
        <pc:spChg chg="mod">
          <ac:chgData name="Ayson, Janice" userId="f2bb4e96-48b2-4079-a64c-325f474add9b" providerId="ADAL" clId="{49E96C26-B442-413F-BF88-A47139E90F2A}" dt="2026-02-02T18:39:05.858" v="23"/>
          <ac:spMkLst>
            <pc:docMk/>
            <pc:sldMk cId="3579421742" sldId="345"/>
            <ac:spMk id="3" creationId="{98F1E31C-F8C5-8620-22F4-704D3D8B09FB}"/>
          </ac:spMkLst>
        </pc:spChg>
      </pc:sldChg>
    </pc:docChg>
  </pc:docChgLst>
  <pc:docChgLst>
    <pc:chgData name="Gross, Katherine" userId="S::katherine.gross@ercot.com::2e3d3c15-67b5-4801-aa12-b42921cd6e67" providerId="AD" clId="Web-{07475BB6-B14E-DC4A-6A09-4B1BE5C4C4C9}"/>
    <pc:docChg chg="modSld">
      <pc:chgData name="Gross, Katherine" userId="S::katherine.gross@ercot.com::2e3d3c15-67b5-4801-aa12-b42921cd6e67" providerId="AD" clId="Web-{07475BB6-B14E-DC4A-6A09-4B1BE5C4C4C9}" dt="2026-02-04T20:00:19.124" v="16" actId="20577"/>
      <pc:docMkLst>
        <pc:docMk/>
      </pc:docMkLst>
      <pc:sldChg chg="modSp">
        <pc:chgData name="Gross, Katherine" userId="S::katherine.gross@ercot.com::2e3d3c15-67b5-4801-aa12-b42921cd6e67" providerId="AD" clId="Web-{07475BB6-B14E-DC4A-6A09-4B1BE5C4C4C9}" dt="2026-02-04T19:59:47.170" v="2" actId="20577"/>
        <pc:sldMkLst>
          <pc:docMk/>
          <pc:sldMk cId="2449422927" sldId="304"/>
        </pc:sldMkLst>
        <pc:spChg chg="mod">
          <ac:chgData name="Gross, Katherine" userId="S::katherine.gross@ercot.com::2e3d3c15-67b5-4801-aa12-b42921cd6e67" providerId="AD" clId="Web-{07475BB6-B14E-DC4A-6A09-4B1BE5C4C4C9}" dt="2026-02-04T19:59:47.170" v="2" actId="20577"/>
          <ac:spMkLst>
            <pc:docMk/>
            <pc:sldMk cId="2449422927" sldId="304"/>
            <ac:spMk id="2" creationId="{9BEDAC32-EF10-BEAE-40C0-DB65BEDB6EA1}"/>
          </ac:spMkLst>
        </pc:spChg>
      </pc:sldChg>
      <pc:sldChg chg="modSp">
        <pc:chgData name="Gross, Katherine" userId="S::katherine.gross@ercot.com::2e3d3c15-67b5-4801-aa12-b42921cd6e67" providerId="AD" clId="Web-{07475BB6-B14E-DC4A-6A09-4B1BE5C4C4C9}" dt="2026-02-04T19:59:51.983" v="3" actId="20577"/>
        <pc:sldMkLst>
          <pc:docMk/>
          <pc:sldMk cId="2554502982" sldId="305"/>
        </pc:sldMkLst>
        <pc:spChg chg="mod">
          <ac:chgData name="Gross, Katherine" userId="S::katherine.gross@ercot.com::2e3d3c15-67b5-4801-aa12-b42921cd6e67" providerId="AD" clId="Web-{07475BB6-B14E-DC4A-6A09-4B1BE5C4C4C9}" dt="2026-02-04T19:59:51.983" v="3" actId="20577"/>
          <ac:spMkLst>
            <pc:docMk/>
            <pc:sldMk cId="2554502982" sldId="305"/>
            <ac:spMk id="2" creationId="{2DF7B434-702A-20E8-4496-0D507C8F3698}"/>
          </ac:spMkLst>
        </pc:spChg>
        <pc:spChg chg="mod">
          <ac:chgData name="Gross, Katherine" userId="S::katherine.gross@ercot.com::2e3d3c15-67b5-4801-aa12-b42921cd6e67" providerId="AD" clId="Web-{07475BB6-B14E-DC4A-6A09-4B1BE5C4C4C9}" dt="2026-02-04T19:59:24.013" v="1" actId="20577"/>
          <ac:spMkLst>
            <pc:docMk/>
            <pc:sldMk cId="2554502982" sldId="305"/>
            <ac:spMk id="3" creationId="{73D53168-3E89-3748-1370-F846363DEBA9}"/>
          </ac:spMkLst>
        </pc:spChg>
      </pc:sldChg>
      <pc:sldChg chg="modSp">
        <pc:chgData name="Gross, Katherine" userId="S::katherine.gross@ercot.com::2e3d3c15-67b5-4801-aa12-b42921cd6e67" providerId="AD" clId="Web-{07475BB6-B14E-DC4A-6A09-4B1BE5C4C4C9}" dt="2026-02-04T20:00:19.124" v="16" actId="20577"/>
        <pc:sldMkLst>
          <pc:docMk/>
          <pc:sldMk cId="3397913295" sldId="343"/>
        </pc:sldMkLst>
        <pc:spChg chg="mod">
          <ac:chgData name="Gross, Katherine" userId="S::katherine.gross@ercot.com::2e3d3c15-67b5-4801-aa12-b42921cd6e67" providerId="AD" clId="Web-{07475BB6-B14E-DC4A-6A09-4B1BE5C4C4C9}" dt="2026-02-04T20:00:19.124" v="16" actId="20577"/>
          <ac:spMkLst>
            <pc:docMk/>
            <pc:sldMk cId="3397913295" sldId="343"/>
            <ac:spMk id="3" creationId="{8B831C48-0A0A-3445-E3E0-AF3BFC5CA2DF}"/>
          </ac:spMkLst>
        </pc:spChg>
      </pc:sldChg>
    </pc:docChg>
  </pc:docChgLst>
  <pc:docChgLst>
    <pc:chgData name="Gross, Katherine" userId="S::katherine.gross@ercot.com::2e3d3c15-67b5-4801-aa12-b42921cd6e67" providerId="AD" clId="Web-{A820DC29-019F-36BD-1DFE-0649C066C0A8}"/>
    <pc:docChg chg="delSld modSld modSection">
      <pc:chgData name="Gross, Katherine" userId="S::katherine.gross@ercot.com::2e3d3c15-67b5-4801-aa12-b42921cd6e67" providerId="AD" clId="Web-{A820DC29-019F-36BD-1DFE-0649C066C0A8}" dt="2026-02-04T18:56:56.884" v="3"/>
      <pc:docMkLst>
        <pc:docMk/>
      </pc:docMkLst>
      <pc:sldChg chg="modSp modCm">
        <pc:chgData name="Gross, Katherine" userId="S::katherine.gross@ercot.com::2e3d3c15-67b5-4801-aa12-b42921cd6e67" providerId="AD" clId="Web-{A820DC29-019F-36BD-1DFE-0649C066C0A8}" dt="2026-02-04T18:54:49.634" v="2" actId="20577"/>
        <pc:sldMkLst>
          <pc:docMk/>
          <pc:sldMk cId="3397913295" sldId="343"/>
        </pc:sldMkLst>
        <pc:spChg chg="mod">
          <ac:chgData name="Gross, Katherine" userId="S::katherine.gross@ercot.com::2e3d3c15-67b5-4801-aa12-b42921cd6e67" providerId="AD" clId="Web-{A820DC29-019F-36BD-1DFE-0649C066C0A8}" dt="2026-02-04T18:54:49.634" v="2" actId="20577"/>
          <ac:spMkLst>
            <pc:docMk/>
            <pc:sldMk cId="3397913295" sldId="343"/>
            <ac:spMk id="3" creationId="{8B831C48-0A0A-3445-E3E0-AF3BFC5CA2DF}"/>
          </ac:spMkLst>
        </pc:spChg>
        <pc:extLst>
          <p:ext xmlns:p="http://schemas.openxmlformats.org/presentationml/2006/main" uri="{D6D511B9-2390-475A-947B-AFAB55BFBCF1}">
            <pc226:cmChg xmlns:pc226="http://schemas.microsoft.com/office/powerpoint/2022/06/main/command" chg="mod">
              <pc226:chgData name="Gross, Katherine" userId="S::katherine.gross@ercot.com::2e3d3c15-67b5-4801-aa12-b42921cd6e67" providerId="AD" clId="Web-{A820DC29-019F-36BD-1DFE-0649C066C0A8}" dt="2026-02-04T18:54:45.197" v="1" actId="20577"/>
              <pc2:cmMkLst xmlns:pc2="http://schemas.microsoft.com/office/powerpoint/2019/9/main/command">
                <pc:docMk/>
                <pc:sldMk cId="3397913295" sldId="343"/>
                <pc2:cmMk id="{9D0B6F20-2A38-4335-B6C1-42616622DCD8}"/>
              </pc2:cmMkLst>
            </pc226:cmChg>
          </p:ext>
        </pc:extLst>
      </pc:sldChg>
      <pc:sldChg chg="del">
        <pc:chgData name="Gross, Katherine" userId="S::katherine.gross@ercot.com::2e3d3c15-67b5-4801-aa12-b42921cd6e67" providerId="AD" clId="Web-{A820DC29-019F-36BD-1DFE-0649C066C0A8}" dt="2026-02-04T18:56:56.884" v="3"/>
        <pc:sldMkLst>
          <pc:docMk/>
          <pc:sldMk cId="3983190305" sldId="344"/>
        </pc:sldMkLst>
      </pc:sldChg>
    </pc:docChg>
  </pc:docChgLst>
  <pc:docChgLst>
    <pc:chgData name="Ragsdale, Kenneth" userId="S::kenneth.ragsdale@ercot.com::d1bf57d2-decc-44c5-8949-ae28e3ed5ea3" providerId="AD" clId="Web-{904AB339-3D2C-FFCF-E2B7-915309A92EDF}"/>
    <pc:docChg chg="sldOrd">
      <pc:chgData name="Ragsdale, Kenneth" userId="S::kenneth.ragsdale@ercot.com::d1bf57d2-decc-44c5-8949-ae28e3ed5ea3" providerId="AD" clId="Web-{904AB339-3D2C-FFCF-E2B7-915309A92EDF}" dt="2026-02-02T16:44:48.604" v="1"/>
      <pc:docMkLst>
        <pc:docMk/>
      </pc:docMkLst>
      <pc:sldChg chg="ord">
        <pc:chgData name="Ragsdale, Kenneth" userId="S::kenneth.ragsdale@ercot.com::d1bf57d2-decc-44c5-8949-ae28e3ed5ea3" providerId="AD" clId="Web-{904AB339-3D2C-FFCF-E2B7-915309A92EDF}" dt="2026-02-02T16:44:14.445" v="0"/>
        <pc:sldMkLst>
          <pc:docMk/>
          <pc:sldMk cId="228894063" sldId="297"/>
        </pc:sldMkLst>
      </pc:sldChg>
      <pc:sldChg chg="ord">
        <pc:chgData name="Ragsdale, Kenneth" userId="S::kenneth.ragsdale@ercot.com::d1bf57d2-decc-44c5-8949-ae28e3ed5ea3" providerId="AD" clId="Web-{904AB339-3D2C-FFCF-E2B7-915309A92EDF}" dt="2026-02-02T16:44:48.604" v="1"/>
        <pc:sldMkLst>
          <pc:docMk/>
          <pc:sldMk cId="3397913295" sldId="34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27466" cy="466087"/>
          </a:xfrm>
          <a:prstGeom prst="rect">
            <a:avLst/>
          </a:prstGeom>
        </p:spPr>
        <p:txBody>
          <a:bodyPr vert="horz" lIns="91221" tIns="45610" rIns="91221" bIns="45610" rtlCol="0"/>
          <a:lstStyle>
            <a:lvl1pPr algn="l">
              <a:defRPr sz="1200"/>
            </a:lvl1pPr>
          </a:lstStyle>
          <a:p>
            <a:endParaRPr lang="en-US" dirty="0"/>
          </a:p>
        </p:txBody>
      </p:sp>
      <p:sp>
        <p:nvSpPr>
          <p:cNvPr id="3" name="Date Placeholder 2"/>
          <p:cNvSpPr>
            <a:spLocks noGrp="1"/>
          </p:cNvSpPr>
          <p:nvPr>
            <p:ph type="dt" sz="quarter" idx="1"/>
          </p:nvPr>
        </p:nvSpPr>
        <p:spPr>
          <a:xfrm>
            <a:off x="3955953" y="1"/>
            <a:ext cx="3027466" cy="466087"/>
          </a:xfrm>
          <a:prstGeom prst="rect">
            <a:avLst/>
          </a:prstGeom>
        </p:spPr>
        <p:txBody>
          <a:bodyPr vert="horz" lIns="91221" tIns="45610" rIns="91221" bIns="45610" rtlCol="0"/>
          <a:lstStyle>
            <a:lvl1pPr algn="r">
              <a:defRPr sz="1200"/>
            </a:lvl1pPr>
          </a:lstStyle>
          <a:p>
            <a:fld id="{F750BF31-E9A8-4E88-81E7-44C5092290FC}" type="datetimeFigureOut">
              <a:rPr lang="en-US" smtClean="0"/>
              <a:t>2/4/2026</a:t>
            </a:fld>
            <a:endParaRPr lang="en-US" dirty="0"/>
          </a:p>
        </p:txBody>
      </p:sp>
      <p:sp>
        <p:nvSpPr>
          <p:cNvPr id="4" name="Footer Placeholder 3"/>
          <p:cNvSpPr>
            <a:spLocks noGrp="1"/>
          </p:cNvSpPr>
          <p:nvPr>
            <p:ph type="ftr" sz="quarter" idx="2"/>
          </p:nvPr>
        </p:nvSpPr>
        <p:spPr>
          <a:xfrm>
            <a:off x="1" y="8817613"/>
            <a:ext cx="3027466" cy="466087"/>
          </a:xfrm>
          <a:prstGeom prst="rect">
            <a:avLst/>
          </a:prstGeom>
        </p:spPr>
        <p:txBody>
          <a:bodyPr vert="horz" lIns="91221" tIns="45610" rIns="91221" bIns="4561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5953" y="8817613"/>
            <a:ext cx="3027466" cy="466087"/>
          </a:xfrm>
          <a:prstGeom prst="rect">
            <a:avLst/>
          </a:prstGeom>
        </p:spPr>
        <p:txBody>
          <a:bodyPr vert="horz" lIns="91221" tIns="45610" rIns="91221" bIns="4561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22T17:04:52.115"/>
    </inkml:context>
    <inkml:brush xml:id="br0">
      <inkml:brushProperty name="width" value="0.05" units="cm"/>
      <inkml:brushProperty name="height" value="0.05" units="cm"/>
      <inkml:brushProperty name="ignorePressure" value="1"/>
    </inkml:brush>
  </inkml:definitions>
  <inkml:trace contextRef="#ctx0" brushRef="#br0">20 37,'-17'-29,"15"21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dirty="0"/>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67EFB637-CCC9-4803-8851-F6915048CBB4}" type="datetimeFigureOut">
              <a:rPr lang="en-US" smtClean="0"/>
              <a:t>2/4/2026</a:t>
            </a:fld>
            <a:endParaRPr lang="en-US" dirty="0"/>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53" tIns="46477" rIns="92953" bIns="46477"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3" tIns="46477" rIns="92953" bIns="4647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53" tIns="46477" rIns="92953" bIns="46477"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C9AEB-EB70-3AAE-3522-E8CC7BC5AA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60E719-1986-063F-59C2-9EA94B504BDE}"/>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1291CC46-E7AB-E62D-7ECB-A8F779F72E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EC5714-E00E-0ED8-E510-DCA0C91E1272}"/>
              </a:ext>
            </a:extLst>
          </p:cNvPr>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545141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4D61F-E5F8-6D1D-F6F2-F37F19BDBD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FFC3C1-08DC-C679-16B9-5FF80FC6728C}"/>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0DC2A018-D91A-AD97-2266-219DAC13F5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46F3B1-756F-978A-3F77-60E8175BE84A}"/>
              </a:ext>
            </a:extLst>
          </p:cNvPr>
          <p:cNvSpPr>
            <a:spLocks noGrp="1"/>
          </p:cNvSpPr>
          <p:nvPr>
            <p:ph type="sldNum" sz="quarter" idx="10"/>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2133463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C67E0-B283-A0BB-EC40-34D33C8041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E48C92-829D-BFDB-5F44-A7BD149DE019}"/>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F69E9839-3306-D5F9-2C71-51C7B6273A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1F277F-27B4-69D2-A4C6-E8D92CEBA7D5}"/>
              </a:ext>
            </a:extLst>
          </p:cNvPr>
          <p:cNvSpPr>
            <a:spLocks noGrp="1"/>
          </p:cNvSpPr>
          <p:nvPr>
            <p:ph type="sldNum" sz="quarter" idx="10"/>
          </p:nvPr>
        </p:nvSpPr>
        <p:spPr/>
        <p:txBody>
          <a:bodyPr/>
          <a:lstStyle/>
          <a:p>
            <a:fld id="{F62AC51D-6DAA-4455-8EA7-D54B64909A85}" type="slidenum">
              <a:rPr lang="en-US" smtClean="0"/>
              <a:t>7</a:t>
            </a:fld>
            <a:endParaRPr lang="en-US" dirty="0"/>
          </a:p>
        </p:txBody>
      </p:sp>
    </p:spTree>
    <p:extLst>
      <p:ext uri="{BB962C8B-B14F-4D97-AF65-F5344CB8AC3E}">
        <p14:creationId xmlns:p14="http://schemas.microsoft.com/office/powerpoint/2010/main" val="1964654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565FB-4EA7-B621-B528-81C528F4BB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E118B-CD39-7C26-1ECE-CACD9FDA0A6D}"/>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F13419BD-D437-9956-6205-584EA72D24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8C0D5E-F48A-C318-9DBD-8A5B97E1A5EC}"/>
              </a:ext>
            </a:extLst>
          </p:cNvPr>
          <p:cNvSpPr>
            <a:spLocks noGrp="1"/>
          </p:cNvSpPr>
          <p:nvPr>
            <p:ph type="sldNum" sz="quarter" idx="10"/>
          </p:nvPr>
        </p:nvSpPr>
        <p:spPr/>
        <p:txBody>
          <a:bodyPr/>
          <a:lstStyle/>
          <a:p>
            <a:fld id="{F62AC51D-6DAA-4455-8EA7-D54B64909A85}" type="slidenum">
              <a:rPr lang="en-US" smtClean="0"/>
              <a:t>8</a:t>
            </a:fld>
            <a:endParaRPr lang="en-US" dirty="0"/>
          </a:p>
        </p:txBody>
      </p:sp>
    </p:spTree>
    <p:extLst>
      <p:ext uri="{BB962C8B-B14F-4D97-AF65-F5344CB8AC3E}">
        <p14:creationId xmlns:p14="http://schemas.microsoft.com/office/powerpoint/2010/main" val="38638570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F95C5-7765-FA35-50FB-C685589593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4F99B5-B1C8-EBE0-016A-703181FFC9E8}"/>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23BF8397-0D4F-4761-52F8-088D7C577C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37B294-E867-36DA-12AD-8B0530BF59BB}"/>
              </a:ext>
            </a:extLst>
          </p:cNvPr>
          <p:cNvSpPr>
            <a:spLocks noGrp="1"/>
          </p:cNvSpPr>
          <p:nvPr>
            <p:ph type="sldNum" sz="quarter" idx="10"/>
          </p:nvPr>
        </p:nvSpPr>
        <p:spPr/>
        <p:txBody>
          <a:bodyPr/>
          <a:lstStyle/>
          <a:p>
            <a:fld id="{F62AC51D-6DAA-4455-8EA7-D54B64909A85}" type="slidenum">
              <a:rPr lang="en-US" smtClean="0"/>
              <a:t>9</a:t>
            </a:fld>
            <a:endParaRPr lang="en-US" dirty="0"/>
          </a:p>
        </p:txBody>
      </p:sp>
    </p:spTree>
    <p:extLst>
      <p:ext uri="{BB962C8B-B14F-4D97-AF65-F5344CB8AC3E}">
        <p14:creationId xmlns:p14="http://schemas.microsoft.com/office/powerpoint/2010/main" val="23331155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A90FD-88BE-ECE3-D87B-1C3B32BAC2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34C0D5-2241-8A0C-B9BB-A08A9E0DB683}"/>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E3E0DACB-4862-4C5C-F308-9900793D5B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BB70F5-4526-397A-B60D-8495B65F2B09}"/>
              </a:ext>
            </a:extLst>
          </p:cNvPr>
          <p:cNvSpPr>
            <a:spLocks noGrp="1"/>
          </p:cNvSpPr>
          <p:nvPr>
            <p:ph type="sldNum" sz="quarter" idx="10"/>
          </p:nvPr>
        </p:nvSpPr>
        <p:spPr/>
        <p:txBody>
          <a:bodyPr/>
          <a:lstStyle/>
          <a:p>
            <a:fld id="{F62AC51D-6DAA-4455-8EA7-D54B64909A85}" type="slidenum">
              <a:rPr lang="en-US" smtClean="0"/>
              <a:t>10</a:t>
            </a:fld>
            <a:endParaRPr lang="en-US" dirty="0"/>
          </a:p>
        </p:txBody>
      </p:sp>
    </p:spTree>
    <p:extLst>
      <p:ext uri="{BB962C8B-B14F-4D97-AF65-F5344CB8AC3E}">
        <p14:creationId xmlns:p14="http://schemas.microsoft.com/office/powerpoint/2010/main" val="3371607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F0C23-487D-0F3D-4276-9F22B68D69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0BA5E-CAC2-BDBC-573E-10B21D345E43}"/>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D4EB308A-05BF-A919-4DAA-3A9D1F753F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358877-E40A-81F5-5E04-7D12142BF48D}"/>
              </a:ext>
            </a:extLst>
          </p:cNvPr>
          <p:cNvSpPr>
            <a:spLocks noGrp="1"/>
          </p:cNvSpPr>
          <p:nvPr>
            <p:ph type="sldNum" sz="quarter" idx="10"/>
          </p:nvPr>
        </p:nvSpPr>
        <p:spPr/>
        <p:txBody>
          <a:bodyPr/>
          <a:lstStyle/>
          <a:p>
            <a:fld id="{F62AC51D-6DAA-4455-8EA7-D54B64909A85}" type="slidenum">
              <a:rPr lang="en-US" smtClean="0"/>
              <a:t>11</a:t>
            </a:fld>
            <a:endParaRPr lang="en-US" dirty="0"/>
          </a:p>
        </p:txBody>
      </p:sp>
    </p:spTree>
    <p:extLst>
      <p:ext uri="{BB962C8B-B14F-4D97-AF65-F5344CB8AC3E}">
        <p14:creationId xmlns:p14="http://schemas.microsoft.com/office/powerpoint/2010/main" val="3706724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9A9F9-2009-26AC-D2EE-DC2913E79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34B6BC-537B-347E-782E-BE3E600CD14C}"/>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2C63B79B-5C6E-9F03-AF42-DE8839C8FE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935B06-635F-CFA7-3614-A7681B49EA7F}"/>
              </a:ext>
            </a:extLst>
          </p:cNvPr>
          <p:cNvSpPr>
            <a:spLocks noGrp="1"/>
          </p:cNvSpPr>
          <p:nvPr>
            <p:ph type="sldNum" sz="quarter" idx="10"/>
          </p:nvPr>
        </p:nvSpPr>
        <p:spPr/>
        <p:txBody>
          <a:bodyPr/>
          <a:lstStyle/>
          <a:p>
            <a:fld id="{F62AC51D-6DAA-4455-8EA7-D54B64909A85}" type="slidenum">
              <a:rPr lang="en-US" smtClean="0"/>
              <a:t>13</a:t>
            </a:fld>
            <a:endParaRPr lang="en-US" dirty="0"/>
          </a:p>
        </p:txBody>
      </p:sp>
    </p:spTree>
    <p:extLst>
      <p:ext uri="{BB962C8B-B14F-4D97-AF65-F5344CB8AC3E}">
        <p14:creationId xmlns:p14="http://schemas.microsoft.com/office/powerpoint/2010/main" val="1000727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
        <p:nvSpPr>
          <p:cNvPr id="4" name="Footer Placeholder 4">
            <a:extLst>
              <a:ext uri="{FF2B5EF4-FFF2-40B4-BE49-F238E27FC236}">
                <a16:creationId xmlns:a16="http://schemas.microsoft.com/office/drawing/2014/main" id="{4D175DA3-28D1-C7EB-96C7-7A2273040BD6}"/>
              </a:ext>
            </a:extLst>
          </p:cNvPr>
          <p:cNvSpPr txBox="1">
            <a:spLocks/>
          </p:cNvSpPr>
          <p:nvPr userDrawn="1"/>
        </p:nvSpPr>
        <p:spPr>
          <a:xfrm>
            <a:off x="-63798" y="6519069"/>
            <a:ext cx="762000" cy="296862"/>
          </a:xfrm>
          <a:prstGeom prst="rect">
            <a:avLst/>
          </a:prstGeom>
        </p:spPr>
        <p:txBody>
          <a:bodyPr vert="horz" lIns="91440" tIns="45720" rIns="91440" bIns="45720" rtlCol="0" anchor="ctr"/>
          <a:lstStyle>
            <a:defPPr>
              <a:defRPr lang="en-US"/>
            </a:defPPr>
            <a:lvl1pPr marL="0" algn="ctr" defTabSz="914400" rtl="0" eaLnBrk="1" latinLnBrk="0" hangingPunct="1">
              <a:defRPr sz="14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Public</a:t>
            </a:r>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D3F048D1-E2C5-4B4C-A3E7-4AF2783ECEF1}"/>
              </a:ext>
            </a:extLst>
          </p:cNvPr>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
        <p:nvSpPr>
          <p:cNvPr id="9" name="Footer Placeholder 4">
            <a:extLst>
              <a:ext uri="{FF2B5EF4-FFF2-40B4-BE49-F238E27FC236}">
                <a16:creationId xmlns:a16="http://schemas.microsoft.com/office/drawing/2014/main" id="{120A9CCC-211D-BD77-9840-6AFBA20EE256}"/>
              </a:ext>
            </a:extLst>
          </p:cNvPr>
          <p:cNvSpPr txBox="1">
            <a:spLocks/>
          </p:cNvSpPr>
          <p:nvPr userDrawn="1"/>
        </p:nvSpPr>
        <p:spPr>
          <a:xfrm>
            <a:off x="-76200" y="6519069"/>
            <a:ext cx="762000" cy="296862"/>
          </a:xfrm>
          <a:prstGeom prst="rect">
            <a:avLst/>
          </a:prstGeom>
        </p:spPr>
        <p:txBody>
          <a:bodyPr vert="horz" lIns="91440" tIns="45720" rIns="91440" bIns="45720" rtlCol="0" anchor="ctr"/>
          <a:lstStyle>
            <a:defPPr>
              <a:defRPr lang="en-US"/>
            </a:defPPr>
            <a:lvl1pPr marL="0" algn="ctr" defTabSz="914400" rtl="0" eaLnBrk="1" latinLnBrk="0" hangingPunct="1">
              <a:defRPr sz="14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Public</a:t>
            </a:r>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54934" y="6539872"/>
            <a:ext cx="762000" cy="296862"/>
          </a:xfrm>
          <a:prstGeom prst="rect">
            <a:avLst/>
          </a:prstGeom>
        </p:spPr>
        <p:txBody>
          <a:bodyPr vert="horz" lIns="91440" tIns="45720" rIns="91440" bIns="45720" rtlCol="0" anchor="ctr"/>
          <a:lstStyle>
            <a:lvl1pPr algn="ctr">
              <a:defRPr sz="1400">
                <a:solidFill>
                  <a:schemeClr val="tx1">
                    <a:tint val="75000"/>
                  </a:schemeClr>
                </a:solidFill>
              </a:defRPr>
            </a:lvl1pPr>
          </a:lstStyle>
          <a:p>
            <a:r>
              <a:rPr lang="en-US" dirty="0"/>
              <a:t>Public</a:t>
            </a:r>
          </a:p>
        </p:txBody>
      </p:sp>
      <p:cxnSp>
        <p:nvCxnSpPr>
          <p:cNvPr id="7" name="Straight Connector 6"/>
          <p:cNvCxnSpPr/>
          <p:nvPr userDrawn="1"/>
        </p:nvCxnSpPr>
        <p:spPr>
          <a:xfrm>
            <a:off x="14177"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2" name="Slide Number Placeholder 5">
            <a:extLst>
              <a:ext uri="{FF2B5EF4-FFF2-40B4-BE49-F238E27FC236}">
                <a16:creationId xmlns:a16="http://schemas.microsoft.com/office/drawing/2014/main" id="{7307160C-02AC-E6B8-B193-37C4E69B5B0E}"/>
              </a:ext>
            </a:extLst>
          </p:cNvPr>
          <p:cNvSpPr>
            <a:spLocks noGrp="1"/>
          </p:cNvSpPr>
          <p:nvPr>
            <p:ph type="sldNum" sz="quarter" idx="4"/>
          </p:nvPr>
        </p:nvSpPr>
        <p:spPr>
          <a:xfrm>
            <a:off x="8495930" y="6561138"/>
            <a:ext cx="571870" cy="275589"/>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67050" y="1505083"/>
            <a:ext cx="5374208" cy="4924425"/>
          </a:xfrm>
          <a:prstGeom prst="rect">
            <a:avLst/>
          </a:prstGeom>
          <a:noFill/>
        </p:spPr>
        <p:txBody>
          <a:bodyPr wrap="square" lIns="91440" tIns="45720" rIns="91440" bIns="45720" rtlCol="0" anchor="t">
            <a:spAutoFit/>
          </a:bodyPr>
          <a:lstStyle/>
          <a:p>
            <a:pPr algn="ctr"/>
            <a:r>
              <a:rPr lang="en-US" sz="2000" kern="0" dirty="0">
                <a:latin typeface="Arial Black"/>
              </a:rPr>
              <a:t>Overview/Discussion for</a:t>
            </a:r>
          </a:p>
          <a:p>
            <a:pPr algn="ctr"/>
            <a:r>
              <a:rPr lang="en-US" sz="2000" kern="0" dirty="0">
                <a:latin typeface="Arial Black"/>
              </a:rPr>
              <a:t>NPRR 1315 (Changes to Process of Evaluating the Potential Needs for Additional Capacity)</a:t>
            </a:r>
          </a:p>
          <a:p>
            <a:pPr lvl="0" algn="ctr" fontAlgn="base">
              <a:spcBef>
                <a:spcPct val="20000"/>
              </a:spcBef>
              <a:spcAft>
                <a:spcPct val="0"/>
              </a:spcAft>
            </a:pPr>
            <a:endParaRPr lang="en-US" sz="2000" kern="0" dirty="0">
              <a:latin typeface="Arial Black" pitchFamily="34" charset="0"/>
            </a:endParaRPr>
          </a:p>
          <a:p>
            <a:pPr lvl="0" fontAlgn="base">
              <a:spcBef>
                <a:spcPct val="20000"/>
              </a:spcBef>
              <a:spcAft>
                <a:spcPct val="0"/>
              </a:spcAft>
            </a:pPr>
            <a:endParaRPr lang="en-US" sz="2000" kern="0" dirty="0">
              <a:latin typeface="Arial Black"/>
            </a:endParaRPr>
          </a:p>
          <a:p>
            <a:pPr lvl="0" fontAlgn="base">
              <a:spcBef>
                <a:spcPct val="20000"/>
              </a:spcBef>
              <a:spcAft>
                <a:spcPct val="0"/>
              </a:spcAft>
            </a:pPr>
            <a:endParaRPr lang="en-US" sz="2000" kern="0" dirty="0">
              <a:latin typeface="Arial Black"/>
            </a:endParaRPr>
          </a:p>
          <a:p>
            <a:pPr lvl="0" fontAlgn="base">
              <a:spcBef>
                <a:spcPct val="20000"/>
              </a:spcBef>
              <a:spcAft>
                <a:spcPct val="0"/>
              </a:spcAft>
            </a:pPr>
            <a:r>
              <a:rPr lang="en-US" sz="2000" kern="0" dirty="0">
                <a:latin typeface="Arial Black"/>
              </a:rPr>
              <a:t>ERCOT Staff</a:t>
            </a:r>
          </a:p>
          <a:p>
            <a:pPr lvl="0" fontAlgn="base">
              <a:spcBef>
                <a:spcPct val="20000"/>
              </a:spcBef>
              <a:spcAft>
                <a:spcPct val="0"/>
              </a:spcAft>
            </a:pPr>
            <a:endParaRPr lang="en-US" sz="2000" kern="0" dirty="0">
              <a:latin typeface="Arial Black"/>
            </a:endParaRPr>
          </a:p>
          <a:p>
            <a:pPr lvl="0" fontAlgn="base">
              <a:spcBef>
                <a:spcPct val="20000"/>
              </a:spcBef>
              <a:spcAft>
                <a:spcPct val="0"/>
              </a:spcAft>
            </a:pPr>
            <a:endParaRPr lang="en-US" sz="2000" kern="0" dirty="0">
              <a:latin typeface="Arial Black"/>
            </a:endParaRPr>
          </a:p>
          <a:p>
            <a:pPr lvl="0" fontAlgn="base">
              <a:spcBef>
                <a:spcPct val="20000"/>
              </a:spcBef>
              <a:spcAft>
                <a:spcPct val="0"/>
              </a:spcAft>
            </a:pPr>
            <a:r>
              <a:rPr lang="en-US" sz="2000" kern="0" dirty="0">
                <a:latin typeface="Arial Black"/>
              </a:rPr>
              <a:t>PRS</a:t>
            </a:r>
          </a:p>
          <a:p>
            <a:pPr lvl="0" fontAlgn="base">
              <a:spcBef>
                <a:spcPct val="20000"/>
              </a:spcBef>
              <a:spcAft>
                <a:spcPct val="0"/>
              </a:spcAft>
            </a:pPr>
            <a:endParaRPr lang="en-US" sz="2000" kern="0" dirty="0">
              <a:latin typeface="Arial Black"/>
            </a:endParaRPr>
          </a:p>
          <a:p>
            <a:pPr lvl="0" fontAlgn="base">
              <a:spcBef>
                <a:spcPct val="20000"/>
              </a:spcBef>
              <a:spcAft>
                <a:spcPct val="0"/>
              </a:spcAft>
            </a:pPr>
            <a:r>
              <a:rPr lang="en-US" sz="2000" kern="0" dirty="0">
                <a:latin typeface="Arial Black"/>
              </a:rPr>
              <a:t>February 11, 2026</a:t>
            </a:r>
            <a:endParaRPr lang="en-US" b="1" dirty="0">
              <a:cs typeface="Arial"/>
            </a:endParaRPr>
          </a:p>
          <a:p>
            <a:pPr lvl="0" defTabSz="457200"/>
            <a:r>
              <a:rPr lang="en-US" b="1" strike="sngStrike" dirty="0">
                <a:cs typeface="Arial"/>
              </a:rPr>
              <a:t> </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9BBA7-7871-D35C-2E7D-77CB9A49DD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638637-4E01-A8A7-C951-7EFE9255C97D}"/>
              </a:ext>
            </a:extLst>
          </p:cNvPr>
          <p:cNvSpPr>
            <a:spLocks noGrp="1"/>
          </p:cNvSpPr>
          <p:nvPr>
            <p:ph type="title"/>
          </p:nvPr>
        </p:nvSpPr>
        <p:spPr>
          <a:xfrm>
            <a:off x="381000" y="243682"/>
            <a:ext cx="8458200" cy="480218"/>
          </a:xfrm>
        </p:spPr>
        <p:txBody>
          <a:bodyPr/>
          <a:lstStyle/>
          <a:p>
            <a:r>
              <a:rPr lang="en-US" sz="1800" dirty="0"/>
              <a:t>Discussion Items (Continued)</a:t>
            </a:r>
            <a:endParaRPr lang="en-US" sz="1800" b="1" dirty="0">
              <a:solidFill>
                <a:schemeClr val="accent1"/>
              </a:solidFill>
            </a:endParaRPr>
          </a:p>
        </p:txBody>
      </p:sp>
      <p:sp>
        <p:nvSpPr>
          <p:cNvPr id="3" name="Content Placeholder 2">
            <a:extLst>
              <a:ext uri="{FF2B5EF4-FFF2-40B4-BE49-F238E27FC236}">
                <a16:creationId xmlns:a16="http://schemas.microsoft.com/office/drawing/2014/main" id="{98F1E31C-F8C5-8620-22F4-704D3D8B09FB}"/>
              </a:ext>
            </a:extLst>
          </p:cNvPr>
          <p:cNvSpPr>
            <a:spLocks noGrp="1"/>
          </p:cNvSpPr>
          <p:nvPr>
            <p:ph idx="1"/>
          </p:nvPr>
        </p:nvSpPr>
        <p:spPr>
          <a:xfrm>
            <a:off x="381000" y="1006719"/>
            <a:ext cx="8534400" cy="5775081"/>
          </a:xfrm>
        </p:spPr>
        <p:txBody>
          <a:bodyPr lIns="91440" tIns="45720" rIns="91440" bIns="45720" anchor="t"/>
          <a:lstStyle/>
          <a:p>
            <a:pPr marL="685800" indent="-460375" eaLnBrk="0" fontAlgn="base" hangingPunct="0">
              <a:spcBef>
                <a:spcPts val="400"/>
              </a:spcBef>
              <a:buFont typeface="+mj-lt"/>
              <a:buAutoNum type="arabicPeriod" startAt="3"/>
              <a:tabLst>
                <a:tab pos="685800" algn="l"/>
              </a:tabLst>
              <a:defRPr/>
            </a:pPr>
            <a:r>
              <a:rPr lang="en-US" sz="1600" dirty="0"/>
              <a:t>What incentive factor should be used? Options: </a:t>
            </a:r>
            <a:endParaRPr lang="en-US" sz="1600" dirty="0">
              <a:cs typeface="Arial"/>
            </a:endParaRPr>
          </a:p>
          <a:p>
            <a:pPr marL="1085850" lvl="1" indent="-460375" eaLnBrk="0" fontAlgn="base" hangingPunct="0">
              <a:spcBef>
                <a:spcPts val="400"/>
              </a:spcBef>
              <a:buFont typeface="+mj-lt"/>
              <a:buAutoNum type="alphaLcParenR"/>
              <a:tabLst>
                <a:tab pos="685800" algn="l"/>
              </a:tabLst>
              <a:defRPr/>
            </a:pPr>
            <a:r>
              <a:rPr lang="en-US" sz="1400" dirty="0"/>
              <a:t>Substantially similar to RMR contract (current language of Protocols)?</a:t>
            </a:r>
            <a:endParaRPr lang="en-US" sz="1400" dirty="0">
              <a:cs typeface="Arial"/>
            </a:endParaRPr>
          </a:p>
          <a:p>
            <a:pPr marL="1085850" lvl="1" indent="-460375" eaLnBrk="0" fontAlgn="base" hangingPunct="0">
              <a:spcBef>
                <a:spcPts val="400"/>
              </a:spcBef>
              <a:buFont typeface="+mj-lt"/>
              <a:buAutoNum type="alphaLcParenR"/>
              <a:tabLst>
                <a:tab pos="685800" algn="l"/>
              </a:tabLst>
              <a:defRPr/>
            </a:pPr>
            <a:r>
              <a:rPr lang="en-US" sz="1400" dirty="0"/>
              <a:t>An Incentive Factor with a cap?  15%, 25% 75%????</a:t>
            </a:r>
            <a:endParaRPr lang="en-US" sz="1400" dirty="0">
              <a:cs typeface="Arial"/>
            </a:endParaRPr>
          </a:p>
          <a:p>
            <a:pPr marL="1085850" lvl="1" indent="-460375" eaLnBrk="0" fontAlgn="base" hangingPunct="0">
              <a:spcBef>
                <a:spcPts val="400"/>
              </a:spcBef>
              <a:buFont typeface="+mj-lt"/>
              <a:buAutoNum type="alphaLcParenR"/>
              <a:tabLst>
                <a:tab pos="685800" algn="l"/>
              </a:tabLst>
              <a:defRPr/>
            </a:pPr>
            <a:r>
              <a:rPr lang="en-US" sz="1400" dirty="0"/>
              <a:t>An Incentive Factor/budget approach only for existing (mothballed or retired) and all the others submit offers and payment is “paid as offered” … (no receipts and no Incentive Factor)?</a:t>
            </a:r>
            <a:endParaRPr lang="en-US" sz="1400" dirty="0">
              <a:cs typeface="Arial"/>
            </a:endParaRPr>
          </a:p>
          <a:p>
            <a:pPr marL="1085850" lvl="1" indent="-460375" eaLnBrk="0" fontAlgn="base" hangingPunct="0">
              <a:spcBef>
                <a:spcPts val="400"/>
              </a:spcBef>
              <a:buFont typeface="+mj-lt"/>
              <a:buAutoNum type="alphaLcParenR"/>
              <a:tabLst>
                <a:tab pos="685800" algn="l"/>
              </a:tabLst>
              <a:defRPr/>
            </a:pPr>
            <a:endParaRPr lang="en-US" sz="1200" dirty="0"/>
          </a:p>
          <a:p>
            <a:pPr marL="685800" indent="-460375" eaLnBrk="0" fontAlgn="base" hangingPunct="0">
              <a:spcBef>
                <a:spcPts val="400"/>
              </a:spcBef>
              <a:buFont typeface="+mj-lt"/>
              <a:buAutoNum type="arabicPeriod" startAt="3"/>
              <a:tabLst>
                <a:tab pos="685800" algn="l"/>
              </a:tabLst>
              <a:defRPr/>
            </a:pPr>
            <a:r>
              <a:rPr lang="en-US" sz="1600" dirty="0">
                <a:cs typeface="Arial"/>
              </a:rPr>
              <a:t>Can and should the impact of new Demand Response be captured and used to make sure the Real-Time Prices are not decreased?  (A separate NPRR?)</a:t>
            </a:r>
          </a:p>
          <a:p>
            <a:pPr marL="685800" indent="-460375" eaLnBrk="0" fontAlgn="base" hangingPunct="0">
              <a:spcBef>
                <a:spcPts val="400"/>
              </a:spcBef>
              <a:buFont typeface="+mj-lt"/>
              <a:buAutoNum type="arabicPeriod" startAt="3"/>
              <a:tabLst>
                <a:tab pos="685800" algn="l"/>
              </a:tabLst>
              <a:defRPr/>
            </a:pPr>
            <a:endParaRPr lang="en-US" sz="1600" dirty="0">
              <a:cs typeface="Arial"/>
            </a:endParaRPr>
          </a:p>
          <a:p>
            <a:pPr marL="685800" indent="-460375" eaLnBrk="0" fontAlgn="base" hangingPunct="0">
              <a:spcBef>
                <a:spcPts val="400"/>
              </a:spcBef>
              <a:buFont typeface="+mj-lt"/>
              <a:buAutoNum type="arabicPeriod" startAt="3"/>
              <a:tabLst>
                <a:tab pos="685800" algn="l"/>
              </a:tabLst>
              <a:defRPr/>
            </a:pPr>
            <a:r>
              <a:rPr lang="en-US" sz="1600" dirty="0">
                <a:cs typeface="Arial"/>
              </a:rPr>
              <a:t>Can and should the impact of new small generation not directly seen by SCED as Resource be captured and used to make sure the Real-Time Prices are not decreased? (A separate NPRR?)</a:t>
            </a:r>
            <a:endParaRPr lang="en-US" sz="1400" dirty="0">
              <a:cs typeface="Arial"/>
            </a:endParaRPr>
          </a:p>
          <a:p>
            <a:pPr marL="968375" indent="-622300" eaLnBrk="0" fontAlgn="base" hangingPunct="0">
              <a:spcBef>
                <a:spcPts val="400"/>
              </a:spcBef>
              <a:buFont typeface="+mj-lt"/>
              <a:buAutoNum type="arabicPeriod" startAt="3"/>
              <a:defRPr/>
            </a:pPr>
            <a:endParaRPr lang="en-US" sz="1600" dirty="0">
              <a:cs typeface="Arial"/>
            </a:endParaRPr>
          </a:p>
          <a:p>
            <a:pPr marL="685800" eaLnBrk="0" fontAlgn="base" hangingPunct="0">
              <a:spcBef>
                <a:spcPts val="400"/>
              </a:spcBef>
              <a:buFont typeface="+mj-lt"/>
              <a:buAutoNum type="arabicPeriod" startAt="3"/>
              <a:defRPr/>
            </a:pPr>
            <a:endParaRPr lang="en-US" sz="1600" dirty="0"/>
          </a:p>
          <a:p>
            <a:pPr lvl="0" eaLnBrk="0" fontAlgn="base" hangingPunct="0">
              <a:spcBef>
                <a:spcPts val="400"/>
              </a:spcBef>
              <a:buFont typeface="+mj-lt"/>
              <a:buAutoNum type="arabicPeriod" startAt="3"/>
              <a:defRPr/>
            </a:pPr>
            <a:endParaRPr lang="en-US" sz="1600" b="1" dirty="0"/>
          </a:p>
          <a:p>
            <a:pPr marL="346075" indent="-346075" eaLnBrk="0" fontAlgn="base" hangingPunct="0">
              <a:spcBef>
                <a:spcPts val="400"/>
              </a:spcBef>
              <a:buNone/>
              <a:defRPr/>
            </a:pPr>
            <a:endParaRPr lang="en-US" sz="1200" b="1" dirty="0"/>
          </a:p>
          <a:p>
            <a:pPr marL="0" lvl="0" indent="0" eaLnBrk="0" fontAlgn="base" hangingPunct="0">
              <a:spcBef>
                <a:spcPts val="400"/>
              </a:spcBef>
              <a:buNone/>
              <a:defRPr/>
            </a:pPr>
            <a:endParaRPr lang="en-US" sz="1600" b="1" dirty="0">
              <a:solidFill>
                <a:srgbClr val="000000"/>
              </a:solidFill>
            </a:endParaRPr>
          </a:p>
          <a:p>
            <a:pPr algn="l"/>
            <a:endParaRPr lang="en-US" sz="1600" b="0" i="0" dirty="0">
              <a:solidFill>
                <a:srgbClr val="000000"/>
              </a:solidFill>
              <a:effectLst/>
            </a:endParaRPr>
          </a:p>
          <a:p>
            <a:pPr marL="0" indent="0" algn="l">
              <a:buNone/>
            </a:pPr>
            <a:endParaRPr lang="en-US" sz="1600" dirty="0">
              <a:solidFill>
                <a:srgbClr val="000000"/>
              </a:solidFill>
            </a:endParaRPr>
          </a:p>
          <a:p>
            <a:pPr algn="l"/>
            <a:endParaRPr lang="en-US" sz="1100" b="0" i="0" dirty="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802D0265-381F-DC96-E0DA-A8BA1C2BC631}"/>
              </a:ext>
            </a:extLst>
          </p:cNvPr>
          <p:cNvSpPr>
            <a:spLocks noGrp="1"/>
          </p:cNvSpPr>
          <p:nvPr>
            <p:ph type="sldNum" sz="quarter" idx="4"/>
          </p:nvPr>
        </p:nvSpPr>
        <p:spPr>
          <a:xfrm>
            <a:off x="8412480" y="6561138"/>
            <a:ext cx="579120" cy="220662"/>
          </a:xfrm>
        </p:spPr>
        <p:txBody>
          <a:bodyPr/>
          <a:lstStyle/>
          <a:p>
            <a:fld id="{1D93BD3E-1E9A-4970-A6F7-E7AC52762E0C}" type="slidenum">
              <a:rPr lang="en-US" smtClean="0"/>
              <a:t>10</a:t>
            </a:fld>
            <a:endParaRPr lang="en-US" dirty="0"/>
          </a:p>
        </p:txBody>
      </p:sp>
    </p:spTree>
    <p:extLst>
      <p:ext uri="{BB962C8B-B14F-4D97-AF65-F5344CB8AC3E}">
        <p14:creationId xmlns:p14="http://schemas.microsoft.com/office/powerpoint/2010/main" val="3579421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D5F3A-D478-6122-5BEA-D745C874A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938DC4-E407-FDB9-D1AD-55CA1FDFED3A}"/>
              </a:ext>
            </a:extLst>
          </p:cNvPr>
          <p:cNvSpPr>
            <a:spLocks noGrp="1"/>
          </p:cNvSpPr>
          <p:nvPr>
            <p:ph type="title"/>
          </p:nvPr>
        </p:nvSpPr>
        <p:spPr>
          <a:xfrm>
            <a:off x="381000" y="243682"/>
            <a:ext cx="8458200" cy="480218"/>
          </a:xfrm>
        </p:spPr>
        <p:txBody>
          <a:bodyPr/>
          <a:lstStyle/>
          <a:p>
            <a:endParaRPr lang="en-US" sz="2400" b="1" dirty="0">
              <a:solidFill>
                <a:schemeClr val="accent1"/>
              </a:solidFill>
            </a:endParaRPr>
          </a:p>
        </p:txBody>
      </p:sp>
      <p:sp>
        <p:nvSpPr>
          <p:cNvPr id="3" name="Content Placeholder 2">
            <a:extLst>
              <a:ext uri="{FF2B5EF4-FFF2-40B4-BE49-F238E27FC236}">
                <a16:creationId xmlns:a16="http://schemas.microsoft.com/office/drawing/2014/main" id="{756BF1D5-A417-78C1-9DC6-D63AB437DFA9}"/>
              </a:ext>
            </a:extLst>
          </p:cNvPr>
          <p:cNvSpPr>
            <a:spLocks noGrp="1"/>
          </p:cNvSpPr>
          <p:nvPr>
            <p:ph idx="1"/>
          </p:nvPr>
        </p:nvSpPr>
        <p:spPr>
          <a:xfrm>
            <a:off x="342900" y="817755"/>
            <a:ext cx="8534400" cy="5676900"/>
          </a:xfrm>
        </p:spPr>
        <p:txBody>
          <a:bodyPr/>
          <a:lstStyle/>
          <a:p>
            <a:pPr marL="0" indent="0" eaLnBrk="0" fontAlgn="base" hangingPunct="0">
              <a:spcBef>
                <a:spcPts val="400"/>
              </a:spcBef>
              <a:buNone/>
              <a:defRPr/>
            </a:pPr>
            <a:endParaRPr lang="en-US" sz="1200" dirty="0"/>
          </a:p>
          <a:p>
            <a:pPr marL="346075" indent="-346075" eaLnBrk="0" fontAlgn="base" hangingPunct="0">
              <a:spcBef>
                <a:spcPts val="400"/>
              </a:spcBef>
              <a:buAutoNum type="arabicPeriod" startAt="2"/>
              <a:defRPr/>
            </a:pPr>
            <a:endParaRPr lang="en-US" sz="1400" dirty="0"/>
          </a:p>
          <a:p>
            <a:pPr marL="400050" lvl="1" indent="0" eaLnBrk="0" fontAlgn="base" hangingPunct="0">
              <a:spcBef>
                <a:spcPts val="400"/>
              </a:spcBef>
              <a:buNone/>
              <a:defRPr/>
            </a:pPr>
            <a:r>
              <a:rPr lang="en-US" sz="1200" b="1" dirty="0"/>
              <a:t>			</a:t>
            </a:r>
          </a:p>
          <a:p>
            <a:pPr marL="400050" lvl="1" indent="0" eaLnBrk="0" fontAlgn="base" hangingPunct="0">
              <a:spcBef>
                <a:spcPts val="400"/>
              </a:spcBef>
              <a:buNone/>
              <a:defRPr/>
            </a:pPr>
            <a:endParaRPr lang="en-US" sz="1200" b="1" dirty="0"/>
          </a:p>
          <a:p>
            <a:pPr marL="400050" lvl="1" indent="0" eaLnBrk="0" fontAlgn="base" hangingPunct="0">
              <a:spcBef>
                <a:spcPts val="400"/>
              </a:spcBef>
              <a:buNone/>
              <a:defRPr/>
            </a:pPr>
            <a:endParaRPr lang="en-US" sz="1200" b="1" dirty="0"/>
          </a:p>
          <a:p>
            <a:pPr marL="400050" lvl="1" indent="0" eaLnBrk="0" fontAlgn="base" hangingPunct="0">
              <a:spcBef>
                <a:spcPts val="400"/>
              </a:spcBef>
              <a:buNone/>
              <a:defRPr/>
            </a:pPr>
            <a:endParaRPr lang="en-US" sz="1200" b="1" dirty="0"/>
          </a:p>
          <a:p>
            <a:pPr marL="400050" lvl="1" indent="0" eaLnBrk="0" fontAlgn="base" hangingPunct="0">
              <a:spcBef>
                <a:spcPts val="400"/>
              </a:spcBef>
              <a:buNone/>
              <a:defRPr/>
            </a:pPr>
            <a:endParaRPr lang="en-US" sz="1200" b="1" dirty="0"/>
          </a:p>
          <a:p>
            <a:pPr marL="400050" lvl="1" indent="0" eaLnBrk="0" fontAlgn="base" hangingPunct="0">
              <a:spcBef>
                <a:spcPts val="400"/>
              </a:spcBef>
              <a:buNone/>
              <a:defRPr/>
            </a:pPr>
            <a:endParaRPr lang="en-US" sz="1200" b="1" dirty="0"/>
          </a:p>
          <a:p>
            <a:pPr marL="400050" lvl="1" indent="0" eaLnBrk="0" fontAlgn="base" hangingPunct="0">
              <a:spcBef>
                <a:spcPts val="400"/>
              </a:spcBef>
              <a:buNone/>
              <a:defRPr/>
            </a:pPr>
            <a:r>
              <a:rPr lang="en-US" sz="1200" b="1" dirty="0"/>
              <a:t>		</a:t>
            </a:r>
            <a:r>
              <a:rPr lang="en-US" sz="6000" dirty="0"/>
              <a:t>Questions?</a:t>
            </a:r>
            <a:endParaRPr lang="en-US" sz="6000" b="1" dirty="0"/>
          </a:p>
          <a:p>
            <a:pPr marL="400050" lvl="1" indent="0" eaLnBrk="0" fontAlgn="base" hangingPunct="0">
              <a:spcBef>
                <a:spcPts val="400"/>
              </a:spcBef>
              <a:buNone/>
              <a:defRPr/>
            </a:pPr>
            <a:r>
              <a:rPr lang="en-US" sz="1200" b="1" dirty="0"/>
              <a:t>			</a:t>
            </a:r>
          </a:p>
          <a:p>
            <a:pPr lvl="1" fontAlgn="base"/>
            <a:endParaRPr lang="en-US" sz="1200" b="1" dirty="0"/>
          </a:p>
          <a:p>
            <a:pPr marL="0" lvl="0" indent="0" eaLnBrk="0" fontAlgn="base" hangingPunct="0">
              <a:spcBef>
                <a:spcPts val="400"/>
              </a:spcBef>
              <a:buNone/>
              <a:defRPr/>
            </a:pPr>
            <a:endParaRPr lang="en-US" sz="1600" b="1" dirty="0">
              <a:solidFill>
                <a:srgbClr val="000000"/>
              </a:solidFill>
            </a:endParaRPr>
          </a:p>
          <a:p>
            <a:pPr algn="l"/>
            <a:endParaRPr lang="en-US" sz="1600" b="0" i="0" dirty="0">
              <a:solidFill>
                <a:srgbClr val="000000"/>
              </a:solidFill>
              <a:effectLst/>
            </a:endParaRPr>
          </a:p>
          <a:p>
            <a:pPr marL="0" indent="0" algn="l">
              <a:buNone/>
            </a:pPr>
            <a:endParaRPr lang="en-US" sz="1600" dirty="0">
              <a:solidFill>
                <a:srgbClr val="000000"/>
              </a:solidFill>
            </a:endParaRPr>
          </a:p>
          <a:p>
            <a:pPr algn="l"/>
            <a:endParaRPr lang="en-US" sz="1100" b="0" i="0" dirty="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D1C12475-55CA-F852-72DD-8A8E4A4294B7}"/>
              </a:ext>
            </a:extLst>
          </p:cNvPr>
          <p:cNvSpPr>
            <a:spLocks noGrp="1"/>
          </p:cNvSpPr>
          <p:nvPr>
            <p:ph type="sldNum" sz="quarter" idx="4"/>
          </p:nvPr>
        </p:nvSpPr>
        <p:spPr>
          <a:xfrm>
            <a:off x="8566951" y="6561139"/>
            <a:ext cx="424649" cy="212524"/>
          </a:xfrm>
        </p:spPr>
        <p:txBody>
          <a:bodyPr/>
          <a:lstStyle/>
          <a:p>
            <a:fld id="{1D93BD3E-1E9A-4970-A6F7-E7AC52762E0C}" type="slidenum">
              <a:rPr lang="en-US" smtClean="0"/>
              <a:t>11</a:t>
            </a:fld>
            <a:endParaRPr lang="en-US" dirty="0"/>
          </a:p>
        </p:txBody>
      </p:sp>
    </p:spTree>
    <p:extLst>
      <p:ext uri="{BB962C8B-B14F-4D97-AF65-F5344CB8AC3E}">
        <p14:creationId xmlns:p14="http://schemas.microsoft.com/office/powerpoint/2010/main" val="613905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80ADE-5147-00EC-4AF5-3A8894ACA710}"/>
              </a:ext>
            </a:extLst>
          </p:cNvPr>
          <p:cNvSpPr>
            <a:spLocks noGrp="1"/>
          </p:cNvSpPr>
          <p:nvPr>
            <p:ph type="title"/>
          </p:nvPr>
        </p:nvSpPr>
        <p:spPr/>
        <p:txBody>
          <a:bodyPr/>
          <a:lstStyle/>
          <a:p>
            <a:r>
              <a:rPr lang="en-US" dirty="0"/>
              <a:t>Appendix</a:t>
            </a:r>
          </a:p>
        </p:txBody>
      </p:sp>
      <p:sp>
        <p:nvSpPr>
          <p:cNvPr id="4" name="Slide Number Placeholder 3">
            <a:extLst>
              <a:ext uri="{FF2B5EF4-FFF2-40B4-BE49-F238E27FC236}">
                <a16:creationId xmlns:a16="http://schemas.microsoft.com/office/drawing/2014/main" id="{D229A148-36CE-FB90-22CB-014D5CB2FC90}"/>
              </a:ext>
            </a:extLst>
          </p:cNvPr>
          <p:cNvSpPr>
            <a:spLocks noGrp="1"/>
          </p:cNvSpPr>
          <p:nvPr>
            <p:ph type="sldNum" sz="quarter" idx="4"/>
          </p:nvPr>
        </p:nvSpPr>
        <p:spPr/>
        <p:txBody>
          <a:bodyPr/>
          <a:lstStyle/>
          <a:p>
            <a:fld id="{1D93BD3E-1E9A-4970-A6F7-E7AC52762E0C}" type="slidenum">
              <a:rPr lang="en-US" smtClean="0"/>
              <a:pPr/>
              <a:t>12</a:t>
            </a:fld>
            <a:endParaRPr lang="en-US" dirty="0"/>
          </a:p>
        </p:txBody>
      </p:sp>
    </p:spTree>
    <p:extLst>
      <p:ext uri="{BB962C8B-B14F-4D97-AF65-F5344CB8AC3E}">
        <p14:creationId xmlns:p14="http://schemas.microsoft.com/office/powerpoint/2010/main" val="568194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81D71-60C3-88F1-C25A-9A2D7C9E30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B1412B-CA7C-A4E8-AD13-C649AFE46F1F}"/>
              </a:ext>
            </a:extLst>
          </p:cNvPr>
          <p:cNvSpPr>
            <a:spLocks noGrp="1"/>
          </p:cNvSpPr>
          <p:nvPr>
            <p:ph type="title"/>
          </p:nvPr>
        </p:nvSpPr>
        <p:spPr>
          <a:xfrm>
            <a:off x="533400" y="2392394"/>
            <a:ext cx="8458200" cy="480218"/>
          </a:xfrm>
        </p:spPr>
        <p:txBody>
          <a:bodyPr lIns="91440" tIns="45720" rIns="91440" bIns="45720" anchor="t"/>
          <a:lstStyle/>
          <a:p>
            <a:pPr algn="ctr"/>
            <a:r>
              <a:rPr lang="en-US" sz="2000" dirty="0"/>
              <a:t>Recent History Prompting NPRRs related to Reliability Must-Run (RMR), Must-Run Alternative (MRA) and Contract for Capacity Provisions: </a:t>
            </a:r>
            <a:endParaRPr lang="en-US" sz="2000" b="1" strike="sngStrike" dirty="0">
              <a:solidFill>
                <a:srgbClr val="FF0000"/>
              </a:solidFill>
              <a:cs typeface="Arial"/>
            </a:endParaRPr>
          </a:p>
        </p:txBody>
      </p:sp>
      <p:sp>
        <p:nvSpPr>
          <p:cNvPr id="6" name="Slide Number Placeholder 5">
            <a:extLst>
              <a:ext uri="{FF2B5EF4-FFF2-40B4-BE49-F238E27FC236}">
                <a16:creationId xmlns:a16="http://schemas.microsoft.com/office/drawing/2014/main" id="{0A840C46-B81E-27BD-C550-45C900495DCB}"/>
              </a:ext>
            </a:extLst>
          </p:cNvPr>
          <p:cNvSpPr>
            <a:spLocks noGrp="1"/>
          </p:cNvSpPr>
          <p:nvPr>
            <p:ph type="sldNum" sz="quarter" idx="4"/>
          </p:nvPr>
        </p:nvSpPr>
        <p:spPr>
          <a:xfrm>
            <a:off x="8569041" y="6561138"/>
            <a:ext cx="422559" cy="296862"/>
          </a:xfrm>
        </p:spPr>
        <p:txBody>
          <a:bodyPr/>
          <a:lstStyle/>
          <a:p>
            <a:fld id="{1D93BD3E-1E9A-4970-A6F7-E7AC52762E0C}" type="slidenum">
              <a:rPr lang="en-US" smtClean="0"/>
              <a:t>13</a:t>
            </a:fld>
            <a:endParaRPr lang="en-US" dirty="0"/>
          </a:p>
        </p:txBody>
      </p:sp>
    </p:spTree>
    <p:extLst>
      <p:ext uri="{BB962C8B-B14F-4D97-AF65-F5344CB8AC3E}">
        <p14:creationId xmlns:p14="http://schemas.microsoft.com/office/powerpoint/2010/main" val="1312246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53403-0732-34B1-0380-823ADC59D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4E15B2-50ED-54E0-451F-A8542B3AA11E}"/>
              </a:ext>
            </a:extLst>
          </p:cNvPr>
          <p:cNvSpPr>
            <a:spLocks noGrp="1"/>
          </p:cNvSpPr>
          <p:nvPr>
            <p:ph type="title"/>
          </p:nvPr>
        </p:nvSpPr>
        <p:spPr>
          <a:xfrm>
            <a:off x="301256" y="243682"/>
            <a:ext cx="8537944" cy="491756"/>
          </a:xfrm>
        </p:spPr>
        <p:txBody>
          <a:bodyPr lIns="91440" tIns="45720" rIns="91440" bIns="45720" anchor="t"/>
          <a:lstStyle/>
          <a:p>
            <a:r>
              <a:rPr lang="en-US" sz="2400" dirty="0">
                <a:cs typeface="Arial"/>
              </a:rPr>
              <a:t>Recent Capacity Procurement Background</a:t>
            </a:r>
            <a:endParaRPr lang="en-US" sz="2400" dirty="0"/>
          </a:p>
        </p:txBody>
      </p:sp>
      <p:graphicFrame>
        <p:nvGraphicFramePr>
          <p:cNvPr id="5" name="Content Placeholder 4">
            <a:extLst>
              <a:ext uri="{FF2B5EF4-FFF2-40B4-BE49-F238E27FC236}">
                <a16:creationId xmlns:a16="http://schemas.microsoft.com/office/drawing/2014/main" id="{C238FFE2-06AB-38E8-8373-85C319C4199E}"/>
              </a:ext>
            </a:extLst>
          </p:cNvPr>
          <p:cNvGraphicFramePr>
            <a:graphicFrameLocks noGrp="1"/>
          </p:cNvGraphicFramePr>
          <p:nvPr>
            <p:ph idx="1"/>
          </p:nvPr>
        </p:nvGraphicFramePr>
        <p:xfrm>
          <a:off x="140688" y="890251"/>
          <a:ext cx="8817781" cy="3154680"/>
        </p:xfrm>
        <a:graphic>
          <a:graphicData uri="http://schemas.openxmlformats.org/drawingml/2006/table">
            <a:tbl>
              <a:tblPr firstRow="1" bandRow="1">
                <a:tableStyleId>{5C22544A-7EE6-4342-B048-85BDC9FD1C3A}</a:tableStyleId>
              </a:tblPr>
              <a:tblGrid>
                <a:gridCol w="1050466">
                  <a:extLst>
                    <a:ext uri="{9D8B030D-6E8A-4147-A177-3AD203B41FA5}">
                      <a16:colId xmlns:a16="http://schemas.microsoft.com/office/drawing/2014/main" val="112135385"/>
                    </a:ext>
                  </a:extLst>
                </a:gridCol>
                <a:gridCol w="954156">
                  <a:extLst>
                    <a:ext uri="{9D8B030D-6E8A-4147-A177-3AD203B41FA5}">
                      <a16:colId xmlns:a16="http://schemas.microsoft.com/office/drawing/2014/main" val="1666146988"/>
                    </a:ext>
                  </a:extLst>
                </a:gridCol>
                <a:gridCol w="757347">
                  <a:extLst>
                    <a:ext uri="{9D8B030D-6E8A-4147-A177-3AD203B41FA5}">
                      <a16:colId xmlns:a16="http://schemas.microsoft.com/office/drawing/2014/main" val="1319183742"/>
                    </a:ext>
                  </a:extLst>
                </a:gridCol>
                <a:gridCol w="897338">
                  <a:extLst>
                    <a:ext uri="{9D8B030D-6E8A-4147-A177-3AD203B41FA5}">
                      <a16:colId xmlns:a16="http://schemas.microsoft.com/office/drawing/2014/main" val="4228511988"/>
                    </a:ext>
                  </a:extLst>
                </a:gridCol>
                <a:gridCol w="1129409">
                  <a:extLst>
                    <a:ext uri="{9D8B030D-6E8A-4147-A177-3AD203B41FA5}">
                      <a16:colId xmlns:a16="http://schemas.microsoft.com/office/drawing/2014/main" val="458619353"/>
                    </a:ext>
                  </a:extLst>
                </a:gridCol>
                <a:gridCol w="1129409">
                  <a:extLst>
                    <a:ext uri="{9D8B030D-6E8A-4147-A177-3AD203B41FA5}">
                      <a16:colId xmlns:a16="http://schemas.microsoft.com/office/drawing/2014/main" val="2626930944"/>
                    </a:ext>
                  </a:extLst>
                </a:gridCol>
                <a:gridCol w="1119027">
                  <a:extLst>
                    <a:ext uri="{9D8B030D-6E8A-4147-A177-3AD203B41FA5}">
                      <a16:colId xmlns:a16="http://schemas.microsoft.com/office/drawing/2014/main" val="297677249"/>
                    </a:ext>
                  </a:extLst>
                </a:gridCol>
                <a:gridCol w="799969">
                  <a:extLst>
                    <a:ext uri="{9D8B030D-6E8A-4147-A177-3AD203B41FA5}">
                      <a16:colId xmlns:a16="http://schemas.microsoft.com/office/drawing/2014/main" val="3946972864"/>
                    </a:ext>
                  </a:extLst>
                </a:gridCol>
                <a:gridCol w="980660">
                  <a:extLst>
                    <a:ext uri="{9D8B030D-6E8A-4147-A177-3AD203B41FA5}">
                      <a16:colId xmlns:a16="http://schemas.microsoft.com/office/drawing/2014/main" val="3559929762"/>
                    </a:ext>
                  </a:extLst>
                </a:gridCol>
              </a:tblGrid>
              <a:tr h="370840">
                <a:tc>
                  <a:txBody>
                    <a:bodyPr/>
                    <a:lstStyle/>
                    <a:p>
                      <a:pPr algn="ctr"/>
                      <a:r>
                        <a:rPr lang="en-US" sz="1300" dirty="0"/>
                        <a:t>Resource</a:t>
                      </a:r>
                    </a:p>
                  </a:txBody>
                  <a:tcPr anchor="ctr"/>
                </a:tc>
                <a:tc>
                  <a:txBody>
                    <a:bodyPr/>
                    <a:lstStyle/>
                    <a:p>
                      <a:pPr algn="ctr"/>
                      <a:r>
                        <a:rPr lang="en-US" sz="1300" dirty="0"/>
                        <a:t>Contract Type</a:t>
                      </a:r>
                    </a:p>
                  </a:txBody>
                  <a:tcPr anchor="ctr"/>
                </a:tc>
                <a:tc>
                  <a:txBody>
                    <a:bodyPr/>
                    <a:lstStyle/>
                    <a:p>
                      <a:pPr algn="ctr"/>
                      <a:r>
                        <a:rPr lang="en-US" sz="1050" dirty="0"/>
                        <a:t>Rated Capacity</a:t>
                      </a:r>
                    </a:p>
                  </a:txBody>
                  <a:tcPr anchor="ctr"/>
                </a:tc>
                <a:tc>
                  <a:txBody>
                    <a:bodyPr/>
                    <a:lstStyle/>
                    <a:p>
                      <a:pPr algn="ctr"/>
                      <a:r>
                        <a:rPr lang="en-US" sz="1300" dirty="0"/>
                        <a:t>MRA Awarded</a:t>
                      </a:r>
                    </a:p>
                  </a:txBody>
                  <a:tcPr anchor="ctr"/>
                </a:tc>
                <a:tc>
                  <a:txBody>
                    <a:bodyPr/>
                    <a:lstStyle/>
                    <a:p>
                      <a:pPr algn="ctr"/>
                      <a:r>
                        <a:rPr lang="en-US" sz="1300" dirty="0"/>
                        <a:t>Service Period</a:t>
                      </a:r>
                    </a:p>
                  </a:txBody>
                  <a:tcPr anchor="ctr"/>
                </a:tc>
                <a:tc>
                  <a:txBody>
                    <a:bodyPr/>
                    <a:lstStyle/>
                    <a:p>
                      <a:pPr algn="ctr"/>
                      <a:r>
                        <a:rPr lang="en-US" sz="1100" dirty="0"/>
                        <a:t>Number of Deployments</a:t>
                      </a:r>
                    </a:p>
                  </a:txBody>
                  <a:tcPr anchor="ctr"/>
                </a:tc>
                <a:tc>
                  <a:txBody>
                    <a:bodyPr/>
                    <a:lstStyle/>
                    <a:p>
                      <a:pPr algn="ctr"/>
                      <a:r>
                        <a:rPr lang="en-US" sz="1200" b="1" kern="1200" dirty="0">
                          <a:solidFill>
                            <a:schemeClr val="lt1"/>
                          </a:solidFill>
                          <a:latin typeface="+mn-lt"/>
                          <a:ea typeface="+mn-ea"/>
                          <a:cs typeface="+mn-cs"/>
                        </a:rPr>
                        <a:t>Actual Termination Month</a:t>
                      </a:r>
                    </a:p>
                  </a:txBody>
                  <a:tcPr anchor="ctr"/>
                </a:tc>
                <a:tc>
                  <a:txBody>
                    <a:bodyPr/>
                    <a:lstStyle/>
                    <a:p>
                      <a:pPr algn="ctr"/>
                      <a:r>
                        <a:rPr lang="en-US" sz="1200" dirty="0"/>
                        <a:t>Budget</a:t>
                      </a:r>
                    </a:p>
                  </a:txBody>
                  <a:tcPr anchor="ctr"/>
                </a:tc>
                <a:tc>
                  <a:txBody>
                    <a:bodyPr/>
                    <a:lstStyle/>
                    <a:p>
                      <a:pPr algn="ctr"/>
                      <a:r>
                        <a:rPr lang="en-US" sz="1300" dirty="0"/>
                        <a:t>Final</a:t>
                      </a:r>
                    </a:p>
                    <a:p>
                      <a:pPr algn="ctr"/>
                      <a:r>
                        <a:rPr lang="en-US" sz="1300" dirty="0"/>
                        <a:t>Actual Costs</a:t>
                      </a:r>
                    </a:p>
                  </a:txBody>
                  <a:tcPr anchor="ctr"/>
                </a:tc>
                <a:extLst>
                  <a:ext uri="{0D108BD9-81ED-4DB2-BD59-A6C34878D82A}">
                    <a16:rowId xmlns:a16="http://schemas.microsoft.com/office/drawing/2014/main" val="3697996730"/>
                  </a:ext>
                </a:extLst>
              </a:tr>
              <a:tr h="370840">
                <a:tc>
                  <a:txBody>
                    <a:bodyPr/>
                    <a:lstStyle/>
                    <a:p>
                      <a:pPr algn="ctr"/>
                      <a:r>
                        <a:rPr lang="en-US" sz="1200" dirty="0"/>
                        <a:t>Greens Bayou 5</a:t>
                      </a:r>
                      <a:r>
                        <a:rPr lang="en-US" sz="1200" baseline="30000" dirty="0"/>
                        <a:t>A</a:t>
                      </a:r>
                      <a:endParaRPr lang="en-US" sz="1200" dirty="0"/>
                    </a:p>
                  </a:txBody>
                  <a:tcPr anchor="ctr"/>
                </a:tc>
                <a:tc>
                  <a:txBody>
                    <a:bodyPr/>
                    <a:lstStyle/>
                    <a:p>
                      <a:pPr algn="ctr"/>
                      <a:r>
                        <a:rPr lang="en-US" sz="1200" dirty="0"/>
                        <a:t>RMR</a:t>
                      </a:r>
                    </a:p>
                  </a:txBody>
                  <a:tcPr anchor="ctr"/>
                </a:tc>
                <a:tc>
                  <a:txBody>
                    <a:bodyPr/>
                    <a:lstStyle/>
                    <a:p>
                      <a:pPr algn="ctr"/>
                      <a:r>
                        <a:rPr lang="en-US" sz="1200" dirty="0"/>
                        <a:t>371MW</a:t>
                      </a:r>
                    </a:p>
                  </a:txBody>
                  <a:tcPr anchor="ctr"/>
                </a:tc>
                <a:tc>
                  <a:txBody>
                    <a:bodyPr/>
                    <a:lstStyle/>
                    <a:p>
                      <a:pPr algn="ctr"/>
                      <a:r>
                        <a:rPr lang="en-US" sz="1200" dirty="0"/>
                        <a:t>None</a:t>
                      </a:r>
                    </a:p>
                  </a:txBody>
                  <a:tcPr anchor="ctr"/>
                </a:tc>
                <a:tc>
                  <a:txBody>
                    <a:bodyPr/>
                    <a:lstStyle/>
                    <a:p>
                      <a:pPr algn="ctr"/>
                      <a:r>
                        <a:rPr lang="en-US" sz="1200" dirty="0"/>
                        <a:t>June 1, 2016, through </a:t>
                      </a:r>
                    </a:p>
                    <a:p>
                      <a:pPr algn="ctr"/>
                      <a:r>
                        <a:rPr lang="en-US" sz="1200" dirty="0"/>
                        <a:t>June 30, 2018</a:t>
                      </a:r>
                    </a:p>
                  </a:txBody>
                  <a:tcPr anchor="ctr"/>
                </a:tc>
                <a:tc>
                  <a:txBody>
                    <a:bodyPr/>
                    <a:lstStyle/>
                    <a:p>
                      <a:pPr algn="ctr"/>
                      <a:r>
                        <a:rPr lang="en-US" sz="1200" dirty="0"/>
                        <a:t>None</a:t>
                      </a:r>
                    </a:p>
                  </a:txBody>
                  <a:tcPr anchor="ctr"/>
                </a:tc>
                <a:tc>
                  <a:txBody>
                    <a:bodyPr/>
                    <a:lstStyle/>
                    <a:p>
                      <a:pPr algn="ctr"/>
                      <a:r>
                        <a:rPr lang="en-US" sz="1200" dirty="0"/>
                        <a:t>May 2017</a:t>
                      </a:r>
                    </a:p>
                  </a:txBody>
                  <a:tcPr anchor="ctr"/>
                </a:tc>
                <a:tc>
                  <a:txBody>
                    <a:bodyPr/>
                    <a:lstStyle/>
                    <a:p>
                      <a:pPr algn="ctr"/>
                      <a:r>
                        <a:rPr lang="en-US" sz="1200" dirty="0"/>
                        <a:t>Approx. $58M</a:t>
                      </a:r>
                    </a:p>
                  </a:txBody>
                  <a:tcPr anchor="ctr"/>
                </a:tc>
                <a:tc>
                  <a:txBody>
                    <a:bodyPr/>
                    <a:lstStyle/>
                    <a:p>
                      <a:pPr algn="ctr"/>
                      <a:r>
                        <a:rPr lang="en-US" sz="1200" dirty="0"/>
                        <a:t>Approx. $22M</a:t>
                      </a:r>
                    </a:p>
                  </a:txBody>
                  <a:tcPr anchor="ctr"/>
                </a:tc>
                <a:extLst>
                  <a:ext uri="{0D108BD9-81ED-4DB2-BD59-A6C34878D82A}">
                    <a16:rowId xmlns:a16="http://schemas.microsoft.com/office/drawing/2014/main" val="2851482246"/>
                  </a:ext>
                </a:extLst>
              </a:tr>
              <a:tr h="449654">
                <a:tc>
                  <a:txBody>
                    <a:bodyPr/>
                    <a:lstStyle/>
                    <a:p>
                      <a:pPr marL="0" algn="ctr" defTabSz="914400" rtl="0" eaLnBrk="1" latinLnBrk="0" hangingPunct="1"/>
                      <a:r>
                        <a:rPr lang="en-US" sz="1200" kern="1200" dirty="0">
                          <a:solidFill>
                            <a:schemeClr val="dk1"/>
                          </a:solidFill>
                          <a:latin typeface="+mn-lt"/>
                          <a:ea typeface="+mn-ea"/>
                          <a:cs typeface="+mn-cs"/>
                        </a:rPr>
                        <a:t>Braunig 3</a:t>
                      </a:r>
                      <a:r>
                        <a:rPr lang="en-US" sz="1200" baseline="30000" dirty="0"/>
                        <a:t>B</a:t>
                      </a:r>
                      <a:endParaRPr lang="en-US" sz="1200" kern="1200" dirty="0">
                        <a:solidFill>
                          <a:schemeClr val="dk1"/>
                        </a:solidFill>
                        <a:latin typeface="+mn-lt"/>
                        <a:ea typeface="+mn-ea"/>
                        <a:cs typeface="+mn-cs"/>
                      </a:endParaRPr>
                    </a:p>
                  </a:txBody>
                  <a:tcPr anchor="ctr"/>
                </a:tc>
                <a:tc>
                  <a:txBody>
                    <a:bodyPr/>
                    <a:lstStyle/>
                    <a:p>
                      <a:pPr algn="ctr"/>
                      <a:r>
                        <a:rPr lang="en-US" sz="1200" dirty="0"/>
                        <a:t>RMR</a:t>
                      </a:r>
                    </a:p>
                  </a:txBody>
                  <a:tcPr anchor="ctr"/>
                </a:tc>
                <a:tc>
                  <a:txBody>
                    <a:bodyPr/>
                    <a:lstStyle/>
                    <a:p>
                      <a:pPr algn="ctr"/>
                      <a:r>
                        <a:rPr lang="en-US" sz="1200" dirty="0"/>
                        <a:t>400 MW</a:t>
                      </a:r>
                    </a:p>
                  </a:txBody>
                  <a:tcPr anchor="ctr"/>
                </a:tc>
                <a:tc>
                  <a:txBody>
                    <a:bodyPr/>
                    <a:lstStyle/>
                    <a:p>
                      <a:pPr algn="ctr"/>
                      <a:r>
                        <a:rPr lang="en-US" sz="1200" dirty="0"/>
                        <a:t>None</a:t>
                      </a:r>
                    </a:p>
                  </a:txBody>
                  <a:tcPr anchor="ctr"/>
                </a:tc>
                <a:tc>
                  <a:txBody>
                    <a:bodyPr/>
                    <a:lstStyle/>
                    <a:p>
                      <a:pPr algn="ctr"/>
                      <a:r>
                        <a:rPr lang="en-US" sz="1200" dirty="0"/>
                        <a:t>March 2, 2025, through </a:t>
                      </a:r>
                    </a:p>
                    <a:p>
                      <a:pPr algn="ctr"/>
                      <a:r>
                        <a:rPr lang="en-US" sz="1200" dirty="0"/>
                        <a:t>March 1, 2027</a:t>
                      </a:r>
                    </a:p>
                  </a:txBody>
                  <a:tcPr anchor="ctr"/>
                </a:tc>
                <a:tc>
                  <a:txBody>
                    <a:bodyPr/>
                    <a:lstStyle/>
                    <a:p>
                      <a:pPr algn="ctr"/>
                      <a:r>
                        <a:rPr lang="en-US" sz="1200" dirty="0"/>
                        <a:t>TBD</a:t>
                      </a:r>
                    </a:p>
                  </a:txBody>
                  <a:tcPr anchor="ctr"/>
                </a:tc>
                <a:tc>
                  <a:txBody>
                    <a:bodyPr/>
                    <a:lstStyle/>
                    <a:p>
                      <a:pPr algn="ctr"/>
                      <a:r>
                        <a:rPr lang="en-US" sz="1200" dirty="0"/>
                        <a:t>TBD</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Approx. $46M</a:t>
                      </a:r>
                    </a:p>
                    <a:p>
                      <a:pPr algn="ctr"/>
                      <a:endParaRPr 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Pending</a:t>
                      </a:r>
                    </a:p>
                    <a:p>
                      <a:pPr algn="ctr"/>
                      <a:endParaRPr lang="en-US" sz="1200" dirty="0"/>
                    </a:p>
                  </a:txBody>
                  <a:tcPr anchor="ctr"/>
                </a:tc>
                <a:extLst>
                  <a:ext uri="{0D108BD9-81ED-4DB2-BD59-A6C34878D82A}">
                    <a16:rowId xmlns:a16="http://schemas.microsoft.com/office/drawing/2014/main" val="2808870396"/>
                  </a:ext>
                </a:extLst>
              </a:tr>
              <a:tr h="370840">
                <a:tc>
                  <a:txBody>
                    <a:bodyPr/>
                    <a:lstStyle/>
                    <a:p>
                      <a:pPr algn="ctr"/>
                      <a:r>
                        <a:rPr lang="en-US" sz="1200" dirty="0"/>
                        <a:t>Lifecycle Mob</a:t>
                      </a:r>
                      <a:r>
                        <a:rPr lang="en-US" sz="1200" kern="1200" dirty="0">
                          <a:solidFill>
                            <a:schemeClr val="dk1"/>
                          </a:solidFill>
                          <a:latin typeface="+mn-lt"/>
                          <a:ea typeface="+mn-ea"/>
                          <a:cs typeface="+mn-cs"/>
                        </a:rPr>
                        <a:t>ile</a:t>
                      </a:r>
                      <a:r>
                        <a:rPr lang="en-US" sz="1200" dirty="0"/>
                        <a:t> Generation</a:t>
                      </a:r>
                      <a:r>
                        <a:rPr lang="en-US" sz="1200" baseline="30000" dirty="0"/>
                        <a:t>C</a:t>
                      </a:r>
                    </a:p>
                  </a:txBody>
                  <a:tcPr anchor="ctr"/>
                </a:tc>
                <a:tc>
                  <a:txBody>
                    <a:bodyPr/>
                    <a:lstStyle/>
                    <a:p>
                      <a:pPr algn="ctr"/>
                      <a:r>
                        <a:rPr lang="en-US" sz="1200" dirty="0"/>
                        <a:t>Emergency Generation</a:t>
                      </a:r>
                    </a:p>
                    <a:p>
                      <a:pPr algn="ctr"/>
                      <a:r>
                        <a:rPr lang="en-US" sz="1200" dirty="0"/>
                        <a:t>Service</a:t>
                      </a:r>
                    </a:p>
                  </a:txBody>
                  <a:tcPr anchor="ctr"/>
                </a:tc>
                <a:tc>
                  <a:txBody>
                    <a:bodyPr/>
                    <a:lstStyle/>
                    <a:p>
                      <a:pPr algn="ctr"/>
                      <a:r>
                        <a:rPr lang="en-US" sz="1200" dirty="0"/>
                        <a:t>450 MW</a:t>
                      </a:r>
                    </a:p>
                  </a:txBody>
                  <a:tcPr anchor="ctr"/>
                </a:tc>
                <a:tc>
                  <a:txBody>
                    <a:bodyPr/>
                    <a:lstStyle/>
                    <a:p>
                      <a:pPr algn="ctr"/>
                      <a:r>
                        <a:rPr lang="en-US" sz="1200" dirty="0"/>
                        <a:t>N/A</a:t>
                      </a:r>
                    </a:p>
                  </a:txBody>
                  <a:tcPr anchor="ctr"/>
                </a:tc>
                <a:tc>
                  <a:txBody>
                    <a:bodyPr/>
                    <a:lstStyle/>
                    <a:p>
                      <a:pPr algn="ctr"/>
                      <a:r>
                        <a:rPr lang="en-US" sz="1200" dirty="0"/>
                        <a:t>June 4, 2025, through </a:t>
                      </a:r>
                    </a:p>
                    <a:p>
                      <a:pPr algn="ctr"/>
                      <a:r>
                        <a:rPr lang="en-US" sz="1200" dirty="0"/>
                        <a:t>March 31, 2027</a:t>
                      </a:r>
                    </a:p>
                  </a:txBody>
                  <a:tcPr anchor="ctr"/>
                </a:tc>
                <a:tc>
                  <a:txBody>
                    <a:bodyPr/>
                    <a:lstStyle/>
                    <a:p>
                      <a:pPr algn="ctr"/>
                      <a:r>
                        <a:rPr lang="en-US" sz="1200" dirty="0"/>
                        <a:t>TBD</a:t>
                      </a:r>
                    </a:p>
                  </a:txBody>
                  <a:tcPr anchor="ctr"/>
                </a:tc>
                <a:tc>
                  <a:txBody>
                    <a:bodyPr/>
                    <a:lstStyle/>
                    <a:p>
                      <a:pPr algn="ctr"/>
                      <a:r>
                        <a:rPr lang="en-US" sz="1200" dirty="0"/>
                        <a:t>TBD</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Approx. $54M</a:t>
                      </a:r>
                    </a:p>
                    <a:p>
                      <a:pPr algn="ctr"/>
                      <a:endParaRPr 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latin typeface="+mn-lt"/>
                          <a:ea typeface="+mn-ea"/>
                          <a:cs typeface="+mn-cs"/>
                        </a:rPr>
                        <a:t>Pending</a:t>
                      </a:r>
                    </a:p>
                    <a:p>
                      <a:pPr algn="ctr"/>
                      <a:endParaRPr lang="en-US" sz="1200" strike="sngStrike" dirty="0"/>
                    </a:p>
                  </a:txBody>
                  <a:tcPr anchor="ctr"/>
                </a:tc>
                <a:extLst>
                  <a:ext uri="{0D108BD9-81ED-4DB2-BD59-A6C34878D82A}">
                    <a16:rowId xmlns:a16="http://schemas.microsoft.com/office/drawing/2014/main" val="2771714880"/>
                  </a:ext>
                </a:extLst>
              </a:tr>
            </a:tbl>
          </a:graphicData>
        </a:graphic>
      </p:graphicFrame>
      <p:sp>
        <p:nvSpPr>
          <p:cNvPr id="4" name="Slide Number Placeholder 3">
            <a:extLst>
              <a:ext uri="{FF2B5EF4-FFF2-40B4-BE49-F238E27FC236}">
                <a16:creationId xmlns:a16="http://schemas.microsoft.com/office/drawing/2014/main" id="{C75C3A8F-D37D-4A80-F68E-D0603A4D65AD}"/>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14</a:t>
            </a:fld>
            <a:endParaRPr lang="en-US" dirty="0"/>
          </a:p>
        </p:txBody>
      </p:sp>
      <p:sp>
        <p:nvSpPr>
          <p:cNvPr id="6" name="TextBox 5">
            <a:extLst>
              <a:ext uri="{FF2B5EF4-FFF2-40B4-BE49-F238E27FC236}">
                <a16:creationId xmlns:a16="http://schemas.microsoft.com/office/drawing/2014/main" id="{AC331CB4-51AA-8515-0036-FFD3AA7682BC}"/>
              </a:ext>
            </a:extLst>
          </p:cNvPr>
          <p:cNvSpPr txBox="1"/>
          <p:nvPr/>
        </p:nvSpPr>
        <p:spPr>
          <a:xfrm>
            <a:off x="204859" y="4463698"/>
            <a:ext cx="8768225" cy="1877437"/>
          </a:xfrm>
          <a:prstGeom prst="rect">
            <a:avLst/>
          </a:prstGeom>
          <a:noFill/>
        </p:spPr>
        <p:txBody>
          <a:bodyPr wrap="square" lIns="91440" tIns="45720" rIns="91440" bIns="45720" rtlCol="0" anchor="t">
            <a:spAutoFit/>
          </a:bodyPr>
          <a:lstStyle/>
          <a:p>
            <a:r>
              <a:rPr lang="en-US" sz="1400" baseline="30000" dirty="0"/>
              <a:t>A</a:t>
            </a:r>
            <a:r>
              <a:rPr lang="en-US" sz="1400" dirty="0"/>
              <a:t>Note:  	An MRA RFP was issued for GBY5.  8 offers from 4 QSEs.  No MRA awards.</a:t>
            </a:r>
          </a:p>
          <a:p>
            <a:endParaRPr lang="en-US" sz="1400" dirty="0"/>
          </a:p>
          <a:p>
            <a:r>
              <a:rPr lang="en-US" sz="1400" baseline="30000" dirty="0"/>
              <a:t>B</a:t>
            </a:r>
            <a:r>
              <a:rPr lang="en-US" sz="1400" dirty="0"/>
              <a:t>Note:  	An MRA RFP was issued for the three Braunig Units.  One offer from one QSE.  No MRA awards.</a:t>
            </a:r>
          </a:p>
          <a:p>
            <a:endParaRPr lang="en-US" sz="1400" dirty="0"/>
          </a:p>
          <a:p>
            <a:pPr marL="914400" indent="-914400"/>
            <a:r>
              <a:rPr lang="en-US" sz="1400" baseline="30000" dirty="0"/>
              <a:t>C</a:t>
            </a:r>
            <a:r>
              <a:rPr lang="en-US" sz="1400" dirty="0"/>
              <a:t>Note:  	An RFP was issued seeking alternative(s) to Lifecycle Power Mobile Generation and Braunig Units 1 &amp; 2. Three offers, including one valid offer, were received. No awards.</a:t>
            </a:r>
          </a:p>
          <a:p>
            <a:pPr marL="914400" indent="-914400"/>
            <a:r>
              <a:rPr lang="en-US" sz="1400" dirty="0"/>
              <a:t> </a:t>
            </a:r>
          </a:p>
          <a:p>
            <a:endParaRPr lang="en-US" dirty="0">
              <a:cs typeface="Arial"/>
            </a:endParaRPr>
          </a:p>
        </p:txBody>
      </p:sp>
    </p:spTree>
    <p:extLst>
      <p:ext uri="{BB962C8B-B14F-4D97-AF65-F5344CB8AC3E}">
        <p14:creationId xmlns:p14="http://schemas.microsoft.com/office/powerpoint/2010/main" val="3590176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D92B9-6C84-391C-D2ED-BBF88873B1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0C4490-B393-3023-3EB5-E2923C9A06FA}"/>
              </a:ext>
            </a:extLst>
          </p:cNvPr>
          <p:cNvSpPr>
            <a:spLocks noGrp="1"/>
          </p:cNvSpPr>
          <p:nvPr>
            <p:ph type="title"/>
          </p:nvPr>
        </p:nvSpPr>
        <p:spPr>
          <a:xfrm>
            <a:off x="301256" y="243682"/>
            <a:ext cx="8537944" cy="491756"/>
          </a:xfrm>
        </p:spPr>
        <p:txBody>
          <a:bodyPr lIns="91440" tIns="45720" rIns="91440" bIns="45720" anchor="t"/>
          <a:lstStyle/>
          <a:p>
            <a:r>
              <a:rPr lang="en-US" sz="2400" dirty="0">
                <a:cs typeface="Arial"/>
              </a:rPr>
              <a:t>“C4C-Like” and C4C Background</a:t>
            </a:r>
            <a:endParaRPr lang="en-US" sz="2400" dirty="0"/>
          </a:p>
        </p:txBody>
      </p:sp>
      <p:sp>
        <p:nvSpPr>
          <p:cNvPr id="4" name="Slide Number Placeholder 3">
            <a:extLst>
              <a:ext uri="{FF2B5EF4-FFF2-40B4-BE49-F238E27FC236}">
                <a16:creationId xmlns:a16="http://schemas.microsoft.com/office/drawing/2014/main" id="{B1FCEE7C-D960-20D8-E973-2B3A258FD882}"/>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15</a:t>
            </a:fld>
            <a:endParaRPr lang="en-US" dirty="0"/>
          </a:p>
        </p:txBody>
      </p:sp>
      <p:graphicFrame>
        <p:nvGraphicFramePr>
          <p:cNvPr id="3" name="Table 2">
            <a:extLst>
              <a:ext uri="{FF2B5EF4-FFF2-40B4-BE49-F238E27FC236}">
                <a16:creationId xmlns:a16="http://schemas.microsoft.com/office/drawing/2014/main" id="{CFEFCA0E-9DDB-C889-A2EC-61771F0890FE}"/>
              </a:ext>
            </a:extLst>
          </p:cNvPr>
          <p:cNvGraphicFramePr>
            <a:graphicFrameLocks noGrp="1"/>
          </p:cNvGraphicFramePr>
          <p:nvPr/>
        </p:nvGraphicFramePr>
        <p:xfrm>
          <a:off x="164870" y="735438"/>
          <a:ext cx="8810716" cy="5087306"/>
        </p:xfrm>
        <a:graphic>
          <a:graphicData uri="http://schemas.openxmlformats.org/drawingml/2006/table">
            <a:tbl>
              <a:tblPr firstRow="1" firstCol="1" bandRow="1">
                <a:tableStyleId>{5C22544A-7EE6-4342-B048-85BDC9FD1C3A}</a:tableStyleId>
              </a:tblPr>
              <a:tblGrid>
                <a:gridCol w="303216">
                  <a:extLst>
                    <a:ext uri="{9D8B030D-6E8A-4147-A177-3AD203B41FA5}">
                      <a16:colId xmlns:a16="http://schemas.microsoft.com/office/drawing/2014/main" val="2049172102"/>
                    </a:ext>
                  </a:extLst>
                </a:gridCol>
                <a:gridCol w="1453479">
                  <a:extLst>
                    <a:ext uri="{9D8B030D-6E8A-4147-A177-3AD203B41FA5}">
                      <a16:colId xmlns:a16="http://schemas.microsoft.com/office/drawing/2014/main" val="2844446342"/>
                    </a:ext>
                  </a:extLst>
                </a:gridCol>
                <a:gridCol w="1113183">
                  <a:extLst>
                    <a:ext uri="{9D8B030D-6E8A-4147-A177-3AD203B41FA5}">
                      <a16:colId xmlns:a16="http://schemas.microsoft.com/office/drawing/2014/main" val="1454565651"/>
                    </a:ext>
                  </a:extLst>
                </a:gridCol>
                <a:gridCol w="1470991">
                  <a:extLst>
                    <a:ext uri="{9D8B030D-6E8A-4147-A177-3AD203B41FA5}">
                      <a16:colId xmlns:a16="http://schemas.microsoft.com/office/drawing/2014/main" val="3232569834"/>
                    </a:ext>
                  </a:extLst>
                </a:gridCol>
                <a:gridCol w="1166191">
                  <a:extLst>
                    <a:ext uri="{9D8B030D-6E8A-4147-A177-3AD203B41FA5}">
                      <a16:colId xmlns:a16="http://schemas.microsoft.com/office/drawing/2014/main" val="1032242399"/>
                    </a:ext>
                  </a:extLst>
                </a:gridCol>
                <a:gridCol w="954157">
                  <a:extLst>
                    <a:ext uri="{9D8B030D-6E8A-4147-A177-3AD203B41FA5}">
                      <a16:colId xmlns:a16="http://schemas.microsoft.com/office/drawing/2014/main" val="2152721711"/>
                    </a:ext>
                  </a:extLst>
                </a:gridCol>
                <a:gridCol w="2349499">
                  <a:extLst>
                    <a:ext uri="{9D8B030D-6E8A-4147-A177-3AD203B41FA5}">
                      <a16:colId xmlns:a16="http://schemas.microsoft.com/office/drawing/2014/main" val="4194805348"/>
                    </a:ext>
                  </a:extLst>
                </a:gridCol>
              </a:tblGrid>
              <a:tr h="643404">
                <a:tc>
                  <a:txBody>
                    <a:bodyPr/>
                    <a:lstStyle/>
                    <a:p>
                      <a:pPr marL="0" marR="0" algn="ctr">
                        <a:lnSpc>
                          <a:spcPct val="115000"/>
                        </a:lnSpc>
                        <a:spcAft>
                          <a:spcPts val="800"/>
                        </a:spcAft>
                        <a:buNone/>
                      </a:pPr>
                      <a:r>
                        <a:rPr lang="en-US" sz="1400" dirty="0">
                          <a:effectLst/>
                        </a:rPr>
                        <a:t>ID</a:t>
                      </a:r>
                      <a:endParaRPr lang="en-US" sz="14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00000"/>
                        </a:lnSpc>
                        <a:spcAft>
                          <a:spcPts val="0"/>
                        </a:spcAft>
                        <a:buNone/>
                      </a:pPr>
                      <a:r>
                        <a:rPr lang="en-US" sz="1200" dirty="0">
                          <a:effectLst/>
                        </a:rPr>
                        <a:t>RFP Posting and Responses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50000"/>
                        </a:lnSpc>
                        <a:spcAft>
                          <a:spcPts val="0"/>
                        </a:spcAft>
                        <a:buNone/>
                      </a:pPr>
                      <a:r>
                        <a:rPr lang="en-US" sz="1200" dirty="0">
                          <a:effectLst/>
                        </a:rPr>
                        <a:t>Service Period</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00000"/>
                        </a:lnSpc>
                        <a:spcAft>
                          <a:spcPts val="0"/>
                        </a:spcAft>
                        <a:buNone/>
                      </a:pPr>
                      <a:r>
                        <a:rPr lang="en-US" sz="1200" dirty="0">
                          <a:effectLst/>
                        </a:rPr>
                        <a:t>Max. Quantity Requested</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00000"/>
                        </a:lnSpc>
                        <a:spcAft>
                          <a:spcPts val="0"/>
                        </a:spcAft>
                        <a:buNone/>
                      </a:pPr>
                      <a:r>
                        <a:rPr lang="en-US" sz="1200" dirty="0">
                          <a:effectLst/>
                        </a:rPr>
                        <a:t>Responses</a:t>
                      </a:r>
                    </a:p>
                    <a:p>
                      <a:pPr marL="0" marR="0" algn="ctr">
                        <a:lnSpc>
                          <a:spcPct val="100000"/>
                        </a:lnSpc>
                        <a:spcAft>
                          <a:spcPts val="0"/>
                        </a:spcAft>
                        <a:buNone/>
                      </a:pPr>
                      <a:r>
                        <a:rPr lang="en-US" sz="1200" dirty="0">
                          <a:effectLst/>
                        </a:rPr>
                        <a:t>Received</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00000"/>
                        </a:lnSpc>
                        <a:spcAft>
                          <a:spcPts val="0"/>
                        </a:spcAft>
                        <a:buNone/>
                      </a:pPr>
                      <a:r>
                        <a:rPr lang="en-US" sz="1200" dirty="0">
                          <a:effectLst/>
                          <a:latin typeface="Calibri" panose="020F0502020204030204" pitchFamily="34" charset="0"/>
                          <a:ea typeface="Calibri" panose="020F0502020204030204" pitchFamily="34" charset="0"/>
                          <a:cs typeface="Arial" panose="020B0604020202020204" pitchFamily="34" charset="0"/>
                        </a:rPr>
                        <a:t>Number of Deployments</a:t>
                      </a:r>
                    </a:p>
                  </a:txBody>
                  <a:tcPr marL="55426" marR="55426" marT="0" marB="0" anchor="ctr"/>
                </a:tc>
                <a:tc>
                  <a:txBody>
                    <a:bodyPr/>
                    <a:lstStyle/>
                    <a:p>
                      <a:pPr marL="0" marR="0" algn="ctr">
                        <a:lnSpc>
                          <a:spcPct val="150000"/>
                        </a:lnSpc>
                        <a:spcAft>
                          <a:spcPts val="0"/>
                        </a:spcAft>
                        <a:buNone/>
                      </a:pPr>
                      <a:r>
                        <a:rPr lang="en-US" sz="1200" dirty="0">
                          <a:effectLst/>
                        </a:rPr>
                        <a:t>Notes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extLst>
                  <a:ext uri="{0D108BD9-81ED-4DB2-BD59-A6C34878D82A}">
                    <a16:rowId xmlns:a16="http://schemas.microsoft.com/office/drawing/2014/main" val="2654107344"/>
                  </a:ext>
                </a:extLst>
              </a:tr>
              <a:tr h="1483628">
                <a:tc>
                  <a:txBody>
                    <a:bodyPr/>
                    <a:lstStyle/>
                    <a:p>
                      <a:pPr marL="0" marR="0" algn="ctr">
                        <a:lnSpc>
                          <a:spcPct val="115000"/>
                        </a:lnSpc>
                        <a:spcAft>
                          <a:spcPts val="800"/>
                        </a:spcAft>
                        <a:buNone/>
                      </a:pPr>
                      <a:r>
                        <a:rPr lang="en-US" sz="1200" dirty="0">
                          <a:effectLst/>
                        </a:rPr>
                        <a:t>1</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nSpc>
                          <a:spcPct val="115000"/>
                        </a:lnSpc>
                        <a:spcAft>
                          <a:spcPts val="800"/>
                        </a:spcAft>
                        <a:buNone/>
                      </a:pPr>
                      <a:r>
                        <a:rPr lang="en-US" sz="1200" dirty="0">
                          <a:effectLst/>
                        </a:rPr>
                        <a:t>No RFP posted.</a:t>
                      </a:r>
                    </a:p>
                    <a:p>
                      <a:pPr marL="0" marR="0">
                        <a:lnSpc>
                          <a:spcPct val="115000"/>
                        </a:lnSpc>
                        <a:spcAft>
                          <a:spcPts val="800"/>
                        </a:spcAft>
                        <a:buNone/>
                      </a:pPr>
                      <a:r>
                        <a:rPr lang="en-US" sz="1200" dirty="0">
                          <a:effectLst/>
                        </a:rPr>
                        <a:t>ERCOT negotiated with 2 entities and contracted for 4 Resources</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rPr>
                        <a:t>~08/15/2011 - 10/31/2011</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l">
                        <a:lnSpc>
                          <a:spcPct val="115000"/>
                        </a:lnSpc>
                        <a:spcAft>
                          <a:spcPts val="800"/>
                        </a:spcAft>
                        <a:buNone/>
                      </a:pPr>
                      <a:r>
                        <a:rPr lang="en-US" sz="1200" dirty="0">
                          <a:effectLst/>
                        </a:rPr>
                        <a:t>Initially 310 MW were under contract.</a:t>
                      </a:r>
                    </a:p>
                    <a:p>
                      <a:pPr marL="0" marR="0" algn="l">
                        <a:lnSpc>
                          <a:spcPct val="115000"/>
                        </a:lnSpc>
                        <a:spcAft>
                          <a:spcPts val="800"/>
                        </a:spcAft>
                        <a:buNone/>
                      </a:pPr>
                      <a:r>
                        <a:rPr lang="en-US" sz="1200" dirty="0">
                          <a:effectLst/>
                        </a:rPr>
                        <a:t>One Resource (118 MW) was cancelled one month after the contract was signed</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rPr>
                        <a:t>N/A</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latin typeface="Calibri" panose="020F0502020204030204" pitchFamily="34" charset="0"/>
                          <a:ea typeface="Calibri" panose="020F0502020204030204" pitchFamily="34" charset="0"/>
                          <a:cs typeface="Arial" panose="020B0604020202020204" pitchFamily="34" charset="0"/>
                        </a:rPr>
                        <a:t>None</a:t>
                      </a:r>
                    </a:p>
                  </a:txBody>
                  <a:tcPr marL="55426" marR="55426" marT="0" marB="0" anchor="ctr"/>
                </a:tc>
                <a:tc>
                  <a:txBody>
                    <a:bodyPr/>
                    <a:lstStyle/>
                    <a:p>
                      <a:pPr marL="0" marR="0">
                        <a:lnSpc>
                          <a:spcPct val="115000"/>
                        </a:lnSpc>
                        <a:spcAft>
                          <a:spcPts val="800"/>
                        </a:spcAft>
                        <a:buNone/>
                      </a:pPr>
                      <a:r>
                        <a:rPr lang="en-US" sz="1200" dirty="0">
                          <a:effectLst/>
                        </a:rPr>
                        <a:t>Mothballed Resources returned to service to help with the potential of ERCOT-Wide Insufficiency.</a:t>
                      </a:r>
                    </a:p>
                    <a:p>
                      <a:pPr marL="0" marR="0">
                        <a:lnSpc>
                          <a:spcPct val="115000"/>
                        </a:lnSpc>
                        <a:spcAft>
                          <a:spcPts val="800"/>
                        </a:spcAft>
                        <a:buNone/>
                      </a:pPr>
                      <a:r>
                        <a:rPr lang="en-US" sz="1200" kern="1200" dirty="0">
                          <a:solidFill>
                            <a:schemeClr val="dk1"/>
                          </a:solidFill>
                          <a:effectLst/>
                          <a:latin typeface="+mn-lt"/>
                          <a:ea typeface="+mn-ea"/>
                          <a:cs typeface="+mn-cs"/>
                        </a:rPr>
                        <a:t>This procurement was conducted before NPRR 432 was effective which added specific C4C protocol language</a:t>
                      </a:r>
                    </a:p>
                  </a:txBody>
                  <a:tcPr marL="55426" marR="55426" marT="0" marB="0" anchor="ctr"/>
                </a:tc>
                <a:extLst>
                  <a:ext uri="{0D108BD9-81ED-4DB2-BD59-A6C34878D82A}">
                    <a16:rowId xmlns:a16="http://schemas.microsoft.com/office/drawing/2014/main" val="1031019499"/>
                  </a:ext>
                </a:extLst>
              </a:tr>
              <a:tr h="1086678">
                <a:tc>
                  <a:txBody>
                    <a:bodyPr/>
                    <a:lstStyle/>
                    <a:p>
                      <a:pPr marL="0" marR="0" algn="ctr">
                        <a:lnSpc>
                          <a:spcPct val="115000"/>
                        </a:lnSpc>
                        <a:spcAft>
                          <a:spcPts val="800"/>
                        </a:spcAft>
                        <a:buNone/>
                      </a:pPr>
                      <a:r>
                        <a:rPr lang="en-US" sz="1200" dirty="0">
                          <a:effectLst/>
                        </a:rPr>
                        <a:t>2</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nSpc>
                          <a:spcPct val="115000"/>
                        </a:lnSpc>
                        <a:spcAft>
                          <a:spcPts val="800"/>
                        </a:spcAft>
                        <a:buNone/>
                      </a:pPr>
                      <a:r>
                        <a:rPr lang="en-US" sz="1200" dirty="0">
                          <a:effectLst/>
                        </a:rPr>
                        <a:t>RFP posted 10/02/2023</a:t>
                      </a:r>
                    </a:p>
                    <a:p>
                      <a:pPr marL="0" marR="0">
                        <a:lnSpc>
                          <a:spcPct val="115000"/>
                        </a:lnSpc>
                        <a:spcAft>
                          <a:spcPts val="800"/>
                        </a:spcAft>
                        <a:buNone/>
                      </a:pPr>
                      <a:r>
                        <a:rPr lang="en-US" sz="1200" dirty="0">
                          <a:effectLst/>
                        </a:rPr>
                        <a:t>Responses due 11/06/2023</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rPr>
                        <a:t>12/01/2023 -02/29/2024</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rPr>
                        <a:t>3,000 MW</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rPr>
                        <a:t>11.1 MW</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latin typeface="Calibri" panose="020F0502020204030204" pitchFamily="34" charset="0"/>
                          <a:ea typeface="Calibri" panose="020F0502020204030204" pitchFamily="34" charset="0"/>
                          <a:cs typeface="Arial" panose="020B0604020202020204" pitchFamily="34" charset="0"/>
                        </a:rPr>
                        <a:t>N/A</a:t>
                      </a:r>
                    </a:p>
                  </a:txBody>
                  <a:tcPr marL="55426" marR="55426" marT="0" marB="0" anchor="ctr"/>
                </a:tc>
                <a:tc>
                  <a:txBody>
                    <a:bodyPr/>
                    <a:lstStyle/>
                    <a:p>
                      <a:pPr marL="0" marR="0">
                        <a:lnSpc>
                          <a:spcPct val="115000"/>
                        </a:lnSpc>
                        <a:spcAft>
                          <a:spcPts val="800"/>
                        </a:spcAft>
                        <a:buNone/>
                      </a:pPr>
                      <a:r>
                        <a:rPr lang="en-US" sz="1200" dirty="0">
                          <a:effectLst/>
                        </a:rPr>
                        <a:t>The RFP was seeking generation or Demand response capacity to help with potential ERCOT-Wide Insufficiency</a:t>
                      </a:r>
                    </a:p>
                    <a:p>
                      <a:pPr marL="0" marR="0">
                        <a:lnSpc>
                          <a:spcPct val="115000"/>
                        </a:lnSpc>
                        <a:spcAft>
                          <a:spcPts val="800"/>
                        </a:spcAft>
                        <a:buNone/>
                      </a:pPr>
                      <a:r>
                        <a:rPr lang="en-US" sz="1200" dirty="0">
                          <a:effectLst/>
                        </a:rPr>
                        <a:t>RFP cancelled 11/17/2023</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extLst>
                  <a:ext uri="{0D108BD9-81ED-4DB2-BD59-A6C34878D82A}">
                    <a16:rowId xmlns:a16="http://schemas.microsoft.com/office/drawing/2014/main" val="3428118146"/>
                  </a:ext>
                </a:extLst>
              </a:tr>
              <a:tr h="1538014">
                <a:tc>
                  <a:txBody>
                    <a:bodyPr/>
                    <a:lstStyle/>
                    <a:p>
                      <a:pPr marL="0" marR="0" algn="ctr">
                        <a:lnSpc>
                          <a:spcPct val="115000"/>
                        </a:lnSpc>
                        <a:spcAft>
                          <a:spcPts val="800"/>
                        </a:spcAft>
                        <a:buNone/>
                      </a:pPr>
                      <a:r>
                        <a:rPr lang="en-US" sz="1200" dirty="0">
                          <a:effectLst/>
                        </a:rPr>
                        <a:t>3</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nSpc>
                          <a:spcPct val="115000"/>
                        </a:lnSpc>
                        <a:spcAft>
                          <a:spcPts val="800"/>
                        </a:spcAft>
                        <a:buNone/>
                      </a:pPr>
                      <a:r>
                        <a:rPr lang="en-US" sz="1200" dirty="0">
                          <a:effectLst/>
                        </a:rPr>
                        <a:t>RFP posted 05/08/2024</a:t>
                      </a:r>
                    </a:p>
                    <a:p>
                      <a:pPr marL="0" marR="0">
                        <a:lnSpc>
                          <a:spcPct val="115000"/>
                        </a:lnSpc>
                        <a:spcAft>
                          <a:spcPts val="800"/>
                        </a:spcAft>
                        <a:buNone/>
                      </a:pPr>
                      <a:r>
                        <a:rPr lang="en-US" sz="1200" dirty="0">
                          <a:effectLst/>
                        </a:rPr>
                        <a:t>Responses due 06/13/2024</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rPr>
                        <a:t>~07/01/2024 - 09/30/2024</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rPr>
                        <a:t>500 MW</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rPr>
                        <a:t>21.5 MW</a:t>
                      </a:r>
                    </a:p>
                    <a:p>
                      <a:pPr marL="0" marR="0" algn="ctr">
                        <a:lnSpc>
                          <a:spcPct val="115000"/>
                        </a:lnSpc>
                        <a:spcAft>
                          <a:spcPts val="800"/>
                        </a:spcAft>
                        <a:buNone/>
                      </a:pPr>
                      <a:endParaRPr lang="en-US" sz="1200" dirty="0">
                        <a:effectLst/>
                      </a:endParaRPr>
                    </a:p>
                    <a:p>
                      <a:pPr marL="0" marR="0" algn="ctr">
                        <a:lnSpc>
                          <a:spcPct val="115000"/>
                        </a:lnSpc>
                        <a:spcAft>
                          <a:spcPts val="800"/>
                        </a:spcAft>
                        <a:buNone/>
                      </a:pPr>
                      <a:r>
                        <a:rPr lang="en-US" sz="1200" dirty="0">
                          <a:effectLst/>
                        </a:rPr>
                        <a:t>Ultimately only 6.5 MW deemed eligible</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tc>
                  <a:txBody>
                    <a:bodyPr/>
                    <a:lstStyle/>
                    <a:p>
                      <a:pPr marL="0" marR="0" algn="ctr">
                        <a:lnSpc>
                          <a:spcPct val="115000"/>
                        </a:lnSpc>
                        <a:spcAft>
                          <a:spcPts val="800"/>
                        </a:spcAft>
                        <a:buNone/>
                      </a:pPr>
                      <a:r>
                        <a:rPr lang="en-US" sz="1200" dirty="0">
                          <a:effectLst/>
                          <a:latin typeface="Calibri" panose="020F0502020204030204" pitchFamily="34" charset="0"/>
                          <a:ea typeface="Calibri" panose="020F0502020204030204" pitchFamily="34" charset="0"/>
                          <a:cs typeface="Arial" panose="020B0604020202020204" pitchFamily="34" charset="0"/>
                        </a:rPr>
                        <a:t>N/A</a:t>
                      </a:r>
                    </a:p>
                  </a:txBody>
                  <a:tcPr marL="55426" marR="55426" marT="0" marB="0" anchor="ctr"/>
                </a:tc>
                <a:tc>
                  <a:txBody>
                    <a:bodyPr/>
                    <a:lstStyle/>
                    <a:p>
                      <a:pPr marL="0" marR="0">
                        <a:lnSpc>
                          <a:spcPct val="115000"/>
                        </a:lnSpc>
                        <a:spcAft>
                          <a:spcPts val="800"/>
                        </a:spcAft>
                        <a:buNone/>
                      </a:pPr>
                      <a:r>
                        <a:rPr lang="en-US" sz="1200" dirty="0">
                          <a:effectLst/>
                        </a:rPr>
                        <a:t>The RFP was seeking Demand response capacity to help provide relief on relevant transmission facilities (South Texas IROLs)</a:t>
                      </a:r>
                    </a:p>
                    <a:p>
                      <a:pPr marL="0" marR="0">
                        <a:lnSpc>
                          <a:spcPct val="115000"/>
                        </a:lnSpc>
                        <a:spcAft>
                          <a:spcPts val="800"/>
                        </a:spcAft>
                        <a:buNone/>
                      </a:pPr>
                      <a:r>
                        <a:rPr lang="en-US" sz="1200" dirty="0">
                          <a:effectLst/>
                        </a:rPr>
                        <a:t>RFP cancelled 06/21/2023</a:t>
                      </a:r>
                      <a:endParaRPr lang="en-US" sz="1200" dirty="0">
                        <a:effectLst/>
                        <a:latin typeface="Calibri" panose="020F0502020204030204" pitchFamily="34" charset="0"/>
                        <a:ea typeface="Calibri" panose="020F0502020204030204" pitchFamily="34" charset="0"/>
                        <a:cs typeface="Arial" panose="020B0604020202020204" pitchFamily="34" charset="0"/>
                      </a:endParaRPr>
                    </a:p>
                  </a:txBody>
                  <a:tcPr marL="55426" marR="55426" marT="0" marB="0" anchor="ctr"/>
                </a:tc>
                <a:extLst>
                  <a:ext uri="{0D108BD9-81ED-4DB2-BD59-A6C34878D82A}">
                    <a16:rowId xmlns:a16="http://schemas.microsoft.com/office/drawing/2014/main" val="477920553"/>
                  </a:ext>
                </a:extLst>
              </a:tr>
            </a:tbl>
          </a:graphicData>
        </a:graphic>
      </p:graphicFrame>
    </p:spTree>
    <p:extLst>
      <p:ext uri="{BB962C8B-B14F-4D97-AF65-F5344CB8AC3E}">
        <p14:creationId xmlns:p14="http://schemas.microsoft.com/office/powerpoint/2010/main" val="1737404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E3B5-F83E-63C0-49E3-C7A0E0AE96FC}"/>
              </a:ext>
            </a:extLst>
          </p:cNvPr>
          <p:cNvSpPr>
            <a:spLocks noGrp="1"/>
          </p:cNvSpPr>
          <p:nvPr>
            <p:ph type="title"/>
          </p:nvPr>
        </p:nvSpPr>
        <p:spPr>
          <a:xfrm>
            <a:off x="381000" y="243682"/>
            <a:ext cx="8458200" cy="521249"/>
          </a:xfrm>
        </p:spPr>
        <p:txBody>
          <a:bodyPr/>
          <a:lstStyle/>
          <a:p>
            <a:r>
              <a:rPr lang="en-US" sz="2400" dirty="0"/>
              <a:t>Impact Analysis Info and Potential PRS Assignments</a:t>
            </a:r>
          </a:p>
        </p:txBody>
      </p:sp>
      <p:sp>
        <p:nvSpPr>
          <p:cNvPr id="4" name="Slide Number Placeholder 3">
            <a:extLst>
              <a:ext uri="{FF2B5EF4-FFF2-40B4-BE49-F238E27FC236}">
                <a16:creationId xmlns:a16="http://schemas.microsoft.com/office/drawing/2014/main" id="{1C5476EB-9BDD-A483-C5EC-5F096375A505}"/>
              </a:ext>
            </a:extLst>
          </p:cNvPr>
          <p:cNvSpPr>
            <a:spLocks noGrp="1"/>
          </p:cNvSpPr>
          <p:nvPr>
            <p:ph type="sldNum" sz="quarter" idx="4"/>
          </p:nvPr>
        </p:nvSpPr>
        <p:spPr/>
        <p:txBody>
          <a:bodyPr/>
          <a:lstStyle/>
          <a:p>
            <a:fld id="{1D93BD3E-1E9A-4970-A6F7-E7AC52762E0C}" type="slidenum">
              <a:rPr lang="en-US" smtClean="0"/>
              <a:pPr/>
              <a:t>16</a:t>
            </a:fld>
            <a:endParaRPr lang="en-US" dirty="0"/>
          </a:p>
        </p:txBody>
      </p:sp>
      <p:graphicFrame>
        <p:nvGraphicFramePr>
          <p:cNvPr id="6" name="Table 5">
            <a:extLst>
              <a:ext uri="{FF2B5EF4-FFF2-40B4-BE49-F238E27FC236}">
                <a16:creationId xmlns:a16="http://schemas.microsoft.com/office/drawing/2014/main" id="{25F62609-11C9-0448-2C29-F8A8DD3B8C70}"/>
              </a:ext>
            </a:extLst>
          </p:cNvPr>
          <p:cNvGraphicFramePr>
            <a:graphicFrameLocks noGrp="1"/>
          </p:cNvGraphicFramePr>
          <p:nvPr>
            <p:extLst>
              <p:ext uri="{D42A27DB-BD31-4B8C-83A1-F6EECF244321}">
                <p14:modId xmlns:p14="http://schemas.microsoft.com/office/powerpoint/2010/main" val="423213257"/>
              </p:ext>
            </p:extLst>
          </p:nvPr>
        </p:nvGraphicFramePr>
        <p:xfrm>
          <a:off x="278425" y="1186961"/>
          <a:ext cx="8560775" cy="4289086"/>
        </p:xfrm>
        <a:graphic>
          <a:graphicData uri="http://schemas.openxmlformats.org/drawingml/2006/table">
            <a:tbl>
              <a:tblPr/>
              <a:tblGrid>
                <a:gridCol w="430102">
                  <a:extLst>
                    <a:ext uri="{9D8B030D-6E8A-4147-A177-3AD203B41FA5}">
                      <a16:colId xmlns:a16="http://schemas.microsoft.com/office/drawing/2014/main" val="3569218905"/>
                    </a:ext>
                  </a:extLst>
                </a:gridCol>
                <a:gridCol w="2196435">
                  <a:extLst>
                    <a:ext uri="{9D8B030D-6E8A-4147-A177-3AD203B41FA5}">
                      <a16:colId xmlns:a16="http://schemas.microsoft.com/office/drawing/2014/main" val="3713983371"/>
                    </a:ext>
                  </a:extLst>
                </a:gridCol>
                <a:gridCol w="1057974">
                  <a:extLst>
                    <a:ext uri="{9D8B030D-6E8A-4147-A177-3AD203B41FA5}">
                      <a16:colId xmlns:a16="http://schemas.microsoft.com/office/drawing/2014/main" val="3483974302"/>
                    </a:ext>
                  </a:extLst>
                </a:gridCol>
                <a:gridCol w="669215">
                  <a:extLst>
                    <a:ext uri="{9D8B030D-6E8A-4147-A177-3AD203B41FA5}">
                      <a16:colId xmlns:a16="http://schemas.microsoft.com/office/drawing/2014/main" val="1452981772"/>
                    </a:ext>
                  </a:extLst>
                </a:gridCol>
                <a:gridCol w="806727">
                  <a:extLst>
                    <a:ext uri="{9D8B030D-6E8A-4147-A177-3AD203B41FA5}">
                      <a16:colId xmlns:a16="http://schemas.microsoft.com/office/drawing/2014/main" val="3981376969"/>
                    </a:ext>
                  </a:extLst>
                </a:gridCol>
                <a:gridCol w="907567">
                  <a:extLst>
                    <a:ext uri="{9D8B030D-6E8A-4147-A177-3AD203B41FA5}">
                      <a16:colId xmlns:a16="http://schemas.microsoft.com/office/drawing/2014/main" val="3034134437"/>
                    </a:ext>
                  </a:extLst>
                </a:gridCol>
                <a:gridCol w="532025">
                  <a:extLst>
                    <a:ext uri="{9D8B030D-6E8A-4147-A177-3AD203B41FA5}">
                      <a16:colId xmlns:a16="http://schemas.microsoft.com/office/drawing/2014/main" val="3874715954"/>
                    </a:ext>
                  </a:extLst>
                </a:gridCol>
                <a:gridCol w="647418">
                  <a:extLst>
                    <a:ext uri="{9D8B030D-6E8A-4147-A177-3AD203B41FA5}">
                      <a16:colId xmlns:a16="http://schemas.microsoft.com/office/drawing/2014/main" val="3993538509"/>
                    </a:ext>
                  </a:extLst>
                </a:gridCol>
                <a:gridCol w="618722">
                  <a:extLst>
                    <a:ext uri="{9D8B030D-6E8A-4147-A177-3AD203B41FA5}">
                      <a16:colId xmlns:a16="http://schemas.microsoft.com/office/drawing/2014/main" val="1621434627"/>
                    </a:ext>
                  </a:extLst>
                </a:gridCol>
                <a:gridCol w="694590">
                  <a:extLst>
                    <a:ext uri="{9D8B030D-6E8A-4147-A177-3AD203B41FA5}">
                      <a16:colId xmlns:a16="http://schemas.microsoft.com/office/drawing/2014/main" val="494904627"/>
                    </a:ext>
                  </a:extLst>
                </a:gridCol>
              </a:tblGrid>
              <a:tr h="926777">
                <a:tc>
                  <a:txBody>
                    <a:bodyPr/>
                    <a:lstStyle/>
                    <a:p>
                      <a:pPr algn="r" fontAlgn="b">
                        <a:buNone/>
                      </a:pPr>
                      <a:r>
                        <a:rPr lang="en-US" sz="1000" b="1" i="0" u="none" strike="noStrike" dirty="0">
                          <a:solidFill>
                            <a:srgbClr val="000000"/>
                          </a:solidFill>
                          <a:effectLst/>
                          <a:latin typeface="Arial" panose="020B0604020202020204" pitchFamily="34" charset="0"/>
                        </a:rPr>
                        <a:t>NPRR</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dirty="0">
                          <a:solidFill>
                            <a:srgbClr val="000000"/>
                          </a:solidFill>
                          <a:effectLst/>
                          <a:latin typeface="Arial" panose="020B0604020202020204" pitchFamily="34" charset="0"/>
                        </a:rPr>
                        <a:t>Title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dirty="0">
                          <a:solidFill>
                            <a:srgbClr val="000000"/>
                          </a:solidFill>
                          <a:effectLst/>
                          <a:latin typeface="Arial" panose="020B0604020202020204" pitchFamily="34" charset="0"/>
                        </a:rPr>
                        <a:t>Likely PRS Assignment to Subcommittees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dirty="0">
                          <a:solidFill>
                            <a:srgbClr val="000000"/>
                          </a:solidFill>
                          <a:effectLst/>
                          <a:latin typeface="Arial" panose="020B0604020202020204" pitchFamily="34" charset="0"/>
                        </a:rPr>
                        <a:t>Impact Analysis Date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dirty="0">
                          <a:solidFill>
                            <a:srgbClr val="000000"/>
                          </a:solidFill>
                          <a:effectLst/>
                          <a:latin typeface="Arial" panose="020B0604020202020204" pitchFamily="34" charset="0"/>
                        </a:rPr>
                        <a:t>Estimated Cost/Budget Impact</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buNone/>
                      </a:pPr>
                      <a:r>
                        <a:rPr lang="en-US" sz="1000" b="1" i="0" u="none" strike="noStrike" dirty="0">
                          <a:solidFill>
                            <a:srgbClr val="000000"/>
                          </a:solidFill>
                          <a:effectLst/>
                          <a:latin typeface="Arial" panose="020B0604020202020204" pitchFamily="34" charset="0"/>
                        </a:rPr>
                        <a:t>Estimated Time Requirements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1" i="0" u="none" strike="noStrike" dirty="0">
                          <a:solidFill>
                            <a:srgbClr val="000000"/>
                          </a:solidFill>
                          <a:effectLst/>
                          <a:latin typeface="Arial" panose="020B0604020202020204" pitchFamily="34" charset="0"/>
                        </a:rPr>
                        <a:t>ERCOT Staffing Impacts (across all areas)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buNone/>
                      </a:pPr>
                      <a:r>
                        <a:rPr lang="en-US" sz="1000" b="1" i="0" u="none" strike="noStrike" dirty="0">
                          <a:solidFill>
                            <a:srgbClr val="000000"/>
                          </a:solidFill>
                          <a:effectLst/>
                          <a:latin typeface="Arial" panose="020B0604020202020204" pitchFamily="34" charset="0"/>
                        </a:rPr>
                        <a:t>ERCOT Computer System Impacts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buNone/>
                      </a:pPr>
                      <a:r>
                        <a:rPr lang="en-US" sz="1000" b="1" i="0" u="none" strike="noStrike" dirty="0">
                          <a:solidFill>
                            <a:srgbClr val="000000"/>
                          </a:solidFill>
                          <a:effectLst/>
                          <a:latin typeface="Arial" panose="020B0604020202020204" pitchFamily="34" charset="0"/>
                        </a:rPr>
                        <a:t>ERCOT Business Function Impacts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buNone/>
                      </a:pPr>
                      <a:r>
                        <a:rPr lang="en-US" sz="1000" b="1" i="0" u="none" strike="noStrike" dirty="0">
                          <a:solidFill>
                            <a:srgbClr val="000000"/>
                          </a:solidFill>
                          <a:effectLst/>
                          <a:latin typeface="Arial" panose="020B0604020202020204" pitchFamily="34" charset="0"/>
                        </a:rPr>
                        <a:t>Grid Operations &amp; Practices Impacts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58094203"/>
                  </a:ext>
                </a:extLst>
              </a:tr>
              <a:tr h="662713">
                <a:tc>
                  <a:txBody>
                    <a:bodyPr/>
                    <a:lstStyle/>
                    <a:p>
                      <a:pPr algn="r" fontAlgn="b">
                        <a:buNone/>
                      </a:pPr>
                      <a:r>
                        <a:rPr lang="en-US" sz="1000" b="0" i="0" u="none" strike="noStrike" dirty="0">
                          <a:solidFill>
                            <a:srgbClr val="000000"/>
                          </a:solidFill>
                          <a:effectLst/>
                          <a:latin typeface="Arial" panose="020B0604020202020204" pitchFamily="34" charset="0"/>
                        </a:rPr>
                        <a:t>1313</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Adjustment to the Calculation of the Initial Standby Cost for RMR Resources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WMS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12/16/2025</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 Project</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 </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ERCOT will update its business processes </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 </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33645208"/>
                  </a:ext>
                </a:extLst>
              </a:tr>
              <a:tr h="428213">
                <a:tc>
                  <a:txBody>
                    <a:bodyPr/>
                    <a:lstStyle/>
                    <a:p>
                      <a:pPr algn="r" fontAlgn="b">
                        <a:buNone/>
                      </a:pPr>
                      <a:r>
                        <a:rPr lang="en-US" sz="1000" b="0" i="0" u="none" strike="noStrike" dirty="0">
                          <a:solidFill>
                            <a:srgbClr val="000000"/>
                          </a:solidFill>
                          <a:effectLst/>
                          <a:latin typeface="Arial" panose="020B0604020202020204" pitchFamily="34" charset="0"/>
                        </a:rPr>
                        <a:t>1315</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Changes to the Process of Evaluating the Need for Additional Capacity</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WMS and ROS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12/19/2025</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 Project</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 </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 </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8980704"/>
                  </a:ext>
                </a:extLst>
              </a:tr>
              <a:tr h="632124">
                <a:tc>
                  <a:txBody>
                    <a:bodyPr/>
                    <a:lstStyle/>
                    <a:p>
                      <a:pPr algn="r" fontAlgn="b">
                        <a:buNone/>
                      </a:pPr>
                      <a:r>
                        <a:rPr lang="en-US" sz="1000" b="0" i="0" u="none" strike="noStrike" dirty="0">
                          <a:solidFill>
                            <a:srgbClr val="000000"/>
                          </a:solidFill>
                          <a:effectLst/>
                          <a:latin typeface="Arial" panose="020B0604020202020204" pitchFamily="34" charset="0"/>
                        </a:rPr>
                        <a:t>1316</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Implement an Annual ERCOT RFI Process to Gather Information Related to Retirement and Mothballing Plans of Select Resources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WMS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12/19/2025</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Less than $10k </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O&amp;M, less than four hours </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 </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 </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3692637"/>
                  </a:ext>
                </a:extLst>
              </a:tr>
              <a:tr h="642322">
                <a:tc>
                  <a:txBody>
                    <a:bodyPr/>
                    <a:lstStyle/>
                    <a:p>
                      <a:pPr algn="r" fontAlgn="b">
                        <a:buNone/>
                      </a:pPr>
                      <a:r>
                        <a:rPr lang="en-US" sz="1000" b="0" i="0" u="none" strike="noStrike" dirty="0">
                          <a:solidFill>
                            <a:srgbClr val="000000"/>
                          </a:solidFill>
                          <a:effectLst/>
                          <a:latin typeface="Arial" panose="020B0604020202020204" pitchFamily="34" charset="0"/>
                        </a:rPr>
                        <a:t>1318</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Specific Exclusion of the Incentive Factor to ERCOT Approved Outside Attorney Fees and Approved Emissions Costs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WMS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12/23/2025</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 Project</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ERCOT will update its business processes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055231"/>
                  </a:ext>
                </a:extLst>
              </a:tr>
              <a:tr h="642322">
                <a:tc>
                  <a:txBody>
                    <a:bodyPr/>
                    <a:lstStyle/>
                    <a:p>
                      <a:pPr algn="r" fontAlgn="b">
                        <a:buNone/>
                      </a:pPr>
                      <a:r>
                        <a:rPr lang="en-US" sz="1000" b="0" i="0" u="none" strike="noStrike" dirty="0">
                          <a:solidFill>
                            <a:srgbClr val="000000"/>
                          </a:solidFill>
                          <a:effectLst/>
                          <a:latin typeface="Arial" panose="020B0604020202020204" pitchFamily="34" charset="0"/>
                        </a:rPr>
                        <a:t>1319</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Modifications to Seasonal Mothball Periods and Clarification to Evaluation Process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WMS and ROS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12/29/2025</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 Project</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ERCOT will update its business processes</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fontAlgn="b">
                        <a:buNone/>
                      </a:pPr>
                      <a:r>
                        <a:rPr lang="en-US" sz="1000" b="0" i="0" u="none" strike="noStrike" dirty="0">
                          <a:solidFill>
                            <a:srgbClr val="000000"/>
                          </a:solidFill>
                          <a:effectLst/>
                          <a:latin typeface="Arial" panose="020B0604020202020204" pitchFamily="34" charset="0"/>
                        </a:rPr>
                        <a:t>None</a:t>
                      </a:r>
                    </a:p>
                  </a:txBody>
                  <a:tcPr marL="5324" marR="5324" marT="532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1680493"/>
                  </a:ext>
                </a:extLst>
              </a:tr>
            </a:tbl>
          </a:graphicData>
        </a:graphic>
      </p:graphicFrame>
    </p:spTree>
    <p:extLst>
      <p:ext uri="{BB962C8B-B14F-4D97-AF65-F5344CB8AC3E}">
        <p14:creationId xmlns:p14="http://schemas.microsoft.com/office/powerpoint/2010/main" val="3835499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E8D80-8A57-8DE6-029A-EBA268CC0F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E55B9E-71D2-E85A-E399-2234CF259412}"/>
              </a:ext>
            </a:extLst>
          </p:cNvPr>
          <p:cNvSpPr>
            <a:spLocks noGrp="1"/>
          </p:cNvSpPr>
          <p:nvPr>
            <p:ph type="title"/>
          </p:nvPr>
        </p:nvSpPr>
        <p:spPr>
          <a:xfrm>
            <a:off x="381000" y="993530"/>
            <a:ext cx="8458200" cy="5336931"/>
          </a:xfrm>
        </p:spPr>
        <p:txBody>
          <a:bodyPr lIns="91440" tIns="45720" rIns="91440" bIns="45720" anchor="t"/>
          <a:lstStyle/>
          <a:p>
            <a:r>
              <a:rPr lang="en-US" sz="2000" dirty="0">
                <a:solidFill>
                  <a:schemeClr val="tx1"/>
                </a:solidFill>
              </a:rPr>
              <a:t>1) RMR-MRA-C4C Workshop 10-17-25.</a:t>
            </a:r>
            <a:br>
              <a:rPr lang="en-US" sz="2000" dirty="0">
                <a:solidFill>
                  <a:schemeClr val="tx1"/>
                </a:solidFill>
              </a:rPr>
            </a:br>
            <a:br>
              <a:rPr lang="en-US" sz="2000" dirty="0">
                <a:solidFill>
                  <a:schemeClr val="tx1"/>
                </a:solidFill>
              </a:rPr>
            </a:br>
            <a:r>
              <a:rPr lang="en-US" sz="2000" dirty="0">
                <a:solidFill>
                  <a:schemeClr val="tx1"/>
                </a:solidFill>
              </a:rPr>
              <a:t>2) Reviewed feedback received after the Workshop.</a:t>
            </a:r>
            <a:br>
              <a:rPr lang="en-US" sz="2000" dirty="0">
                <a:solidFill>
                  <a:schemeClr val="tx1"/>
                </a:solidFill>
              </a:rPr>
            </a:br>
            <a:br>
              <a:rPr lang="en-US" sz="2000" dirty="0">
                <a:solidFill>
                  <a:schemeClr val="tx1"/>
                </a:solidFill>
              </a:rPr>
            </a:br>
            <a:r>
              <a:rPr lang="en-US" sz="2000" dirty="0">
                <a:solidFill>
                  <a:schemeClr val="tx1"/>
                </a:solidFill>
              </a:rPr>
              <a:t>3) NPRR 1315 posted December 12-19-25. (Along with 4 other RMR-MRA-C4C related NPRRs.)</a:t>
            </a:r>
            <a:br>
              <a:rPr lang="en-US" sz="2000" dirty="0">
                <a:solidFill>
                  <a:schemeClr val="tx1"/>
                </a:solidFill>
              </a:rPr>
            </a:br>
            <a:br>
              <a:rPr lang="en-US" sz="2000" dirty="0">
                <a:solidFill>
                  <a:schemeClr val="tx1"/>
                </a:solidFill>
              </a:rPr>
            </a:br>
            <a:r>
              <a:rPr lang="en-US" sz="2000" dirty="0">
                <a:solidFill>
                  <a:schemeClr val="tx1"/>
                </a:solidFill>
              </a:rPr>
              <a:t>4) Initial discussion January 2026 PRS meeting.  (NPRR 1315 was not remanded to WMS.)  Discussion expected at the February PRS.</a:t>
            </a:r>
            <a:br>
              <a:rPr lang="en-US" sz="2000" dirty="0">
                <a:solidFill>
                  <a:schemeClr val="tx1"/>
                </a:solidFill>
              </a:rPr>
            </a:br>
            <a:br>
              <a:rPr lang="en-US" sz="2000" dirty="0">
                <a:solidFill>
                  <a:schemeClr val="tx1"/>
                </a:solidFill>
              </a:rPr>
            </a:br>
            <a:r>
              <a:rPr lang="en-US" sz="2000" dirty="0">
                <a:solidFill>
                  <a:schemeClr val="tx1"/>
                </a:solidFill>
              </a:rPr>
              <a:t>5) Discussed NPRR 1315  with several Market Participants after January 2026 PRS.</a:t>
            </a:r>
            <a:br>
              <a:rPr lang="en-US" sz="2000" dirty="0">
                <a:solidFill>
                  <a:schemeClr val="tx1"/>
                </a:solidFill>
              </a:rPr>
            </a:br>
            <a:br>
              <a:rPr lang="en-US" sz="2000" dirty="0">
                <a:solidFill>
                  <a:schemeClr val="tx1"/>
                </a:solidFill>
              </a:rPr>
            </a:br>
            <a:r>
              <a:rPr lang="en-US" sz="2000" dirty="0">
                <a:solidFill>
                  <a:schemeClr val="tx1"/>
                </a:solidFill>
              </a:rPr>
              <a:t>6) NPRR 1315 not discussed at 2-4-26 WMS meeting</a:t>
            </a:r>
            <a:br>
              <a:rPr lang="en-US" sz="2000" dirty="0">
                <a:solidFill>
                  <a:schemeClr val="tx1"/>
                </a:solidFill>
              </a:rPr>
            </a:br>
            <a:br>
              <a:rPr lang="en-US" sz="2000" dirty="0">
                <a:solidFill>
                  <a:schemeClr val="tx1"/>
                </a:solidFill>
              </a:rPr>
            </a:br>
            <a:r>
              <a:rPr lang="en-US" sz="2000" dirty="0">
                <a:solidFill>
                  <a:schemeClr val="tx1"/>
                </a:solidFill>
              </a:rPr>
              <a:t>7) Second PRS discussion 2-11-26</a:t>
            </a:r>
            <a:br>
              <a:rPr lang="en-US" sz="2000" dirty="0"/>
            </a:br>
            <a:endParaRPr lang="en-US" sz="2000" b="1" strike="sngStrike" dirty="0">
              <a:solidFill>
                <a:srgbClr val="FF0000"/>
              </a:solidFill>
              <a:cs typeface="Arial"/>
            </a:endParaRPr>
          </a:p>
        </p:txBody>
      </p:sp>
      <p:sp>
        <p:nvSpPr>
          <p:cNvPr id="6" name="Slide Number Placeholder 5">
            <a:extLst>
              <a:ext uri="{FF2B5EF4-FFF2-40B4-BE49-F238E27FC236}">
                <a16:creationId xmlns:a16="http://schemas.microsoft.com/office/drawing/2014/main" id="{B519D629-7F8C-20EA-CA66-0E0FE889FFF0}"/>
              </a:ext>
            </a:extLst>
          </p:cNvPr>
          <p:cNvSpPr>
            <a:spLocks noGrp="1"/>
          </p:cNvSpPr>
          <p:nvPr>
            <p:ph type="sldNum" sz="quarter" idx="4"/>
          </p:nvPr>
        </p:nvSpPr>
        <p:spPr>
          <a:xfrm>
            <a:off x="8569041" y="6561138"/>
            <a:ext cx="422559" cy="296862"/>
          </a:xfrm>
        </p:spPr>
        <p:txBody>
          <a:bodyPr/>
          <a:lstStyle/>
          <a:p>
            <a:fld id="{1D93BD3E-1E9A-4970-A6F7-E7AC52762E0C}" type="slidenum">
              <a:rPr lang="en-US" smtClean="0"/>
              <a:t>2</a:t>
            </a:fld>
            <a:endParaRPr lang="en-US" dirty="0"/>
          </a:p>
        </p:txBody>
      </p:sp>
      <p:sp>
        <p:nvSpPr>
          <p:cNvPr id="3" name="Title 1">
            <a:extLst>
              <a:ext uri="{FF2B5EF4-FFF2-40B4-BE49-F238E27FC236}">
                <a16:creationId xmlns:a16="http://schemas.microsoft.com/office/drawing/2014/main" id="{85A385CC-785A-44CC-8B72-5BB87098EE8B}"/>
              </a:ext>
            </a:extLst>
          </p:cNvPr>
          <p:cNvSpPr txBox="1">
            <a:spLocks/>
          </p:cNvSpPr>
          <p:nvPr/>
        </p:nvSpPr>
        <p:spPr>
          <a:xfrm>
            <a:off x="301256" y="243682"/>
            <a:ext cx="8537944" cy="491756"/>
          </a:xfrm>
          <a:prstGeom prst="rect">
            <a:avLst/>
          </a:prstGeom>
        </p:spPr>
        <p:txBody>
          <a:bodyPr lIns="91440" tIns="45720" rIns="91440" bIns="45720" anchor="t"/>
          <a:lstStyle>
            <a:lvl1pPr algn="l" defTabSz="914400" rtl="0" eaLnBrk="1" latinLnBrk="0" hangingPunct="1">
              <a:spcBef>
                <a:spcPct val="0"/>
              </a:spcBef>
              <a:buNone/>
              <a:defRPr sz="2800" b="1" kern="1200">
                <a:solidFill>
                  <a:schemeClr val="accent1"/>
                </a:solidFill>
                <a:latin typeface="+mj-lt"/>
                <a:ea typeface="+mj-ea"/>
                <a:cs typeface="+mj-cs"/>
              </a:defRPr>
            </a:lvl1pPr>
          </a:lstStyle>
          <a:p>
            <a:r>
              <a:rPr lang="en-US" sz="2400" dirty="0">
                <a:cs typeface="Arial"/>
              </a:rPr>
              <a:t>History/Overview</a:t>
            </a:r>
            <a:endParaRPr lang="en-US" sz="2400" dirty="0"/>
          </a:p>
        </p:txBody>
      </p:sp>
    </p:spTree>
    <p:extLst>
      <p:ext uri="{BB962C8B-B14F-4D97-AF65-F5344CB8AC3E}">
        <p14:creationId xmlns:p14="http://schemas.microsoft.com/office/powerpoint/2010/main" val="3602607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642DC-0DE5-E2D8-5BB7-73641C895F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81E8D2-21A7-74C1-6766-14467D2C62F4}"/>
              </a:ext>
            </a:extLst>
          </p:cNvPr>
          <p:cNvSpPr>
            <a:spLocks noGrp="1"/>
          </p:cNvSpPr>
          <p:nvPr>
            <p:ph type="title"/>
          </p:nvPr>
        </p:nvSpPr>
        <p:spPr>
          <a:xfrm>
            <a:off x="381000" y="243682"/>
            <a:ext cx="8610600" cy="480218"/>
          </a:xfrm>
        </p:spPr>
        <p:txBody>
          <a:bodyPr/>
          <a:lstStyle/>
          <a:p>
            <a:r>
              <a:rPr lang="en-US" sz="1900" dirty="0"/>
              <a:t>Overview of Protocol Revisions </a:t>
            </a:r>
            <a:endParaRPr lang="en-US" sz="1900" b="1" dirty="0"/>
          </a:p>
        </p:txBody>
      </p:sp>
      <p:sp>
        <p:nvSpPr>
          <p:cNvPr id="3" name="Content Placeholder 2">
            <a:extLst>
              <a:ext uri="{FF2B5EF4-FFF2-40B4-BE49-F238E27FC236}">
                <a16:creationId xmlns:a16="http://schemas.microsoft.com/office/drawing/2014/main" id="{29655EE9-B2F6-9A71-5BC7-A02CF49BD2CE}"/>
              </a:ext>
            </a:extLst>
          </p:cNvPr>
          <p:cNvSpPr>
            <a:spLocks noGrp="1"/>
          </p:cNvSpPr>
          <p:nvPr>
            <p:ph idx="1"/>
          </p:nvPr>
        </p:nvSpPr>
        <p:spPr>
          <a:xfrm>
            <a:off x="419100" y="665285"/>
            <a:ext cx="8534400" cy="5659826"/>
          </a:xfrm>
        </p:spPr>
        <p:txBody>
          <a:bodyPr lIns="91440" tIns="45720" rIns="91440" bIns="45720" anchor="t"/>
          <a:lstStyle/>
          <a:p>
            <a:pPr marL="0" indent="0" eaLnBrk="0" fontAlgn="base" hangingPunct="0">
              <a:spcBef>
                <a:spcPts val="1000"/>
              </a:spcBef>
              <a:buNone/>
              <a:defRPr/>
            </a:pPr>
            <a:r>
              <a:rPr lang="en-US" sz="1800" dirty="0"/>
              <a:t>Summary of NPRRs:</a:t>
            </a:r>
          </a:p>
          <a:p>
            <a:pPr marL="857250" lvl="1" indent="-457200" eaLnBrk="0" fontAlgn="base" hangingPunct="0">
              <a:spcBef>
                <a:spcPts val="1000"/>
              </a:spcBef>
              <a:buFont typeface="+mj-lt"/>
              <a:buAutoNum type="arabicPeriod"/>
              <a:defRPr/>
            </a:pPr>
            <a:r>
              <a:rPr lang="en-US" sz="1400" b="1" dirty="0"/>
              <a:t>NPRR 1315 - </a:t>
            </a:r>
            <a:r>
              <a:rPr lang="en-US" sz="1400" b="1" i="1" dirty="0"/>
              <a:t>Changes to Process of Evaluating the Potential Needs for Additional Capacity</a:t>
            </a:r>
            <a:r>
              <a:rPr lang="en-US" sz="1400" b="1" dirty="0"/>
              <a:t>:</a:t>
            </a:r>
            <a:endParaRPr lang="en-US" sz="1400" b="1" dirty="0">
              <a:cs typeface="Arial"/>
            </a:endParaRPr>
          </a:p>
          <a:p>
            <a:pPr marL="1257300" lvl="2" indent="-457200" eaLnBrk="0" fontAlgn="base" hangingPunct="0">
              <a:spcBef>
                <a:spcPts val="1000"/>
              </a:spcBef>
              <a:buFont typeface="+mj-lt"/>
              <a:buAutoNum type="alphaLcParenR"/>
              <a:defRPr/>
            </a:pPr>
            <a:r>
              <a:rPr lang="en-US" sz="1400" b="1" dirty="0"/>
              <a:t>Extend the Study Horizon Beyond the Current or Next Season when evaluating the potential needs for capacity based on ERCOT’s requirement per PURA 39.151(a),</a:t>
            </a:r>
            <a:endParaRPr lang="en-US" sz="1400" b="1" dirty="0">
              <a:cs typeface="Arial"/>
            </a:endParaRPr>
          </a:p>
          <a:p>
            <a:pPr marL="1257300" lvl="2" indent="-457200" eaLnBrk="0" fontAlgn="base" hangingPunct="0">
              <a:spcBef>
                <a:spcPts val="1000"/>
              </a:spcBef>
              <a:buFont typeface="+mj-lt"/>
              <a:buAutoNum type="alphaLcParenR"/>
              <a:defRPr/>
            </a:pPr>
            <a:r>
              <a:rPr lang="en-US" sz="1400" b="1" dirty="0"/>
              <a:t>Expand the Set of Eligible Resources to Include New Resources, </a:t>
            </a:r>
            <a:endParaRPr lang="en-US" sz="1400" b="1" dirty="0">
              <a:cs typeface="Arial"/>
            </a:endParaRPr>
          </a:p>
          <a:p>
            <a:pPr marL="1257300" lvl="2" indent="-457200" eaLnBrk="0" fontAlgn="base" hangingPunct="0">
              <a:spcBef>
                <a:spcPts val="1000"/>
              </a:spcBef>
              <a:buFont typeface="+mj-lt"/>
              <a:buAutoNum type="alphaLcParenR"/>
              <a:defRPr/>
            </a:pPr>
            <a:r>
              <a:rPr lang="en-US" sz="1400" b="1" dirty="0"/>
              <a:t>Allow Incentive Factors Other Than 10% for Resources Contracted Under Section 6.5.1.1</a:t>
            </a:r>
            <a:endParaRPr lang="en-US" sz="1400" b="1" dirty="0">
              <a:cs typeface="Arial"/>
            </a:endParaRPr>
          </a:p>
          <a:p>
            <a:pPr marL="1257300" lvl="2" indent="-457200" eaLnBrk="0" fontAlgn="base" hangingPunct="0">
              <a:spcBef>
                <a:spcPts val="1000"/>
              </a:spcBef>
              <a:buFont typeface="+mj-lt"/>
              <a:buAutoNum type="alphaLcParenR"/>
              <a:defRPr/>
            </a:pPr>
            <a:r>
              <a:rPr lang="en-US" sz="1400" b="1" dirty="0"/>
              <a:t>Add notification requirements for ERCOT to PUCT</a:t>
            </a:r>
            <a:endParaRPr lang="en-US" sz="1400" b="1" i="1" dirty="0"/>
          </a:p>
          <a:p>
            <a:pPr marL="857250" lvl="1" indent="-457200" eaLnBrk="0" fontAlgn="base" hangingPunct="0">
              <a:spcBef>
                <a:spcPts val="1000"/>
              </a:spcBef>
              <a:buFont typeface="+mj-lt"/>
              <a:buAutoNum type="arabicPeriod"/>
              <a:defRPr/>
            </a:pPr>
            <a:r>
              <a:rPr lang="en-US" sz="1400" dirty="0"/>
              <a:t>NPRR 1316 - </a:t>
            </a:r>
            <a:r>
              <a:rPr lang="en-US" sz="1400" i="1" dirty="0"/>
              <a:t>Implement an Annual ERCOT RFI Process to Gather Information Related to Retirement and Mothballing Plans of Select Resources</a:t>
            </a:r>
            <a:endParaRPr lang="en-US" sz="1400" i="1" dirty="0">
              <a:cs typeface="Arial"/>
            </a:endParaRPr>
          </a:p>
          <a:p>
            <a:pPr marL="857250" lvl="1" indent="-457200" eaLnBrk="0" fontAlgn="base" hangingPunct="0">
              <a:spcBef>
                <a:spcPts val="1000"/>
              </a:spcBef>
              <a:buFont typeface="+mj-lt"/>
              <a:buAutoNum type="arabicPeriod"/>
              <a:defRPr/>
            </a:pPr>
            <a:r>
              <a:rPr lang="en-US" sz="1400" dirty="0"/>
              <a:t>NPRR 1319 -</a:t>
            </a:r>
            <a:r>
              <a:rPr lang="en-US" sz="1400" i="1" dirty="0"/>
              <a:t>Modifications to Seasonal Mothball Periods and Clarification to Evaluation Process</a:t>
            </a:r>
            <a:endParaRPr lang="en-US" sz="1400" i="1" dirty="0">
              <a:cs typeface="Arial"/>
            </a:endParaRPr>
          </a:p>
          <a:p>
            <a:pPr marL="857250" lvl="1" indent="-457200">
              <a:spcBef>
                <a:spcPts val="1000"/>
              </a:spcBef>
              <a:buFont typeface="+mj-lt"/>
              <a:buAutoNum type="arabicPeriod"/>
              <a:defRPr/>
            </a:pPr>
            <a:r>
              <a:rPr lang="en-US" sz="1400" dirty="0"/>
              <a:t>NPRR 1313 - </a:t>
            </a:r>
            <a:r>
              <a:rPr lang="en-US" sz="1400" i="1" dirty="0"/>
              <a:t>Adjustment to the Calculation of the Initial Standby Cost for RMR Resources</a:t>
            </a:r>
            <a:endParaRPr lang="en-US" sz="1400" i="1" dirty="0">
              <a:cs typeface="Arial"/>
            </a:endParaRPr>
          </a:p>
          <a:p>
            <a:pPr marL="857250" lvl="1" indent="-457200">
              <a:spcBef>
                <a:spcPts val="1000"/>
              </a:spcBef>
              <a:buFont typeface="+mj-lt"/>
              <a:buAutoNum type="arabicPeriod"/>
              <a:defRPr/>
            </a:pPr>
            <a:r>
              <a:rPr lang="en-US" sz="1400" dirty="0">
                <a:cs typeface="Arial"/>
              </a:rPr>
              <a:t>NPRR 1318  - </a:t>
            </a:r>
            <a:r>
              <a:rPr lang="en-US" sz="1400" i="1" dirty="0">
                <a:cs typeface="Arial"/>
              </a:rPr>
              <a:t>Specific Exclusion of the Incentive Factor to ERCOT Approved Outside Attorney Fees and Approved Emissions Costs</a:t>
            </a:r>
            <a:endParaRPr lang="en-US" sz="1600" i="1" dirty="0">
              <a:solidFill>
                <a:srgbClr val="000000"/>
              </a:solidFill>
              <a:cs typeface="Arial"/>
            </a:endParaRPr>
          </a:p>
          <a:p>
            <a:pPr marL="0" indent="0">
              <a:buNone/>
            </a:pPr>
            <a:endParaRPr lang="en-US" sz="800" dirty="0"/>
          </a:p>
          <a:p>
            <a:pPr marL="0" indent="0">
              <a:buNone/>
            </a:pPr>
            <a:r>
              <a:rPr lang="en-US" sz="1200" dirty="0"/>
              <a:t>At the Workshop there was discussion on the idea of changing the Notice of Suspension of Operation (NSO) deadline to allow for more than the current 150-day notice.  However, the 150-day notice is mandated by PUCT Rule. Therefore, no NPRR has been written to address this issue as any change would have to be made to the PUCT rule first.</a:t>
            </a:r>
            <a:endParaRPr lang="en-US" sz="1200" dirty="0">
              <a:cs typeface="Arial"/>
            </a:endParaRPr>
          </a:p>
          <a:p>
            <a:pPr algn="l"/>
            <a:endParaRPr lang="en-US" sz="1600" b="0" i="0" dirty="0">
              <a:solidFill>
                <a:srgbClr val="000000"/>
              </a:solidFill>
              <a:effectLst/>
            </a:endParaRPr>
          </a:p>
          <a:p>
            <a:pPr marL="0" indent="0" algn="l">
              <a:buNone/>
            </a:pPr>
            <a:endParaRPr lang="en-US" sz="1600" dirty="0">
              <a:solidFill>
                <a:srgbClr val="000000"/>
              </a:solidFill>
            </a:endParaRPr>
          </a:p>
          <a:p>
            <a:pPr algn="l"/>
            <a:endParaRPr lang="en-US" sz="1100" b="0" i="0" dirty="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C45739AD-D791-942D-A874-AF1474654628}"/>
              </a:ext>
            </a:extLst>
          </p:cNvPr>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dirty="0"/>
          </a:p>
        </p:txBody>
      </p:sp>
    </p:spTree>
    <p:extLst>
      <p:ext uri="{BB962C8B-B14F-4D97-AF65-F5344CB8AC3E}">
        <p14:creationId xmlns:p14="http://schemas.microsoft.com/office/powerpoint/2010/main" val="805132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D1A93-33EC-17DB-05FA-F676AF68D0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E6AFC6-D3DB-262C-62E9-C2AA6D62C836}"/>
              </a:ext>
            </a:extLst>
          </p:cNvPr>
          <p:cNvSpPr>
            <a:spLocks noGrp="1"/>
          </p:cNvSpPr>
          <p:nvPr>
            <p:ph type="title"/>
          </p:nvPr>
        </p:nvSpPr>
        <p:spPr>
          <a:xfrm>
            <a:off x="381000" y="243682"/>
            <a:ext cx="8458200" cy="519798"/>
          </a:xfrm>
        </p:spPr>
        <p:txBody>
          <a:bodyPr/>
          <a:lstStyle/>
          <a:p>
            <a:r>
              <a:rPr lang="en-US" sz="2400" dirty="0"/>
              <a:t>Contract for Capacity (C4C) </a:t>
            </a:r>
          </a:p>
        </p:txBody>
      </p:sp>
      <p:sp>
        <p:nvSpPr>
          <p:cNvPr id="3" name="Content Placeholder 2">
            <a:extLst>
              <a:ext uri="{FF2B5EF4-FFF2-40B4-BE49-F238E27FC236}">
                <a16:creationId xmlns:a16="http://schemas.microsoft.com/office/drawing/2014/main" id="{C9958800-DC93-C0D3-8D19-2822176A4A91}"/>
              </a:ext>
            </a:extLst>
          </p:cNvPr>
          <p:cNvSpPr>
            <a:spLocks noGrp="1"/>
          </p:cNvSpPr>
          <p:nvPr>
            <p:ph idx="1"/>
          </p:nvPr>
        </p:nvSpPr>
        <p:spPr>
          <a:xfrm>
            <a:off x="342900" y="1043053"/>
            <a:ext cx="8534400" cy="5239760"/>
          </a:xfrm>
        </p:spPr>
        <p:txBody>
          <a:bodyPr lIns="91440" tIns="45720" rIns="91440" bIns="45720" anchor="t"/>
          <a:lstStyle/>
          <a:p>
            <a:pPr marL="0" indent="0" eaLnBrk="0" fontAlgn="base" hangingPunct="0">
              <a:spcBef>
                <a:spcPts val="400"/>
              </a:spcBef>
              <a:buNone/>
              <a:defRPr/>
            </a:pPr>
            <a:r>
              <a:rPr lang="en-US" sz="1700" dirty="0"/>
              <a:t>The Public Utility Regulatory Act (PURA) §39.151 (a) (2) requires that ERCOT must …Ensure the reliability and adequacy of the regional electrical network.</a:t>
            </a:r>
            <a:endParaRPr lang="en-US" sz="1700" dirty="0">
              <a:solidFill>
                <a:srgbClr val="0070C0"/>
              </a:solidFill>
            </a:endParaRPr>
          </a:p>
          <a:p>
            <a:pPr marL="0" lvl="1" indent="0" eaLnBrk="0" fontAlgn="base" hangingPunct="0">
              <a:spcBef>
                <a:spcPts val="400"/>
              </a:spcBef>
              <a:buNone/>
              <a:defRPr/>
            </a:pPr>
            <a:endParaRPr lang="en-US" sz="1700" b="1" dirty="0"/>
          </a:p>
          <a:p>
            <a:pPr marL="0" lvl="1" indent="0" eaLnBrk="0" fontAlgn="base" hangingPunct="0">
              <a:spcBef>
                <a:spcPts val="400"/>
              </a:spcBef>
              <a:buNone/>
              <a:defRPr/>
            </a:pPr>
            <a:r>
              <a:rPr lang="en-US" sz="1600" b="1" u="sng" dirty="0"/>
              <a:t>Protocol Section 6.5.1.1 ERCOT Control Area Authority:</a:t>
            </a:r>
            <a:endParaRPr lang="en-US" sz="1600" b="1" u="sng" dirty="0">
              <a:cs typeface="Arial"/>
            </a:endParaRPr>
          </a:p>
          <a:p>
            <a:pPr marL="0" lvl="1" indent="0" eaLnBrk="0" fontAlgn="base" hangingPunct="0">
              <a:spcBef>
                <a:spcPts val="400"/>
              </a:spcBef>
              <a:buNone/>
              <a:defRPr/>
            </a:pPr>
            <a:endParaRPr lang="en-US" sz="1700" dirty="0"/>
          </a:p>
          <a:p>
            <a:pPr marL="0" lvl="1" indent="0" eaLnBrk="0" fontAlgn="base" hangingPunct="0">
              <a:spcBef>
                <a:spcPts val="400"/>
              </a:spcBef>
              <a:buNone/>
              <a:defRPr/>
            </a:pPr>
            <a:r>
              <a:rPr lang="en-US" sz="1700" dirty="0"/>
              <a:t>(1) (e) Perform additional actions required to prevent an imminent Emergency Condition or to restore the ERCOT Transmission Grid to a secure state in the event of an ERCOT Transmission Grid Emergency Condition.</a:t>
            </a:r>
            <a:endParaRPr lang="en-US" sz="1700" dirty="0">
              <a:cs typeface="Arial"/>
            </a:endParaRPr>
          </a:p>
          <a:p>
            <a:pPr marL="0" lvl="1" indent="0" eaLnBrk="0" fontAlgn="base" hangingPunct="0">
              <a:spcBef>
                <a:spcPts val="400"/>
              </a:spcBef>
              <a:buNone/>
              <a:defRPr/>
            </a:pPr>
            <a:endParaRPr lang="en-US" sz="1700" dirty="0"/>
          </a:p>
          <a:p>
            <a:pPr marL="0" lvl="1" indent="0" eaLnBrk="0" fontAlgn="base" hangingPunct="0">
              <a:spcBef>
                <a:spcPts val="400"/>
              </a:spcBef>
              <a:buNone/>
              <a:defRPr/>
            </a:pPr>
            <a:r>
              <a:rPr lang="en-US" sz="1700" dirty="0"/>
              <a:t>(4) Consistent with paragraph (1)(e) above, if ERCOT seeks to exercise its authority to prevent an anticipated Emergency Condition relating to serving Load in the current or next Season by procuring existing capacity that may be used to maintain ERCOT System reliability in a manner not otherwise delineated in these Protocols and the Nodal Operating Guides, ERCOT shall take the following actions: …….</a:t>
            </a:r>
            <a:endParaRPr lang="en-US" sz="1700" dirty="0">
              <a:cs typeface="Arial"/>
            </a:endParaRPr>
          </a:p>
          <a:p>
            <a:pPr marL="0" indent="0">
              <a:buNone/>
            </a:pPr>
            <a:endParaRPr lang="en-US" sz="1700" dirty="0"/>
          </a:p>
          <a:p>
            <a:pPr marL="0" indent="0">
              <a:buNone/>
            </a:pPr>
            <a:r>
              <a:rPr lang="en-US" sz="1700" dirty="0"/>
              <a:t>ERCOT calls this a </a:t>
            </a:r>
            <a:r>
              <a:rPr lang="en-US" sz="1700" b="1" dirty="0"/>
              <a:t>Contract for Capacity (C4C)</a:t>
            </a:r>
            <a:r>
              <a:rPr lang="en-US" sz="1700" dirty="0"/>
              <a:t> and follows an open, RFP process for procurement.</a:t>
            </a:r>
            <a:endParaRPr lang="en-US" sz="1700" dirty="0">
              <a:cs typeface="Arial"/>
            </a:endParaRPr>
          </a:p>
          <a:p>
            <a:endParaRPr lang="en-US" sz="1700" dirty="0"/>
          </a:p>
          <a:p>
            <a:endParaRPr lang="en-US" dirty="0"/>
          </a:p>
        </p:txBody>
      </p:sp>
      <p:sp>
        <p:nvSpPr>
          <p:cNvPr id="4" name="Slide Number Placeholder 3">
            <a:extLst>
              <a:ext uri="{FF2B5EF4-FFF2-40B4-BE49-F238E27FC236}">
                <a16:creationId xmlns:a16="http://schemas.microsoft.com/office/drawing/2014/main" id="{6D1D6B14-9B99-B377-557A-6119F44F98E5}"/>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162756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BCBE8-DBFF-857B-CC6E-8760D6C1C4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49F8AA-7DDA-E69A-DCE9-B6AA00437540}"/>
              </a:ext>
            </a:extLst>
          </p:cNvPr>
          <p:cNvSpPr>
            <a:spLocks noGrp="1"/>
          </p:cNvSpPr>
          <p:nvPr>
            <p:ph type="title"/>
          </p:nvPr>
        </p:nvSpPr>
        <p:spPr>
          <a:xfrm>
            <a:off x="301256" y="243681"/>
            <a:ext cx="8537944" cy="867271"/>
          </a:xfrm>
        </p:spPr>
        <p:txBody>
          <a:bodyPr lIns="91440" tIns="45720" rIns="91440" bIns="45720" anchor="t"/>
          <a:lstStyle/>
          <a:p>
            <a:r>
              <a:rPr lang="en-US" sz="2400" dirty="0"/>
              <a:t>Protocol Language [Section 6.5.1.1 ERCOT Control Area Authority paragraph (4)]</a:t>
            </a:r>
          </a:p>
        </p:txBody>
      </p:sp>
      <p:sp>
        <p:nvSpPr>
          <p:cNvPr id="4" name="Slide Number Placeholder 3">
            <a:extLst>
              <a:ext uri="{FF2B5EF4-FFF2-40B4-BE49-F238E27FC236}">
                <a16:creationId xmlns:a16="http://schemas.microsoft.com/office/drawing/2014/main" id="{82015673-2D13-E460-EB86-20B8AC828F7D}"/>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5</a:t>
            </a:fld>
            <a:endParaRPr lang="en-US" dirty="0"/>
          </a:p>
        </p:txBody>
      </p:sp>
      <p:sp>
        <p:nvSpPr>
          <p:cNvPr id="6" name="TextBox 5">
            <a:extLst>
              <a:ext uri="{FF2B5EF4-FFF2-40B4-BE49-F238E27FC236}">
                <a16:creationId xmlns:a16="http://schemas.microsoft.com/office/drawing/2014/main" id="{8E0723F0-D08C-9539-BB0E-6DC7DC7555AE}"/>
              </a:ext>
            </a:extLst>
          </p:cNvPr>
          <p:cNvSpPr txBox="1"/>
          <p:nvPr/>
        </p:nvSpPr>
        <p:spPr>
          <a:xfrm>
            <a:off x="177690" y="1031821"/>
            <a:ext cx="8785075" cy="5293757"/>
          </a:xfrm>
          <a:prstGeom prst="rect">
            <a:avLst/>
          </a:prstGeom>
          <a:noFill/>
        </p:spPr>
        <p:txBody>
          <a:bodyPr wrap="square">
            <a:spAutoFit/>
          </a:bodyPr>
          <a:lstStyle/>
          <a:p>
            <a:pPr marL="457200" marR="0" indent="-457200">
              <a:spcAft>
                <a:spcPts val="1200"/>
              </a:spcAft>
              <a:buNone/>
            </a:pPr>
            <a:r>
              <a:rPr lang="en-US" sz="1600" dirty="0">
                <a:effectLst/>
                <a:ea typeface="Times New Roman" panose="02020603050405020304" pitchFamily="18" charset="0"/>
              </a:rPr>
              <a:t>(4)	Consistent with paragraph (1)(e) above, if ERCOT seeks to exercise its authority to prevent an anticipated Emergency Condition relating to serving Load </a:t>
            </a:r>
            <a:r>
              <a:rPr lang="en-US" sz="1600" b="1" u="sng" dirty="0">
                <a:effectLst/>
                <a:highlight>
                  <a:srgbClr val="FFFF00"/>
                </a:highlight>
                <a:ea typeface="Times New Roman" panose="02020603050405020304" pitchFamily="18" charset="0"/>
              </a:rPr>
              <a:t>in the current or next Season</a:t>
            </a:r>
            <a:r>
              <a:rPr lang="en-US" sz="1600" dirty="0">
                <a:effectLst/>
                <a:ea typeface="Times New Roman" panose="02020603050405020304" pitchFamily="18" charset="0"/>
              </a:rPr>
              <a:t> by procuring </a:t>
            </a:r>
            <a:r>
              <a:rPr lang="en-US" sz="1600" b="1" u="sng" dirty="0">
                <a:effectLst/>
                <a:highlight>
                  <a:srgbClr val="FFFF00"/>
                </a:highlight>
                <a:ea typeface="Times New Roman" panose="02020603050405020304" pitchFamily="18" charset="0"/>
              </a:rPr>
              <a:t>existing capacity</a:t>
            </a:r>
            <a:r>
              <a:rPr lang="en-US" sz="1600" dirty="0">
                <a:effectLst/>
                <a:ea typeface="Times New Roman" panose="02020603050405020304" pitchFamily="18" charset="0"/>
              </a:rPr>
              <a:t> that may be used to maintain ERCOT System reliability in a manner not otherwise delineated in these Protocols and the Nodal Operating Guides, ERCOT shall take the following actions: </a:t>
            </a:r>
          </a:p>
          <a:p>
            <a:pPr marL="914400" marR="0" indent="-457200">
              <a:spcAft>
                <a:spcPts val="1200"/>
              </a:spcAft>
              <a:buNone/>
            </a:pPr>
            <a:r>
              <a:rPr lang="en-US" sz="1600" dirty="0">
                <a:effectLst/>
                <a:ea typeface="Times New Roman" panose="02020603050405020304" pitchFamily="18" charset="0"/>
              </a:rPr>
              <a:t>(a)	Upon determination by ERCOT that additional capacity is needed to prevent an Emergency Condition and prior to any procurement activity associated with such additional capacity, ERCOT shall issue a Notice as soon as practicable with the following information: </a:t>
            </a:r>
          </a:p>
          <a:p>
            <a:pPr marL="1371600" marR="0" indent="-457200">
              <a:spcAft>
                <a:spcPts val="1200"/>
              </a:spcAft>
              <a:buNone/>
            </a:pPr>
            <a:r>
              <a:rPr lang="en-US" sz="1600" dirty="0">
                <a:effectLst/>
                <a:ea typeface="Times New Roman" panose="02020603050405020304" pitchFamily="18" charset="0"/>
              </a:rPr>
              <a:t>(i)	A detailed description of the reliability condition and need for additional capacity as determined by ERCOT and the timing of the proposed procurement;</a:t>
            </a:r>
          </a:p>
          <a:p>
            <a:pPr marL="1371600" marR="0" indent="-457200">
              <a:spcAft>
                <a:spcPts val="1200"/>
              </a:spcAft>
              <a:buNone/>
            </a:pPr>
            <a:r>
              <a:rPr lang="en-US" sz="1600" dirty="0">
                <a:effectLst/>
                <a:ea typeface="Times New Roman" panose="02020603050405020304" pitchFamily="18" charset="0"/>
              </a:rPr>
              <a:t>(ii)	Justification for the quantity of additional capacity to be requested;</a:t>
            </a:r>
          </a:p>
          <a:p>
            <a:pPr marL="1371600" marR="0" indent="-457200">
              <a:spcAft>
                <a:spcPts val="1200"/>
              </a:spcAft>
              <a:buAutoNum type="romanLcParenBoth" startAt="3"/>
            </a:pPr>
            <a:r>
              <a:rPr lang="en-US" sz="1600" dirty="0">
                <a:effectLst/>
                <a:ea typeface="Times New Roman" panose="02020603050405020304" pitchFamily="18" charset="0"/>
              </a:rPr>
              <a:t>Identification of potential Generation Resources </a:t>
            </a:r>
            <a:r>
              <a:rPr lang="en-US" sz="1600" b="1" u="sng" dirty="0">
                <a:effectLst/>
                <a:highlight>
                  <a:srgbClr val="FFFF00"/>
                </a:highlight>
                <a:ea typeface="Times New Roman" panose="02020603050405020304" pitchFamily="18" charset="0"/>
              </a:rPr>
              <a:t>or Load</a:t>
            </a:r>
            <a:r>
              <a:rPr lang="en-US" sz="1600" dirty="0">
                <a:effectLst/>
                <a:ea typeface="Times New Roman" panose="02020603050405020304" pitchFamily="18" charset="0"/>
              </a:rPr>
              <a:t> providing capacity considered by ERCOT to be acceptable for providing the </a:t>
            </a:r>
            <a:r>
              <a:rPr lang="en-US" sz="1600" b="1" u="sng" dirty="0">
                <a:effectLst/>
                <a:highlight>
                  <a:srgbClr val="FFFF00"/>
                </a:highlight>
                <a:ea typeface="Times New Roman" panose="02020603050405020304" pitchFamily="18" charset="0"/>
              </a:rPr>
              <a:t>additional</a:t>
            </a:r>
            <a:r>
              <a:rPr lang="en-US" sz="1600" dirty="0">
                <a:effectLst/>
                <a:ea typeface="Times New Roman" panose="02020603050405020304" pitchFamily="18" charset="0"/>
              </a:rPr>
              <a:t> capacity.  Load capacity may be provided by Entities who, at ERCOT’s direction, would interrupt consumption of electric power and remain interrupted until released by ERCOT; and</a:t>
            </a:r>
          </a:p>
          <a:p>
            <a:pPr marL="1371600" marR="0" indent="-457200">
              <a:spcAft>
                <a:spcPts val="1200"/>
              </a:spcAft>
              <a:buAutoNum type="romanLcParenBoth" startAt="3"/>
            </a:pPr>
            <a:r>
              <a:rPr lang="en-US" dirty="0"/>
              <a:t>A schedule of activities associated with the proposed procurement.</a:t>
            </a:r>
            <a:endParaRPr lang="en-US" sz="1600" dirty="0">
              <a:effectLst/>
              <a:ea typeface="Times New Roman" panose="02020603050405020304" pitchFamily="18" charset="0"/>
            </a:endParaRPr>
          </a:p>
        </p:txBody>
      </p:sp>
    </p:spTree>
    <p:extLst>
      <p:ext uri="{BB962C8B-B14F-4D97-AF65-F5344CB8AC3E}">
        <p14:creationId xmlns:p14="http://schemas.microsoft.com/office/powerpoint/2010/main" val="228894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B7267-6E53-6CF9-36B2-000CBFA75E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77E9BB-50B0-3A5F-946E-3823B058FB8C}"/>
              </a:ext>
            </a:extLst>
          </p:cNvPr>
          <p:cNvSpPr>
            <a:spLocks noGrp="1"/>
          </p:cNvSpPr>
          <p:nvPr>
            <p:ph type="title"/>
          </p:nvPr>
        </p:nvSpPr>
        <p:spPr>
          <a:xfrm>
            <a:off x="301256" y="243681"/>
            <a:ext cx="8537944" cy="867271"/>
          </a:xfrm>
        </p:spPr>
        <p:txBody>
          <a:bodyPr lIns="91440" tIns="45720" rIns="91440" bIns="45720" anchor="t"/>
          <a:lstStyle/>
          <a:p>
            <a:r>
              <a:rPr lang="en-US" sz="2400" dirty="0"/>
              <a:t>Protocol Language [Section 6.5.1.1 ERCOT Control Area Authority paragraph (4)] continued</a:t>
            </a:r>
          </a:p>
        </p:txBody>
      </p:sp>
      <p:sp>
        <p:nvSpPr>
          <p:cNvPr id="4" name="Slide Number Placeholder 3">
            <a:extLst>
              <a:ext uri="{FF2B5EF4-FFF2-40B4-BE49-F238E27FC236}">
                <a16:creationId xmlns:a16="http://schemas.microsoft.com/office/drawing/2014/main" id="{B06124C2-3D7E-DDA7-8B85-FB35EEC3BD18}"/>
              </a:ext>
            </a:extLst>
          </p:cNvPr>
          <p:cNvSpPr>
            <a:spLocks noGrp="1"/>
          </p:cNvSpPr>
          <p:nvPr>
            <p:ph type="sldNum" sz="quarter" idx="4"/>
          </p:nvPr>
        </p:nvSpPr>
        <p:spPr>
          <a:xfrm>
            <a:off x="8612372" y="6614318"/>
            <a:ext cx="455428" cy="143916"/>
          </a:xfrm>
        </p:spPr>
        <p:txBody>
          <a:bodyPr/>
          <a:lstStyle/>
          <a:p>
            <a:fld id="{1D93BD3E-1E9A-4970-A6F7-E7AC52762E0C}" type="slidenum">
              <a:rPr lang="en-US" smtClean="0"/>
              <a:pPr/>
              <a:t>6</a:t>
            </a:fld>
            <a:endParaRPr lang="en-US" dirty="0"/>
          </a:p>
        </p:txBody>
      </p:sp>
      <p:sp>
        <p:nvSpPr>
          <p:cNvPr id="6" name="TextBox 5">
            <a:extLst>
              <a:ext uri="{FF2B5EF4-FFF2-40B4-BE49-F238E27FC236}">
                <a16:creationId xmlns:a16="http://schemas.microsoft.com/office/drawing/2014/main" id="{A53ED6C6-1028-677C-D1FF-0A6DF39E8E6F}"/>
              </a:ext>
            </a:extLst>
          </p:cNvPr>
          <p:cNvSpPr txBox="1"/>
          <p:nvPr/>
        </p:nvSpPr>
        <p:spPr>
          <a:xfrm>
            <a:off x="177690" y="1365929"/>
            <a:ext cx="8785075" cy="1600438"/>
          </a:xfrm>
          <a:prstGeom prst="rect">
            <a:avLst/>
          </a:prstGeom>
          <a:noFill/>
        </p:spPr>
        <p:txBody>
          <a:bodyPr wrap="square">
            <a:spAutoFit/>
          </a:bodyPr>
          <a:lstStyle/>
          <a:p>
            <a:pPr marL="457200" marR="0" indent="-457200">
              <a:spcAft>
                <a:spcPts val="1200"/>
              </a:spcAft>
              <a:buNone/>
            </a:pPr>
            <a:r>
              <a:rPr lang="en-US" sz="1600" dirty="0">
                <a:effectLst/>
                <a:ea typeface="Times New Roman" panose="02020603050405020304" pitchFamily="18" charset="0"/>
              </a:rPr>
              <a:t>(4) (c) (ii)	</a:t>
            </a:r>
          </a:p>
          <a:p>
            <a:pPr marL="457200" marR="0" indent="-457200">
              <a:spcAft>
                <a:spcPts val="1200"/>
              </a:spcAft>
              <a:buNone/>
            </a:pPr>
            <a:r>
              <a:rPr lang="en-US" dirty="0"/>
              <a:t>	Each contract will include specified financial terms and termination dates. For purposes of Settlement, any contract associated with a Generation Resource or ESR will include </a:t>
            </a:r>
            <a:r>
              <a:rPr lang="en-US" b="1" u="sng" dirty="0">
                <a:highlight>
                  <a:srgbClr val="FFFF00"/>
                </a:highlight>
              </a:rPr>
              <a:t>substantially the same terms and conditions</a:t>
            </a:r>
            <a:r>
              <a:rPr lang="en-US" dirty="0"/>
              <a:t> as an RMR Unit under a RMR Agreement, including the Eligible Cost budgeting process.</a:t>
            </a:r>
            <a:endParaRPr lang="en-US" sz="1600" dirty="0">
              <a:effectLst/>
              <a:ea typeface="Times New Roman" panose="02020603050405020304" pitchFamily="18" charset="0"/>
            </a:endParaRPr>
          </a:p>
        </p:txBody>
      </p:sp>
    </p:spTree>
    <p:extLst>
      <p:ext uri="{BB962C8B-B14F-4D97-AF65-F5344CB8AC3E}">
        <p14:creationId xmlns:p14="http://schemas.microsoft.com/office/powerpoint/2010/main" val="2753908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FED08-02A0-4F4A-5979-874AC1140D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EDAC32-EF10-BEAE-40C0-DB65BEDB6EA1}"/>
              </a:ext>
            </a:extLst>
          </p:cNvPr>
          <p:cNvSpPr>
            <a:spLocks noGrp="1"/>
          </p:cNvSpPr>
          <p:nvPr>
            <p:ph type="title"/>
          </p:nvPr>
        </p:nvSpPr>
        <p:spPr>
          <a:xfrm>
            <a:off x="381000" y="243682"/>
            <a:ext cx="8458200" cy="480218"/>
          </a:xfrm>
        </p:spPr>
        <p:txBody>
          <a:bodyPr lIns="91440" tIns="45720" rIns="91440" bIns="45720" anchor="t"/>
          <a:lstStyle/>
          <a:p>
            <a:r>
              <a:rPr lang="en-US" sz="1800" dirty="0"/>
              <a:t>Change Time Horizon and Capacity Types for Contract for Capacity </a:t>
            </a:r>
          </a:p>
        </p:txBody>
      </p:sp>
      <p:sp>
        <p:nvSpPr>
          <p:cNvPr id="3" name="Content Placeholder 2">
            <a:extLst>
              <a:ext uri="{FF2B5EF4-FFF2-40B4-BE49-F238E27FC236}">
                <a16:creationId xmlns:a16="http://schemas.microsoft.com/office/drawing/2014/main" id="{8CD051F1-D415-7AF0-2594-2ABEBC32BA29}"/>
              </a:ext>
            </a:extLst>
          </p:cNvPr>
          <p:cNvSpPr>
            <a:spLocks noGrp="1"/>
          </p:cNvSpPr>
          <p:nvPr>
            <p:ph idx="1"/>
          </p:nvPr>
        </p:nvSpPr>
        <p:spPr>
          <a:xfrm>
            <a:off x="342900" y="590550"/>
            <a:ext cx="8534400" cy="5676900"/>
          </a:xfrm>
        </p:spPr>
        <p:txBody>
          <a:bodyPr lIns="91440" tIns="45720" rIns="91440" bIns="45720" anchor="t"/>
          <a:lstStyle/>
          <a:p>
            <a:pPr lvl="0" eaLnBrk="0" fontAlgn="base" hangingPunct="0">
              <a:spcBef>
                <a:spcPts val="400"/>
              </a:spcBef>
              <a:buFont typeface="+mj-lt"/>
              <a:buAutoNum type="arabicPeriod"/>
              <a:defRPr/>
            </a:pPr>
            <a:endParaRPr lang="en-US" sz="1600" b="1" dirty="0"/>
          </a:p>
          <a:p>
            <a:pPr marL="1027113" indent="-1027113" eaLnBrk="0" fontAlgn="base" hangingPunct="0">
              <a:spcBef>
                <a:spcPts val="400"/>
              </a:spcBef>
              <a:buNone/>
              <a:defRPr/>
            </a:pPr>
            <a:r>
              <a:rPr lang="en-US" sz="1600" b="1" u="sng" dirty="0"/>
              <a:t>Objective</a:t>
            </a:r>
            <a:r>
              <a:rPr lang="en-US" sz="1600" b="1" dirty="0"/>
              <a:t>: Successful procurement of capacity to maintain reliability</a:t>
            </a:r>
            <a:endParaRPr lang="en-US" sz="1600" b="1" u="sng" dirty="0"/>
          </a:p>
          <a:p>
            <a:pPr marL="1027113" indent="-1027113" eaLnBrk="0" fontAlgn="base" hangingPunct="0">
              <a:spcBef>
                <a:spcPts val="400"/>
              </a:spcBef>
              <a:buNone/>
              <a:defRPr/>
            </a:pPr>
            <a:endParaRPr lang="en-US" sz="1600" b="1" u="sng" dirty="0"/>
          </a:p>
          <a:p>
            <a:pPr marL="1027113" indent="-1027113" eaLnBrk="0" fontAlgn="base" hangingPunct="0">
              <a:spcBef>
                <a:spcPts val="400"/>
              </a:spcBef>
              <a:buNone/>
              <a:defRPr/>
            </a:pPr>
            <a:r>
              <a:rPr lang="en-US" sz="1600" b="1" u="sng" dirty="0"/>
              <a:t>Proposal:</a:t>
            </a:r>
            <a:r>
              <a:rPr lang="en-US" sz="1600" b="1" dirty="0"/>
              <a:t> </a:t>
            </a:r>
          </a:p>
          <a:p>
            <a:pPr marL="0" indent="0" eaLnBrk="0" fontAlgn="base" hangingPunct="0">
              <a:spcBef>
                <a:spcPts val="400"/>
              </a:spcBef>
              <a:buNone/>
              <a:defRPr/>
            </a:pPr>
            <a:r>
              <a:rPr lang="en-US" sz="1600" b="1" dirty="0"/>
              <a:t>Extend the study horizon </a:t>
            </a:r>
            <a:r>
              <a:rPr lang="en-US" sz="1600" b="1" u="sng" dirty="0">
                <a:highlight>
                  <a:srgbClr val="FFFF00"/>
                </a:highlight>
              </a:rPr>
              <a:t>beyond the current or next season</a:t>
            </a:r>
            <a:r>
              <a:rPr lang="en-US" sz="1600" dirty="0"/>
              <a:t> </a:t>
            </a:r>
            <a:r>
              <a:rPr lang="en-US" sz="1600" b="1" dirty="0"/>
              <a:t>and modify "by procuring existing capacity" to allow for proposals of “existing </a:t>
            </a:r>
            <a:r>
              <a:rPr lang="en-US" sz="1600" b="1" u="sng" dirty="0">
                <a:highlight>
                  <a:srgbClr val="FFFF00"/>
                </a:highlight>
              </a:rPr>
              <a:t>or new</a:t>
            </a:r>
            <a:r>
              <a:rPr lang="en-US" sz="1600" b="1" dirty="0"/>
              <a:t>” resources.  </a:t>
            </a:r>
          </a:p>
          <a:p>
            <a:pPr marL="0" indent="0" eaLnBrk="0" fontAlgn="base" hangingPunct="0">
              <a:spcBef>
                <a:spcPts val="400"/>
              </a:spcBef>
              <a:buNone/>
              <a:defRPr/>
            </a:pPr>
            <a:endParaRPr lang="en-US" sz="1600" dirty="0"/>
          </a:p>
          <a:p>
            <a:pPr marL="0" lvl="1" indent="0" eaLnBrk="0" fontAlgn="base" hangingPunct="0">
              <a:spcBef>
                <a:spcPts val="400"/>
              </a:spcBef>
              <a:buNone/>
              <a:defRPr/>
            </a:pPr>
            <a:r>
              <a:rPr lang="en-US" sz="1600" u="sng" dirty="0"/>
              <a:t>ERCOT proposes the following:</a:t>
            </a:r>
          </a:p>
          <a:p>
            <a:pPr marL="0" lvl="1" indent="0" eaLnBrk="0" fontAlgn="base" hangingPunct="0">
              <a:spcBef>
                <a:spcPts val="400"/>
              </a:spcBef>
              <a:buNone/>
              <a:defRPr/>
            </a:pPr>
            <a:endParaRPr lang="en-US" sz="1600" u="sng" dirty="0"/>
          </a:p>
          <a:p>
            <a:pPr marL="685800" lvl="1" indent="-460375" eaLnBrk="0" fontAlgn="base" hangingPunct="0">
              <a:spcBef>
                <a:spcPts val="400"/>
              </a:spcBef>
              <a:buFont typeface="+mj-lt"/>
              <a:buAutoNum type="alphaLcPeriod"/>
              <a:defRPr/>
            </a:pPr>
            <a:r>
              <a:rPr lang="en-US" sz="1600" dirty="0"/>
              <a:t>Allow for a C4C analysis over a 2-year study horizon instead of analysis limited to the current or next season.</a:t>
            </a:r>
          </a:p>
          <a:p>
            <a:pPr marL="225425" lvl="1" indent="0" eaLnBrk="0" fontAlgn="base" hangingPunct="0">
              <a:spcBef>
                <a:spcPts val="400"/>
              </a:spcBef>
              <a:buNone/>
              <a:defRPr/>
            </a:pPr>
            <a:r>
              <a:rPr lang="en-US" sz="1600" dirty="0"/>
              <a:t> </a:t>
            </a:r>
          </a:p>
          <a:p>
            <a:pPr marL="685800" lvl="1" indent="-460375" eaLnBrk="0" fontAlgn="base" hangingPunct="0">
              <a:spcBef>
                <a:spcPts val="400"/>
              </a:spcBef>
              <a:buFont typeface="+mj-lt"/>
              <a:buAutoNum type="alphaLcPeriod" startAt="2"/>
              <a:defRPr/>
            </a:pPr>
            <a:r>
              <a:rPr lang="en-US" sz="1600" dirty="0"/>
              <a:t>Lengthen the C4C timeline between RFP issuance and offering entity responses to allow more time for entities to submit offers.</a:t>
            </a:r>
          </a:p>
          <a:p>
            <a:pPr marL="225425" lvl="1" indent="0" eaLnBrk="0" fontAlgn="base" hangingPunct="0">
              <a:spcBef>
                <a:spcPts val="400"/>
              </a:spcBef>
              <a:buNone/>
              <a:defRPr/>
            </a:pPr>
            <a:endParaRPr lang="en-US" sz="1600" dirty="0"/>
          </a:p>
          <a:p>
            <a:pPr marL="685800" lvl="1" indent="-460375" eaLnBrk="0" fontAlgn="base" hangingPunct="0">
              <a:spcBef>
                <a:spcPts val="400"/>
              </a:spcBef>
              <a:buFont typeface="+mj-lt"/>
              <a:buAutoNum type="alphaLcPeriod" startAt="3"/>
              <a:defRPr/>
            </a:pPr>
            <a:r>
              <a:rPr lang="en-US" sz="1600" dirty="0"/>
              <a:t>Allow for a contract period longer than one season, if studies support the need. </a:t>
            </a:r>
          </a:p>
          <a:p>
            <a:pPr marL="685800" lvl="1" indent="-460375" eaLnBrk="0" fontAlgn="base" hangingPunct="0">
              <a:spcBef>
                <a:spcPts val="400"/>
              </a:spcBef>
              <a:buFont typeface="+mj-lt"/>
              <a:buAutoNum type="alphaLcPeriod" startAt="3"/>
              <a:defRPr/>
            </a:pPr>
            <a:endParaRPr lang="en-US" sz="1600" dirty="0"/>
          </a:p>
          <a:p>
            <a:pPr marL="0" indent="0" eaLnBrk="0" fontAlgn="base" hangingPunct="0">
              <a:spcBef>
                <a:spcPts val="400"/>
              </a:spcBef>
              <a:buNone/>
              <a:defRPr/>
            </a:pPr>
            <a:r>
              <a:rPr lang="en-US" sz="1400" dirty="0"/>
              <a:t>Note:  This does not require a PUCT Rule change.</a:t>
            </a:r>
          </a:p>
          <a:p>
            <a:pPr lvl="1" fontAlgn="base"/>
            <a:endParaRPr lang="en-US" sz="1200" b="1" dirty="0"/>
          </a:p>
          <a:p>
            <a:pPr marL="0" lvl="0" indent="0" eaLnBrk="0" fontAlgn="base" hangingPunct="0">
              <a:spcBef>
                <a:spcPts val="400"/>
              </a:spcBef>
              <a:buNone/>
              <a:defRPr/>
            </a:pPr>
            <a:endParaRPr lang="en-US" sz="1600" b="1" dirty="0">
              <a:solidFill>
                <a:srgbClr val="000000"/>
              </a:solidFill>
            </a:endParaRPr>
          </a:p>
          <a:p>
            <a:pPr algn="l"/>
            <a:endParaRPr lang="en-US" sz="1600" b="0" i="0" dirty="0">
              <a:solidFill>
                <a:srgbClr val="000000"/>
              </a:solidFill>
              <a:effectLst/>
            </a:endParaRPr>
          </a:p>
          <a:p>
            <a:pPr marL="0" indent="0" algn="l">
              <a:buNone/>
            </a:pPr>
            <a:endParaRPr lang="en-US" sz="1600" dirty="0">
              <a:solidFill>
                <a:srgbClr val="000000"/>
              </a:solidFill>
            </a:endParaRPr>
          </a:p>
          <a:p>
            <a:pPr algn="l"/>
            <a:endParaRPr lang="en-US" sz="1100" b="0" i="0" dirty="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FA3CBC75-5F82-24EB-FFFE-21C70ABE3717}"/>
              </a:ext>
            </a:extLst>
          </p:cNvPr>
          <p:cNvSpPr>
            <a:spLocks noGrp="1"/>
          </p:cNvSpPr>
          <p:nvPr>
            <p:ph type="sldNum" sz="quarter" idx="4"/>
          </p:nvPr>
        </p:nvSpPr>
        <p:spPr>
          <a:xfrm>
            <a:off x="8458200" y="6561138"/>
            <a:ext cx="533400" cy="228600"/>
          </a:xfrm>
        </p:spPr>
        <p:txBody>
          <a:bodyPr/>
          <a:lstStyle/>
          <a:p>
            <a:fld id="{1D93BD3E-1E9A-4970-A6F7-E7AC52762E0C}" type="slidenum">
              <a:rPr lang="en-US" smtClean="0"/>
              <a:t>7</a:t>
            </a:fld>
            <a:endParaRPr lang="en-US" dirty="0"/>
          </a:p>
        </p:txBody>
      </p:sp>
      <mc:AlternateContent xmlns:mc="http://schemas.openxmlformats.org/markup-compatibility/2006">
        <mc:Choice xmlns:p14="http://schemas.microsoft.com/office/powerpoint/2010/main" Requires="p14">
          <p:contentPart p14:bwMode="auto" r:id="rId3">
            <p14:nvContentPartPr>
              <p14:cNvPr id="4" name="Ink 3">
                <a:extLst>
                  <a:ext uri="{FF2B5EF4-FFF2-40B4-BE49-F238E27FC236}">
                    <a16:creationId xmlns:a16="http://schemas.microsoft.com/office/drawing/2014/main" id="{357811A6-E31E-556D-7140-1ECC8FFEA78F}"/>
                  </a:ext>
                </a:extLst>
              </p14:cNvPr>
              <p14:cNvContentPartPr/>
              <p14:nvPr/>
            </p14:nvContentPartPr>
            <p14:xfrm>
              <a:off x="3499283" y="6580254"/>
              <a:ext cx="7560" cy="13680"/>
            </p14:xfrm>
          </p:contentPart>
        </mc:Choice>
        <mc:Fallback>
          <p:pic>
            <p:nvPicPr>
              <p:cNvPr id="4" name="Ink 3">
                <a:extLst>
                  <a:ext uri="{FF2B5EF4-FFF2-40B4-BE49-F238E27FC236}">
                    <a16:creationId xmlns:a16="http://schemas.microsoft.com/office/drawing/2014/main" id="{357811A6-E31E-556D-7140-1ECC8FFEA78F}"/>
                  </a:ext>
                </a:extLst>
              </p:cNvPr>
              <p:cNvPicPr/>
              <p:nvPr/>
            </p:nvPicPr>
            <p:blipFill>
              <a:blip r:embed="rId4"/>
              <a:stretch>
                <a:fillRect/>
              </a:stretch>
            </p:blipFill>
            <p:spPr>
              <a:xfrm>
                <a:off x="3489833" y="6571254"/>
                <a:ext cx="26082" cy="31320"/>
              </a:xfrm>
              <a:prstGeom prst="rect">
                <a:avLst/>
              </a:prstGeom>
            </p:spPr>
          </p:pic>
        </mc:Fallback>
      </mc:AlternateContent>
    </p:spTree>
    <p:extLst>
      <p:ext uri="{BB962C8B-B14F-4D97-AF65-F5344CB8AC3E}">
        <p14:creationId xmlns:p14="http://schemas.microsoft.com/office/powerpoint/2010/main" val="2449422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8B8AD-F0FC-703B-FAA1-A02054957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F7B434-702A-20E8-4496-0D507C8F3698}"/>
              </a:ext>
            </a:extLst>
          </p:cNvPr>
          <p:cNvSpPr>
            <a:spLocks noGrp="1"/>
          </p:cNvSpPr>
          <p:nvPr>
            <p:ph type="title"/>
          </p:nvPr>
        </p:nvSpPr>
        <p:spPr>
          <a:xfrm>
            <a:off x="381000" y="243682"/>
            <a:ext cx="8458200" cy="480218"/>
          </a:xfrm>
        </p:spPr>
        <p:txBody>
          <a:bodyPr lIns="91440" tIns="45720" rIns="91440" bIns="45720" anchor="t"/>
          <a:lstStyle/>
          <a:p>
            <a:r>
              <a:rPr lang="en-US" sz="1800" dirty="0"/>
              <a:t>Change Time Horizon and Capacity Types for Contract for Capacity </a:t>
            </a:r>
            <a:endParaRPr lang="en-US" sz="1800" b="1" dirty="0">
              <a:solidFill>
                <a:schemeClr val="accent1"/>
              </a:solidFill>
            </a:endParaRPr>
          </a:p>
        </p:txBody>
      </p:sp>
      <p:sp>
        <p:nvSpPr>
          <p:cNvPr id="3" name="Content Placeholder 2">
            <a:extLst>
              <a:ext uri="{FF2B5EF4-FFF2-40B4-BE49-F238E27FC236}">
                <a16:creationId xmlns:a16="http://schemas.microsoft.com/office/drawing/2014/main" id="{73D53168-3E89-3748-1370-F846363DEBA9}"/>
              </a:ext>
            </a:extLst>
          </p:cNvPr>
          <p:cNvSpPr>
            <a:spLocks noGrp="1"/>
          </p:cNvSpPr>
          <p:nvPr>
            <p:ph idx="1"/>
          </p:nvPr>
        </p:nvSpPr>
        <p:spPr>
          <a:xfrm>
            <a:off x="342900" y="884238"/>
            <a:ext cx="8534400" cy="5676900"/>
          </a:xfrm>
        </p:spPr>
        <p:txBody>
          <a:bodyPr lIns="91440" tIns="45720" rIns="91440" bIns="45720" anchor="t"/>
          <a:lstStyle/>
          <a:p>
            <a:pPr marL="1026795" indent="-1026795" eaLnBrk="0" fontAlgn="base" hangingPunct="0">
              <a:spcBef>
                <a:spcPts val="400"/>
              </a:spcBef>
              <a:buNone/>
              <a:defRPr/>
            </a:pPr>
            <a:r>
              <a:rPr lang="en-US" sz="1600" b="1" u="sng" dirty="0"/>
              <a:t>Benefits:</a:t>
            </a:r>
            <a:endParaRPr lang="en-US"/>
          </a:p>
          <a:p>
            <a:pPr marL="1026795" indent="-1026795" eaLnBrk="0" fontAlgn="base" hangingPunct="0">
              <a:spcBef>
                <a:spcPts val="400"/>
              </a:spcBef>
              <a:buNone/>
              <a:defRPr/>
            </a:pPr>
            <a:endParaRPr lang="en-US" sz="1600" b="1">
              <a:cs typeface="Arial" panose="020B0604020202020204"/>
            </a:endParaRPr>
          </a:p>
          <a:p>
            <a:pPr marL="685800" indent="-460375" eaLnBrk="0" fontAlgn="base" hangingPunct="0">
              <a:spcBef>
                <a:spcPts val="400"/>
              </a:spcBef>
              <a:buFont typeface="+mj-lt"/>
              <a:buAutoNum type="alphaLcPeriod"/>
              <a:tabLst>
                <a:tab pos="685800" algn="l"/>
              </a:tabLst>
              <a:defRPr/>
            </a:pPr>
            <a:r>
              <a:rPr lang="en-US" sz="1600" dirty="0"/>
              <a:t>ERCOT will have more time to:</a:t>
            </a:r>
            <a:endParaRPr lang="en-US" sz="1600" dirty="0">
              <a:cs typeface="Arial"/>
            </a:endParaRPr>
          </a:p>
          <a:p>
            <a:pPr marL="1254125" lvl="1" indent="-277495" fontAlgn="base">
              <a:buFont typeface="Wingdings" panose="05000000000000000000" pitchFamily="2" charset="2"/>
              <a:buChar char="§"/>
              <a:defRPr/>
            </a:pPr>
            <a:r>
              <a:rPr lang="en-US" sz="1400" dirty="0"/>
              <a:t>Assess the necessity of a C4C and to identify any potential grid reliability risks associated with the identified capacity shortfall.</a:t>
            </a:r>
            <a:endParaRPr lang="en-US" sz="1400">
              <a:cs typeface="Arial"/>
            </a:endParaRPr>
          </a:p>
          <a:p>
            <a:pPr marL="1254125" lvl="1" indent="-277495" fontAlgn="base">
              <a:buFont typeface="Wingdings" panose="05000000000000000000" pitchFamily="2" charset="2"/>
              <a:buChar char="§"/>
              <a:defRPr/>
            </a:pPr>
            <a:r>
              <a:rPr lang="en-US" sz="1400" dirty="0"/>
              <a:t>Develop the Request for Proposal (RFP) for C4C services.</a:t>
            </a:r>
            <a:endParaRPr lang="en-US" sz="1400">
              <a:cs typeface="Arial"/>
            </a:endParaRPr>
          </a:p>
          <a:p>
            <a:pPr marL="1254125" lvl="1" indent="-277495" fontAlgn="base">
              <a:buFont typeface="Wingdings" panose="05000000000000000000" pitchFamily="2" charset="2"/>
              <a:buChar char="§"/>
              <a:defRPr/>
            </a:pPr>
            <a:r>
              <a:rPr lang="en-US" sz="1400" dirty="0"/>
              <a:t>Evaluate C4C Offers.</a:t>
            </a:r>
            <a:endParaRPr lang="en-US" sz="1400">
              <a:cs typeface="Arial"/>
            </a:endParaRPr>
          </a:p>
          <a:p>
            <a:pPr marL="975995" lvl="1" indent="0" fontAlgn="base">
              <a:buNone/>
              <a:defRPr/>
            </a:pPr>
            <a:endParaRPr lang="en-US" sz="1400">
              <a:cs typeface="Arial"/>
            </a:endParaRPr>
          </a:p>
          <a:p>
            <a:pPr marL="685800" indent="-460375" eaLnBrk="0" fontAlgn="base" hangingPunct="0">
              <a:spcBef>
                <a:spcPts val="400"/>
              </a:spcBef>
              <a:buFont typeface="+mj-lt"/>
              <a:buAutoNum type="alphaLcPeriod"/>
              <a:defRPr/>
            </a:pPr>
            <a:r>
              <a:rPr lang="en-US" sz="1600" dirty="0"/>
              <a:t>There will be more time for Market Participants to develop suitable resource proposals and submit C4C Offers that meet specifications identified in the RFP.</a:t>
            </a:r>
          </a:p>
          <a:p>
            <a:pPr marL="685800" indent="-460375" eaLnBrk="0" fontAlgn="base" hangingPunct="0">
              <a:spcBef>
                <a:spcPts val="400"/>
              </a:spcBef>
              <a:buFont typeface="+mj-lt"/>
              <a:buAutoNum type="alphaLcPeriod"/>
              <a:defRPr/>
            </a:pPr>
            <a:endParaRPr lang="en-US" sz="1600" dirty="0"/>
          </a:p>
          <a:p>
            <a:pPr marL="685800" indent="-460375" eaLnBrk="0" fontAlgn="base" hangingPunct="0">
              <a:spcBef>
                <a:spcPts val="400"/>
              </a:spcBef>
              <a:buFont typeface="+mj-lt"/>
              <a:buAutoNum type="alphaLcPeriod"/>
              <a:defRPr/>
            </a:pPr>
            <a:r>
              <a:rPr lang="en-US" sz="1600" dirty="0"/>
              <a:t>There will be more time for awarded resources to get ready to meet their C4C contractual obligations. </a:t>
            </a:r>
            <a:endParaRPr lang="en-US" sz="1600" dirty="0">
              <a:cs typeface="Arial"/>
            </a:endParaRPr>
          </a:p>
          <a:p>
            <a:pPr marL="968375" indent="-622300" eaLnBrk="0" fontAlgn="base" hangingPunct="0">
              <a:spcBef>
                <a:spcPts val="400"/>
              </a:spcBef>
              <a:buNone/>
              <a:defRPr/>
            </a:pPr>
            <a:endParaRPr lang="en-US" sz="1600" dirty="0">
              <a:cs typeface="Arial"/>
            </a:endParaRPr>
          </a:p>
          <a:p>
            <a:pPr marL="685800" eaLnBrk="0" fontAlgn="base" hangingPunct="0">
              <a:spcBef>
                <a:spcPts val="400"/>
              </a:spcBef>
              <a:buFont typeface="+mj-lt"/>
              <a:buAutoNum type="alphaLcPeriod"/>
              <a:defRPr/>
            </a:pPr>
            <a:endParaRPr lang="en-US" sz="1600" dirty="0"/>
          </a:p>
          <a:p>
            <a:pPr lvl="0" eaLnBrk="0" fontAlgn="base" hangingPunct="0">
              <a:spcBef>
                <a:spcPts val="400"/>
              </a:spcBef>
              <a:buFont typeface="+mj-lt"/>
              <a:buAutoNum type="arabicPeriod"/>
              <a:defRPr/>
            </a:pPr>
            <a:endParaRPr lang="en-US" sz="1600" b="1" dirty="0"/>
          </a:p>
          <a:p>
            <a:pPr marL="346075" indent="-346075" eaLnBrk="0" fontAlgn="base" hangingPunct="0">
              <a:spcBef>
                <a:spcPts val="400"/>
              </a:spcBef>
              <a:buNone/>
              <a:defRPr/>
            </a:pPr>
            <a:endParaRPr lang="en-US" sz="1200" b="1" dirty="0"/>
          </a:p>
          <a:p>
            <a:pPr marL="0" lvl="0" indent="0" eaLnBrk="0" fontAlgn="base" hangingPunct="0">
              <a:spcBef>
                <a:spcPts val="400"/>
              </a:spcBef>
              <a:buNone/>
              <a:defRPr/>
            </a:pPr>
            <a:endParaRPr lang="en-US" sz="1600" b="1" dirty="0">
              <a:solidFill>
                <a:srgbClr val="000000"/>
              </a:solidFill>
            </a:endParaRPr>
          </a:p>
          <a:p>
            <a:pPr algn="l"/>
            <a:endParaRPr lang="en-US" sz="1600" b="0" i="0" dirty="0">
              <a:solidFill>
                <a:srgbClr val="000000"/>
              </a:solidFill>
              <a:effectLst/>
            </a:endParaRPr>
          </a:p>
          <a:p>
            <a:pPr marL="0" indent="0" algn="l">
              <a:buNone/>
            </a:pPr>
            <a:endParaRPr lang="en-US" sz="1600" dirty="0">
              <a:solidFill>
                <a:srgbClr val="000000"/>
              </a:solidFill>
            </a:endParaRPr>
          </a:p>
          <a:p>
            <a:pPr algn="l"/>
            <a:endParaRPr lang="en-US" sz="1100" b="0" i="0" dirty="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FD2D24AF-6867-A3ED-4321-DCD91BE4C574}"/>
              </a:ext>
            </a:extLst>
          </p:cNvPr>
          <p:cNvSpPr>
            <a:spLocks noGrp="1"/>
          </p:cNvSpPr>
          <p:nvPr>
            <p:ph type="sldNum" sz="quarter" idx="4"/>
          </p:nvPr>
        </p:nvSpPr>
        <p:spPr>
          <a:xfrm>
            <a:off x="8412480" y="6561138"/>
            <a:ext cx="579120" cy="220662"/>
          </a:xfrm>
        </p:spPr>
        <p:txBody>
          <a:bodyPr/>
          <a:lstStyle/>
          <a:p>
            <a:fld id="{1D93BD3E-1E9A-4970-A6F7-E7AC52762E0C}" type="slidenum">
              <a:rPr lang="en-US" smtClean="0"/>
              <a:t>8</a:t>
            </a:fld>
            <a:endParaRPr lang="en-US" dirty="0"/>
          </a:p>
        </p:txBody>
      </p:sp>
    </p:spTree>
    <p:extLst>
      <p:ext uri="{BB962C8B-B14F-4D97-AF65-F5344CB8AC3E}">
        <p14:creationId xmlns:p14="http://schemas.microsoft.com/office/powerpoint/2010/main" val="2554502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51422-1314-740E-9E0B-A6304E91AA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91D06-17EB-5BD2-F7E1-615DB6324102}"/>
              </a:ext>
            </a:extLst>
          </p:cNvPr>
          <p:cNvSpPr>
            <a:spLocks noGrp="1"/>
          </p:cNvSpPr>
          <p:nvPr>
            <p:ph type="title"/>
          </p:nvPr>
        </p:nvSpPr>
        <p:spPr>
          <a:xfrm>
            <a:off x="381000" y="243682"/>
            <a:ext cx="8458200" cy="480218"/>
          </a:xfrm>
        </p:spPr>
        <p:txBody>
          <a:bodyPr/>
          <a:lstStyle/>
          <a:p>
            <a:r>
              <a:rPr lang="en-US" sz="1800" dirty="0"/>
              <a:t>Discussion Items</a:t>
            </a:r>
            <a:endParaRPr lang="en-US" sz="1800" b="1" dirty="0">
              <a:solidFill>
                <a:schemeClr val="accent1"/>
              </a:solidFill>
            </a:endParaRPr>
          </a:p>
        </p:txBody>
      </p:sp>
      <p:sp>
        <p:nvSpPr>
          <p:cNvPr id="3" name="Content Placeholder 2">
            <a:extLst>
              <a:ext uri="{FF2B5EF4-FFF2-40B4-BE49-F238E27FC236}">
                <a16:creationId xmlns:a16="http://schemas.microsoft.com/office/drawing/2014/main" id="{8B831C48-0A0A-3445-E3E0-AF3BFC5CA2DF}"/>
              </a:ext>
            </a:extLst>
          </p:cNvPr>
          <p:cNvSpPr>
            <a:spLocks noGrp="1"/>
          </p:cNvSpPr>
          <p:nvPr>
            <p:ph idx="1"/>
          </p:nvPr>
        </p:nvSpPr>
        <p:spPr>
          <a:xfrm>
            <a:off x="304800" y="723900"/>
            <a:ext cx="8534400" cy="5319345"/>
          </a:xfrm>
        </p:spPr>
        <p:txBody>
          <a:bodyPr lIns="91440" tIns="45720" rIns="91440" bIns="45720" anchor="t"/>
          <a:lstStyle/>
          <a:p>
            <a:pPr marL="685800" indent="-460375" eaLnBrk="0" fontAlgn="base" hangingPunct="0">
              <a:spcBef>
                <a:spcPts val="400"/>
              </a:spcBef>
              <a:buFont typeface="+mj-lt"/>
              <a:buAutoNum type="arabicPeriod"/>
              <a:tabLst>
                <a:tab pos="685800" algn="l"/>
              </a:tabLst>
              <a:defRPr/>
            </a:pPr>
            <a:r>
              <a:rPr lang="en-US" sz="1600" dirty="0"/>
              <a:t>When is the use of C4C procurement acceptable?</a:t>
            </a:r>
          </a:p>
          <a:p>
            <a:pPr marL="1085850" lvl="1" indent="-460375" eaLnBrk="0" fontAlgn="base" hangingPunct="0">
              <a:spcBef>
                <a:spcPts val="400"/>
              </a:spcBef>
              <a:buFont typeface="+mj-lt"/>
              <a:buAutoNum type="alphaLcParenR"/>
              <a:tabLst>
                <a:tab pos="685800" algn="l"/>
              </a:tabLst>
              <a:defRPr/>
            </a:pPr>
            <a:r>
              <a:rPr lang="en-US" sz="1400" dirty="0"/>
              <a:t>Has this policy question already been answered with the PURA language?</a:t>
            </a:r>
          </a:p>
          <a:p>
            <a:pPr marL="1085850" lvl="1" indent="-460375" eaLnBrk="0" fontAlgn="base" hangingPunct="0">
              <a:spcBef>
                <a:spcPts val="400"/>
              </a:spcBef>
              <a:buFont typeface="+mj-lt"/>
              <a:buAutoNum type="alphaLcParenR"/>
              <a:tabLst>
                <a:tab pos="685800" algn="l"/>
              </a:tabLst>
              <a:defRPr/>
            </a:pPr>
            <a:r>
              <a:rPr lang="en-US" sz="1400" dirty="0"/>
              <a:t>Only for </a:t>
            </a:r>
            <a:r>
              <a:rPr lang="en-US" sz="1400"/>
              <a:t>projected system-wide </a:t>
            </a:r>
            <a:r>
              <a:rPr lang="en-US" sz="1400" dirty="0"/>
              <a:t>i</a:t>
            </a:r>
            <a:r>
              <a:rPr lang="en-US" sz="1400"/>
              <a:t>nsufficiency</a:t>
            </a:r>
            <a:r>
              <a:rPr lang="en-US" sz="1400" dirty="0"/>
              <a:t>?</a:t>
            </a:r>
          </a:p>
          <a:p>
            <a:pPr marL="1085850" lvl="1" indent="-460375" eaLnBrk="0" fontAlgn="base" hangingPunct="0">
              <a:spcBef>
                <a:spcPts val="400"/>
              </a:spcBef>
              <a:buFont typeface="+mj-lt"/>
              <a:buAutoNum type="alphaLcParenR"/>
              <a:tabLst>
                <a:tab pos="685800" algn="l"/>
              </a:tabLst>
              <a:defRPr/>
            </a:pPr>
            <a:r>
              <a:rPr lang="en-US" sz="1400" dirty="0"/>
              <a:t>Only for projected local transmission issues?</a:t>
            </a:r>
          </a:p>
          <a:p>
            <a:pPr marL="1085850" lvl="1" indent="-460375" eaLnBrk="0" fontAlgn="base" hangingPunct="0">
              <a:spcBef>
                <a:spcPts val="400"/>
              </a:spcBef>
              <a:buFont typeface="+mj-lt"/>
              <a:buAutoNum type="alphaLcParenR"/>
              <a:tabLst>
                <a:tab pos="685800" algn="l"/>
              </a:tabLst>
              <a:defRPr/>
            </a:pPr>
            <a:r>
              <a:rPr lang="en-US" sz="1400" dirty="0"/>
              <a:t>Both for system-wide insufficiency or local transmission issues? </a:t>
            </a:r>
            <a:endParaRPr lang="en-US" sz="1400" dirty="0">
              <a:solidFill>
                <a:srgbClr val="FF0000"/>
              </a:solidFill>
              <a:cs typeface="Arial"/>
            </a:endParaRPr>
          </a:p>
          <a:p>
            <a:pPr marL="1085850" lvl="1" indent="-460375" eaLnBrk="0" fontAlgn="base" hangingPunct="0">
              <a:spcBef>
                <a:spcPts val="400"/>
              </a:spcBef>
              <a:buFont typeface="+mj-lt"/>
              <a:buAutoNum type="alphaLcParenR"/>
              <a:tabLst>
                <a:tab pos="685800" algn="l"/>
              </a:tabLst>
              <a:defRPr/>
            </a:pPr>
            <a:r>
              <a:rPr lang="en-US" sz="1400" dirty="0"/>
              <a:t>What is the process and input data used to project the state of the system for future months?</a:t>
            </a:r>
          </a:p>
          <a:p>
            <a:pPr marL="1085850" lvl="1" indent="-460375" eaLnBrk="0" fontAlgn="base" hangingPunct="0">
              <a:spcBef>
                <a:spcPts val="400"/>
              </a:spcBef>
              <a:buFont typeface="+mj-lt"/>
              <a:buAutoNum type="alphaLcParenR"/>
              <a:tabLst>
                <a:tab pos="685800" algn="l"/>
              </a:tabLst>
              <a:defRPr/>
            </a:pPr>
            <a:endParaRPr lang="en-US" sz="1200" dirty="0"/>
          </a:p>
          <a:p>
            <a:pPr marL="685800" indent="-460375" eaLnBrk="0" fontAlgn="base" hangingPunct="0">
              <a:spcBef>
                <a:spcPts val="400"/>
              </a:spcBef>
              <a:buFont typeface="+mj-lt"/>
              <a:buAutoNum type="arabicPeriod"/>
              <a:tabLst>
                <a:tab pos="685800" algn="l"/>
              </a:tabLst>
              <a:defRPr/>
            </a:pPr>
            <a:r>
              <a:rPr lang="en-US" sz="1600" dirty="0"/>
              <a:t>What types of Resources/Capacity should be eligible?  (Need to improve NPRR language)</a:t>
            </a:r>
          </a:p>
          <a:p>
            <a:pPr marL="1085850" lvl="1" indent="-460375" eaLnBrk="0" fontAlgn="base" hangingPunct="0">
              <a:spcBef>
                <a:spcPts val="400"/>
              </a:spcBef>
              <a:buFont typeface="+mj-lt"/>
              <a:buAutoNum type="alphaLcParenR"/>
              <a:tabLst>
                <a:tab pos="685800" algn="l"/>
              </a:tabLst>
              <a:defRPr/>
            </a:pPr>
            <a:r>
              <a:rPr lang="en-US" sz="1400" dirty="0"/>
              <a:t>Existing Resources (Mothballed or Retired)</a:t>
            </a:r>
          </a:p>
          <a:p>
            <a:pPr marL="1085850" lvl="1" indent="-460375" eaLnBrk="0" fontAlgn="base" hangingPunct="0">
              <a:spcBef>
                <a:spcPts val="400"/>
              </a:spcBef>
              <a:buFont typeface="+mj-lt"/>
              <a:buAutoNum type="alphaLcParenR"/>
              <a:tabLst>
                <a:tab pos="685800" algn="l"/>
              </a:tabLst>
              <a:defRPr/>
            </a:pPr>
            <a:r>
              <a:rPr lang="en-US" sz="1400" dirty="0"/>
              <a:t>Resources in the queue that could accelerate their Commercial Operation Date (COD)</a:t>
            </a:r>
          </a:p>
          <a:p>
            <a:pPr marL="1085850" lvl="1" indent="-460375" eaLnBrk="0" fontAlgn="base" hangingPunct="0">
              <a:spcBef>
                <a:spcPts val="400"/>
              </a:spcBef>
              <a:buFont typeface="+mj-lt"/>
              <a:buAutoNum type="alphaLcParenR"/>
              <a:tabLst>
                <a:tab pos="685800" algn="l"/>
              </a:tabLst>
              <a:defRPr/>
            </a:pPr>
            <a:r>
              <a:rPr lang="en-US" sz="1400" dirty="0"/>
              <a:t>New Resources (mobile generation and ESRs) that can be installed quickly</a:t>
            </a:r>
            <a:endParaRPr lang="en-US" sz="1400" dirty="0">
              <a:cs typeface="Arial"/>
            </a:endParaRPr>
          </a:p>
          <a:p>
            <a:pPr marL="1085850" lvl="1" indent="-460375" eaLnBrk="0" fontAlgn="base" hangingPunct="0">
              <a:spcBef>
                <a:spcPts val="400"/>
              </a:spcBef>
              <a:buFont typeface="+mj-lt"/>
              <a:buAutoNum type="alphaLcParenR"/>
              <a:tabLst>
                <a:tab pos="685800" algn="l"/>
              </a:tabLst>
              <a:defRPr/>
            </a:pPr>
            <a:r>
              <a:rPr lang="en-US" sz="1400" dirty="0"/>
              <a:t>Demand Response</a:t>
            </a:r>
          </a:p>
          <a:p>
            <a:pPr marL="1485900" lvl="2" indent="-460375" eaLnBrk="0" fontAlgn="base" hangingPunct="0">
              <a:spcBef>
                <a:spcPts val="400"/>
              </a:spcBef>
              <a:buFont typeface="+mj-lt"/>
              <a:buAutoNum type="romanLcPeriod"/>
              <a:tabLst>
                <a:tab pos="685800" algn="l"/>
              </a:tabLst>
              <a:defRPr/>
            </a:pPr>
            <a:r>
              <a:rPr lang="en-US" sz="1200" dirty="0"/>
              <a:t>Only </a:t>
            </a:r>
            <a:r>
              <a:rPr lang="en-US" sz="1200" b="1" u="sng" dirty="0"/>
              <a:t>new</a:t>
            </a:r>
            <a:r>
              <a:rPr lang="en-US" sz="1200" dirty="0"/>
              <a:t> DR</a:t>
            </a:r>
          </a:p>
          <a:p>
            <a:pPr marL="1485900" lvl="2" indent="-460375" eaLnBrk="0" fontAlgn="base" hangingPunct="0">
              <a:spcBef>
                <a:spcPts val="400"/>
              </a:spcBef>
              <a:buFont typeface="+mj-lt"/>
              <a:buAutoNum type="romanLcPeriod"/>
              <a:tabLst>
                <a:tab pos="685800" algn="l"/>
              </a:tabLst>
              <a:defRPr/>
            </a:pPr>
            <a:r>
              <a:rPr lang="en-US" sz="1200" dirty="0"/>
              <a:t>Any DR that appears to have responded to price prior to the posting of this RFP is not eligible</a:t>
            </a:r>
          </a:p>
          <a:p>
            <a:pPr marL="1085850" lvl="1" indent="-460375" eaLnBrk="0" fontAlgn="base" hangingPunct="0">
              <a:spcBef>
                <a:spcPts val="400"/>
              </a:spcBef>
              <a:buFont typeface="+mj-lt"/>
              <a:buAutoNum type="alphaLcParenR"/>
              <a:tabLst>
                <a:tab pos="685800" algn="l"/>
              </a:tabLst>
              <a:defRPr/>
            </a:pPr>
            <a:r>
              <a:rPr lang="en-US" sz="1400" dirty="0"/>
              <a:t>Newly added Settlement Only Generation (covers load only or covers load and has net injection)</a:t>
            </a:r>
          </a:p>
          <a:p>
            <a:pPr marL="1085850" lvl="1" indent="-460375" eaLnBrk="0" fontAlgn="base" hangingPunct="0">
              <a:spcBef>
                <a:spcPts val="400"/>
              </a:spcBef>
              <a:buFont typeface="+mj-lt"/>
              <a:buAutoNum type="alphaLcParenR"/>
              <a:tabLst>
                <a:tab pos="685800" algn="l"/>
              </a:tabLst>
              <a:defRPr/>
            </a:pPr>
            <a:r>
              <a:rPr lang="en-US" sz="1400" dirty="0"/>
              <a:t>Settlement Only Generation existing prior to the posting of the RFP is not eligible</a:t>
            </a:r>
          </a:p>
          <a:p>
            <a:pPr marL="1085850" lvl="1" indent="-460375" eaLnBrk="0" fontAlgn="base" hangingPunct="0">
              <a:spcBef>
                <a:spcPts val="400"/>
              </a:spcBef>
              <a:buFont typeface="+mj-lt"/>
              <a:buAutoNum type="alphaLcParenR"/>
              <a:tabLst>
                <a:tab pos="685800" algn="l"/>
              </a:tabLst>
              <a:defRPr/>
            </a:pPr>
            <a:endParaRPr lang="en-US" sz="1400" dirty="0">
              <a:solidFill>
                <a:srgbClr val="000000"/>
              </a:solidFill>
              <a:cs typeface="Arial" panose="020B0604020202020204"/>
            </a:endParaRPr>
          </a:p>
          <a:p>
            <a:pPr marL="968375" indent="-622300" eaLnBrk="0" fontAlgn="base" hangingPunct="0">
              <a:spcBef>
                <a:spcPts val="400"/>
              </a:spcBef>
              <a:buFont typeface="+mj-lt"/>
              <a:buAutoNum type="arabicPeriod"/>
              <a:defRPr/>
            </a:pPr>
            <a:endParaRPr lang="en-US" sz="1600" dirty="0">
              <a:cs typeface="Arial"/>
            </a:endParaRPr>
          </a:p>
          <a:p>
            <a:pPr marL="685800" eaLnBrk="0" fontAlgn="base" hangingPunct="0">
              <a:spcBef>
                <a:spcPts val="400"/>
              </a:spcBef>
              <a:buFont typeface="+mj-lt"/>
              <a:buAutoNum type="arabicPeriod"/>
              <a:defRPr/>
            </a:pPr>
            <a:endParaRPr lang="en-US" sz="1600" dirty="0"/>
          </a:p>
          <a:p>
            <a:pPr lvl="0" eaLnBrk="0" fontAlgn="base" hangingPunct="0">
              <a:spcBef>
                <a:spcPts val="400"/>
              </a:spcBef>
              <a:buFont typeface="+mj-lt"/>
              <a:buAutoNum type="arabicPeriod"/>
              <a:defRPr/>
            </a:pPr>
            <a:endParaRPr lang="en-US" sz="1600" b="1" dirty="0"/>
          </a:p>
          <a:p>
            <a:pPr marL="346075" indent="-346075" eaLnBrk="0" fontAlgn="base" hangingPunct="0">
              <a:spcBef>
                <a:spcPts val="400"/>
              </a:spcBef>
              <a:buNone/>
              <a:defRPr/>
            </a:pPr>
            <a:endParaRPr lang="en-US" sz="1200" b="1" dirty="0"/>
          </a:p>
          <a:p>
            <a:pPr marL="0" lvl="0" indent="0" eaLnBrk="0" fontAlgn="base" hangingPunct="0">
              <a:spcBef>
                <a:spcPts val="400"/>
              </a:spcBef>
              <a:buNone/>
              <a:defRPr/>
            </a:pPr>
            <a:endParaRPr lang="en-US" sz="1600" b="1" dirty="0">
              <a:solidFill>
                <a:srgbClr val="000000"/>
              </a:solidFill>
            </a:endParaRPr>
          </a:p>
          <a:p>
            <a:pPr algn="l"/>
            <a:endParaRPr lang="en-US" sz="1600" b="0" i="0" dirty="0">
              <a:solidFill>
                <a:srgbClr val="000000"/>
              </a:solidFill>
              <a:effectLst/>
            </a:endParaRPr>
          </a:p>
          <a:p>
            <a:pPr marL="0" indent="0" algn="l">
              <a:buNone/>
            </a:pPr>
            <a:endParaRPr lang="en-US" sz="1600" dirty="0">
              <a:solidFill>
                <a:srgbClr val="000000"/>
              </a:solidFill>
            </a:endParaRPr>
          </a:p>
          <a:p>
            <a:pPr algn="l"/>
            <a:endParaRPr lang="en-US" sz="1100" b="0" i="0" dirty="0">
              <a:solidFill>
                <a:srgbClr val="000000"/>
              </a:solidFill>
              <a:effectLst/>
              <a:latin typeface="Arial" panose="020B0604020202020204" pitchFamily="34" charset="0"/>
            </a:endParaRPr>
          </a:p>
        </p:txBody>
      </p:sp>
      <p:sp>
        <p:nvSpPr>
          <p:cNvPr id="6" name="Slide Number Placeholder 5">
            <a:extLst>
              <a:ext uri="{FF2B5EF4-FFF2-40B4-BE49-F238E27FC236}">
                <a16:creationId xmlns:a16="http://schemas.microsoft.com/office/drawing/2014/main" id="{389AFDE9-F26A-E23B-06A8-FB2A651B999A}"/>
              </a:ext>
            </a:extLst>
          </p:cNvPr>
          <p:cNvSpPr>
            <a:spLocks noGrp="1"/>
          </p:cNvSpPr>
          <p:nvPr>
            <p:ph type="sldNum" sz="quarter" idx="4"/>
          </p:nvPr>
        </p:nvSpPr>
        <p:spPr>
          <a:xfrm>
            <a:off x="8412480" y="6561138"/>
            <a:ext cx="579120" cy="220662"/>
          </a:xfrm>
        </p:spPr>
        <p:txBody>
          <a:bodyPr/>
          <a:lstStyle/>
          <a:p>
            <a:fld id="{1D93BD3E-1E9A-4970-A6F7-E7AC52762E0C}" type="slidenum">
              <a:rPr lang="en-US" smtClean="0"/>
              <a:t>9</a:t>
            </a:fld>
            <a:endParaRPr lang="en-US" dirty="0"/>
          </a:p>
        </p:txBody>
      </p:sp>
    </p:spTree>
    <p:extLst>
      <p:ext uri="{BB962C8B-B14F-4D97-AF65-F5344CB8AC3E}">
        <p14:creationId xmlns:p14="http://schemas.microsoft.com/office/powerpoint/2010/main" val="3397913295"/>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A8FB61A57C474FA5D6EFE3DF7E70D2" ma:contentTypeVersion="5" ma:contentTypeDescription="Create a new document." ma:contentTypeScope="" ma:versionID="59e04032121477587a24f4585f88f096">
  <xsd:schema xmlns:xsd="http://www.w3.org/2001/XMLSchema" xmlns:xs="http://www.w3.org/2001/XMLSchema" xmlns:p="http://schemas.microsoft.com/office/2006/metadata/properties" xmlns:ns2="3112f907-6138-402a-acd2-d20adc2225b7" targetNamespace="http://schemas.microsoft.com/office/2006/metadata/properties" ma:root="true" ma:fieldsID="fd99cf674ebd30d46e6a85efe38328c2" ns2:_="">
    <xsd:import namespace="3112f907-6138-402a-acd2-d20adc2225b7"/>
    <xsd:element name="properties">
      <xsd:complexType>
        <xsd:sequence>
          <xsd:element name="documentManagement">
            <xsd:complexType>
              <xsd:all>
                <xsd:element ref="ns2:BriefDescription"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12f907-6138-402a-acd2-d20adc2225b7" elementFormDefault="qualified">
    <xsd:import namespace="http://schemas.microsoft.com/office/2006/documentManagement/types"/>
    <xsd:import namespace="http://schemas.microsoft.com/office/infopath/2007/PartnerControls"/>
    <xsd:element name="BriefDescription" ma:index="8" nillable="true" ma:displayName="Brief Description" ma:description="Brief Description" ma:format="Dropdown" ma:internalName="BriefDescription">
      <xsd:simpleType>
        <xsd:restriction base="dms:Note">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riefDescription xmlns="3112f907-6138-402a-acd2-d20adc2225b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313353-8AA8-4C10-80D6-8797DACD34CD}">
  <ds:schemaRefs>
    <ds:schemaRef ds:uri="3112f907-6138-402a-acd2-d20adc2225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0E9AA12-8AF9-4AA6-90FE-24669859CDF3}">
  <ds:schemaRefs>
    <ds:schemaRef ds:uri="3112f907-6138-402a-acd2-d20adc2225b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1971</Words>
  <Application>Microsoft Office PowerPoint</Application>
  <PresentationFormat>On-screen Show (4:3)</PresentationFormat>
  <Paragraphs>309</Paragraphs>
  <Slides>16</Slides>
  <Notes>8</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16</vt:i4>
      </vt:variant>
    </vt:vector>
  </HeadingPairs>
  <TitlesOfParts>
    <vt:vector size="24" baseType="lpstr">
      <vt:lpstr>Arial</vt:lpstr>
      <vt:lpstr>Arial Black</vt:lpstr>
      <vt:lpstr>Calibri</vt:lpstr>
      <vt:lpstr>Times New Roman</vt:lpstr>
      <vt:lpstr>Wingdings</vt:lpstr>
      <vt:lpstr>1_Custom Design</vt:lpstr>
      <vt:lpstr>Office Theme</vt:lpstr>
      <vt:lpstr>Custom Design</vt:lpstr>
      <vt:lpstr>PowerPoint Presentation</vt:lpstr>
      <vt:lpstr>1) RMR-MRA-C4C Workshop 10-17-25.  2) Reviewed feedback received after the Workshop.  3) NPRR 1315 posted December 12-19-25. (Along with 4 other RMR-MRA-C4C related NPRRs.)  4) Initial discussion January 2026 PRS meeting.  (NPRR 1315 was not remanded to WMS.)  Discussion expected at the February PRS.  5) Discussed NPRR 1315  with several Market Participants after January 2026 PRS.  6) NPRR 1315 not discussed at 2-4-26 WMS meeting  7) Second PRS discussion 2-11-26 </vt:lpstr>
      <vt:lpstr>Overview of Protocol Revisions </vt:lpstr>
      <vt:lpstr>Contract for Capacity (C4C) </vt:lpstr>
      <vt:lpstr>Protocol Language [Section 6.5.1.1 ERCOT Control Area Authority paragraph (4)]</vt:lpstr>
      <vt:lpstr>Protocol Language [Section 6.5.1.1 ERCOT Control Area Authority paragraph (4)] continued</vt:lpstr>
      <vt:lpstr>Change Time Horizon and Capacity Types for Contract for Capacity </vt:lpstr>
      <vt:lpstr>Change Time Horizon and Capacity Types for Contract for Capacity </vt:lpstr>
      <vt:lpstr>Discussion Items</vt:lpstr>
      <vt:lpstr>Discussion Items (Continued)</vt:lpstr>
      <vt:lpstr>PowerPoint Presentation</vt:lpstr>
      <vt:lpstr>Appendix</vt:lpstr>
      <vt:lpstr>Recent History Prompting NPRRs related to Reliability Must-Run (RMR), Must-Run Alternative (MRA) and Contract for Capacity Provisions: </vt:lpstr>
      <vt:lpstr>Recent Capacity Procurement Background</vt:lpstr>
      <vt:lpstr>“C4C-Like” and C4C Background</vt:lpstr>
      <vt:lpstr>Impact Analysis Info and Potential PRS Assignments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Ragsdale, Kenneth</cp:lastModifiedBy>
  <cp:revision>1</cp:revision>
  <cp:lastPrinted>2025-10-02T22:49:41Z</cp:lastPrinted>
  <dcterms:created xsi:type="dcterms:W3CDTF">2016-01-21T15:20:31Z</dcterms:created>
  <dcterms:modified xsi:type="dcterms:W3CDTF">2026-02-04T20:19:53Z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0x01010025A8FB61A57C474FA5D6EFE3DF7E70D2</vt:lpwstr>
  </property>
  <property fmtid="{D5CDD505-2E9C-101B-9397-08002B2CF9AE}" pid="3" name="MSIP_Label_7084cbda-52b8-46fb-a7b7-cb5bd465ed85_Enabled">
    <vt:lpwstr>true</vt:lpwstr>
  </property>
  <property fmtid="{D5CDD505-2E9C-101B-9397-08002B2CF9AE}" pid="4" name="MSIP_Label_7084cbda-52b8-46fb-a7b7-cb5bd465ed85_SetDate">
    <vt:lpwstr>2025-11-17T15:14:32Z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430f0d0e-e128-4a50-a083-2a356b17a1a8</vt:lpwstr>
  </property>
  <property fmtid="{D5CDD505-2E9C-101B-9397-08002B2CF9AE}" pid="9" name="MSIP_Label_7084cbda-52b8-46fb-a7b7-cb5bd465ed85_ContentBits">
    <vt:lpwstr>0</vt:lpwstr>
  </property>
  <property fmtid="{D5CDD505-2E9C-101B-9397-08002B2CF9AE}" pid="10" name="MSIP_Label_7084cbda-52b8-46fb-a7b7-cb5bd465ed85_Tag">
    <vt:lpwstr>10, 3, 0, 2</vt:lpwstr>
  </property>
</Properties>
</file>