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slideLayouts/slideLayout52.xml" ContentType="application/vnd.openxmlformats-officedocument.presentationml.slideLayout+xml"/>
  <Override PartName="/ppt/theme/theme4.xml" ContentType="application/vnd.openxmlformats-officedocument.theme+xml"/>
  <Override PartName="/ppt/tags/tag298.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ags/tag29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1.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charts/chart1.xml" ContentType="application/vnd.openxmlformats-officedocument.drawingml.chart+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64" r:id="rId5"/>
    <p:sldMasterId id="2147483900" r:id="rId6"/>
    <p:sldMasterId id="2147483921" r:id="rId7"/>
    <p:sldMasterId id="2147483923" r:id="rId8"/>
  </p:sldMasterIdLst>
  <p:notesMasterIdLst>
    <p:notesMasterId r:id="rId58"/>
  </p:notesMasterIdLst>
  <p:handoutMasterIdLst>
    <p:handoutMasterId r:id="rId59"/>
  </p:handoutMasterIdLst>
  <p:sldIdLst>
    <p:sldId id="282" r:id="rId9"/>
    <p:sldId id="263" r:id="rId10"/>
    <p:sldId id="2147478798" r:id="rId11"/>
    <p:sldId id="2147483644" r:id="rId12"/>
    <p:sldId id="264" r:id="rId13"/>
    <p:sldId id="269" r:id="rId14"/>
    <p:sldId id="2147483645" r:id="rId15"/>
    <p:sldId id="293" r:id="rId16"/>
    <p:sldId id="294" r:id="rId17"/>
    <p:sldId id="265" r:id="rId18"/>
    <p:sldId id="262" r:id="rId19"/>
    <p:sldId id="266" r:id="rId20"/>
    <p:sldId id="267" r:id="rId21"/>
    <p:sldId id="2147483646" r:id="rId22"/>
    <p:sldId id="295" r:id="rId23"/>
    <p:sldId id="272" r:id="rId24"/>
    <p:sldId id="297" r:id="rId25"/>
    <p:sldId id="2147483641" r:id="rId26"/>
    <p:sldId id="2147483642" r:id="rId27"/>
    <p:sldId id="300" r:id="rId28"/>
    <p:sldId id="270" r:id="rId29"/>
    <p:sldId id="271" r:id="rId30"/>
    <p:sldId id="273" r:id="rId31"/>
    <p:sldId id="274" r:id="rId32"/>
    <p:sldId id="2147483647" r:id="rId33"/>
    <p:sldId id="275" r:id="rId34"/>
    <p:sldId id="276" r:id="rId35"/>
    <p:sldId id="256" r:id="rId36"/>
    <p:sldId id="258" r:id="rId37"/>
    <p:sldId id="277" r:id="rId38"/>
    <p:sldId id="278" r:id="rId39"/>
    <p:sldId id="279" r:id="rId40"/>
    <p:sldId id="280" r:id="rId41"/>
    <p:sldId id="259" r:id="rId42"/>
    <p:sldId id="281" r:id="rId43"/>
    <p:sldId id="283" r:id="rId44"/>
    <p:sldId id="284" r:id="rId45"/>
    <p:sldId id="288" r:id="rId46"/>
    <p:sldId id="285" r:id="rId47"/>
    <p:sldId id="286" r:id="rId48"/>
    <p:sldId id="287" r:id="rId49"/>
    <p:sldId id="289" r:id="rId50"/>
    <p:sldId id="257" r:id="rId51"/>
    <p:sldId id="290" r:id="rId52"/>
    <p:sldId id="291" r:id="rId53"/>
    <p:sldId id="260" r:id="rId54"/>
    <p:sldId id="261" r:id="rId55"/>
    <p:sldId id="268" r:id="rId56"/>
    <p:sldId id="292" r:id="rId57"/>
  </p:sldIdLst>
  <p:sldSz cx="12192000" cy="6858000"/>
  <p:notesSz cx="7102475" cy="9388475"/>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42210E16-8D79-8505-F57C-62CAD3E6CDAD}" name="Rowe, Evan" initials="ER" userId="S::Evan.Rowe@ercot.com::d81abe1c-6950-4df8-9373-68ccbd619277" providerId="AD"/>
  <p188:author id="{7048A124-FC9B-9B09-702F-F0CC3BDC4514}" name="Daria Pavelieva" initials="DP" userId="S::Daria_Pavelieva@mckinsey.com::26a850a1-a95e-455c-9a37-e815bf9eaffd" providerId="AD"/>
  <p188:author id="{DBE91927-F6DB-6E1E-EA6F-582FF8FB4C6C}" name="Switzer, Christina" initials="CS" userId="S::Christina.Switzer@ercot.com::718fdc06-d185-42eb-a781-85958c100b82" providerId="AD"/>
  <p188:author id="{CA497640-9F12-D0D7-23C7-745A10EB2387}" name="Srikanth Jayarajan" initials="SJ" userId="dMYpSlfjzFcYPEDsXjVgLmU1LCIkAjLNCqtAilE+2dM=" providerId="None"/>
  <p188:author id="{8D28A544-8481-4CE7-18C4-411BDF89C587}" name="Filippo Lodesani" initials="FL" userId="S::Filippo_Lodesani@mckinsey.com::bb741084-ac2c-42d9-8acb-625b69471202" providerId="AD"/>
  <p188:author id="{4B68B257-EBAF-8D9E-C15F-4235FA49FCAF}" name="Daria Pavelieva" initials="DP" userId="S::daria_pavelieva@mckinsey.com::26a850a1-a95e-455c-9a37-e815bf9eaffd" providerId="AD"/>
  <p188:author id="{F4BB3167-7DB5-06B8-B832-376EF61DC36D}" name="Meier, Eric" initials="EM" userId="S::Eric.Meier@ercot.com::72184342-32aa-417e-b843-078f71673615" providerId="AD"/>
  <p188:author id="{EBB8668B-874D-1E6C-A8D8-7E983EE5AEA0}" name="Huang, Fred" initials="HF" userId="S::shun-hsien.huang@ercot.com::604a4aa9-2658-4d75-8cf1-9e07b94baee6" providerId="AD"/>
  <p188:author id="{681943A9-36B9-8CCE-5BB5-53154F9E201A}" name="Springer, Agee" initials="AS" userId="S::Agee.Springer@ercot.com::c70aae34-03cc-4ca4-9dc9-ab0f1f0f7e1f" providerId="AD"/>
  <p188:author id="{1B22DCAC-2D1E-774A-1B5F-3642DB91CF3E}" name="Nicholle Romero" initials="NR" userId="S::nicholle_romero@mckinsey.com::4ee983f0-df26-4581-bd1c-3984941e99c5" providerId="AD"/>
  <p188:author id="{80D18AC6-E546-52CB-6160-FA5F628B9FF0}" name="Nicholle Romero" initials="NR" userId="S::Nicholle_Romero@mckinsey.com::4ee983f0-df26-4581-bd1c-3984941e99c5" providerId="AD"/>
  <p188:author id="{AB81AEE2-1C27-4B98-BA3F-15B12C4EE1EE}" name="Bigbee, Nathan" initials="NB" userId="S::Nathan.Bigbee@ercot.com::e4190ea0-f4d7-405c-8c52-d27e363241f0" providerId="AD"/>
  <p188:author id="{0181F8E2-3940-DF6D-8288-A36971B19F5C}" name="Gumpert, Julie" initials="GJ" userId="S::julie.gumpert@ercot.com::070dc3d4-1276-4cf8-9874-f088b9ea27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8D8"/>
    <a:srgbClr val="E6EBF0"/>
    <a:srgbClr val="D9D9D9"/>
    <a:srgbClr val="00AEC7"/>
    <a:srgbClr val="BFBFBF"/>
    <a:srgbClr val="EDF1FF"/>
    <a:srgbClr val="FFFFFF"/>
    <a:srgbClr val="D3DCFF"/>
    <a:srgbClr val="145DEA"/>
    <a:srgbClr val="B6C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5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 Id="rId67" Type="http://schemas.microsoft.com/office/2018/10/relationships/authors" Targe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o, Jeffrey" userId="c105959f-1c3a-49d3-b6c5-5ffb20d67f2e" providerId="ADAL" clId="{616BDC86-7BD1-4E83-BFE6-CA0CC78887DA}"/>
    <pc:docChg chg="undo custSel addSld delSld modSld">
      <pc:chgData name="Billo, Jeffrey" userId="c105959f-1c3a-49d3-b6c5-5ffb20d67f2e" providerId="ADAL" clId="{616BDC86-7BD1-4E83-BFE6-CA0CC78887DA}" dt="2026-01-30T19:55:08.948" v="2777" actId="6549"/>
      <pc:docMkLst>
        <pc:docMk/>
      </pc:docMkLst>
      <pc:sldChg chg="modSp add mod">
        <pc:chgData name="Billo, Jeffrey" userId="c105959f-1c3a-49d3-b6c5-5ffb20d67f2e" providerId="ADAL" clId="{616BDC86-7BD1-4E83-BFE6-CA0CC78887DA}" dt="2026-01-30T18:34:09.790" v="1919" actId="20577"/>
        <pc:sldMkLst>
          <pc:docMk/>
          <pc:sldMk cId="377840303" sldId="261"/>
        </pc:sldMkLst>
        <pc:spChg chg="mod">
          <ac:chgData name="Billo, Jeffrey" userId="c105959f-1c3a-49d3-b6c5-5ffb20d67f2e" providerId="ADAL" clId="{616BDC86-7BD1-4E83-BFE6-CA0CC78887DA}" dt="2026-01-30T18:34:09.790" v="1919" actId="20577"/>
          <ac:spMkLst>
            <pc:docMk/>
            <pc:sldMk cId="377840303" sldId="261"/>
            <ac:spMk id="3" creationId="{03FA85BE-64EE-F86E-3BA8-FAFF66860DA7}"/>
          </ac:spMkLst>
        </pc:spChg>
      </pc:sldChg>
      <pc:sldChg chg="modSp mod">
        <pc:chgData name="Billo, Jeffrey" userId="c105959f-1c3a-49d3-b6c5-5ffb20d67f2e" providerId="ADAL" clId="{616BDC86-7BD1-4E83-BFE6-CA0CC78887DA}" dt="2026-01-30T19:06:30.949" v="2556" actId="1035"/>
        <pc:sldMkLst>
          <pc:docMk/>
          <pc:sldMk cId="1072183832" sldId="263"/>
        </pc:sldMkLst>
        <pc:spChg chg="mod">
          <ac:chgData name="Billo, Jeffrey" userId="c105959f-1c3a-49d3-b6c5-5ffb20d67f2e" providerId="ADAL" clId="{616BDC86-7BD1-4E83-BFE6-CA0CC78887DA}" dt="2026-01-30T19:06:30.949" v="2556" actId="1035"/>
          <ac:spMkLst>
            <pc:docMk/>
            <pc:sldMk cId="1072183832" sldId="263"/>
            <ac:spMk id="10" creationId="{917B85DA-2069-2397-D37D-14C7237FF1B5}"/>
          </ac:spMkLst>
        </pc:spChg>
      </pc:sldChg>
      <pc:sldChg chg="delSp modSp mod">
        <pc:chgData name="Billo, Jeffrey" userId="c105959f-1c3a-49d3-b6c5-5ffb20d67f2e" providerId="ADAL" clId="{616BDC86-7BD1-4E83-BFE6-CA0CC78887DA}" dt="2026-01-30T19:07:48.341" v="2566" actId="20577"/>
        <pc:sldMkLst>
          <pc:docMk/>
          <pc:sldMk cId="3214843835" sldId="264"/>
        </pc:sldMkLst>
        <pc:spChg chg="mod">
          <ac:chgData name="Billo, Jeffrey" userId="c105959f-1c3a-49d3-b6c5-5ffb20d67f2e" providerId="ADAL" clId="{616BDC86-7BD1-4E83-BFE6-CA0CC78887DA}" dt="2026-01-30T19:07:48.341" v="2566" actId="20577"/>
          <ac:spMkLst>
            <pc:docMk/>
            <pc:sldMk cId="3214843835" sldId="264"/>
            <ac:spMk id="12" creationId="{3B2B21B6-2671-9AF3-6C90-2F73EB315BE2}"/>
          </ac:spMkLst>
        </pc:spChg>
        <pc:spChg chg="del">
          <ac:chgData name="Billo, Jeffrey" userId="c105959f-1c3a-49d3-b6c5-5ffb20d67f2e" providerId="ADAL" clId="{616BDC86-7BD1-4E83-BFE6-CA0CC78887DA}" dt="2026-01-30T17:11:30.874" v="7" actId="478"/>
          <ac:spMkLst>
            <pc:docMk/>
            <pc:sldMk cId="3214843835" sldId="264"/>
            <ac:spMk id="21" creationId="{14EEC7C7-6CE0-C57A-4E0C-714BC9C225B4}"/>
          </ac:spMkLst>
        </pc:spChg>
        <pc:graphicFrameChg chg="del">
          <ac:chgData name="Billo, Jeffrey" userId="c105959f-1c3a-49d3-b6c5-5ffb20d67f2e" providerId="ADAL" clId="{616BDC86-7BD1-4E83-BFE6-CA0CC78887DA}" dt="2026-01-30T17:11:30.874" v="7" actId="478"/>
          <ac:graphicFrameMkLst>
            <pc:docMk/>
            <pc:sldMk cId="3214843835" sldId="264"/>
            <ac:graphicFrameMk id="4" creationId="{F56A5E89-25E6-698E-6B0D-607449DF7EC9}"/>
          </ac:graphicFrameMkLst>
        </pc:graphicFrameChg>
      </pc:sldChg>
      <pc:sldChg chg="modSp mod">
        <pc:chgData name="Billo, Jeffrey" userId="c105959f-1c3a-49d3-b6c5-5ffb20d67f2e" providerId="ADAL" clId="{616BDC86-7BD1-4E83-BFE6-CA0CC78887DA}" dt="2026-01-30T18:19:00.476" v="1635" actId="20577"/>
        <pc:sldMkLst>
          <pc:docMk/>
          <pc:sldMk cId="1346336384" sldId="265"/>
        </pc:sldMkLst>
        <pc:spChg chg="mod">
          <ac:chgData name="Billo, Jeffrey" userId="c105959f-1c3a-49d3-b6c5-5ffb20d67f2e" providerId="ADAL" clId="{616BDC86-7BD1-4E83-BFE6-CA0CC78887DA}" dt="2026-01-30T18:14:58.182" v="1548" actId="6549"/>
          <ac:spMkLst>
            <pc:docMk/>
            <pc:sldMk cId="1346336384" sldId="265"/>
            <ac:spMk id="4" creationId="{C1F587B7-D02D-B6F0-CC68-02C9063ED31C}"/>
          </ac:spMkLst>
        </pc:spChg>
        <pc:spChg chg="mod">
          <ac:chgData name="Billo, Jeffrey" userId="c105959f-1c3a-49d3-b6c5-5ffb20d67f2e" providerId="ADAL" clId="{616BDC86-7BD1-4E83-BFE6-CA0CC78887DA}" dt="2026-01-30T18:19:00.476" v="1635" actId="20577"/>
          <ac:spMkLst>
            <pc:docMk/>
            <pc:sldMk cId="1346336384" sldId="265"/>
            <ac:spMk id="5" creationId="{BE63CD4C-214D-1E8A-1A92-060862E1E8E4}"/>
          </ac:spMkLst>
        </pc:spChg>
      </pc:sldChg>
      <pc:sldChg chg="modSp mod">
        <pc:chgData name="Billo, Jeffrey" userId="c105959f-1c3a-49d3-b6c5-5ffb20d67f2e" providerId="ADAL" clId="{616BDC86-7BD1-4E83-BFE6-CA0CC78887DA}" dt="2026-01-30T19:17:53.459" v="2567" actId="20577"/>
        <pc:sldMkLst>
          <pc:docMk/>
          <pc:sldMk cId="1991725030" sldId="266"/>
        </pc:sldMkLst>
        <pc:spChg chg="mod">
          <ac:chgData name="Billo, Jeffrey" userId="c105959f-1c3a-49d3-b6c5-5ffb20d67f2e" providerId="ADAL" clId="{616BDC86-7BD1-4E83-BFE6-CA0CC78887DA}" dt="2026-01-30T18:21:44.179" v="1641" actId="14100"/>
          <ac:spMkLst>
            <pc:docMk/>
            <pc:sldMk cId="1991725030" sldId="266"/>
            <ac:spMk id="4" creationId="{036C4863-044F-264B-A550-C0CB394E1698}"/>
          </ac:spMkLst>
        </pc:spChg>
        <pc:spChg chg="mod">
          <ac:chgData name="Billo, Jeffrey" userId="c105959f-1c3a-49d3-b6c5-5ffb20d67f2e" providerId="ADAL" clId="{616BDC86-7BD1-4E83-BFE6-CA0CC78887DA}" dt="2026-01-30T19:17:53.459" v="2567" actId="20577"/>
          <ac:spMkLst>
            <pc:docMk/>
            <pc:sldMk cId="1991725030" sldId="266"/>
            <ac:spMk id="5" creationId="{6A5AD81F-570E-C67A-7AE8-311C3F7CFED9}"/>
          </ac:spMkLst>
        </pc:spChg>
      </pc:sldChg>
      <pc:sldChg chg="addSp modSp mod">
        <pc:chgData name="Billo, Jeffrey" userId="c105959f-1c3a-49d3-b6c5-5ffb20d67f2e" providerId="ADAL" clId="{616BDC86-7BD1-4E83-BFE6-CA0CC78887DA}" dt="2026-01-30T19:24:26.953" v="2590"/>
        <pc:sldMkLst>
          <pc:docMk/>
          <pc:sldMk cId="723393532" sldId="267"/>
        </pc:sldMkLst>
        <pc:spChg chg="add mod">
          <ac:chgData name="Billo, Jeffrey" userId="c105959f-1c3a-49d3-b6c5-5ffb20d67f2e" providerId="ADAL" clId="{616BDC86-7BD1-4E83-BFE6-CA0CC78887DA}" dt="2026-01-30T17:26:49.932" v="531" actId="14100"/>
          <ac:spMkLst>
            <pc:docMk/>
            <pc:sldMk cId="723393532" sldId="267"/>
            <ac:spMk id="5" creationId="{A6BD36B5-7E6F-9986-345E-CC95A183B751}"/>
          </ac:spMkLst>
        </pc:spChg>
        <pc:graphicFrameChg chg="mod modGraphic">
          <ac:chgData name="Billo, Jeffrey" userId="c105959f-1c3a-49d3-b6c5-5ffb20d67f2e" providerId="ADAL" clId="{616BDC86-7BD1-4E83-BFE6-CA0CC78887DA}" dt="2026-01-30T19:24:26.953" v="2590"/>
          <ac:graphicFrameMkLst>
            <pc:docMk/>
            <pc:sldMk cId="723393532" sldId="267"/>
            <ac:graphicFrameMk id="4" creationId="{FE2C50F0-B5D6-DEDC-E7E3-2E7E446BE730}"/>
          </ac:graphicFrameMkLst>
        </pc:graphicFrameChg>
      </pc:sldChg>
      <pc:sldChg chg="modSp mod">
        <pc:chgData name="Billo, Jeffrey" userId="c105959f-1c3a-49d3-b6c5-5ffb20d67f2e" providerId="ADAL" clId="{616BDC86-7BD1-4E83-BFE6-CA0CC78887DA}" dt="2026-01-30T18:31:05.744" v="1913" actId="20577"/>
        <pc:sldMkLst>
          <pc:docMk/>
          <pc:sldMk cId="1216233035" sldId="268"/>
        </pc:sldMkLst>
        <pc:spChg chg="mod">
          <ac:chgData name="Billo, Jeffrey" userId="c105959f-1c3a-49d3-b6c5-5ffb20d67f2e" providerId="ADAL" clId="{616BDC86-7BD1-4E83-BFE6-CA0CC78887DA}" dt="2026-01-30T18:31:05.744" v="1913" actId="20577"/>
          <ac:spMkLst>
            <pc:docMk/>
            <pc:sldMk cId="1216233035" sldId="268"/>
            <ac:spMk id="57" creationId="{469E5F7B-4146-CE54-6CC9-C35B710AA680}"/>
          </ac:spMkLst>
        </pc:spChg>
        <pc:spChg chg="mod">
          <ac:chgData name="Billo, Jeffrey" userId="c105959f-1c3a-49d3-b6c5-5ffb20d67f2e" providerId="ADAL" clId="{616BDC86-7BD1-4E83-BFE6-CA0CC78887DA}" dt="2026-01-30T18:29:34.055" v="1818" actId="20577"/>
          <ac:spMkLst>
            <pc:docMk/>
            <pc:sldMk cId="1216233035" sldId="268"/>
            <ac:spMk id="66" creationId="{0E2F13BE-E8BE-C52E-46B6-B1696A865549}"/>
          </ac:spMkLst>
        </pc:spChg>
        <pc:spChg chg="mod">
          <ac:chgData name="Billo, Jeffrey" userId="c105959f-1c3a-49d3-b6c5-5ffb20d67f2e" providerId="ADAL" clId="{616BDC86-7BD1-4E83-BFE6-CA0CC78887DA}" dt="2026-01-30T18:30:52.341" v="1900" actId="20577"/>
          <ac:spMkLst>
            <pc:docMk/>
            <pc:sldMk cId="1216233035" sldId="268"/>
            <ac:spMk id="67" creationId="{6549D589-A8E7-8924-AE55-6605DFC7D125}"/>
          </ac:spMkLst>
        </pc:spChg>
        <pc:grpChg chg="mod">
          <ac:chgData name="Billo, Jeffrey" userId="c105959f-1c3a-49d3-b6c5-5ffb20d67f2e" providerId="ADAL" clId="{616BDC86-7BD1-4E83-BFE6-CA0CC78887DA}" dt="2026-01-30T18:30:30.793" v="1899" actId="1036"/>
          <ac:grpSpMkLst>
            <pc:docMk/>
            <pc:sldMk cId="1216233035" sldId="268"/>
            <ac:grpSpMk id="86" creationId="{5B4BF74A-C19F-B4B2-8BE8-72E4B8603D46}"/>
          </ac:grpSpMkLst>
        </pc:grpChg>
        <pc:grpChg chg="mod">
          <ac:chgData name="Billo, Jeffrey" userId="c105959f-1c3a-49d3-b6c5-5ffb20d67f2e" providerId="ADAL" clId="{616BDC86-7BD1-4E83-BFE6-CA0CC78887DA}" dt="2026-01-30T18:30:30.793" v="1899" actId="1036"/>
          <ac:grpSpMkLst>
            <pc:docMk/>
            <pc:sldMk cId="1216233035" sldId="268"/>
            <ac:grpSpMk id="87" creationId="{006AE120-AC29-0EEB-B46E-9D70D2A7F4E9}"/>
          </ac:grpSpMkLst>
        </pc:grpChg>
        <pc:grpChg chg="mod">
          <ac:chgData name="Billo, Jeffrey" userId="c105959f-1c3a-49d3-b6c5-5ffb20d67f2e" providerId="ADAL" clId="{616BDC86-7BD1-4E83-BFE6-CA0CC78887DA}" dt="2026-01-30T18:30:30.793" v="1899" actId="1036"/>
          <ac:grpSpMkLst>
            <pc:docMk/>
            <pc:sldMk cId="1216233035" sldId="268"/>
            <ac:grpSpMk id="88" creationId="{7FFBE689-D24F-B2C4-5EA3-3889AA299D31}"/>
          </ac:grpSpMkLst>
        </pc:grpChg>
        <pc:grpChg chg="mod">
          <ac:chgData name="Billo, Jeffrey" userId="c105959f-1c3a-49d3-b6c5-5ffb20d67f2e" providerId="ADAL" clId="{616BDC86-7BD1-4E83-BFE6-CA0CC78887DA}" dt="2026-01-30T18:30:30.793" v="1899" actId="1036"/>
          <ac:grpSpMkLst>
            <pc:docMk/>
            <pc:sldMk cId="1216233035" sldId="268"/>
            <ac:grpSpMk id="89" creationId="{144B3411-2879-4A99-E76E-162FAC3B06CD}"/>
          </ac:grpSpMkLst>
        </pc:grpChg>
        <pc:cxnChg chg="mod">
          <ac:chgData name="Billo, Jeffrey" userId="c105959f-1c3a-49d3-b6c5-5ffb20d67f2e" providerId="ADAL" clId="{616BDC86-7BD1-4E83-BFE6-CA0CC78887DA}" dt="2026-01-30T18:30:30.793" v="1899" actId="1036"/>
          <ac:cxnSpMkLst>
            <pc:docMk/>
            <pc:sldMk cId="1216233035" sldId="268"/>
            <ac:cxnSpMk id="92" creationId="{D6227916-F800-9070-2F53-B23D9D98BF76}"/>
          </ac:cxnSpMkLst>
        </pc:cxnChg>
        <pc:cxnChg chg="mod">
          <ac:chgData name="Billo, Jeffrey" userId="c105959f-1c3a-49d3-b6c5-5ffb20d67f2e" providerId="ADAL" clId="{616BDC86-7BD1-4E83-BFE6-CA0CC78887DA}" dt="2026-01-30T18:30:30.793" v="1899" actId="1036"/>
          <ac:cxnSpMkLst>
            <pc:docMk/>
            <pc:sldMk cId="1216233035" sldId="268"/>
            <ac:cxnSpMk id="94" creationId="{EDD75071-9777-6CD6-9081-F95B827ADFD6}"/>
          </ac:cxnSpMkLst>
        </pc:cxnChg>
        <pc:cxnChg chg="mod">
          <ac:chgData name="Billo, Jeffrey" userId="c105959f-1c3a-49d3-b6c5-5ffb20d67f2e" providerId="ADAL" clId="{616BDC86-7BD1-4E83-BFE6-CA0CC78887DA}" dt="2026-01-30T18:30:30.793" v="1899" actId="1036"/>
          <ac:cxnSpMkLst>
            <pc:docMk/>
            <pc:sldMk cId="1216233035" sldId="268"/>
            <ac:cxnSpMk id="95" creationId="{EB374A58-0F5D-66F6-61D0-F0FDC9FEE7C7}"/>
          </ac:cxnSpMkLst>
        </pc:cxnChg>
        <pc:cxnChg chg="mod">
          <ac:chgData name="Billo, Jeffrey" userId="c105959f-1c3a-49d3-b6c5-5ffb20d67f2e" providerId="ADAL" clId="{616BDC86-7BD1-4E83-BFE6-CA0CC78887DA}" dt="2026-01-30T18:30:30.793" v="1899" actId="1036"/>
          <ac:cxnSpMkLst>
            <pc:docMk/>
            <pc:sldMk cId="1216233035" sldId="268"/>
            <ac:cxnSpMk id="96" creationId="{82915231-7E2D-5BE2-B9E9-8F6007B46D9A}"/>
          </ac:cxnSpMkLst>
        </pc:cxnChg>
      </pc:sldChg>
      <pc:sldChg chg="addSp delSp modSp add mod">
        <pc:chgData name="Billo, Jeffrey" userId="c105959f-1c3a-49d3-b6c5-5ffb20d67f2e" providerId="ADAL" clId="{616BDC86-7BD1-4E83-BFE6-CA0CC78887DA}" dt="2026-01-30T18:42:04.396" v="2011" actId="20577"/>
        <pc:sldMkLst>
          <pc:docMk/>
          <pc:sldMk cId="3978135716" sldId="269"/>
        </pc:sldMkLst>
        <pc:spChg chg="add mod">
          <ac:chgData name="Billo, Jeffrey" userId="c105959f-1c3a-49d3-b6c5-5ffb20d67f2e" providerId="ADAL" clId="{616BDC86-7BD1-4E83-BFE6-CA0CC78887DA}" dt="2026-01-30T18:41:42.602" v="2010"/>
          <ac:spMkLst>
            <pc:docMk/>
            <pc:sldMk cId="3978135716" sldId="269"/>
            <ac:spMk id="6" creationId="{6245AFA6-DA36-5958-7CF4-8B9C8A3736CD}"/>
          </ac:spMkLst>
        </pc:spChg>
        <pc:spChg chg="mod">
          <ac:chgData name="Billo, Jeffrey" userId="c105959f-1c3a-49d3-b6c5-5ffb20d67f2e" providerId="ADAL" clId="{616BDC86-7BD1-4E83-BFE6-CA0CC78887DA}" dt="2026-01-30T18:42:04.396" v="2011" actId="20577"/>
          <ac:spMkLst>
            <pc:docMk/>
            <pc:sldMk cId="3978135716" sldId="269"/>
            <ac:spMk id="81" creationId="{59BF8584-00B7-D04A-9319-03874D315532}"/>
          </ac:spMkLst>
        </pc:spChg>
        <pc:spChg chg="del">
          <ac:chgData name="Billo, Jeffrey" userId="c105959f-1c3a-49d3-b6c5-5ffb20d67f2e" providerId="ADAL" clId="{616BDC86-7BD1-4E83-BFE6-CA0CC78887DA}" dt="2026-01-30T18:41:42.162" v="2009" actId="478"/>
          <ac:spMkLst>
            <pc:docMk/>
            <pc:sldMk cId="3978135716" sldId="269"/>
            <ac:spMk id="83" creationId="{B65D9C7A-8260-D966-38F2-CA4F407AD359}"/>
          </ac:spMkLst>
        </pc:spChg>
      </pc:sldChg>
      <pc:sldChg chg="modSp mod">
        <pc:chgData name="Billo, Jeffrey" userId="c105959f-1c3a-49d3-b6c5-5ffb20d67f2e" providerId="ADAL" clId="{616BDC86-7BD1-4E83-BFE6-CA0CC78887DA}" dt="2026-01-30T18:58:04.611" v="2508"/>
        <pc:sldMkLst>
          <pc:docMk/>
          <pc:sldMk cId="2999433832" sldId="270"/>
        </pc:sldMkLst>
        <pc:spChg chg="mod">
          <ac:chgData name="Billo, Jeffrey" userId="c105959f-1c3a-49d3-b6c5-5ffb20d67f2e" providerId="ADAL" clId="{616BDC86-7BD1-4E83-BFE6-CA0CC78887DA}" dt="2026-01-30T18:58:04.611" v="2508"/>
          <ac:spMkLst>
            <pc:docMk/>
            <pc:sldMk cId="2999433832" sldId="270"/>
            <ac:spMk id="4" creationId="{EBBE06E2-9813-3F7E-5FF3-ADE0E6AFDB71}"/>
          </ac:spMkLst>
        </pc:spChg>
        <pc:spChg chg="mod">
          <ac:chgData name="Billo, Jeffrey" userId="c105959f-1c3a-49d3-b6c5-5ffb20d67f2e" providerId="ADAL" clId="{616BDC86-7BD1-4E83-BFE6-CA0CC78887DA}" dt="2026-01-30T18:55:16.403" v="2478" actId="20577"/>
          <ac:spMkLst>
            <pc:docMk/>
            <pc:sldMk cId="2999433832" sldId="270"/>
            <ac:spMk id="5" creationId="{65F91F91-68E4-5CCA-65A6-AD4F7A3168E5}"/>
          </ac:spMkLst>
        </pc:spChg>
      </pc:sldChg>
      <pc:sldChg chg="modSp mod">
        <pc:chgData name="Billo, Jeffrey" userId="c105959f-1c3a-49d3-b6c5-5ffb20d67f2e" providerId="ADAL" clId="{616BDC86-7BD1-4E83-BFE6-CA0CC78887DA}" dt="2026-01-30T19:24:05.017" v="2589"/>
        <pc:sldMkLst>
          <pc:docMk/>
          <pc:sldMk cId="4089683334" sldId="271"/>
        </pc:sldMkLst>
        <pc:spChg chg="mod">
          <ac:chgData name="Billo, Jeffrey" userId="c105959f-1c3a-49d3-b6c5-5ffb20d67f2e" providerId="ADAL" clId="{616BDC86-7BD1-4E83-BFE6-CA0CC78887DA}" dt="2026-01-30T19:02:49.930" v="2524" actId="6549"/>
          <ac:spMkLst>
            <pc:docMk/>
            <pc:sldMk cId="4089683334" sldId="271"/>
            <ac:spMk id="5" creationId="{70CC9292-FF05-70AB-48B2-D76B3CBA10CE}"/>
          </ac:spMkLst>
        </pc:spChg>
        <pc:graphicFrameChg chg="mod modGraphic">
          <ac:chgData name="Billo, Jeffrey" userId="c105959f-1c3a-49d3-b6c5-5ffb20d67f2e" providerId="ADAL" clId="{616BDC86-7BD1-4E83-BFE6-CA0CC78887DA}" dt="2026-01-30T19:24:05.017" v="2589"/>
          <ac:graphicFrameMkLst>
            <pc:docMk/>
            <pc:sldMk cId="4089683334" sldId="271"/>
            <ac:graphicFrameMk id="4" creationId="{85F91077-3AB1-02F1-27EA-ADC56F911589}"/>
          </ac:graphicFrameMkLst>
        </pc:graphicFrameChg>
      </pc:sldChg>
      <pc:sldChg chg="modSp add mod">
        <pc:chgData name="Billo, Jeffrey" userId="c105959f-1c3a-49d3-b6c5-5ffb20d67f2e" providerId="ADAL" clId="{616BDC86-7BD1-4E83-BFE6-CA0CC78887DA}" dt="2026-01-30T19:55:08.948" v="2777" actId="6549"/>
        <pc:sldMkLst>
          <pc:docMk/>
          <pc:sldMk cId="2734978828" sldId="272"/>
        </pc:sldMkLst>
        <pc:spChg chg="mod">
          <ac:chgData name="Billo, Jeffrey" userId="c105959f-1c3a-49d3-b6c5-5ffb20d67f2e" providerId="ADAL" clId="{616BDC86-7BD1-4E83-BFE6-CA0CC78887DA}" dt="2026-01-30T19:54:16.694" v="2762" actId="20577"/>
          <ac:spMkLst>
            <pc:docMk/>
            <pc:sldMk cId="2734978828" sldId="272"/>
            <ac:spMk id="24" creationId="{506C411C-F783-5D44-3150-C2964EBE6CFA}"/>
          </ac:spMkLst>
        </pc:spChg>
        <pc:spChg chg="mod">
          <ac:chgData name="Billo, Jeffrey" userId="c105959f-1c3a-49d3-b6c5-5ffb20d67f2e" providerId="ADAL" clId="{616BDC86-7BD1-4E83-BFE6-CA0CC78887DA}" dt="2026-01-30T19:49:48" v="2667" actId="1035"/>
          <ac:spMkLst>
            <pc:docMk/>
            <pc:sldMk cId="2734978828" sldId="272"/>
            <ac:spMk id="27" creationId="{4EF88F14-1295-8606-86EA-E39BCE608E80}"/>
          </ac:spMkLst>
        </pc:spChg>
        <pc:spChg chg="mod">
          <ac:chgData name="Billo, Jeffrey" userId="c105959f-1c3a-49d3-b6c5-5ffb20d67f2e" providerId="ADAL" clId="{616BDC86-7BD1-4E83-BFE6-CA0CC78887DA}" dt="2026-01-30T19:52:53.386" v="2737" actId="20577"/>
          <ac:spMkLst>
            <pc:docMk/>
            <pc:sldMk cId="2734978828" sldId="272"/>
            <ac:spMk id="36" creationId="{3A94BDB1-A829-C212-34AD-E30B770CA406}"/>
          </ac:spMkLst>
        </pc:spChg>
        <pc:spChg chg="mod">
          <ac:chgData name="Billo, Jeffrey" userId="c105959f-1c3a-49d3-b6c5-5ffb20d67f2e" providerId="ADAL" clId="{616BDC86-7BD1-4E83-BFE6-CA0CC78887DA}" dt="2026-01-30T19:55:08.948" v="2777" actId="6549"/>
          <ac:spMkLst>
            <pc:docMk/>
            <pc:sldMk cId="2734978828" sldId="272"/>
            <ac:spMk id="39" creationId="{C82D89C3-00FA-B675-D52E-29371EE4AC4B}"/>
          </ac:spMkLst>
        </pc:spChg>
        <pc:spChg chg="mod">
          <ac:chgData name="Billo, Jeffrey" userId="c105959f-1c3a-49d3-b6c5-5ffb20d67f2e" providerId="ADAL" clId="{616BDC86-7BD1-4E83-BFE6-CA0CC78887DA}" dt="2026-01-30T19:50:00.047" v="2671" actId="20577"/>
          <ac:spMkLst>
            <pc:docMk/>
            <pc:sldMk cId="2734978828" sldId="272"/>
            <ac:spMk id="57" creationId="{B84F898F-1C72-7F10-F0E4-B571615C20B5}"/>
          </ac:spMkLst>
        </pc:spChg>
        <pc:spChg chg="mod">
          <ac:chgData name="Billo, Jeffrey" userId="c105959f-1c3a-49d3-b6c5-5ffb20d67f2e" providerId="ADAL" clId="{616BDC86-7BD1-4E83-BFE6-CA0CC78887DA}" dt="2026-01-30T19:54:21.517" v="2763" actId="6549"/>
          <ac:spMkLst>
            <pc:docMk/>
            <pc:sldMk cId="2734978828" sldId="272"/>
            <ac:spMk id="58" creationId="{C0FE2795-90AE-9A5A-F845-07D0C59DB757}"/>
          </ac:spMkLst>
        </pc:spChg>
      </pc:sldChg>
      <pc:sldChg chg="modSp mod">
        <pc:chgData name="Billo, Jeffrey" userId="c105959f-1c3a-49d3-b6c5-5ffb20d67f2e" providerId="ADAL" clId="{616BDC86-7BD1-4E83-BFE6-CA0CC78887DA}" dt="2026-01-30T18:57:57.466" v="2507"/>
        <pc:sldMkLst>
          <pc:docMk/>
          <pc:sldMk cId="3569678127" sldId="273"/>
        </pc:sldMkLst>
        <pc:spChg chg="mod">
          <ac:chgData name="Billo, Jeffrey" userId="c105959f-1c3a-49d3-b6c5-5ffb20d67f2e" providerId="ADAL" clId="{616BDC86-7BD1-4E83-BFE6-CA0CC78887DA}" dt="2026-01-30T18:57:57.466" v="2507"/>
          <ac:spMkLst>
            <pc:docMk/>
            <pc:sldMk cId="3569678127" sldId="273"/>
            <ac:spMk id="4" creationId="{33349A7E-1C45-28DE-2BFC-A3A3A4A14B6C}"/>
          </ac:spMkLst>
        </pc:spChg>
        <pc:spChg chg="mod">
          <ac:chgData name="Billo, Jeffrey" userId="c105959f-1c3a-49d3-b6c5-5ffb20d67f2e" providerId="ADAL" clId="{616BDC86-7BD1-4E83-BFE6-CA0CC78887DA}" dt="2026-01-30T18:57:47.315" v="2506"/>
          <ac:spMkLst>
            <pc:docMk/>
            <pc:sldMk cId="3569678127" sldId="273"/>
            <ac:spMk id="5" creationId="{098E2BFC-BDCA-6F0F-74C8-E51FD5B0A935}"/>
          </ac:spMkLst>
        </pc:spChg>
      </pc:sldChg>
      <pc:sldChg chg="modSp mod">
        <pc:chgData name="Billo, Jeffrey" userId="c105959f-1c3a-49d3-b6c5-5ffb20d67f2e" providerId="ADAL" clId="{616BDC86-7BD1-4E83-BFE6-CA0CC78887DA}" dt="2026-01-30T19:23:56.915" v="2588" actId="20577"/>
        <pc:sldMkLst>
          <pc:docMk/>
          <pc:sldMk cId="1636080019" sldId="274"/>
        </pc:sldMkLst>
        <pc:graphicFrameChg chg="mod modGraphic">
          <ac:chgData name="Billo, Jeffrey" userId="c105959f-1c3a-49d3-b6c5-5ffb20d67f2e" providerId="ADAL" clId="{616BDC86-7BD1-4E83-BFE6-CA0CC78887DA}" dt="2026-01-30T19:23:56.915" v="2588" actId="20577"/>
          <ac:graphicFrameMkLst>
            <pc:docMk/>
            <pc:sldMk cId="1636080019" sldId="274"/>
            <ac:graphicFrameMk id="4" creationId="{E0C9BE2A-7150-5F63-7A18-680BA1DD0CF4}"/>
          </ac:graphicFrameMkLst>
        </pc:graphicFrameChg>
      </pc:sldChg>
      <pc:sldChg chg="modSp mod">
        <pc:chgData name="Billo, Jeffrey" userId="c105959f-1c3a-49d3-b6c5-5ffb20d67f2e" providerId="ADAL" clId="{616BDC86-7BD1-4E83-BFE6-CA0CC78887DA}" dt="2026-01-30T19:25:24.163" v="2593" actId="255"/>
        <pc:sldMkLst>
          <pc:docMk/>
          <pc:sldMk cId="909842240" sldId="275"/>
        </pc:sldMkLst>
        <pc:spChg chg="mod">
          <ac:chgData name="Billo, Jeffrey" userId="c105959f-1c3a-49d3-b6c5-5ffb20d67f2e" providerId="ADAL" clId="{616BDC86-7BD1-4E83-BFE6-CA0CC78887DA}" dt="2026-01-30T19:25:24.163" v="2593" actId="255"/>
          <ac:spMkLst>
            <pc:docMk/>
            <pc:sldMk cId="909842240" sldId="275"/>
            <ac:spMk id="2" creationId="{E181A16A-5308-7EFD-1C6F-F5E3CE43DECF}"/>
          </ac:spMkLst>
        </pc:spChg>
      </pc:sldChg>
      <pc:sldChg chg="modSp mod">
        <pc:chgData name="Billo, Jeffrey" userId="c105959f-1c3a-49d3-b6c5-5ffb20d67f2e" providerId="ADAL" clId="{616BDC86-7BD1-4E83-BFE6-CA0CC78887DA}" dt="2026-01-30T19:26:05.385" v="2598" actId="6549"/>
        <pc:sldMkLst>
          <pc:docMk/>
          <pc:sldMk cId="107851537" sldId="277"/>
        </pc:sldMkLst>
        <pc:spChg chg="mod">
          <ac:chgData name="Billo, Jeffrey" userId="c105959f-1c3a-49d3-b6c5-5ffb20d67f2e" providerId="ADAL" clId="{616BDC86-7BD1-4E83-BFE6-CA0CC78887DA}" dt="2026-01-30T19:26:05.385" v="2598" actId="6549"/>
          <ac:spMkLst>
            <pc:docMk/>
            <pc:sldMk cId="107851537" sldId="277"/>
            <ac:spMk id="4" creationId="{08C8852D-88A4-6DE6-669C-870B72D6BDCE}"/>
          </ac:spMkLst>
        </pc:spChg>
        <pc:spChg chg="mod">
          <ac:chgData name="Billo, Jeffrey" userId="c105959f-1c3a-49d3-b6c5-5ffb20d67f2e" providerId="ADAL" clId="{616BDC86-7BD1-4E83-BFE6-CA0CC78887DA}" dt="2026-01-30T18:24:29.863" v="1677" actId="6549"/>
          <ac:spMkLst>
            <pc:docMk/>
            <pc:sldMk cId="107851537" sldId="277"/>
            <ac:spMk id="5" creationId="{21818BA9-930D-3B31-BB4D-3A5445F4A6C7}"/>
          </ac:spMkLst>
        </pc:spChg>
      </pc:sldChg>
      <pc:sldChg chg="modSp mod">
        <pc:chgData name="Billo, Jeffrey" userId="c105959f-1c3a-49d3-b6c5-5ffb20d67f2e" providerId="ADAL" clId="{616BDC86-7BD1-4E83-BFE6-CA0CC78887DA}" dt="2026-01-30T18:25:11.614" v="1736" actId="20577"/>
        <pc:sldMkLst>
          <pc:docMk/>
          <pc:sldMk cId="3925939293" sldId="278"/>
        </pc:sldMkLst>
        <pc:spChg chg="mod">
          <ac:chgData name="Billo, Jeffrey" userId="c105959f-1c3a-49d3-b6c5-5ffb20d67f2e" providerId="ADAL" clId="{616BDC86-7BD1-4E83-BFE6-CA0CC78887DA}" dt="2026-01-30T18:25:11.614" v="1736" actId="20577"/>
          <ac:spMkLst>
            <pc:docMk/>
            <pc:sldMk cId="3925939293" sldId="278"/>
            <ac:spMk id="2" creationId="{C6AB66D3-A488-DA33-2BE2-EE0E58CAC86D}"/>
          </ac:spMkLst>
        </pc:spChg>
      </pc:sldChg>
      <pc:sldChg chg="modSp mod">
        <pc:chgData name="Billo, Jeffrey" userId="c105959f-1c3a-49d3-b6c5-5ffb20d67f2e" providerId="ADAL" clId="{616BDC86-7BD1-4E83-BFE6-CA0CC78887DA}" dt="2026-01-30T18:25:25.221" v="1778" actId="20577"/>
        <pc:sldMkLst>
          <pc:docMk/>
          <pc:sldMk cId="1063910530" sldId="279"/>
        </pc:sldMkLst>
        <pc:spChg chg="mod">
          <ac:chgData name="Billo, Jeffrey" userId="c105959f-1c3a-49d3-b6c5-5ffb20d67f2e" providerId="ADAL" clId="{616BDC86-7BD1-4E83-BFE6-CA0CC78887DA}" dt="2026-01-30T18:25:25.221" v="1778" actId="20577"/>
          <ac:spMkLst>
            <pc:docMk/>
            <pc:sldMk cId="1063910530" sldId="279"/>
            <ac:spMk id="2" creationId="{4C47BF91-2A43-A5C1-DF96-2A64945B7144}"/>
          </ac:spMkLst>
        </pc:spChg>
      </pc:sldChg>
      <pc:sldChg chg="modSp mod">
        <pc:chgData name="Billo, Jeffrey" userId="c105959f-1c3a-49d3-b6c5-5ffb20d67f2e" providerId="ADAL" clId="{616BDC86-7BD1-4E83-BFE6-CA0CC78887DA}" dt="2026-01-30T19:27:01.269" v="2611" actId="20577"/>
        <pc:sldMkLst>
          <pc:docMk/>
          <pc:sldMk cId="2752369060" sldId="280"/>
        </pc:sldMkLst>
        <pc:spChg chg="mod">
          <ac:chgData name="Billo, Jeffrey" userId="c105959f-1c3a-49d3-b6c5-5ffb20d67f2e" providerId="ADAL" clId="{616BDC86-7BD1-4E83-BFE6-CA0CC78887DA}" dt="2026-01-30T19:27:01.269" v="2611" actId="20577"/>
          <ac:spMkLst>
            <pc:docMk/>
            <pc:sldMk cId="2752369060" sldId="280"/>
            <ac:spMk id="16" creationId="{4EAFFABC-C34F-578C-B228-9E635EB8CDFE}"/>
          </ac:spMkLst>
        </pc:spChg>
      </pc:sldChg>
      <pc:sldChg chg="modSp mod">
        <pc:chgData name="Billo, Jeffrey" userId="c105959f-1c3a-49d3-b6c5-5ffb20d67f2e" providerId="ADAL" clId="{616BDC86-7BD1-4E83-BFE6-CA0CC78887DA}" dt="2026-01-30T18:26:25.417" v="1780" actId="113"/>
        <pc:sldMkLst>
          <pc:docMk/>
          <pc:sldMk cId="2216209000" sldId="281"/>
        </pc:sldMkLst>
        <pc:spChg chg="mod">
          <ac:chgData name="Billo, Jeffrey" userId="c105959f-1c3a-49d3-b6c5-5ffb20d67f2e" providerId="ADAL" clId="{616BDC86-7BD1-4E83-BFE6-CA0CC78887DA}" dt="2026-01-30T18:26:25.417" v="1780" actId="113"/>
          <ac:spMkLst>
            <pc:docMk/>
            <pc:sldMk cId="2216209000" sldId="281"/>
            <ac:spMk id="4" creationId="{A2285F48-5DCA-75D6-4F91-0F739C77CD70}"/>
          </ac:spMkLst>
        </pc:spChg>
        <pc:spChg chg="mod">
          <ac:chgData name="Billo, Jeffrey" userId="c105959f-1c3a-49d3-b6c5-5ffb20d67f2e" providerId="ADAL" clId="{616BDC86-7BD1-4E83-BFE6-CA0CC78887DA}" dt="2026-01-30T18:26:13.027" v="1779" actId="2711"/>
          <ac:spMkLst>
            <pc:docMk/>
            <pc:sldMk cId="2216209000" sldId="281"/>
            <ac:spMk id="5" creationId="{05C6ED97-0605-F4DF-77D8-3052C4702BF9}"/>
          </ac:spMkLst>
        </pc:spChg>
      </pc:sldChg>
      <pc:sldChg chg="modSp mod">
        <pc:chgData name="Billo, Jeffrey" userId="c105959f-1c3a-49d3-b6c5-5ffb20d67f2e" providerId="ADAL" clId="{616BDC86-7BD1-4E83-BFE6-CA0CC78887DA}" dt="2026-01-30T19:06:22.226" v="2542" actId="27636"/>
        <pc:sldMkLst>
          <pc:docMk/>
          <pc:sldMk cId="824368139" sldId="282"/>
        </pc:sldMkLst>
        <pc:spChg chg="mod">
          <ac:chgData name="Billo, Jeffrey" userId="c105959f-1c3a-49d3-b6c5-5ffb20d67f2e" providerId="ADAL" clId="{616BDC86-7BD1-4E83-BFE6-CA0CC78887DA}" dt="2026-01-30T19:06:22.226" v="2542" actId="27636"/>
          <ac:spMkLst>
            <pc:docMk/>
            <pc:sldMk cId="824368139" sldId="282"/>
            <ac:spMk id="4" creationId="{FA5D4630-F7DD-45DE-8B28-13C4C3DDAD21}"/>
          </ac:spMkLst>
        </pc:spChg>
      </pc:sldChg>
      <pc:sldChg chg="modSp mod">
        <pc:chgData name="Billo, Jeffrey" userId="c105959f-1c3a-49d3-b6c5-5ffb20d67f2e" providerId="ADAL" clId="{616BDC86-7BD1-4E83-BFE6-CA0CC78887DA}" dt="2026-01-30T18:26:43.068" v="1782" actId="20577"/>
        <pc:sldMkLst>
          <pc:docMk/>
          <pc:sldMk cId="2965165757" sldId="283"/>
        </pc:sldMkLst>
        <pc:spChg chg="mod">
          <ac:chgData name="Billo, Jeffrey" userId="c105959f-1c3a-49d3-b6c5-5ffb20d67f2e" providerId="ADAL" clId="{616BDC86-7BD1-4E83-BFE6-CA0CC78887DA}" dt="2026-01-30T18:26:43.068" v="1782" actId="20577"/>
          <ac:spMkLst>
            <pc:docMk/>
            <pc:sldMk cId="2965165757" sldId="283"/>
            <ac:spMk id="5" creationId="{D082CACC-1FC8-C913-76B2-F900BFDF9194}"/>
          </ac:spMkLst>
        </pc:spChg>
      </pc:sldChg>
      <pc:sldChg chg="modSp mod">
        <pc:chgData name="Billo, Jeffrey" userId="c105959f-1c3a-49d3-b6c5-5ffb20d67f2e" providerId="ADAL" clId="{616BDC86-7BD1-4E83-BFE6-CA0CC78887DA}" dt="2026-01-30T18:27:23.834" v="1802" actId="20577"/>
        <pc:sldMkLst>
          <pc:docMk/>
          <pc:sldMk cId="2567932505" sldId="284"/>
        </pc:sldMkLst>
        <pc:spChg chg="mod">
          <ac:chgData name="Billo, Jeffrey" userId="c105959f-1c3a-49d3-b6c5-5ffb20d67f2e" providerId="ADAL" clId="{616BDC86-7BD1-4E83-BFE6-CA0CC78887DA}" dt="2026-01-30T18:27:23.834" v="1802" actId="20577"/>
          <ac:spMkLst>
            <pc:docMk/>
            <pc:sldMk cId="2567932505" sldId="284"/>
            <ac:spMk id="2" creationId="{B7D3869A-263F-3152-41E1-F70215D32B5C}"/>
          </ac:spMkLst>
        </pc:spChg>
      </pc:sldChg>
      <pc:sldChg chg="modSp mod">
        <pc:chgData name="Billo, Jeffrey" userId="c105959f-1c3a-49d3-b6c5-5ffb20d67f2e" providerId="ADAL" clId="{616BDC86-7BD1-4E83-BFE6-CA0CC78887DA}" dt="2026-01-30T17:40:49.239" v="1011" actId="20577"/>
        <pc:sldMkLst>
          <pc:docMk/>
          <pc:sldMk cId="2815917311" sldId="285"/>
        </pc:sldMkLst>
        <pc:spChg chg="mod">
          <ac:chgData name="Billo, Jeffrey" userId="c105959f-1c3a-49d3-b6c5-5ffb20d67f2e" providerId="ADAL" clId="{616BDC86-7BD1-4E83-BFE6-CA0CC78887DA}" dt="2026-01-30T17:40:49.239" v="1011" actId="20577"/>
          <ac:spMkLst>
            <pc:docMk/>
            <pc:sldMk cId="2815917311" sldId="285"/>
            <ac:spMk id="4" creationId="{9F3C6A8F-AF39-0C6A-16C0-75691D2C3304}"/>
          </ac:spMkLst>
        </pc:spChg>
      </pc:sldChg>
      <pc:sldChg chg="modSp mod">
        <pc:chgData name="Billo, Jeffrey" userId="c105959f-1c3a-49d3-b6c5-5ffb20d67f2e" providerId="ADAL" clId="{616BDC86-7BD1-4E83-BFE6-CA0CC78887DA}" dt="2026-01-30T17:41:24.926" v="1029" actId="20577"/>
        <pc:sldMkLst>
          <pc:docMk/>
          <pc:sldMk cId="1463347057" sldId="286"/>
        </pc:sldMkLst>
        <pc:spChg chg="mod">
          <ac:chgData name="Billo, Jeffrey" userId="c105959f-1c3a-49d3-b6c5-5ffb20d67f2e" providerId="ADAL" clId="{616BDC86-7BD1-4E83-BFE6-CA0CC78887DA}" dt="2026-01-30T17:41:24.926" v="1029" actId="20577"/>
          <ac:spMkLst>
            <pc:docMk/>
            <pc:sldMk cId="1463347057" sldId="286"/>
            <ac:spMk id="5" creationId="{FBDEE2E2-3FF9-D7A2-6C81-3E1DA5254A34}"/>
          </ac:spMkLst>
        </pc:spChg>
      </pc:sldChg>
      <pc:sldChg chg="modSp mod">
        <pc:chgData name="Billo, Jeffrey" userId="c105959f-1c3a-49d3-b6c5-5ffb20d67f2e" providerId="ADAL" clId="{616BDC86-7BD1-4E83-BFE6-CA0CC78887DA}" dt="2026-01-30T17:41:11.055" v="1019" actId="20577"/>
        <pc:sldMkLst>
          <pc:docMk/>
          <pc:sldMk cId="1319224801" sldId="287"/>
        </pc:sldMkLst>
        <pc:spChg chg="mod">
          <ac:chgData name="Billo, Jeffrey" userId="c105959f-1c3a-49d3-b6c5-5ffb20d67f2e" providerId="ADAL" clId="{616BDC86-7BD1-4E83-BFE6-CA0CC78887DA}" dt="2026-01-30T17:41:11.055" v="1019" actId="20577"/>
          <ac:spMkLst>
            <pc:docMk/>
            <pc:sldMk cId="1319224801" sldId="287"/>
            <ac:spMk id="5" creationId="{5650438C-1E86-DDBA-EA5F-2251EDA36065}"/>
          </ac:spMkLst>
        </pc:spChg>
      </pc:sldChg>
      <pc:sldChg chg="modSp mod">
        <pc:chgData name="Billo, Jeffrey" userId="c105959f-1c3a-49d3-b6c5-5ffb20d67f2e" providerId="ADAL" clId="{616BDC86-7BD1-4E83-BFE6-CA0CC78887DA}" dt="2026-01-30T18:58:51.888" v="2513" actId="20577"/>
        <pc:sldMkLst>
          <pc:docMk/>
          <pc:sldMk cId="3458710442" sldId="291"/>
        </pc:sldMkLst>
        <pc:spChg chg="mod">
          <ac:chgData name="Billo, Jeffrey" userId="c105959f-1c3a-49d3-b6c5-5ffb20d67f2e" providerId="ADAL" clId="{616BDC86-7BD1-4E83-BFE6-CA0CC78887DA}" dt="2026-01-30T18:58:51.888" v="2513" actId="20577"/>
          <ac:spMkLst>
            <pc:docMk/>
            <pc:sldMk cId="3458710442" sldId="291"/>
            <ac:spMk id="4" creationId="{34CD89CC-66BB-5383-08B4-99E704273934}"/>
          </ac:spMkLst>
        </pc:spChg>
      </pc:sldChg>
      <pc:sldChg chg="addSp modSp mod">
        <pc:chgData name="Billo, Jeffrey" userId="c105959f-1c3a-49d3-b6c5-5ffb20d67f2e" providerId="ADAL" clId="{616BDC86-7BD1-4E83-BFE6-CA0CC78887DA}" dt="2026-01-30T18:14:12.938" v="1547" actId="20577"/>
        <pc:sldMkLst>
          <pc:docMk/>
          <pc:sldMk cId="1422701641" sldId="293"/>
        </pc:sldMkLst>
        <pc:spChg chg="mod">
          <ac:chgData name="Billo, Jeffrey" userId="c105959f-1c3a-49d3-b6c5-5ffb20d67f2e" providerId="ADAL" clId="{616BDC86-7BD1-4E83-BFE6-CA0CC78887DA}" dt="2026-01-30T17:16:46.137" v="138"/>
          <ac:spMkLst>
            <pc:docMk/>
            <pc:sldMk cId="1422701641" sldId="293"/>
            <ac:spMk id="20" creationId="{FAEE652B-1A94-F3E6-180C-0816374A2E1E}"/>
          </ac:spMkLst>
        </pc:spChg>
        <pc:spChg chg="add mod">
          <ac:chgData name="Billo, Jeffrey" userId="c105959f-1c3a-49d3-b6c5-5ffb20d67f2e" providerId="ADAL" clId="{616BDC86-7BD1-4E83-BFE6-CA0CC78887DA}" dt="2026-01-30T17:58:06.070" v="1142" actId="20577"/>
          <ac:spMkLst>
            <pc:docMk/>
            <pc:sldMk cId="1422701641" sldId="293"/>
            <ac:spMk id="40" creationId="{E5393B64-9CC3-182D-94FB-F292D2CB1002}"/>
          </ac:spMkLst>
        </pc:spChg>
        <pc:spChg chg="mod">
          <ac:chgData name="Billo, Jeffrey" userId="c105959f-1c3a-49d3-b6c5-5ffb20d67f2e" providerId="ADAL" clId="{616BDC86-7BD1-4E83-BFE6-CA0CC78887DA}" dt="2026-01-30T17:58:38.038" v="1152" actId="20577"/>
          <ac:spMkLst>
            <pc:docMk/>
            <pc:sldMk cId="1422701641" sldId="293"/>
            <ac:spMk id="56" creationId="{6E01BA29-9452-858C-79FD-77E01FEF14C0}"/>
          </ac:spMkLst>
        </pc:spChg>
        <pc:spChg chg="mod">
          <ac:chgData name="Billo, Jeffrey" userId="c105959f-1c3a-49d3-b6c5-5ffb20d67f2e" providerId="ADAL" clId="{616BDC86-7BD1-4E83-BFE6-CA0CC78887DA}" dt="2026-01-30T18:14:12.938" v="1547" actId="20577"/>
          <ac:spMkLst>
            <pc:docMk/>
            <pc:sldMk cId="1422701641" sldId="293"/>
            <ac:spMk id="68" creationId="{D23F811E-837D-A562-5820-D2E75BB19B04}"/>
          </ac:spMkLst>
        </pc:spChg>
        <pc:spChg chg="mod">
          <ac:chgData name="Billo, Jeffrey" userId="c105959f-1c3a-49d3-b6c5-5ffb20d67f2e" providerId="ADAL" clId="{616BDC86-7BD1-4E83-BFE6-CA0CC78887DA}" dt="2026-01-30T17:16:43.085" v="137"/>
          <ac:spMkLst>
            <pc:docMk/>
            <pc:sldMk cId="1422701641" sldId="293"/>
            <ac:spMk id="76" creationId="{443EAC77-BEC0-7F77-F86F-E96A2328D768}"/>
          </ac:spMkLst>
        </pc:spChg>
      </pc:sldChg>
      <pc:sldChg chg="addSp modSp mod">
        <pc:chgData name="Billo, Jeffrey" userId="c105959f-1c3a-49d3-b6c5-5ffb20d67f2e" providerId="ADAL" clId="{616BDC86-7BD1-4E83-BFE6-CA0CC78887DA}" dt="2026-01-30T18:44:31.487" v="2067" actId="404"/>
        <pc:sldMkLst>
          <pc:docMk/>
          <pc:sldMk cId="2629274052" sldId="294"/>
        </pc:sldMkLst>
        <pc:spChg chg="add mod">
          <ac:chgData name="Billo, Jeffrey" userId="c105959f-1c3a-49d3-b6c5-5ffb20d67f2e" providerId="ADAL" clId="{616BDC86-7BD1-4E83-BFE6-CA0CC78887DA}" dt="2026-01-30T17:28:03.500" v="555" actId="14100"/>
          <ac:spMkLst>
            <pc:docMk/>
            <pc:sldMk cId="2629274052" sldId="294"/>
            <ac:spMk id="7" creationId="{CAE9AFB2-2E18-FFC4-339B-66AE25CE8697}"/>
          </ac:spMkLst>
        </pc:spChg>
        <pc:spChg chg="mod">
          <ac:chgData name="Billo, Jeffrey" userId="c105959f-1c3a-49d3-b6c5-5ffb20d67f2e" providerId="ADAL" clId="{616BDC86-7BD1-4E83-BFE6-CA0CC78887DA}" dt="2026-01-30T17:27:31.679" v="548" actId="1036"/>
          <ac:spMkLst>
            <pc:docMk/>
            <pc:sldMk cId="2629274052" sldId="294"/>
            <ac:spMk id="8" creationId="{0842DE09-30B6-2D26-1B30-141B8AB72800}"/>
          </ac:spMkLst>
        </pc:spChg>
        <pc:spChg chg="mod">
          <ac:chgData name="Billo, Jeffrey" userId="c105959f-1c3a-49d3-b6c5-5ffb20d67f2e" providerId="ADAL" clId="{616BDC86-7BD1-4E83-BFE6-CA0CC78887DA}" dt="2026-01-30T17:27:31.679" v="548" actId="1036"/>
          <ac:spMkLst>
            <pc:docMk/>
            <pc:sldMk cId="2629274052" sldId="294"/>
            <ac:spMk id="9" creationId="{F946984A-19EC-C549-22F8-8C0CA30FABA6}"/>
          </ac:spMkLst>
        </pc:spChg>
        <pc:spChg chg="mod">
          <ac:chgData name="Billo, Jeffrey" userId="c105959f-1c3a-49d3-b6c5-5ffb20d67f2e" providerId="ADAL" clId="{616BDC86-7BD1-4E83-BFE6-CA0CC78887DA}" dt="2026-01-30T18:44:31.487" v="2067" actId="404"/>
          <ac:spMkLst>
            <pc:docMk/>
            <pc:sldMk cId="2629274052" sldId="294"/>
            <ac:spMk id="56" creationId="{4443610F-55C7-8C80-24F6-A78A7BA57276}"/>
          </ac:spMkLst>
        </pc:spChg>
        <pc:spChg chg="mod">
          <ac:chgData name="Billo, Jeffrey" userId="c105959f-1c3a-49d3-b6c5-5ffb20d67f2e" providerId="ADAL" clId="{616BDC86-7BD1-4E83-BFE6-CA0CC78887DA}" dt="2026-01-30T17:28:07.776" v="566" actId="1036"/>
          <ac:spMkLst>
            <pc:docMk/>
            <pc:sldMk cId="2629274052" sldId="294"/>
            <ac:spMk id="72" creationId="{53BDE2C6-F696-FA94-F5E6-E4E2869D8977}"/>
          </ac:spMkLst>
        </pc:spChg>
        <pc:spChg chg="mod">
          <ac:chgData name="Billo, Jeffrey" userId="c105959f-1c3a-49d3-b6c5-5ffb20d67f2e" providerId="ADAL" clId="{616BDC86-7BD1-4E83-BFE6-CA0CC78887DA}" dt="2026-01-30T17:28:07.776" v="566" actId="1036"/>
          <ac:spMkLst>
            <pc:docMk/>
            <pc:sldMk cId="2629274052" sldId="294"/>
            <ac:spMk id="73" creationId="{5B19BB3F-4682-168D-9DDA-7E3AE515657B}"/>
          </ac:spMkLst>
        </pc:spChg>
        <pc:cxnChg chg="add">
          <ac:chgData name="Billo, Jeffrey" userId="c105959f-1c3a-49d3-b6c5-5ffb20d67f2e" providerId="ADAL" clId="{616BDC86-7BD1-4E83-BFE6-CA0CC78887DA}" dt="2026-01-30T17:28:20.296" v="567" actId="11529"/>
          <ac:cxnSpMkLst>
            <pc:docMk/>
            <pc:sldMk cId="2629274052" sldId="294"/>
            <ac:cxnSpMk id="11" creationId="{ACAC63A7-6816-0A2B-76FF-E94A1ACAEC73}"/>
          </ac:cxnSpMkLst>
        </pc:cxnChg>
        <pc:cxnChg chg="add ord">
          <ac:chgData name="Billo, Jeffrey" userId="c105959f-1c3a-49d3-b6c5-5ffb20d67f2e" providerId="ADAL" clId="{616BDC86-7BD1-4E83-BFE6-CA0CC78887DA}" dt="2026-01-30T17:28:49.208" v="569" actId="167"/>
          <ac:cxnSpMkLst>
            <pc:docMk/>
            <pc:sldMk cId="2629274052" sldId="294"/>
            <ac:cxnSpMk id="15" creationId="{C01482CE-7670-E26C-E9A5-ED865300F492}"/>
          </ac:cxnSpMkLst>
        </pc:cxnChg>
        <pc:cxnChg chg="mod">
          <ac:chgData name="Billo, Jeffrey" userId="c105959f-1c3a-49d3-b6c5-5ffb20d67f2e" providerId="ADAL" clId="{616BDC86-7BD1-4E83-BFE6-CA0CC78887DA}" dt="2026-01-30T17:27:31.679" v="548" actId="1036"/>
          <ac:cxnSpMkLst>
            <pc:docMk/>
            <pc:sldMk cId="2629274052" sldId="294"/>
            <ac:cxnSpMk id="39" creationId="{F387944A-B2DE-9938-6850-15FA1D679C3B}"/>
          </ac:cxnSpMkLst>
        </pc:cxnChg>
      </pc:sldChg>
      <pc:sldChg chg="del">
        <pc:chgData name="Billo, Jeffrey" userId="c105959f-1c3a-49d3-b6c5-5ffb20d67f2e" providerId="ADAL" clId="{616BDC86-7BD1-4E83-BFE6-CA0CC78887DA}" dt="2026-01-30T19:49:10.584" v="2613" actId="47"/>
        <pc:sldMkLst>
          <pc:docMk/>
          <pc:sldMk cId="2157474934" sldId="296"/>
        </pc:sldMkLst>
      </pc:sldChg>
      <pc:sldChg chg="del">
        <pc:chgData name="Billo, Jeffrey" userId="c105959f-1c3a-49d3-b6c5-5ffb20d67f2e" providerId="ADAL" clId="{616BDC86-7BD1-4E83-BFE6-CA0CC78887DA}" dt="2026-01-30T18:35:24.951" v="1921" actId="47"/>
        <pc:sldMkLst>
          <pc:docMk/>
          <pc:sldMk cId="3116479743" sldId="298"/>
        </pc:sldMkLst>
      </pc:sldChg>
      <pc:sldChg chg="del">
        <pc:chgData name="Billo, Jeffrey" userId="c105959f-1c3a-49d3-b6c5-5ffb20d67f2e" providerId="ADAL" clId="{616BDC86-7BD1-4E83-BFE6-CA0CC78887DA}" dt="2026-01-30T18:35:24.951" v="1921" actId="47"/>
        <pc:sldMkLst>
          <pc:docMk/>
          <pc:sldMk cId="4189374720" sldId="299"/>
        </pc:sldMkLst>
      </pc:sldChg>
      <pc:sldChg chg="modSp mod">
        <pc:chgData name="Billo, Jeffrey" userId="c105959f-1c3a-49d3-b6c5-5ffb20d67f2e" providerId="ADAL" clId="{616BDC86-7BD1-4E83-BFE6-CA0CC78887DA}" dt="2026-01-30T18:52:34.207" v="2367" actId="20577"/>
        <pc:sldMkLst>
          <pc:docMk/>
          <pc:sldMk cId="367296077" sldId="300"/>
        </pc:sldMkLst>
        <pc:spChg chg="mod">
          <ac:chgData name="Billo, Jeffrey" userId="c105959f-1c3a-49d3-b6c5-5ffb20d67f2e" providerId="ADAL" clId="{616BDC86-7BD1-4E83-BFE6-CA0CC78887DA}" dt="2026-01-30T18:52:34.207" v="2367" actId="20577"/>
          <ac:spMkLst>
            <pc:docMk/>
            <pc:sldMk cId="367296077" sldId="300"/>
            <ac:spMk id="3" creationId="{664A3FF2-F141-4CFA-6041-74467A36B022}"/>
          </ac:spMkLst>
        </pc:spChg>
      </pc:sldChg>
      <pc:sldChg chg="modSp del mod">
        <pc:chgData name="Billo, Jeffrey" userId="c105959f-1c3a-49d3-b6c5-5ffb20d67f2e" providerId="ADAL" clId="{616BDC86-7BD1-4E83-BFE6-CA0CC78887DA}" dt="2026-01-30T18:42:20.704" v="2012" actId="47"/>
        <pc:sldMkLst>
          <pc:docMk/>
          <pc:sldMk cId="2956748775" sldId="2147478763"/>
        </pc:sldMkLst>
        <pc:spChg chg="mod">
          <ac:chgData name="Billo, Jeffrey" userId="c105959f-1c3a-49d3-b6c5-5ffb20d67f2e" providerId="ADAL" clId="{616BDC86-7BD1-4E83-BFE6-CA0CC78887DA}" dt="2026-01-30T18:11:35.894" v="1358" actId="20577"/>
          <ac:spMkLst>
            <pc:docMk/>
            <pc:sldMk cId="2956748775" sldId="2147478763"/>
            <ac:spMk id="81" creationId="{59BF8584-00B7-D04A-9319-03874D315532}"/>
          </ac:spMkLst>
        </pc:spChg>
        <pc:spChg chg="mod">
          <ac:chgData name="Billo, Jeffrey" userId="c105959f-1c3a-49d3-b6c5-5ffb20d67f2e" providerId="ADAL" clId="{616BDC86-7BD1-4E83-BFE6-CA0CC78887DA}" dt="2026-01-30T18:13:38.249" v="1533" actId="6549"/>
          <ac:spMkLst>
            <pc:docMk/>
            <pc:sldMk cId="2956748775" sldId="2147478763"/>
            <ac:spMk id="83" creationId="{B65D9C7A-8260-D966-38F2-CA4F407AD359}"/>
          </ac:spMkLst>
        </pc:spChg>
      </pc:sldChg>
      <pc:sldChg chg="modSp add mod">
        <pc:chgData name="Billo, Jeffrey" userId="c105959f-1c3a-49d3-b6c5-5ffb20d67f2e" providerId="ADAL" clId="{616BDC86-7BD1-4E83-BFE6-CA0CC78887DA}" dt="2026-01-30T18:55:42.253" v="2487" actId="6549"/>
        <pc:sldMkLst>
          <pc:docMk/>
          <pc:sldMk cId="1306372807" sldId="2147483641"/>
        </pc:sldMkLst>
        <pc:spChg chg="mod">
          <ac:chgData name="Billo, Jeffrey" userId="c105959f-1c3a-49d3-b6c5-5ffb20d67f2e" providerId="ADAL" clId="{616BDC86-7BD1-4E83-BFE6-CA0CC78887DA}" dt="2026-01-30T18:36:08.461" v="1927" actId="20577"/>
          <ac:spMkLst>
            <pc:docMk/>
            <pc:sldMk cId="1306372807" sldId="2147483641"/>
            <ac:spMk id="2" creationId="{B4935DCA-933A-D29A-AFA2-0098BDA62449}"/>
          </ac:spMkLst>
        </pc:spChg>
        <pc:spChg chg="mod">
          <ac:chgData name="Billo, Jeffrey" userId="c105959f-1c3a-49d3-b6c5-5ffb20d67f2e" providerId="ADAL" clId="{616BDC86-7BD1-4E83-BFE6-CA0CC78887DA}" dt="2026-01-30T18:36:44.202" v="1951" actId="20577"/>
          <ac:spMkLst>
            <pc:docMk/>
            <pc:sldMk cId="1306372807" sldId="2147483641"/>
            <ac:spMk id="3" creationId="{0F5F2E9F-9E83-770E-E658-2696CFC2C9C5}"/>
          </ac:spMkLst>
        </pc:spChg>
        <pc:graphicFrameChg chg="mod modGraphic">
          <ac:chgData name="Billo, Jeffrey" userId="c105959f-1c3a-49d3-b6c5-5ffb20d67f2e" providerId="ADAL" clId="{616BDC86-7BD1-4E83-BFE6-CA0CC78887DA}" dt="2026-01-30T18:55:42.253" v="2487" actId="6549"/>
          <ac:graphicFrameMkLst>
            <pc:docMk/>
            <pc:sldMk cId="1306372807" sldId="2147483641"/>
            <ac:graphicFrameMk id="5" creationId="{2BBDFEEF-BE46-7A2C-5C31-8E84B47999A3}"/>
          </ac:graphicFrameMkLst>
        </pc:graphicFrameChg>
      </pc:sldChg>
      <pc:sldChg chg="modSp add mod">
        <pc:chgData name="Billo, Jeffrey" userId="c105959f-1c3a-49d3-b6c5-5ffb20d67f2e" providerId="ADAL" clId="{616BDC86-7BD1-4E83-BFE6-CA0CC78887DA}" dt="2026-01-30T18:56:19.453" v="2499" actId="6549"/>
        <pc:sldMkLst>
          <pc:docMk/>
          <pc:sldMk cId="2075988118" sldId="2147483642"/>
        </pc:sldMkLst>
        <pc:spChg chg="mod">
          <ac:chgData name="Billo, Jeffrey" userId="c105959f-1c3a-49d3-b6c5-5ffb20d67f2e" providerId="ADAL" clId="{616BDC86-7BD1-4E83-BFE6-CA0CC78887DA}" dt="2026-01-30T18:36:14.714" v="1933" actId="20577"/>
          <ac:spMkLst>
            <pc:docMk/>
            <pc:sldMk cId="2075988118" sldId="2147483642"/>
            <ac:spMk id="2" creationId="{CC0C5F93-7937-F365-5AB4-D131CDD7FC9F}"/>
          </ac:spMkLst>
        </pc:spChg>
        <pc:spChg chg="mod">
          <ac:chgData name="Billo, Jeffrey" userId="c105959f-1c3a-49d3-b6c5-5ffb20d67f2e" providerId="ADAL" clId="{616BDC86-7BD1-4E83-BFE6-CA0CC78887DA}" dt="2026-01-30T18:36:49.321" v="1953" actId="20577"/>
          <ac:spMkLst>
            <pc:docMk/>
            <pc:sldMk cId="2075988118" sldId="2147483642"/>
            <ac:spMk id="3" creationId="{7C32456F-882B-BF5D-B865-617D10F0795D}"/>
          </ac:spMkLst>
        </pc:spChg>
        <pc:graphicFrameChg chg="mod modGraphic">
          <ac:chgData name="Billo, Jeffrey" userId="c105959f-1c3a-49d3-b6c5-5ffb20d67f2e" providerId="ADAL" clId="{616BDC86-7BD1-4E83-BFE6-CA0CC78887DA}" dt="2026-01-30T18:56:19.453" v="2499" actId="6549"/>
          <ac:graphicFrameMkLst>
            <pc:docMk/>
            <pc:sldMk cId="2075988118" sldId="2147483642"/>
            <ac:graphicFrameMk id="5" creationId="{CB06B2DD-C0A2-877F-AAF9-F75EA93302DC}"/>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646522234891677E-2"/>
          <c:y val="5.5081967213114758E-2"/>
          <c:w val="0.94070695553021666"/>
          <c:h val="0.88983606557377048"/>
        </c:manualLayout>
      </c:layout>
      <c:barChart>
        <c:barDir val="bar"/>
        <c:grouping val="stacked"/>
        <c:varyColors val="0"/>
        <c:ser>
          <c:idx val="0"/>
          <c:order val="0"/>
          <c:spPr>
            <a:solidFill>
              <a:schemeClr val="accent4"/>
            </a:solidFill>
            <a:ln w="9525" cmpd="sng" algn="ctr">
              <a:solidFill>
                <a:schemeClr val="bg1"/>
              </a:solidFill>
              <a:prstDash val="solid"/>
            </a:ln>
          </c:spPr>
          <c:invertIfNegative val="0"/>
          <c:val>
            <c:numRef>
              <c:f>Sheet1!$A$1:$B$1</c:f>
              <c:numCache>
                <c:formatCode>General</c:formatCode>
                <c:ptCount val="2"/>
                <c:pt idx="0">
                  <c:v>36.062982588947762</c:v>
                </c:pt>
                <c:pt idx="1">
                  <c:v>36.062982588947762</c:v>
                </c:pt>
              </c:numCache>
            </c:numRef>
          </c:val>
          <c:extLst>
            <c:ext xmlns:c16="http://schemas.microsoft.com/office/drawing/2014/chart" uri="{C3380CC4-5D6E-409C-BE32-E72D297353CC}">
              <c16:uniqueId val="{00000000-14CD-41D7-8ACD-F2F454B5085A}"/>
            </c:ext>
          </c:extLst>
        </c:ser>
        <c:ser>
          <c:idx val="1"/>
          <c:order val="1"/>
          <c:spPr>
            <a:solidFill>
              <a:schemeClr val="accent6"/>
            </a:solidFill>
            <a:ln w="9525" cmpd="sng"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4CD-41D7-8ACD-F2F454B5085A}"/>
                </c:ext>
              </c:extLst>
            </c:dLbl>
            <c:dLbl>
              <c:idx val="1"/>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4CD-41D7-8ACD-F2F454B508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8.2000000000000028</c:v>
                </c:pt>
                <c:pt idx="1">
                  <c:v>8.2000000000000028</c:v>
                </c:pt>
              </c:numCache>
            </c:numRef>
          </c:val>
          <c:extLst>
            <c:ext xmlns:c16="http://schemas.microsoft.com/office/drawing/2014/chart" uri="{C3380CC4-5D6E-409C-BE32-E72D297353CC}">
              <c16:uniqueId val="{00000003-14CD-41D7-8ACD-F2F454B5085A}"/>
            </c:ext>
          </c:extLst>
        </c:ser>
        <c:ser>
          <c:idx val="2"/>
          <c:order val="2"/>
          <c:spPr>
            <a:solidFill>
              <a:schemeClr val="accent6"/>
            </a:solidFill>
            <a:ln w="9525" cmpd="sng"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4CD-41D7-8ACD-F2F454B5085A}"/>
                </c:ext>
              </c:extLst>
            </c:dLbl>
            <c:dLbl>
              <c:idx val="1"/>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4CD-41D7-8ACD-F2F454B508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30.600000000000009</c:v>
                </c:pt>
                <c:pt idx="1">
                  <c:v>30.600000000000009</c:v>
                </c:pt>
              </c:numCache>
            </c:numRef>
          </c:val>
          <c:extLst>
            <c:ext xmlns:c16="http://schemas.microsoft.com/office/drawing/2014/chart" uri="{C3380CC4-5D6E-409C-BE32-E72D297353CC}">
              <c16:uniqueId val="{00000006-14CD-41D7-8ACD-F2F454B5085A}"/>
            </c:ext>
          </c:extLst>
        </c:ser>
        <c:ser>
          <c:idx val="3"/>
          <c:order val="3"/>
          <c:spPr>
            <a:solidFill>
              <a:srgbClr val="AFF5FF"/>
            </a:solidFill>
            <a:ln w="9525" cmpd="sng" algn="ctr">
              <a:solidFill>
                <a:schemeClr val="bg1"/>
              </a:solidFill>
              <a:prstDash val="solid"/>
            </a:ln>
          </c:spPr>
          <c:invertIfNegative val="0"/>
          <c:dPt>
            <c:idx val="1"/>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7-14CD-41D7-8ACD-F2F454B5085A}"/>
              </c:ext>
            </c:extLst>
          </c:dPt>
          <c:dLbls>
            <c:dLbl>
              <c:idx val="0"/>
              <c:layout>
                <c:manualLayout>
                  <c:x val="0"/>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4CD-41D7-8ACD-F2F454B5085A}"/>
                </c:ext>
              </c:extLst>
            </c:dLbl>
            <c:dLbl>
              <c:idx val="1"/>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4CD-41D7-8ACD-F2F454B508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8.1999999999999886</c:v>
                </c:pt>
                <c:pt idx="1">
                  <c:v>8.1999999999999886</c:v>
                </c:pt>
              </c:numCache>
            </c:numRef>
          </c:val>
          <c:extLst>
            <c:ext xmlns:c16="http://schemas.microsoft.com/office/drawing/2014/chart" uri="{C3380CC4-5D6E-409C-BE32-E72D297353CC}">
              <c16:uniqueId val="{00000009-14CD-41D7-8ACD-F2F454B5085A}"/>
            </c:ext>
          </c:extLst>
        </c:ser>
        <c:ser>
          <c:idx val="4"/>
          <c:order val="4"/>
          <c:spPr>
            <a:solidFill>
              <a:schemeClr val="accent6"/>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4CD-41D7-8ACD-F2F454B508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Sheet1!$A$5:$B$5</c:f>
              <c:numCache>
                <c:formatCode>General</c:formatCode>
                <c:ptCount val="2"/>
                <c:pt idx="1">
                  <c:v>38.199999999999989</c:v>
                </c:pt>
              </c:numCache>
            </c:numRef>
          </c:val>
          <c:extLst>
            <c:ext xmlns:c16="http://schemas.microsoft.com/office/drawing/2014/chart" uri="{C3380CC4-5D6E-409C-BE32-E72D297353CC}">
              <c16:uniqueId val="{0000000B-14CD-41D7-8ACD-F2F454B5085A}"/>
            </c:ext>
          </c:extLst>
        </c:ser>
        <c:ser>
          <c:idx val="5"/>
          <c:order val="5"/>
          <c:spPr>
            <a:solidFill>
              <a:srgbClr val="AFF5FF"/>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4CD-41D7-8ACD-F2F454B508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Sheet1!$A$6:$B$6</c:f>
              <c:numCache>
                <c:formatCode>General</c:formatCode>
                <c:ptCount val="2"/>
                <c:pt idx="1">
                  <c:v>59.599999999999994</c:v>
                </c:pt>
              </c:numCache>
            </c:numRef>
          </c:val>
          <c:extLst>
            <c:ext xmlns:c16="http://schemas.microsoft.com/office/drawing/2014/chart" uri="{C3380CC4-5D6E-409C-BE32-E72D297353CC}">
              <c16:uniqueId val="{0000000D-14CD-41D7-8ACD-F2F454B5085A}"/>
            </c:ext>
          </c:extLst>
        </c:ser>
        <c:dLbls>
          <c:showLegendKey val="0"/>
          <c:showVal val="0"/>
          <c:showCatName val="0"/>
          <c:showSerName val="0"/>
          <c:showPercent val="0"/>
          <c:showBubbleSize val="0"/>
        </c:dLbls>
        <c:gapWidth val="50"/>
        <c:overlap val="100"/>
        <c:axId val="972025087"/>
        <c:axId val="1"/>
      </c:barChart>
      <c:catAx>
        <c:axId val="972025087"/>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80.86298258894774"/>
          <c:min val="0"/>
        </c:scaling>
        <c:delete val="1"/>
        <c:axPos val="t"/>
        <c:numFmt formatCode="General" sourceLinked="1"/>
        <c:majorTickMark val="out"/>
        <c:minorTickMark val="none"/>
        <c:tickLblPos val="nextTo"/>
        <c:crossAx val="972025087"/>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A2741F0-6C83-4E61-8D24-7F9CA93B3A11}" type="datetime3">
              <a:rPr lang="en-US" smtClean="0"/>
              <a:t>30 January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8EE6FE06-0FC5-45E3-ABB6-17B151E168FD}" type="datetime3">
              <a:rPr lang="en-US" smtClean="0"/>
              <a:t>30 January 2026</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D2BCC714-8319-416A-AE1D-9E9C9314AAD1}" type="datetime3">
              <a:rPr lang="en-US" smtClean="0"/>
              <a:t>30 January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93464-590F-C0D1-213D-66A2A24CC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D5A08-9231-E74C-BBC5-85D2A933C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F4493-FAFD-23D0-3190-BD2BD85A57C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9DA6AB4-9F98-099E-3C14-57882046A5CA}"/>
              </a:ext>
            </a:extLst>
          </p:cNvPr>
          <p:cNvSpPr>
            <a:spLocks noGrp="1"/>
          </p:cNvSpPr>
          <p:nvPr>
            <p:ph type="dt" idx="1"/>
          </p:nvPr>
        </p:nvSpPr>
        <p:spPr/>
        <p:txBody>
          <a:bodyPr/>
          <a:lstStyle/>
          <a:p>
            <a:fld id="{8EE6FE06-0FC5-45E3-ABB6-17B151E168FD}" type="datetime3">
              <a:rPr lang="en-US" smtClean="0"/>
              <a:t>30 January 2026</a:t>
            </a:fld>
            <a:endParaRPr lang="en-US"/>
          </a:p>
        </p:txBody>
      </p:sp>
      <p:sp>
        <p:nvSpPr>
          <p:cNvPr id="5" name="Slide Number Placeholder 4">
            <a:extLst>
              <a:ext uri="{FF2B5EF4-FFF2-40B4-BE49-F238E27FC236}">
                <a16:creationId xmlns:a16="http://schemas.microsoft.com/office/drawing/2014/main" id="{ED10DDC5-17FB-4866-6189-6971C0A6FAE0}"/>
              </a:ext>
            </a:extLst>
          </p:cNvPr>
          <p:cNvSpPr>
            <a:spLocks noGrp="1"/>
          </p:cNvSpPr>
          <p:nvPr>
            <p:ph type="sldNum" sz="quarter" idx="5"/>
          </p:nvPr>
        </p:nvSpPr>
        <p:spPr/>
        <p:txBody>
          <a:bodyPr/>
          <a:lstStyle/>
          <a:p>
            <a:fld id="{CF5EBCF4-26FC-4F76-8DA1-52FDDC328D44}" type="slidenum">
              <a:rPr lang="en-US" smtClean="0"/>
              <a:pPr/>
              <a:t>39</a:t>
            </a:fld>
            <a:endParaRPr lang="en-US"/>
          </a:p>
        </p:txBody>
      </p:sp>
    </p:spTree>
    <p:extLst>
      <p:ext uri="{BB962C8B-B14F-4D97-AF65-F5344CB8AC3E}">
        <p14:creationId xmlns:p14="http://schemas.microsoft.com/office/powerpoint/2010/main" val="201778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D9394-DFBF-E010-8776-5F6A290D6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1F3CE-6C22-7235-0BE7-DF08B501F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56D15-00B5-B468-7C92-982A0BC4D3E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4BAA2F9-0FE4-B160-AF3B-6690425F5ADF}"/>
              </a:ext>
            </a:extLst>
          </p:cNvPr>
          <p:cNvSpPr>
            <a:spLocks noGrp="1"/>
          </p:cNvSpPr>
          <p:nvPr>
            <p:ph type="dt" idx="1"/>
          </p:nvPr>
        </p:nvSpPr>
        <p:spPr/>
        <p:txBody>
          <a:bodyPr/>
          <a:lstStyle/>
          <a:p>
            <a:fld id="{8EE6FE06-0FC5-45E3-ABB6-17B151E168FD}" type="datetime3">
              <a:rPr lang="en-US" smtClean="0"/>
              <a:t>30 January 2026</a:t>
            </a:fld>
            <a:endParaRPr lang="en-US"/>
          </a:p>
        </p:txBody>
      </p:sp>
      <p:sp>
        <p:nvSpPr>
          <p:cNvPr id="5" name="Slide Number Placeholder 4">
            <a:extLst>
              <a:ext uri="{FF2B5EF4-FFF2-40B4-BE49-F238E27FC236}">
                <a16:creationId xmlns:a16="http://schemas.microsoft.com/office/drawing/2014/main" id="{9E3E3076-67C7-037F-1567-75A0B98351D0}"/>
              </a:ext>
            </a:extLst>
          </p:cNvPr>
          <p:cNvSpPr>
            <a:spLocks noGrp="1"/>
          </p:cNvSpPr>
          <p:nvPr>
            <p:ph type="sldNum" sz="quarter" idx="5"/>
          </p:nvPr>
        </p:nvSpPr>
        <p:spPr/>
        <p:txBody>
          <a:bodyPr/>
          <a:lstStyle/>
          <a:p>
            <a:fld id="{CF5EBCF4-26FC-4F76-8DA1-52FDDC328D44}" type="slidenum">
              <a:rPr lang="en-US" smtClean="0"/>
              <a:pPr/>
              <a:t>40</a:t>
            </a:fld>
            <a:endParaRPr lang="en-US"/>
          </a:p>
        </p:txBody>
      </p:sp>
    </p:spTree>
    <p:extLst>
      <p:ext uri="{BB962C8B-B14F-4D97-AF65-F5344CB8AC3E}">
        <p14:creationId xmlns:p14="http://schemas.microsoft.com/office/powerpoint/2010/main" val="39883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F5FC-BA4A-4E88-5021-842F28C3C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74676-B8FD-52B4-7A16-BBCFE4A9D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C4321-DEB9-7515-C53D-54F0038DE7B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7318793-BD1C-E63A-B48F-08DD674541AE}"/>
              </a:ext>
            </a:extLst>
          </p:cNvPr>
          <p:cNvSpPr>
            <a:spLocks noGrp="1"/>
          </p:cNvSpPr>
          <p:nvPr>
            <p:ph type="dt" idx="1"/>
          </p:nvPr>
        </p:nvSpPr>
        <p:spPr/>
        <p:txBody>
          <a:bodyPr/>
          <a:lstStyle/>
          <a:p>
            <a:fld id="{8EE6FE06-0FC5-45E3-ABB6-17B151E168FD}" type="datetime3">
              <a:rPr lang="en-US" smtClean="0"/>
              <a:t>30 January 2026</a:t>
            </a:fld>
            <a:endParaRPr lang="en-US"/>
          </a:p>
        </p:txBody>
      </p:sp>
      <p:sp>
        <p:nvSpPr>
          <p:cNvPr id="5" name="Slide Number Placeholder 4">
            <a:extLst>
              <a:ext uri="{FF2B5EF4-FFF2-40B4-BE49-F238E27FC236}">
                <a16:creationId xmlns:a16="http://schemas.microsoft.com/office/drawing/2014/main" id="{90A0D7A5-6306-8246-6C00-F55DB35C5A64}"/>
              </a:ext>
            </a:extLst>
          </p:cNvPr>
          <p:cNvSpPr>
            <a:spLocks noGrp="1"/>
          </p:cNvSpPr>
          <p:nvPr>
            <p:ph type="sldNum" sz="quarter" idx="5"/>
          </p:nvPr>
        </p:nvSpPr>
        <p:spPr/>
        <p:txBody>
          <a:bodyPr/>
          <a:lstStyle/>
          <a:p>
            <a:fld id="{CF5EBCF4-26FC-4F76-8DA1-52FDDC328D44}" type="slidenum">
              <a:rPr lang="en-US" smtClean="0"/>
              <a:pPr/>
              <a:t>41</a:t>
            </a:fld>
            <a:endParaRPr lang="en-US"/>
          </a:p>
        </p:txBody>
      </p:sp>
    </p:spTree>
    <p:extLst>
      <p:ext uri="{BB962C8B-B14F-4D97-AF65-F5344CB8AC3E}">
        <p14:creationId xmlns:p14="http://schemas.microsoft.com/office/powerpoint/2010/main" val="313785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8EE6FE06-0FC5-45E3-ABB6-17B151E168FD}" type="datetime3">
              <a:rPr lang="en-US" smtClean="0"/>
              <a:t>30 January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44</a:t>
            </a:fld>
            <a:endParaRPr lang="en-US"/>
          </a:p>
        </p:txBody>
      </p:sp>
    </p:spTree>
    <p:extLst>
      <p:ext uri="{BB962C8B-B14F-4D97-AF65-F5344CB8AC3E}">
        <p14:creationId xmlns:p14="http://schemas.microsoft.com/office/powerpoint/2010/main" val="429297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AD7A8-7414-AA80-560C-762C5ED72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66BE2-D27B-E8ED-A7F7-C7DFF7062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BECCD-D368-9B4F-D4B0-56385A3A765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C721083-6E03-AA91-944D-92FF76BF5C47}"/>
              </a:ext>
            </a:extLst>
          </p:cNvPr>
          <p:cNvSpPr>
            <a:spLocks noGrp="1"/>
          </p:cNvSpPr>
          <p:nvPr>
            <p:ph type="dt" idx="1"/>
          </p:nvPr>
        </p:nvSpPr>
        <p:spPr/>
        <p:txBody>
          <a:bodyPr/>
          <a:lstStyle/>
          <a:p>
            <a:fld id="{8EE6FE06-0FC5-45E3-ABB6-17B151E168FD}" type="datetime3">
              <a:rPr lang="en-US" smtClean="0"/>
              <a:t>30 January 2026</a:t>
            </a:fld>
            <a:endParaRPr lang="en-US"/>
          </a:p>
        </p:txBody>
      </p:sp>
      <p:sp>
        <p:nvSpPr>
          <p:cNvPr id="5" name="Slide Number Placeholder 4">
            <a:extLst>
              <a:ext uri="{FF2B5EF4-FFF2-40B4-BE49-F238E27FC236}">
                <a16:creationId xmlns:a16="http://schemas.microsoft.com/office/drawing/2014/main" id="{8F2082DF-A8EA-7A1A-AF4C-D9C2265AAF7B}"/>
              </a:ext>
            </a:extLst>
          </p:cNvPr>
          <p:cNvSpPr>
            <a:spLocks noGrp="1"/>
          </p:cNvSpPr>
          <p:nvPr>
            <p:ph type="sldNum" sz="quarter" idx="5"/>
          </p:nvPr>
        </p:nvSpPr>
        <p:spPr/>
        <p:txBody>
          <a:bodyPr/>
          <a:lstStyle/>
          <a:p>
            <a:fld id="{CF5EBCF4-26FC-4F76-8DA1-52FDDC328D44}" type="slidenum">
              <a:rPr lang="en-US" smtClean="0"/>
              <a:pPr/>
              <a:t>45</a:t>
            </a:fld>
            <a:endParaRPr lang="en-US"/>
          </a:p>
        </p:txBody>
      </p:sp>
    </p:spTree>
    <p:extLst>
      <p:ext uri="{BB962C8B-B14F-4D97-AF65-F5344CB8AC3E}">
        <p14:creationId xmlns:p14="http://schemas.microsoft.com/office/powerpoint/2010/main" val="15512574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sv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4.jpeg"/><Relationship Id="rId5" Type="http://schemas.openxmlformats.org/officeDocument/2006/relationships/tags" Target="../tags/tag28.xml"/><Relationship Id="rId15" Type="http://schemas.openxmlformats.org/officeDocument/2006/relationships/image" Target="../media/image7.emf"/><Relationship Id="rId10" Type="http://schemas.openxmlformats.org/officeDocument/2006/relationships/slideMaster" Target="../slideMasters/slideMaster1.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9.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oleObject" Target="../embeddings/oleObject9.bin"/><Relationship Id="rId5" Type="http://schemas.openxmlformats.org/officeDocument/2006/relationships/tags" Target="../tags/tag92.xml"/><Relationship Id="rId10" Type="http://schemas.openxmlformats.org/officeDocument/2006/relationships/slideMaster" Target="../slideMasters/slideMaster1.xml"/><Relationship Id="rId4" Type="http://schemas.openxmlformats.org/officeDocument/2006/relationships/tags" Target="../tags/tag91.xml"/><Relationship Id="rId9" Type="http://schemas.openxmlformats.org/officeDocument/2006/relationships/tags" Target="../tags/tag96.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1.emf"/><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oleObject" Target="../embeddings/oleObject8.bin"/><Relationship Id="rId5" Type="http://schemas.openxmlformats.org/officeDocument/2006/relationships/tags" Target="../tags/tag101.xml"/><Relationship Id="rId10" Type="http://schemas.openxmlformats.org/officeDocument/2006/relationships/slideMaster" Target="../slideMasters/slideMaster1.xml"/><Relationship Id="rId4" Type="http://schemas.openxmlformats.org/officeDocument/2006/relationships/tags" Target="../tags/tag100.xml"/><Relationship Id="rId9" Type="http://schemas.openxmlformats.org/officeDocument/2006/relationships/tags" Target="../tags/tag10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Master" Target="../slideMasters/slideMaster1.xml"/><Relationship Id="rId5" Type="http://schemas.openxmlformats.org/officeDocument/2006/relationships/tags" Target="../tags/tag110.xml"/><Relationship Id="rId4" Type="http://schemas.openxmlformats.org/officeDocument/2006/relationships/tags" Target="../tags/tag10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1.xml"/><Relationship Id="rId4" Type="http://schemas.openxmlformats.org/officeDocument/2006/relationships/tags" Target="../tags/tag11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117.xml"/><Relationship Id="rId7" Type="http://schemas.openxmlformats.org/officeDocument/2006/relationships/image" Target="../media/image10.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4.jpeg"/><Relationship Id="rId5" Type="http://schemas.openxmlformats.org/officeDocument/2006/relationships/slideMaster" Target="../slideMasters/slideMaster1.xml"/><Relationship Id="rId10" Type="http://schemas.openxmlformats.org/officeDocument/2006/relationships/image" Target="../media/image7.emf"/><Relationship Id="rId4" Type="http://schemas.openxmlformats.org/officeDocument/2006/relationships/tags" Target="../tags/tag118.xml"/><Relationship Id="rId9" Type="http://schemas.openxmlformats.org/officeDocument/2006/relationships/oleObject" Target="../embeddings/oleObject10.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6.sv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5.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4.jpeg"/><Relationship Id="rId5" Type="http://schemas.openxmlformats.org/officeDocument/2006/relationships/tags" Target="../tags/tag144.xml"/><Relationship Id="rId15" Type="http://schemas.openxmlformats.org/officeDocument/2006/relationships/image" Target="../media/image7.emf"/><Relationship Id="rId10" Type="http://schemas.openxmlformats.org/officeDocument/2006/relationships/slideMaster" Target="../slideMasters/slideMaster2.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image" Target="../media/image1.emf"/><Relationship Id="rId4" Type="http://schemas.openxmlformats.org/officeDocument/2006/relationships/tags" Target="../tags/tag152.xml"/><Relationship Id="rId9"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slideMaster" Target="../slideMasters/slideMaster2.xml"/><Relationship Id="rId4" Type="http://schemas.openxmlformats.org/officeDocument/2006/relationships/tags" Target="../tags/tag163.xml"/></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66.xml"/><Relationship Id="rId7" Type="http://schemas.openxmlformats.org/officeDocument/2006/relationships/slideMaster" Target="../slideMasters/slideMaster2.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1.emf"/><Relationship Id="rId4" Type="http://schemas.openxmlformats.org/officeDocument/2006/relationships/tags" Target="../tags/tag36.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10" Type="http://schemas.openxmlformats.org/officeDocument/2006/relationships/image" Target="../media/image8.emf"/><Relationship Id="rId4" Type="http://schemas.openxmlformats.org/officeDocument/2006/relationships/tags" Target="../tags/tag173.xml"/><Relationship Id="rId9" Type="http://schemas.openxmlformats.org/officeDocument/2006/relationships/oleObject" Target="../embeddings/oleObject15.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1.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oleObject" Target="../embeddings/oleObject16.bin"/><Relationship Id="rId5" Type="http://schemas.openxmlformats.org/officeDocument/2006/relationships/tags" Target="../tags/tag181.xml"/><Relationship Id="rId10" Type="http://schemas.openxmlformats.org/officeDocument/2006/relationships/slideMaster" Target="../slideMasters/slideMaster2.xml"/><Relationship Id="rId4" Type="http://schemas.openxmlformats.org/officeDocument/2006/relationships/tags" Target="../tags/tag180.xml"/><Relationship Id="rId9" Type="http://schemas.openxmlformats.org/officeDocument/2006/relationships/tags" Target="../tags/tag18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oleObject" Target="../embeddings/oleObject17.bin"/><Relationship Id="rId5" Type="http://schemas.openxmlformats.org/officeDocument/2006/relationships/tags" Target="../tags/tag190.xml"/><Relationship Id="rId10" Type="http://schemas.openxmlformats.org/officeDocument/2006/relationships/slideMaster" Target="../slideMasters/slideMaster2.xml"/><Relationship Id="rId4" Type="http://schemas.openxmlformats.org/officeDocument/2006/relationships/tags" Target="../tags/tag189.xml"/><Relationship Id="rId9" Type="http://schemas.openxmlformats.org/officeDocument/2006/relationships/tags" Target="../tags/tag19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14.emf"/><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oleObject" Target="../embeddings/oleObject18.bin"/><Relationship Id="rId5" Type="http://schemas.openxmlformats.org/officeDocument/2006/relationships/tags" Target="../tags/tag199.xml"/><Relationship Id="rId10" Type="http://schemas.openxmlformats.org/officeDocument/2006/relationships/slideMaster" Target="../slideMasters/slideMaster2.xml"/><Relationship Id="rId4" Type="http://schemas.openxmlformats.org/officeDocument/2006/relationships/tags" Target="../tags/tag198.xml"/><Relationship Id="rId9" Type="http://schemas.openxmlformats.org/officeDocument/2006/relationships/tags" Target="../tags/tag20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image" Target="../media/image1.emf"/><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oleObject" Target="../embeddings/oleObject19.bin"/><Relationship Id="rId5" Type="http://schemas.openxmlformats.org/officeDocument/2006/relationships/tags" Target="../tags/tag208.xml"/><Relationship Id="rId10" Type="http://schemas.openxmlformats.org/officeDocument/2006/relationships/slideMaster" Target="../slideMasters/slideMaster2.xml"/><Relationship Id="rId4" Type="http://schemas.openxmlformats.org/officeDocument/2006/relationships/tags" Target="../tags/tag207.xml"/><Relationship Id="rId9" Type="http://schemas.openxmlformats.org/officeDocument/2006/relationships/tags" Target="../tags/tag21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image" Target="../media/image14.emf"/><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oleObject" Target="../embeddings/oleObject20.bin"/><Relationship Id="rId5" Type="http://schemas.openxmlformats.org/officeDocument/2006/relationships/tags" Target="../tags/tag217.xml"/><Relationship Id="rId10" Type="http://schemas.openxmlformats.org/officeDocument/2006/relationships/slideMaster" Target="../slideMasters/slideMaster2.xml"/><Relationship Id="rId4" Type="http://schemas.openxmlformats.org/officeDocument/2006/relationships/tags" Target="../tags/tag216.xml"/><Relationship Id="rId9" Type="http://schemas.openxmlformats.org/officeDocument/2006/relationships/tags" Target="../tags/tag22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29.xml"/><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14.emf"/><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oleObject" Target="../embeddings/oleObject21.bin"/><Relationship Id="rId5" Type="http://schemas.openxmlformats.org/officeDocument/2006/relationships/tags" Target="../tags/tag226.xml"/><Relationship Id="rId10" Type="http://schemas.openxmlformats.org/officeDocument/2006/relationships/slideMaster" Target="../slideMasters/slideMaster2.xml"/><Relationship Id="rId4" Type="http://schemas.openxmlformats.org/officeDocument/2006/relationships/tags" Target="../tags/tag225.xml"/><Relationship Id="rId9" Type="http://schemas.openxmlformats.org/officeDocument/2006/relationships/tags" Target="../tags/tag230.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38.xml"/><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image" Target="../media/image1.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oleObject" Target="../embeddings/oleObject22.bin"/><Relationship Id="rId5" Type="http://schemas.openxmlformats.org/officeDocument/2006/relationships/tags" Target="../tags/tag235.xml"/><Relationship Id="rId10" Type="http://schemas.openxmlformats.org/officeDocument/2006/relationships/slideMaster" Target="../slideMasters/slideMaster2.xml"/><Relationship Id="rId4" Type="http://schemas.openxmlformats.org/officeDocument/2006/relationships/tags" Target="../tags/tag234.xml"/><Relationship Id="rId9" Type="http://schemas.openxmlformats.org/officeDocument/2006/relationships/tags" Target="../tags/tag239.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47.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1.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oleObject" Target="../embeddings/oleObject23.bin"/><Relationship Id="rId5" Type="http://schemas.openxmlformats.org/officeDocument/2006/relationships/tags" Target="../tags/tag244.xml"/><Relationship Id="rId10" Type="http://schemas.openxmlformats.org/officeDocument/2006/relationships/slideMaster" Target="../slideMasters/slideMaster2.xml"/><Relationship Id="rId4" Type="http://schemas.openxmlformats.org/officeDocument/2006/relationships/tags" Target="../tags/tag243.xml"/><Relationship Id="rId9" Type="http://schemas.openxmlformats.org/officeDocument/2006/relationships/tags" Target="../tags/tag24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Master" Target="../slideMasters/slideMaster2.xml"/><Relationship Id="rId5" Type="http://schemas.openxmlformats.org/officeDocument/2006/relationships/tags" Target="../tags/tag253.xml"/><Relationship Id="rId4" Type="http://schemas.openxmlformats.org/officeDocument/2006/relationships/tags" Target="../tags/tag25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slideMaster" Target="../slideMasters/slideMaster2.xml"/><Relationship Id="rId4" Type="http://schemas.openxmlformats.org/officeDocument/2006/relationships/tags" Target="../tags/tag257.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260.xml"/><Relationship Id="rId7" Type="http://schemas.openxmlformats.org/officeDocument/2006/relationships/image" Target="../media/image10.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4.jpeg"/><Relationship Id="rId5" Type="http://schemas.openxmlformats.org/officeDocument/2006/relationships/slideMaster" Target="../slideMasters/slideMaster2.xml"/><Relationship Id="rId10" Type="http://schemas.openxmlformats.org/officeDocument/2006/relationships/image" Target="../media/image7.emf"/><Relationship Id="rId4" Type="http://schemas.openxmlformats.org/officeDocument/2006/relationships/tags" Target="../tags/tag261.xml"/><Relationship Id="rId9" Type="http://schemas.openxmlformats.org/officeDocument/2006/relationships/oleObject" Target="../embeddings/oleObject24.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8.emf"/></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image" Target="../media/image6.svg"/><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image" Target="../media/image5.pn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image" Target="../media/image4.jpeg"/><Relationship Id="rId5" Type="http://schemas.openxmlformats.org/officeDocument/2006/relationships/tags" Target="../tags/tag286.xml"/><Relationship Id="rId15" Type="http://schemas.openxmlformats.org/officeDocument/2006/relationships/image" Target="../media/image7.emf"/><Relationship Id="rId10" Type="http://schemas.openxmlformats.org/officeDocument/2006/relationships/slideMaster" Target="../slideMasters/slideMaster3.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oleObject" Target="../embeddings/oleObject2.bin"/></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3.xml"/><Relationship Id="rId7" Type="http://schemas.openxmlformats.org/officeDocument/2006/relationships/tags" Target="../tags/tag297.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tags" Target="../tags/tag296.xml"/><Relationship Id="rId5" Type="http://schemas.openxmlformats.org/officeDocument/2006/relationships/tags" Target="../tags/tag295.xml"/><Relationship Id="rId10" Type="http://schemas.openxmlformats.org/officeDocument/2006/relationships/image" Target="../media/image1.emf"/><Relationship Id="rId4" Type="http://schemas.openxmlformats.org/officeDocument/2006/relationships/tags" Target="../tags/tag294.xml"/><Relationship Id="rId9"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8.emf"/><Relationship Id="rId4" Type="http://schemas.openxmlformats.org/officeDocument/2006/relationships/tags" Target="../tags/tag57.xml"/><Relationship Id="rId9"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1.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oleObject" Target="../embeddings/oleObject6.bin"/><Relationship Id="rId5" Type="http://schemas.openxmlformats.org/officeDocument/2006/relationships/tags" Target="../tags/tag65.xml"/><Relationship Id="rId10" Type="http://schemas.openxmlformats.org/officeDocument/2006/relationships/slideMaster" Target="../slideMasters/slideMaster1.xml"/><Relationship Id="rId4" Type="http://schemas.openxmlformats.org/officeDocument/2006/relationships/tags" Target="../tags/tag64.xml"/><Relationship Id="rId9" Type="http://schemas.openxmlformats.org/officeDocument/2006/relationships/tags" Target="../tags/tag69.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1.emf"/><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oleObject" Target="../embeddings/oleObject7.bin"/><Relationship Id="rId5" Type="http://schemas.openxmlformats.org/officeDocument/2006/relationships/tags" Target="../tags/tag74.xml"/><Relationship Id="rId10" Type="http://schemas.openxmlformats.org/officeDocument/2006/relationships/slideMaster" Target="../slideMasters/slideMaster1.xml"/><Relationship Id="rId4" Type="http://schemas.openxmlformats.org/officeDocument/2006/relationships/tags" Target="../tags/tag73.xml"/><Relationship Id="rId9" Type="http://schemas.openxmlformats.org/officeDocument/2006/relationships/tags" Target="../tags/tag78.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1.emf"/><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oleObject" Target="../embeddings/oleObject8.bin"/><Relationship Id="rId5" Type="http://schemas.openxmlformats.org/officeDocument/2006/relationships/tags" Target="../tags/tag83.xml"/><Relationship Id="rId10" Type="http://schemas.openxmlformats.org/officeDocument/2006/relationships/slideMaster" Target="../slideMasters/slideMaster1.xml"/><Relationship Id="rId4" Type="http://schemas.openxmlformats.org/officeDocument/2006/relationships/tags" Target="../tags/tag82.xml"/><Relationship Id="rId9" Type="http://schemas.openxmlformats.org/officeDocument/2006/relationships/tags" Target="../tags/tag8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FFFFFF"/>
        </a:solidFill>
        <a:effectLst/>
      </p:bgPr>
    </p:bg>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BCFEF986-9186-F0C0-29CC-344333767E31}"/>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FB5CAFB0-12DB-3ECB-96AD-62B18CAF3B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17" name="logoimage" hidden="1">
            <a:extLst>
              <a:ext uri="{FF2B5EF4-FFF2-40B4-BE49-F238E27FC236}">
                <a16:creationId xmlns:a16="http://schemas.microsoft.com/office/drawing/2014/main" id="{949772D7-BAE9-BB95-C2D5-92588AD0D7EC}"/>
              </a:ext>
            </a:extLst>
          </p:cNvPr>
          <p:cNvGrpSpPr/>
          <p:nvPr userDrawn="1">
            <p:custDataLst>
              <p:tags r:id="rId4"/>
            </p:custDataLst>
          </p:nvPr>
        </p:nvGrpSpPr>
        <p:grpSpPr>
          <a:xfrm>
            <a:off x="551942" y="481160"/>
            <a:ext cx="1893201" cy="585216"/>
            <a:chOff x="551942" y="481160"/>
            <a:chExt cx="1893201" cy="585216"/>
          </a:xfrm>
        </p:grpSpPr>
        <p:sp>
          <p:nvSpPr>
            <p:cNvPr id="5" name="AutoShape 3" hidden="1">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hidden="1">
              <a:extLst>
                <a:ext uri="{FF2B5EF4-FFF2-40B4-BE49-F238E27FC236}">
                  <a16:creationId xmlns:a16="http://schemas.microsoft.com/office/drawing/2014/main" id="{20C9A1A2-5968-4C0E-9E0B-C061BA0E7F39}"/>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userDrawn="1">
            <p:ph type="pic" sz="quarter" idx="14" hasCustomPrompt="1"/>
            <p:custDataLst>
              <p:tags r:id="rId5"/>
            </p:custDataLst>
          </p:nvPr>
        </p:nvSpPr>
        <p:spPr>
          <a:xfrm>
            <a:off x="551942" y="4984025"/>
            <a:ext cx="1901952" cy="969264"/>
          </a:xfrm>
          <a:prstGeom prst="rect">
            <a:avLst/>
          </a:prstGeom>
        </p:spPr>
        <p:txBody>
          <a:bodyPr>
            <a:noAutofit/>
          </a:bodyPr>
          <a:lstStyle>
            <a:lvl1pPr algn="ctr">
              <a:defRPr sz="1200">
                <a:solidFill>
                  <a:schemeClr val="tx2"/>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userDrawn="1">
            <p:ph type="body" sz="quarter" idx="13" hasCustomPrompt="1"/>
            <p:custDataLst>
              <p:tags r:id="rId6"/>
            </p:custDataLst>
          </p:nvPr>
        </p:nvSpPr>
        <p:spPr>
          <a:xfrm>
            <a:off x="554736" y="4510168"/>
            <a:ext cx="6016752" cy="215444"/>
          </a:xfrm>
          <a:prstGeom prst="rect">
            <a:avLst/>
          </a:prstGeom>
        </p:spPr>
        <p:txBody>
          <a:bodyPr wrap="square">
            <a:noAutofit/>
          </a:bodyPr>
          <a:lstStyle>
            <a:lvl1pPr>
              <a:buNone/>
              <a:defRPr sz="1400">
                <a:solidFill>
                  <a:schemeClr val="tx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userDrawn="1">
            <p:ph type="subTitle" idx="1"/>
            <p:custDataLst>
              <p:tags r:id="rId7"/>
            </p:custDataLst>
          </p:nvPr>
        </p:nvSpPr>
        <p:spPr>
          <a:xfrm>
            <a:off x="551942" y="4092559"/>
            <a:ext cx="6016752" cy="307777"/>
          </a:xfrm>
          <a:prstGeom prst="rect">
            <a:avLst/>
          </a:prstGeom>
        </p:spPr>
        <p:txBody>
          <a:bodyPr wrap="square">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userDrawn="1">
            <p:ph type="title"/>
            <p:custDataLst>
              <p:tags r:id="rId8"/>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2"/>
                </a:solidFill>
              </a:defRPr>
            </a:lvl1pPr>
          </a:lstStyle>
          <a:p>
            <a:r>
              <a:rPr lang="en-US"/>
              <a:t>Click to edit Master title style</a:t>
            </a:r>
          </a:p>
        </p:txBody>
      </p:sp>
      <p:sp>
        <p:nvSpPr>
          <p:cNvPr id="2" name="Disclaimer-English (United States)">
            <a:extLst>
              <a:ext uri="{FF2B5EF4-FFF2-40B4-BE49-F238E27FC236}">
                <a16:creationId xmlns:a16="http://schemas.microsoft.com/office/drawing/2014/main" id="{E1AFA472-A065-C4A8-45DA-6825E3FFBAE8}"/>
              </a:ext>
            </a:extLst>
          </p:cNvPr>
          <p:cNvSpPr>
            <a:spLocks noChangeArrowheads="1"/>
          </p:cNvSpPr>
          <p:nvPr userDrawn="1">
            <p:custDataLst>
              <p:tags r:id="rId9"/>
            </p:custDataLst>
          </p:nvPr>
        </p:nvSpPr>
        <p:spPr bwMode="black">
          <a:xfrm>
            <a:off x="551941" y="6190488"/>
            <a:ext cx="108853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r>
              <a:rPr lang="en-US" sz="800">
                <a:solidFill>
                  <a:schemeClr val="bg1"/>
                </a:solidFill>
                <a:effectLst/>
                <a:latin typeface="Aptos" panose="020B0004020202020204" pitchFamily="34" charset="0"/>
                <a:ea typeface="Times New Roman" panose="02020603050405020304" pitchFamily="18" charset="0"/>
                <a:cs typeface="Aptos" panose="020B0004020202020204" pitchFamily="34" charset="0"/>
              </a:rPr>
              <a:t>CONFIDENTIAL AND PROPRIETARY | © 2025 McKinsey &amp; Company. This document is the property of McKinsey &amp; Company, Inc., Washington D.C. (“McKinsey”) and must not be disclosed outside the Government or be duplicated, used, or disclosed—in whole or in part—for any purpose. The Government shall have the right to duplicate, use, or disclose the data to the extent provided in the resulting contract and subject to the limitations of the Texas Public Information Act, Tex. Gov’t Code §§ 552.1101; 552.104(a); 552.110 et seq. (“Act”) and other applicable law. This document contains confidential and proprietary information; confidential trade secret, commercial or financial information; information that, if released, would give advantage to a competitor; and personal private information that is exempt from disclosure under the Act and other applicable law. Accordingly, no portion of this document should be released without prior consultation with McKinsey.</a:t>
            </a:r>
            <a:endParaRPr lang="en-US" sz="800">
              <a:solidFill>
                <a:schemeClr val="bg1"/>
              </a:solidFill>
            </a:endParaRP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46221"/>
          </a:xfrm>
        </p:spPr>
        <p:txBody>
          <a:bodyPr anchor="t" anchorCtr="0">
            <a:spAutoFit/>
          </a:bodyPr>
          <a:lstStyle/>
          <a:p>
            <a:r>
              <a:rPr lang="en-US" sz="1600"/>
              <a:t>Click to edit Master subtitle style</a:t>
            </a:r>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0323" y="78768"/>
            <a:ext cx="346694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25798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0234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7"/>
            </p:custDataLst>
          </p:nvPr>
        </p:nvSpPr>
        <p:spPr>
          <a:xfrm>
            <a:off x="9116813" y="78768"/>
            <a:ext cx="2520451" cy="123111"/>
          </a:xfrm>
        </p:spPr>
        <p:txBody>
          <a:bodyPr wrap="square" anchor="ctr" anchorCtr="0">
            <a:spAutoFit/>
          </a:bodyPr>
          <a:lstStyle>
            <a:lvl1pPr algn="r">
              <a:defRPr sz="800">
                <a:latin typeface="+mn-lt"/>
              </a:defRPr>
            </a:lvl1pPr>
          </a:lstStyle>
          <a:p>
            <a:pPr lvl="0"/>
            <a:r>
              <a:rPr lang="en-US"/>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8"/>
            </p:custDataLst>
          </p:nvPr>
        </p:nvSpPr>
        <p:spPr>
          <a:xfrm>
            <a:off x="554736" y="182372"/>
            <a:ext cx="7918704"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9"/>
            </p:custDataLst>
          </p:nvPr>
        </p:nvSpPr>
        <p:spPr>
          <a:xfrm>
            <a:off x="554736" y="903861"/>
            <a:ext cx="7918704"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208379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14" name="SlideLogoText" hidden="1">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5"/>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9774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hidden="1">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10" name="Background">
            <a:extLst>
              <a:ext uri="{FF2B5EF4-FFF2-40B4-BE49-F238E27FC236}">
                <a16:creationId xmlns:a16="http://schemas.microsoft.com/office/drawing/2014/main" id="{7F09DF09-7587-AE72-141E-A41B41F94451}"/>
              </a:ext>
            </a:extLst>
          </p:cNvPr>
          <p:cNvPicPr>
            <a:picLocks noChangeAspect="1"/>
          </p:cNvPicPr>
          <p:nvPr userDrawn="1">
            <p:custDataLst>
              <p:tags r:id="rId1"/>
            </p:custDataLst>
          </p:nvPr>
        </p:nvPicPr>
        <p:blipFill>
          <a:blip r:embed="rId6"/>
          <a:stretch>
            <a:fillRect/>
          </a:stretch>
        </p:blipFill>
        <p:spPr>
          <a:xfrm>
            <a:off x="0" y="0"/>
            <a:ext cx="12192000" cy="6858000"/>
          </a:xfrm>
          <a:prstGeom prst="rect">
            <a:avLst/>
          </a:prstGeom>
        </p:spPr>
      </p:pic>
      <p:pic>
        <p:nvPicPr>
          <p:cNvPr id="5" name="Partnership" hidden="1">
            <a:extLst>
              <a:ext uri="{FF2B5EF4-FFF2-40B4-BE49-F238E27FC236}">
                <a16:creationId xmlns:a16="http://schemas.microsoft.com/office/drawing/2014/main" id="{90886F1E-7A28-AA11-3C3E-8B020F3D98D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2"/>
            </p:custDataLst>
            <p:extLst>
              <p:ext uri="{D42A27DB-BD31-4B8C-83A1-F6EECF244321}">
                <p14:modId xmlns:p14="http://schemas.microsoft.com/office/powerpoint/2010/main" val="387788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4" imgH="344" progId="TCLayout.ActiveDocument.1">
                  <p:embed/>
                </p:oleObj>
              </mc:Choice>
              <mc:Fallback>
                <p:oleObj name="think-cell Slide" r:id="rId9"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1" name="logoimage" hidden="1">
            <a:extLst>
              <a:ext uri="{FF2B5EF4-FFF2-40B4-BE49-F238E27FC236}">
                <a16:creationId xmlns:a16="http://schemas.microsoft.com/office/drawing/2014/main" id="{732728C7-2C89-08A1-41A9-162BDB8C5CB9}"/>
              </a:ext>
            </a:extLst>
          </p:cNvPr>
          <p:cNvGrpSpPr/>
          <p:nvPr userDrawn="1">
            <p:custDataLst>
              <p:tags r:id="rId3"/>
            </p:custDataLst>
          </p:nvPr>
        </p:nvGrpSpPr>
        <p:grpSpPr>
          <a:xfrm>
            <a:off x="549271" y="481160"/>
            <a:ext cx="1893201" cy="585216"/>
            <a:chOff x="549271" y="481160"/>
            <a:chExt cx="1893201" cy="585216"/>
          </a:xfrm>
        </p:grpSpPr>
        <p:sp>
          <p:nvSpPr>
            <p:cNvPr id="14" name="AutoShape 3" hidden="1">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549271"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15" name="Freeform 5" hidden="1">
              <a:extLst>
                <a:ext uri="{FF2B5EF4-FFF2-40B4-BE49-F238E27FC236}">
                  <a16:creationId xmlns:a16="http://schemas.microsoft.com/office/drawing/2014/main" id="{FC37904A-905D-4FD7-8DD4-604C419D9AB5}"/>
                </a:ext>
              </a:extLst>
            </p:cNvPr>
            <p:cNvSpPr>
              <a:spLocks noEditPoints="1"/>
            </p:cNvSpPr>
            <p:nvPr userDrawn="1"/>
          </p:nvSpPr>
          <p:spPr bwMode="black">
            <a:xfrm>
              <a:off x="549271"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rgbClr val="FFFFFF"/>
        </a:solidFill>
        <a:effectLst/>
      </p:bgPr>
    </p:bg>
    <p:spTree>
      <p:nvGrpSpPr>
        <p:cNvPr id="1" name=""/>
        <p:cNvGrpSpPr/>
        <p:nvPr/>
      </p:nvGrpSpPr>
      <p:grpSpPr>
        <a:xfrm>
          <a:off x="0" y="0"/>
          <a:ext cx="0" cy="0"/>
          <a:chOff x="0" y="0"/>
          <a:chExt cx="0" cy="0"/>
        </a:xfrm>
      </p:grpSpPr>
      <p:pic>
        <p:nvPicPr>
          <p:cNvPr id="10" name="Background">
            <a:extLst>
              <a:ext uri="{FF2B5EF4-FFF2-40B4-BE49-F238E27FC236}">
                <a16:creationId xmlns:a16="http://schemas.microsoft.com/office/drawing/2014/main" id="{0E1AA1CA-B589-A148-3F5A-385105B9B6B6}"/>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6" name="Partnership" hidden="1">
            <a:extLst>
              <a:ext uri="{FF2B5EF4-FFF2-40B4-BE49-F238E27FC236}">
                <a16:creationId xmlns:a16="http://schemas.microsoft.com/office/drawing/2014/main" id="{A820C1EA-1C46-FBE2-06AE-01690E3DC46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3" name="Object 2" hidden="1">
            <a:extLst>
              <a:ext uri="{FF2B5EF4-FFF2-40B4-BE49-F238E27FC236}">
                <a16:creationId xmlns:a16="http://schemas.microsoft.com/office/drawing/2014/main" id="{7BEFF58C-83CF-420F-BF45-F188AE9E7308}"/>
              </a:ext>
            </a:extLst>
          </p:cNvPr>
          <p:cNvGraphicFramePr>
            <a:graphicFrameLocks noChangeAspect="1"/>
          </p:cNvGraphicFramePr>
          <p:nvPr userDrawn="1">
            <p:custDataLst>
              <p:tags r:id="rId2"/>
            </p:custDataLst>
            <p:extLst>
              <p:ext uri="{D42A27DB-BD31-4B8C-83A1-F6EECF244321}">
                <p14:modId xmlns:p14="http://schemas.microsoft.com/office/powerpoint/2010/main" val="1340021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3" name="Object 2" hidden="1">
                        <a:extLst>
                          <a:ext uri="{FF2B5EF4-FFF2-40B4-BE49-F238E27FC236}">
                            <a16:creationId xmlns:a16="http://schemas.microsoft.com/office/drawing/2014/main" id="{7BEFF58C-83CF-420F-BF45-F188AE9E730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EC3B16-0840-4135-8BED-D45704C3559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ClientLogo">
            <a:extLst>
              <a:ext uri="{FF2B5EF4-FFF2-40B4-BE49-F238E27FC236}">
                <a16:creationId xmlns:a16="http://schemas.microsoft.com/office/drawing/2014/main" id="{5A541723-8353-4CC2-AFDA-19C8B3B786BF}"/>
              </a:ext>
            </a:extLst>
          </p:cNvPr>
          <p:cNvSpPr>
            <a:spLocks noGrp="1"/>
          </p:cNvSpPr>
          <p:nvPr>
            <p:ph type="pic" sz="quarter" idx="14" hasCustomPrompt="1"/>
            <p:custDataLst>
              <p:tags r:id="rId4"/>
            </p:custDataLst>
          </p:nvPr>
        </p:nvSpPr>
        <p:spPr>
          <a:xfrm>
            <a:off x="551942" y="4984025"/>
            <a:ext cx="1901952" cy="969264"/>
          </a:xfrm>
          <a:prstGeom prst="rect">
            <a:avLst/>
          </a:prstGeom>
        </p:spPr>
        <p:txBody>
          <a:bodyPr>
            <a:noAutofit/>
          </a:bodyPr>
          <a:lstStyle>
            <a:lvl1pPr algn="ctr">
              <a:defRPr sz="1200">
                <a:solidFill>
                  <a:schemeClr val="tx1"/>
                </a:solidFill>
              </a:defRPr>
            </a:lvl1pPr>
          </a:lstStyle>
          <a:p>
            <a:r>
              <a:rPr lang="en-US"/>
              <a:t>Client logo goes here.</a:t>
            </a:r>
          </a:p>
        </p:txBody>
      </p:sp>
      <p:sp>
        <p:nvSpPr>
          <p:cNvPr id="13" name="Documenttype">
            <a:extLst>
              <a:ext uri="{FF2B5EF4-FFF2-40B4-BE49-F238E27FC236}">
                <a16:creationId xmlns:a16="http://schemas.microsoft.com/office/drawing/2014/main" id="{A8F38EAB-8863-4F94-ACD0-B6D27373BCC1}"/>
              </a:ext>
            </a:extLst>
          </p:cNvPr>
          <p:cNvSpPr>
            <a:spLocks noGrp="1"/>
          </p:cNvSpPr>
          <p:nvPr>
            <p:ph type="body" sz="quarter" idx="13" hasCustomPrompt="1"/>
            <p:custDataLst>
              <p:tags r:id="rId5"/>
            </p:custDataLst>
          </p:nvPr>
        </p:nvSpPr>
        <p:spPr>
          <a:xfrm>
            <a:off x="551942" y="4510168"/>
            <a:ext cx="6016752" cy="215444"/>
          </a:xfrm>
          <a:prstGeom prst="rect">
            <a:avLst/>
          </a:prstGeom>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6C219131-971A-4BF6-8DFB-186691126F2C}"/>
              </a:ext>
            </a:extLst>
          </p:cNvPr>
          <p:cNvSpPr>
            <a:spLocks noGrp="1"/>
          </p:cNvSpPr>
          <p:nvPr>
            <p:ph type="subTitle" idx="1"/>
            <p:custDataLst>
              <p:tags r:id="rId6"/>
            </p:custDataLst>
          </p:nvPr>
        </p:nvSpPr>
        <p:spPr>
          <a:xfrm>
            <a:off x="551942" y="4092559"/>
            <a:ext cx="6016752" cy="307777"/>
          </a:xfrm>
          <a:prstGeom prst="rect">
            <a:avLst/>
          </a:prstGeom>
        </p:spPr>
        <p:txBody>
          <a:bodyPr wrap="square">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itle">
            <a:extLst>
              <a:ext uri="{FF2B5EF4-FFF2-40B4-BE49-F238E27FC236}">
                <a16:creationId xmlns:a16="http://schemas.microsoft.com/office/drawing/2014/main" id="{B280F3D7-8B5E-4751-907E-C1D9BEBFDCB8}"/>
              </a:ext>
            </a:extLst>
          </p:cNvPr>
          <p:cNvSpPr>
            <a:spLocks noGrp="1"/>
          </p:cNvSpPr>
          <p:nvPr>
            <p:ph type="title"/>
            <p:custDataLst>
              <p:tags r:id="rId7"/>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1"/>
                </a:solidFill>
              </a:defRPr>
            </a:lvl1pPr>
          </a:lstStyle>
          <a:p>
            <a:r>
              <a:rPr lang="en-US"/>
              <a:t>Click to edit Master title style</a:t>
            </a:r>
          </a:p>
        </p:txBody>
      </p:sp>
      <p:sp>
        <p:nvSpPr>
          <p:cNvPr id="25" name="Disclaimer-English (United States)">
            <a:extLst>
              <a:ext uri="{FF2B5EF4-FFF2-40B4-BE49-F238E27FC236}">
                <a16:creationId xmlns:a16="http://schemas.microsoft.com/office/drawing/2014/main" id="{365FDE2E-B4AC-48A0-8D5A-94F648AEA896}"/>
              </a:ext>
            </a:extLst>
          </p:cNvPr>
          <p:cNvSpPr>
            <a:spLocks noChangeArrowheads="1"/>
          </p:cNvSpPr>
          <p:nvPr userDrawn="1">
            <p:custDataLst>
              <p:tags r:id="rId8"/>
            </p:custDataLst>
          </p:nvPr>
        </p:nvSpPr>
        <p:spPr bwMode="black">
          <a:xfrm>
            <a:off x="551942" y="6190488"/>
            <a:ext cx="399592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750">
                <a:solidFill>
                  <a:schemeClr val="tx1"/>
                </a:solidFill>
                <a:latin typeface="+mn-lt"/>
              </a:rPr>
              <a:t>CONFIDENTIAL AND PROPRIETARY</a:t>
            </a:r>
          </a:p>
          <a:p>
            <a:pPr defTabSz="804863" eaLnBrk="0" hangingPunct="0"/>
            <a:r>
              <a:rPr lang="en-US" sz="750">
                <a:solidFill>
                  <a:schemeClr val="tx1"/>
                </a:solidFill>
                <a:latin typeface="+mn-lt"/>
              </a:rPr>
              <a:t>Any use of this material without specific permission is strictly prohibited</a:t>
            </a:r>
          </a:p>
        </p:txBody>
      </p:sp>
      <p:grpSp>
        <p:nvGrpSpPr>
          <p:cNvPr id="11" name="logoimage" hidden="1">
            <a:extLst>
              <a:ext uri="{FF2B5EF4-FFF2-40B4-BE49-F238E27FC236}">
                <a16:creationId xmlns:a16="http://schemas.microsoft.com/office/drawing/2014/main" id="{1CF91F61-1A9C-80E4-FFA2-69DB20BBACC3}"/>
              </a:ext>
            </a:extLst>
          </p:cNvPr>
          <p:cNvGrpSpPr/>
          <p:nvPr userDrawn="1">
            <p:custDataLst>
              <p:tags r:id="rId9"/>
            </p:custDataLst>
          </p:nvPr>
        </p:nvGrpSpPr>
        <p:grpSpPr>
          <a:xfrm>
            <a:off x="551942" y="481160"/>
            <a:ext cx="1893201" cy="585216"/>
            <a:chOff x="551942" y="481160"/>
            <a:chExt cx="1893201" cy="585216"/>
          </a:xfrm>
        </p:grpSpPr>
        <p:sp>
          <p:nvSpPr>
            <p:cNvPr id="18" name="AutoShape 3" hidden="1">
              <a:extLst>
                <a:ext uri="{FF2B5EF4-FFF2-40B4-BE49-F238E27FC236}">
                  <a16:creationId xmlns:a16="http://schemas.microsoft.com/office/drawing/2014/main" id="{E8A472B5-EC20-41F1-91D8-281D2B5D8D1E}"/>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2" name="Freeform 5" hidden="1">
              <a:extLst>
                <a:ext uri="{FF2B5EF4-FFF2-40B4-BE49-F238E27FC236}">
                  <a16:creationId xmlns:a16="http://schemas.microsoft.com/office/drawing/2014/main" id="{B5153A5B-4B89-4D4A-96F0-F9AFF4E7D0F5}"/>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Tree>
    <p:extLst>
      <p:ext uri="{BB962C8B-B14F-4D97-AF65-F5344CB8AC3E}">
        <p14:creationId xmlns:p14="http://schemas.microsoft.com/office/powerpoint/2010/main" val="26885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53085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2" name="2. Slide Title">
            <a:extLst>
              <a:ext uri="{FF2B5EF4-FFF2-40B4-BE49-F238E27FC236}">
                <a16:creationId xmlns:a16="http://schemas.microsoft.com/office/drawing/2014/main" id="{0BDEB94E-58BF-43E2-8FF2-DCDA24AD4E9D}"/>
              </a:ext>
            </a:extLst>
          </p:cNvPr>
          <p:cNvSpPr>
            <a:spLocks noGrp="1"/>
          </p:cNvSpPr>
          <p:nvPr>
            <p:ph type="title"/>
            <p:custDataLst>
              <p:tags r:id="rId5"/>
            </p:custDataLst>
          </p:nvPr>
        </p:nvSpPr>
        <p:spPr>
          <a:xfrm>
            <a:off x="554736" y="18237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A865C2CC-D12C-4517-9906-7CCD161322EB}"/>
              </a:ext>
            </a:extLst>
          </p:cNvPr>
          <p:cNvSpPr>
            <a:spLocks noGrp="1"/>
          </p:cNvSpPr>
          <p:nvPr>
            <p:ph type="subTitle" idx="1"/>
            <p:custDataLst>
              <p:tags r:id="rId6"/>
            </p:custDataLst>
          </p:nvPr>
        </p:nvSpPr>
        <p:spPr>
          <a:xfrm>
            <a:off x="554736" y="903861"/>
            <a:ext cx="11082528" cy="246221"/>
          </a:xfrm>
        </p:spPr>
        <p:txBody>
          <a:bodyPr anchor="t" anchorCtr="0">
            <a:spAutoFit/>
          </a:bodyPr>
          <a:lstStyle/>
          <a:p>
            <a:r>
              <a:rPr lang="en-US" sz="1600"/>
              <a:t>Click to edit Master subtitle style</a:t>
            </a:r>
          </a:p>
        </p:txBody>
      </p:sp>
      <p:sp>
        <p:nvSpPr>
          <p:cNvPr id="17" name="1. On-page tracker">
            <a:extLst>
              <a:ext uri="{FF2B5EF4-FFF2-40B4-BE49-F238E27FC236}">
                <a16:creationId xmlns:a16="http://schemas.microsoft.com/office/drawing/2014/main" id="{FE52895E-A8CE-4207-AC48-2296C3D01401}"/>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451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86FA29AF-027A-4D55-B276-E2DD256DB988}"/>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92196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728AF3-A71A-4C7A-97DE-605BB9E1802D}"/>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2829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A466E0-AD73-4F3A-9B78-5C1BB1238B16}"/>
              </a:ext>
            </a:extLst>
          </p:cNvPr>
          <p:cNvGraphicFramePr>
            <a:graphicFrameLocks noChangeAspect="1"/>
          </p:cNvGraphicFramePr>
          <p:nvPr userDrawn="1">
            <p:custDataLst>
              <p:tags r:id="rId1"/>
            </p:custDataLst>
            <p:extLst>
              <p:ext uri="{D42A27DB-BD31-4B8C-83A1-F6EECF244321}">
                <p14:modId xmlns:p14="http://schemas.microsoft.com/office/powerpoint/2010/main" val="1814298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70A466E0-AD73-4F3A-9B78-5C1BB1238B1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2DFA4F-F49F-468D-B19A-F0D9ACACF90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54D7CBA4-82F6-465D-A903-99498223AB1A}"/>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7750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5A42E5-8A95-48CC-91A7-EC09BEF8D283}"/>
              </a:ext>
            </a:extLst>
          </p:cNvPr>
          <p:cNvGraphicFramePr>
            <a:graphicFrameLocks noChangeAspect="1"/>
          </p:cNvGraphicFramePr>
          <p:nvPr userDrawn="1">
            <p:custDataLst>
              <p:tags r:id="rId1"/>
            </p:custDataLst>
            <p:extLst>
              <p:ext uri="{D42A27DB-BD31-4B8C-83A1-F6EECF244321}">
                <p14:modId xmlns:p14="http://schemas.microsoft.com/office/powerpoint/2010/main" val="4181396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965A42E5-8A95-48CC-91A7-EC09BEF8D2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6343A1-B4C8-41A2-9540-F666771DD09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p:spPr>
        <p:txBody>
          <a:bodyPr wrap="square" anchor="t">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3" name="1. On-page tracker">
            <a:extLst>
              <a:ext uri="{FF2B5EF4-FFF2-40B4-BE49-F238E27FC236}">
                <a16:creationId xmlns:a16="http://schemas.microsoft.com/office/drawing/2014/main" id="{F4C99502-105F-4A25-9FB4-3478945E9EF7}"/>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3126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4259948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F2AED7-361B-4221-9AF6-77A108DA0C2B}"/>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hidden="1">
            <a:extLst>
              <a:ext uri="{FF2B5EF4-FFF2-40B4-BE49-F238E27FC236}">
                <a16:creationId xmlns:a16="http://schemas.microsoft.com/office/drawing/2014/main" id="{7D03BAA3-96F1-4B7C-895E-B9B8CFDDA50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6"/>
            </p:custDataLst>
          </p:nvPr>
        </p:nvSpPr>
        <p:spPr>
          <a:xfrm>
            <a:off x="554736" y="2744369"/>
            <a:ext cx="2514600" cy="769441"/>
          </a:xfrm>
        </p:spPr>
        <p:txBody>
          <a:bodyPr vert="horz" anchor="b">
            <a:noAutofit/>
          </a:bodyPr>
          <a:lstStyle>
            <a:lvl1pPr>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7"/>
            </p:custDataLst>
          </p:nvPr>
        </p:nvSpPr>
        <p:spPr>
          <a:xfrm>
            <a:off x="554736" y="3659644"/>
            <a:ext cx="2514600" cy="492443"/>
          </a:xfrm>
        </p:spPr>
        <p:txBody>
          <a:bodyPr wrap="square" anchor="t">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5" name="1. On-page tracker">
            <a:extLst>
              <a:ext uri="{FF2B5EF4-FFF2-40B4-BE49-F238E27FC236}">
                <a16:creationId xmlns:a16="http://schemas.microsoft.com/office/drawing/2014/main" id="{3DF66089-C2CC-4E6A-A7ED-0B333FCF2C47}"/>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98964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4210378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67A342-8C8E-4A76-A2F2-1541645630A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hidden="1">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6"/>
            </p:custDataLst>
          </p:nvPr>
        </p:nvSpPr>
        <p:spPr>
          <a:xfrm>
            <a:off x="554736" y="2744369"/>
            <a:ext cx="3465576" cy="769441"/>
          </a:xfrm>
          <a:prstGeom prst="rect">
            <a:avLst/>
          </a:prstGeom>
        </p:spPr>
        <p:txBody>
          <a:bodyPr vert="horz" wrap="square" anchor="b">
            <a:noAutofit/>
          </a:bodyPr>
          <a:lstStyle>
            <a:lvl1pPr algn="l">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7"/>
            </p:custDataLst>
          </p:nvPr>
        </p:nvSpPr>
        <p:spPr>
          <a:xfrm>
            <a:off x="554735" y="3659644"/>
            <a:ext cx="3465575" cy="246221"/>
          </a:xfrm>
        </p:spPr>
        <p:txBody>
          <a:bodyPr wrap="square" anchor="t">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9" name="1. On-page tracker">
            <a:extLst>
              <a:ext uri="{FF2B5EF4-FFF2-40B4-BE49-F238E27FC236}">
                <a16:creationId xmlns:a16="http://schemas.microsoft.com/office/drawing/2014/main" id="{EDC5E9D8-BFBA-409D-B6E5-65A580E73B61}"/>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0172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1"/>
            </p:custDataLst>
            <p:extLst>
              <p:ext uri="{D42A27DB-BD31-4B8C-83A1-F6EECF244321}">
                <p14:modId xmlns:p14="http://schemas.microsoft.com/office/powerpoint/2010/main" val="2030535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7"/>
            </p:custDataLst>
          </p:nvPr>
        </p:nvSpPr>
        <p:spPr>
          <a:xfrm>
            <a:off x="554736" y="182372"/>
            <a:ext cx="5065776" cy="731520"/>
          </a:xfrm>
        </p:spPr>
        <p:txBody>
          <a:bodyPr vert="horz"/>
          <a:lstStyle>
            <a:lvl1pPr>
              <a:defRPr>
                <a:solidFill>
                  <a:schemeClr val="tx2"/>
                </a:solidFill>
              </a:defRPr>
            </a:lvl1pPr>
          </a:lstStyle>
          <a:p>
            <a:r>
              <a:rPr lang="en-US"/>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8"/>
            </p:custDataLst>
          </p:nvPr>
        </p:nvSpPr>
        <p:spPr>
          <a:xfrm>
            <a:off x="554736" y="903861"/>
            <a:ext cx="5065776" cy="246221"/>
          </a:xfrm>
        </p:spPr>
        <p:txBody>
          <a:bodyPr anchor="t" anchorCtr="0">
            <a:spAutoFit/>
          </a:bodyPr>
          <a:lstStyle>
            <a:lvl1pPr>
              <a:defRPr>
                <a:solidFill>
                  <a:schemeClr val="tx2"/>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18561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652140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4A5E485D-7560-4AEC-8D55-C1425B9D1F47}"/>
              </a:ext>
            </a:extLst>
          </p:cNvPr>
          <p:cNvSpPr>
            <a:spLocks noGrp="1"/>
          </p:cNvSpPr>
          <p:nvPr>
            <p:ph type="title"/>
            <p:custDataLst>
              <p:tags r:id="rId7"/>
            </p:custDataLst>
          </p:nvPr>
        </p:nvSpPr>
        <p:spPr>
          <a:xfrm>
            <a:off x="554736" y="182372"/>
            <a:ext cx="6967728" cy="731520"/>
          </a:xfrm>
        </p:spPr>
        <p:txBody>
          <a:bodyPr vert="horz"/>
          <a:lstStyle>
            <a:lvl1pPr>
              <a:defRPr>
                <a:solidFill>
                  <a:schemeClr val="tx2"/>
                </a:solidFill>
              </a:defRPr>
            </a:lvl1pPr>
          </a:lstStyle>
          <a:p>
            <a:r>
              <a:rPr lang="en-US"/>
              <a:t>Click to edit Master title style</a:t>
            </a:r>
          </a:p>
        </p:txBody>
      </p:sp>
      <p:sp>
        <p:nvSpPr>
          <p:cNvPr id="22" name="3. Subtitle">
            <a:extLst>
              <a:ext uri="{FF2B5EF4-FFF2-40B4-BE49-F238E27FC236}">
                <a16:creationId xmlns:a16="http://schemas.microsoft.com/office/drawing/2014/main" id="{F1301516-07B7-4BE0-9669-E93BD5C22D18}"/>
              </a:ext>
            </a:extLst>
          </p:cNvPr>
          <p:cNvSpPr>
            <a:spLocks noGrp="1"/>
          </p:cNvSpPr>
          <p:nvPr>
            <p:ph type="subTitle" idx="1"/>
            <p:custDataLst>
              <p:tags r:id="rId8"/>
            </p:custDataLst>
          </p:nvPr>
        </p:nvSpPr>
        <p:spPr>
          <a:xfrm>
            <a:off x="554736" y="903861"/>
            <a:ext cx="6967728" cy="246221"/>
          </a:xfrm>
        </p:spPr>
        <p:txBody>
          <a:bodyPr anchor="t" anchorCtr="0">
            <a:spAutoFit/>
          </a:bodyPr>
          <a:lstStyle>
            <a:lvl1pPr>
              <a:defRPr>
                <a:solidFill>
                  <a:schemeClr val="tx2"/>
                </a:solidFill>
              </a:defRPr>
            </a:lvl1pPr>
          </a:lstStyle>
          <a:p>
            <a:r>
              <a:rPr lang="en-US" sz="1600"/>
              <a:t>Click to edit Master subtitle style</a:t>
            </a:r>
          </a:p>
        </p:txBody>
      </p:sp>
      <p:sp>
        <p:nvSpPr>
          <p:cNvPr id="15" name="1. On-page tracker">
            <a:extLst>
              <a:ext uri="{FF2B5EF4-FFF2-40B4-BE49-F238E27FC236}">
                <a16:creationId xmlns:a16="http://schemas.microsoft.com/office/drawing/2014/main" id="{D374A786-7E98-4488-A29B-98B4E357E7B8}"/>
              </a:ext>
            </a:extLst>
          </p:cNvPr>
          <p:cNvSpPr>
            <a:spLocks noGrp="1"/>
          </p:cNvSpPr>
          <p:nvPr>
            <p:ph type="body" sz="quarter" idx="18" hasCustomPrompt="1"/>
            <p:custDataLst>
              <p:tags r:id="rId9"/>
            </p:custDataLst>
          </p:nvPr>
        </p:nvSpPr>
        <p:spPr>
          <a:xfrm>
            <a:off x="8170322" y="78768"/>
            <a:ext cx="3466942"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43855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017060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F94EA0-F844-4358-BAB1-09AA056D6AC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051C2C"/>
              </a:solidFill>
              <a:effectLst/>
              <a:uLnTx/>
              <a:uFillTx/>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1" name="2. Slide Title">
            <a:extLst>
              <a:ext uri="{FF2B5EF4-FFF2-40B4-BE49-F238E27FC236}">
                <a16:creationId xmlns:a16="http://schemas.microsoft.com/office/drawing/2014/main" id="{7387EF73-467A-4B89-B365-A62C8CF7BE39}"/>
              </a:ext>
            </a:extLst>
          </p:cNvPr>
          <p:cNvSpPr>
            <a:spLocks noGrp="1"/>
          </p:cNvSpPr>
          <p:nvPr>
            <p:ph type="title"/>
            <p:custDataLst>
              <p:tags r:id="rId7"/>
            </p:custDataLst>
          </p:nvPr>
        </p:nvSpPr>
        <p:spPr>
          <a:xfrm>
            <a:off x="554736" y="182372"/>
            <a:ext cx="7918704" cy="731520"/>
          </a:xfrm>
        </p:spPr>
        <p:txBody>
          <a:bodyPr vert="horz"/>
          <a:lstStyle>
            <a:lvl1pPr>
              <a:defRPr>
                <a:solidFill>
                  <a:schemeClr val="tx2"/>
                </a:solidFill>
              </a:defRPr>
            </a:lvl1pPr>
          </a:lstStyle>
          <a:p>
            <a:r>
              <a:rPr lang="en-US"/>
              <a:t>Click to edit Master title style</a:t>
            </a:r>
          </a:p>
        </p:txBody>
      </p:sp>
      <p:sp>
        <p:nvSpPr>
          <p:cNvPr id="27" name="3. Subtitle">
            <a:extLst>
              <a:ext uri="{FF2B5EF4-FFF2-40B4-BE49-F238E27FC236}">
                <a16:creationId xmlns:a16="http://schemas.microsoft.com/office/drawing/2014/main" id="{274629CD-1AB4-49FA-9F53-76F3C2EB06BF}"/>
              </a:ext>
            </a:extLst>
          </p:cNvPr>
          <p:cNvSpPr>
            <a:spLocks noGrp="1"/>
          </p:cNvSpPr>
          <p:nvPr>
            <p:ph type="subTitle" idx="1"/>
            <p:custDataLst>
              <p:tags r:id="rId8"/>
            </p:custDataLst>
          </p:nvPr>
        </p:nvSpPr>
        <p:spPr>
          <a:xfrm>
            <a:off x="554736" y="903861"/>
            <a:ext cx="7918704" cy="246221"/>
          </a:xfrm>
        </p:spPr>
        <p:txBody>
          <a:bodyPr anchor="t" anchorCtr="0">
            <a:spAutoFit/>
          </a:bodyPr>
          <a:lstStyle>
            <a:lvl1pPr>
              <a:defRPr>
                <a:solidFill>
                  <a:schemeClr val="tx2"/>
                </a:solidFill>
              </a:defRPr>
            </a:lvl1pPr>
          </a:lstStyle>
          <a:p>
            <a:r>
              <a:rPr lang="en-US" sz="1600"/>
              <a:t>Click to edit Master subtitle style</a:t>
            </a:r>
          </a:p>
        </p:txBody>
      </p:sp>
      <p:sp>
        <p:nvSpPr>
          <p:cNvPr id="28" name="1. On-page tracker">
            <a:extLst>
              <a:ext uri="{FF2B5EF4-FFF2-40B4-BE49-F238E27FC236}">
                <a16:creationId xmlns:a16="http://schemas.microsoft.com/office/drawing/2014/main" id="{DF5FDB83-729E-495E-B061-EB75DD93AD7B}"/>
              </a:ext>
            </a:extLst>
          </p:cNvPr>
          <p:cNvSpPr>
            <a:spLocks noGrp="1"/>
          </p:cNvSpPr>
          <p:nvPr>
            <p:ph type="body" sz="quarter" idx="17" hasCustomPrompt="1"/>
            <p:custDataLst>
              <p:tags r:id="rId9"/>
            </p:custDataLst>
          </p:nvPr>
        </p:nvSpPr>
        <p:spPr>
          <a:xfrm>
            <a:off x="9116813" y="78768"/>
            <a:ext cx="252045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86870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8ACA33-401E-43F4-A170-DD6C5D984D07}"/>
              </a:ext>
            </a:extLst>
          </p:cNvPr>
          <p:cNvGraphicFramePr>
            <a:graphicFrameLocks noChangeAspect="1"/>
          </p:cNvGraphicFramePr>
          <p:nvPr userDrawn="1">
            <p:custDataLst>
              <p:tags r:id="rId1"/>
            </p:custDataLst>
            <p:extLst>
              <p:ext uri="{D42A27DB-BD31-4B8C-83A1-F6EECF244321}">
                <p14:modId xmlns:p14="http://schemas.microsoft.com/office/powerpoint/2010/main" val="189180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4" name="Object 3" hidden="1">
                        <a:extLst>
                          <a:ext uri="{FF2B5EF4-FFF2-40B4-BE49-F238E27FC236}">
                            <a16:creationId xmlns:a16="http://schemas.microsoft.com/office/drawing/2014/main" id="{DB8ACA33-401E-43F4-A170-DD6C5D984D0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4231008-BBCB-47D1-91D5-881CAE172F7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6" name="2. Slide Title">
            <a:extLst>
              <a:ext uri="{FF2B5EF4-FFF2-40B4-BE49-F238E27FC236}">
                <a16:creationId xmlns:a16="http://schemas.microsoft.com/office/drawing/2014/main" id="{A6572372-0AB1-4E81-BB71-21DAADA26CB0}"/>
              </a:ext>
            </a:extLst>
          </p:cNvPr>
          <p:cNvSpPr>
            <a:spLocks noGrp="1"/>
          </p:cNvSpPr>
          <p:nvPr>
            <p:ph type="title"/>
            <p:custDataLst>
              <p:tags r:id="rId7"/>
            </p:custDataLst>
          </p:nvPr>
        </p:nvSpPr>
        <p:spPr>
          <a:xfrm>
            <a:off x="554736" y="182372"/>
            <a:ext cx="5065776" cy="731520"/>
          </a:xfrm>
        </p:spPr>
        <p:txBody>
          <a:bodyPr vert="horz"/>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ECA9DF7A-E368-4E06-81DB-9573DB7F92EA}"/>
              </a:ext>
            </a:extLst>
          </p:cNvPr>
          <p:cNvSpPr>
            <a:spLocks noGrp="1"/>
          </p:cNvSpPr>
          <p:nvPr>
            <p:ph type="subTitle" idx="1"/>
            <p:custDataLst>
              <p:tags r:id="rId8"/>
            </p:custDataLst>
          </p:nvPr>
        </p:nvSpPr>
        <p:spPr>
          <a:xfrm>
            <a:off x="554736" y="903861"/>
            <a:ext cx="5065776" cy="246221"/>
          </a:xfrm>
        </p:spPr>
        <p:txBody>
          <a:bodyPr anchor="t" anchorCtr="0">
            <a:spAutoFit/>
          </a:bodyPr>
          <a:lstStyle>
            <a:lvl1pPr>
              <a:defRPr>
                <a:solidFill>
                  <a:schemeClr val="tx1"/>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0343DE71-74EF-4CF3-AB14-F26D42418051}"/>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78379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527750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1" name="2. Slide Title">
            <a:extLst>
              <a:ext uri="{FF2B5EF4-FFF2-40B4-BE49-F238E27FC236}">
                <a16:creationId xmlns:a16="http://schemas.microsoft.com/office/drawing/2014/main" id="{61BAB226-116B-4061-AAA6-FA0B19E0A17E}"/>
              </a:ext>
            </a:extLst>
          </p:cNvPr>
          <p:cNvSpPr>
            <a:spLocks noGrp="1"/>
          </p:cNvSpPr>
          <p:nvPr>
            <p:ph type="title"/>
            <p:custDataLst>
              <p:tags r:id="rId7"/>
            </p:custDataLst>
          </p:nvPr>
        </p:nvSpPr>
        <p:spPr>
          <a:xfrm>
            <a:off x="554736" y="2743200"/>
            <a:ext cx="3465576" cy="770400"/>
          </a:xfrm>
        </p:spPr>
        <p:txBody>
          <a:bodyPr vert="horz"/>
          <a:lstStyle>
            <a:lvl1pPr>
              <a:defRPr>
                <a:solidFill>
                  <a:schemeClr val="tx1"/>
                </a:solidFill>
              </a:defRPr>
            </a:lvl1pPr>
          </a:lstStyle>
          <a:p>
            <a:r>
              <a:rPr lang="en-US"/>
              <a:t>Click to edit Master title style</a:t>
            </a:r>
          </a:p>
        </p:txBody>
      </p:sp>
      <p:sp>
        <p:nvSpPr>
          <p:cNvPr id="22" name="3. Subtitle">
            <a:extLst>
              <a:ext uri="{FF2B5EF4-FFF2-40B4-BE49-F238E27FC236}">
                <a16:creationId xmlns:a16="http://schemas.microsoft.com/office/drawing/2014/main" id="{901EC9FA-65C7-4AC6-A9AC-B43BD4264291}"/>
              </a:ext>
            </a:extLst>
          </p:cNvPr>
          <p:cNvSpPr>
            <a:spLocks noGrp="1"/>
          </p:cNvSpPr>
          <p:nvPr>
            <p:ph type="subTitle" idx="1"/>
            <p:custDataLst>
              <p:tags r:id="rId8"/>
            </p:custDataLst>
          </p:nvPr>
        </p:nvSpPr>
        <p:spPr>
          <a:xfrm>
            <a:off x="554736" y="3661200"/>
            <a:ext cx="3465576" cy="244800"/>
          </a:xfrm>
        </p:spPr>
        <p:txBody>
          <a:bodyPr anchor="t" anchorCtr="0">
            <a:spAutoFit/>
          </a:bodyPr>
          <a:lstStyle>
            <a:lvl1pPr>
              <a:defRPr>
                <a:solidFill>
                  <a:schemeClr val="tx1"/>
                </a:solidFill>
              </a:defRPr>
            </a:lvl1pPr>
          </a:lstStyle>
          <a:p>
            <a:r>
              <a:rPr lang="en-US" sz="1600"/>
              <a:t>Click to edit Master subtitle style</a:t>
            </a:r>
          </a:p>
        </p:txBody>
      </p:sp>
      <p:sp>
        <p:nvSpPr>
          <p:cNvPr id="23" name="1. On-page tracker">
            <a:extLst>
              <a:ext uri="{FF2B5EF4-FFF2-40B4-BE49-F238E27FC236}">
                <a16:creationId xmlns:a16="http://schemas.microsoft.com/office/drawing/2014/main" id="{A75CDD39-93AC-4160-B69B-06F75E5A85A6}"/>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87949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471350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4" name="2. Slide Title">
            <a:extLst>
              <a:ext uri="{FF2B5EF4-FFF2-40B4-BE49-F238E27FC236}">
                <a16:creationId xmlns:a16="http://schemas.microsoft.com/office/drawing/2014/main" id="{931FDB32-E5DC-4F7F-A1B1-FB3CC830903E}"/>
              </a:ext>
            </a:extLst>
          </p:cNvPr>
          <p:cNvSpPr>
            <a:spLocks noGrp="1"/>
          </p:cNvSpPr>
          <p:nvPr>
            <p:ph type="title" hasCustomPrompt="1"/>
            <p:custDataLst>
              <p:tags r:id="rId7"/>
            </p:custDataLst>
          </p:nvPr>
        </p:nvSpPr>
        <p:spPr>
          <a:xfrm>
            <a:off x="554736" y="2743200"/>
            <a:ext cx="2514600" cy="770400"/>
          </a:xfrm>
        </p:spPr>
        <p:txBody>
          <a:bodyPr vert="horz"/>
          <a:lstStyle>
            <a:lvl1pPr>
              <a:defRPr>
                <a:solidFill>
                  <a:schemeClr val="tx1"/>
                </a:solidFill>
              </a:defRPr>
            </a:lvl1pPr>
          </a:lstStyle>
          <a:p>
            <a:r>
              <a:rPr lang="en-US"/>
              <a:t>Click to edit title style</a:t>
            </a:r>
          </a:p>
        </p:txBody>
      </p:sp>
      <p:sp>
        <p:nvSpPr>
          <p:cNvPr id="25" name="3. Subtitle">
            <a:extLst>
              <a:ext uri="{FF2B5EF4-FFF2-40B4-BE49-F238E27FC236}">
                <a16:creationId xmlns:a16="http://schemas.microsoft.com/office/drawing/2014/main" id="{04057707-3F89-441E-A13E-6FCB40A78D50}"/>
              </a:ext>
            </a:extLst>
          </p:cNvPr>
          <p:cNvSpPr>
            <a:spLocks noGrp="1"/>
          </p:cNvSpPr>
          <p:nvPr>
            <p:ph type="subTitle" idx="1" hasCustomPrompt="1"/>
            <p:custDataLst>
              <p:tags r:id="rId8"/>
            </p:custDataLst>
          </p:nvPr>
        </p:nvSpPr>
        <p:spPr>
          <a:xfrm>
            <a:off x="554736" y="3661200"/>
            <a:ext cx="2514600" cy="246221"/>
          </a:xfrm>
        </p:spPr>
        <p:txBody>
          <a:bodyPr anchor="t" anchorCtr="0">
            <a:spAutoFit/>
          </a:bodyPr>
          <a:lstStyle>
            <a:lvl1pPr>
              <a:defRPr>
                <a:solidFill>
                  <a:schemeClr val="tx1"/>
                </a:solidFill>
              </a:defRPr>
            </a:lvl1pPr>
          </a:lstStyle>
          <a:p>
            <a:r>
              <a:rPr lang="en-US" sz="1600"/>
              <a:t>Click to edit subtitle style</a:t>
            </a:r>
          </a:p>
        </p:txBody>
      </p:sp>
      <p:sp>
        <p:nvSpPr>
          <p:cNvPr id="26" name="1. On-page tracker">
            <a:extLst>
              <a:ext uri="{FF2B5EF4-FFF2-40B4-BE49-F238E27FC236}">
                <a16:creationId xmlns:a16="http://schemas.microsoft.com/office/drawing/2014/main" id="{95F50EB6-435E-4A8C-B188-9BE2198DB2B9}"/>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137988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sp>
        <p:nvSpPr>
          <p:cNvPr id="14" name="SlideLogoText" hidden="1">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4511BB28-C86B-4C18-B1A3-EF33CF458B8E}"/>
              </a:ext>
            </a:extLst>
          </p:cNvPr>
          <p:cNvSpPr>
            <a:spLocks noGrp="1"/>
          </p:cNvSpPr>
          <p:nvPr>
            <p:ph type="body" sz="quarter" idx="17" hasCustomPrompt="1"/>
            <p:custDataLst>
              <p:tags r:id="rId5"/>
            </p:custDataLst>
          </p:nvPr>
        </p:nvSpPr>
        <p:spPr>
          <a:xfrm>
            <a:off x="7156704"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154640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sp>
        <p:nvSpPr>
          <p:cNvPr id="4" name="SlideLogoText" hidden="1">
            <a:extLst>
              <a:ext uri="{FF2B5EF4-FFF2-40B4-BE49-F238E27FC236}">
                <a16:creationId xmlns:a16="http://schemas.microsoft.com/office/drawing/2014/main" id="{2F705A80-1DB0-43C3-A71A-9587E6BCC3AD}"/>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31964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rgbClr val="FFFFFF"/>
        </a:solidFill>
        <a:effectLst/>
      </p:bgPr>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CA123D5B-74B8-F064-78F4-0D9EDB033343}"/>
              </a:ext>
            </a:extLst>
          </p:cNvPr>
          <p:cNvPicPr>
            <a:picLocks noChangeAspect="1"/>
          </p:cNvPicPr>
          <p:nvPr userDrawn="1">
            <p:custDataLst>
              <p:tags r:id="rId1"/>
            </p:custDataLst>
          </p:nvPr>
        </p:nvPicPr>
        <p:blipFill>
          <a:blip r:embed="rId6"/>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62BD8777-62CB-D677-D858-25EAEF1734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id="{D491B0EE-37B4-4A8C-9C8F-48909747EA09}"/>
              </a:ext>
            </a:extLst>
          </p:cNvPr>
          <p:cNvGraphicFramePr>
            <a:graphicFrameLocks noChangeAspect="1"/>
          </p:cNvGraphicFramePr>
          <p:nvPr userDrawn="1">
            <p:custDataLst>
              <p:tags r:id="rId2"/>
            </p:custDataLst>
            <p:extLst>
              <p:ext uri="{D42A27DB-BD31-4B8C-83A1-F6EECF244321}">
                <p14:modId xmlns:p14="http://schemas.microsoft.com/office/powerpoint/2010/main" val="1842263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4" imgH="344" progId="TCLayout.ActiveDocument.1">
                  <p:embed/>
                </p:oleObj>
              </mc:Choice>
              <mc:Fallback>
                <p:oleObj name="think-cell Slide" r:id="rId9" imgW="344" imgH="344" progId="TCLayout.ActiveDocument.1">
                  <p:embed/>
                  <p:pic>
                    <p:nvPicPr>
                      <p:cNvPr id="2" name="Object 1" hidden="1">
                        <a:extLst>
                          <a:ext uri="{FF2B5EF4-FFF2-40B4-BE49-F238E27FC236}">
                            <a16:creationId xmlns:a16="http://schemas.microsoft.com/office/drawing/2014/main" id="{D491B0EE-37B4-4A8C-9C8F-48909747EA0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3" name="logoimage" hidden="1">
            <a:extLst>
              <a:ext uri="{FF2B5EF4-FFF2-40B4-BE49-F238E27FC236}">
                <a16:creationId xmlns:a16="http://schemas.microsoft.com/office/drawing/2014/main" id="{AD0997EF-FD61-992F-A8FF-31AE0FC310F2}"/>
              </a:ext>
            </a:extLst>
          </p:cNvPr>
          <p:cNvGrpSpPr/>
          <p:nvPr userDrawn="1">
            <p:custDataLst>
              <p:tags r:id="rId3"/>
            </p:custDataLst>
          </p:nvPr>
        </p:nvGrpSpPr>
        <p:grpSpPr>
          <a:xfrm>
            <a:off x="549271" y="481161"/>
            <a:ext cx="1893202" cy="585216"/>
            <a:chOff x="549271" y="481161"/>
            <a:chExt cx="1893202" cy="585216"/>
          </a:xfrm>
        </p:grpSpPr>
        <p:sp>
          <p:nvSpPr>
            <p:cNvPr id="8" name="AutoShape 3" hidden="1">
              <a:extLst>
                <a:ext uri="{FF2B5EF4-FFF2-40B4-BE49-F238E27FC236}">
                  <a16:creationId xmlns:a16="http://schemas.microsoft.com/office/drawing/2014/main" id="{FD120780-E7D0-42EA-AB5A-363335299EBE}"/>
                </a:ext>
              </a:extLst>
            </p:cNvPr>
            <p:cNvSpPr>
              <a:spLocks noChangeAspect="1" noChangeArrowheads="1" noTextEdit="1"/>
            </p:cNvSpPr>
            <p:nvPr userDrawn="1"/>
          </p:nvSpPr>
          <p:spPr bwMode="black">
            <a:xfrm>
              <a:off x="549271" y="481161"/>
              <a:ext cx="1893202"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9" name="Freeform 5" hidden="1">
              <a:extLst>
                <a:ext uri="{FF2B5EF4-FFF2-40B4-BE49-F238E27FC236}">
                  <a16:creationId xmlns:a16="http://schemas.microsoft.com/office/drawing/2014/main" id="{A9C60168-96E8-4CC3-91EC-B2F7F57959D9}"/>
                </a:ext>
              </a:extLst>
            </p:cNvPr>
            <p:cNvSpPr>
              <a:spLocks noEditPoints="1"/>
            </p:cNvSpPr>
            <p:nvPr userDrawn="1"/>
          </p:nvSpPr>
          <p:spPr bwMode="black">
            <a:xfrm>
              <a:off x="549271" y="481408"/>
              <a:ext cx="1893202"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10" name="5. Source" hidden="1">
            <a:extLst>
              <a:ext uri="{FF2B5EF4-FFF2-40B4-BE49-F238E27FC236}">
                <a16:creationId xmlns:a16="http://schemas.microsoft.com/office/drawing/2014/main" id="{EED9D83D-9CC3-45F3-876D-CC42BC0B70E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38970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93696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57693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36672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2226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62847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13010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607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26586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688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8665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62252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2488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36881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400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90834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pPr lvl="0"/>
            <a:r>
              <a:rPr lang="en-US"/>
              <a:t>Click to edit Master text styles</a:t>
            </a:r>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63432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85383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graphicFrame>
        <p:nvGraphicFramePr>
          <p:cNvPr id="8" name="Diagram 7">
            <a:extLst>
              <a:ext uri="{FF2B5EF4-FFF2-40B4-BE49-F238E27FC236}">
                <a16:creationId xmlns:a16="http://schemas.microsoft.com/office/drawing/2014/main" id="{F9EE3F64-5084-626C-72A7-533838A69759}"/>
              </a:ext>
            </a:extLst>
          </p:cNvPr>
          <p:cNvGraphicFramePr/>
          <p:nvPr>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0254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703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rgbClr val="FFFFFF"/>
        </a:solidFill>
        <a:effectLst/>
      </p:bgPr>
    </p:bg>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BCFEF986-9186-F0C0-29CC-344333767E31}"/>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FB5CAFB0-12DB-3ECB-96AD-62B18CAF3B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17" name="logoimage" hidden="1">
            <a:extLst>
              <a:ext uri="{FF2B5EF4-FFF2-40B4-BE49-F238E27FC236}">
                <a16:creationId xmlns:a16="http://schemas.microsoft.com/office/drawing/2014/main" id="{949772D7-BAE9-BB95-C2D5-92588AD0D7EC}"/>
              </a:ext>
            </a:extLst>
          </p:cNvPr>
          <p:cNvGrpSpPr/>
          <p:nvPr userDrawn="1">
            <p:custDataLst>
              <p:tags r:id="rId4"/>
            </p:custDataLst>
          </p:nvPr>
        </p:nvGrpSpPr>
        <p:grpSpPr>
          <a:xfrm>
            <a:off x="551942" y="481160"/>
            <a:ext cx="1893201" cy="585216"/>
            <a:chOff x="551942" y="481160"/>
            <a:chExt cx="1893201" cy="585216"/>
          </a:xfrm>
        </p:grpSpPr>
        <p:sp>
          <p:nvSpPr>
            <p:cNvPr id="5" name="AutoShape 3" hidden="1">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hidden="1">
              <a:extLst>
                <a:ext uri="{FF2B5EF4-FFF2-40B4-BE49-F238E27FC236}">
                  <a16:creationId xmlns:a16="http://schemas.microsoft.com/office/drawing/2014/main" id="{20C9A1A2-5968-4C0E-9E0B-C061BA0E7F39}"/>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userDrawn="1">
            <p:ph type="pic" sz="quarter" idx="14" hasCustomPrompt="1"/>
            <p:custDataLst>
              <p:tags r:id="rId5"/>
            </p:custDataLst>
          </p:nvPr>
        </p:nvSpPr>
        <p:spPr>
          <a:xfrm>
            <a:off x="551942" y="4984025"/>
            <a:ext cx="1901952" cy="969264"/>
          </a:xfrm>
          <a:prstGeom prst="rect">
            <a:avLst/>
          </a:prstGeom>
        </p:spPr>
        <p:txBody>
          <a:bodyPr>
            <a:noAutofit/>
          </a:bodyPr>
          <a:lstStyle>
            <a:lvl1pPr algn="ctr">
              <a:defRPr sz="1200">
                <a:solidFill>
                  <a:schemeClr val="tx2"/>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userDrawn="1">
            <p:ph type="body" sz="quarter" idx="13" hasCustomPrompt="1"/>
            <p:custDataLst>
              <p:tags r:id="rId6"/>
            </p:custDataLst>
          </p:nvPr>
        </p:nvSpPr>
        <p:spPr>
          <a:xfrm>
            <a:off x="554736" y="4510168"/>
            <a:ext cx="6016752" cy="215444"/>
          </a:xfrm>
          <a:prstGeom prst="rect">
            <a:avLst/>
          </a:prstGeom>
        </p:spPr>
        <p:txBody>
          <a:bodyPr wrap="square">
            <a:noAutofit/>
          </a:bodyPr>
          <a:lstStyle>
            <a:lvl1pPr>
              <a:buNone/>
              <a:defRPr sz="1400">
                <a:solidFill>
                  <a:schemeClr val="tx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userDrawn="1">
            <p:ph type="subTitle" idx="1"/>
            <p:custDataLst>
              <p:tags r:id="rId7"/>
            </p:custDataLst>
          </p:nvPr>
        </p:nvSpPr>
        <p:spPr>
          <a:xfrm>
            <a:off x="551942" y="4092559"/>
            <a:ext cx="6016752" cy="307777"/>
          </a:xfrm>
          <a:prstGeom prst="rect">
            <a:avLst/>
          </a:prstGeom>
        </p:spPr>
        <p:txBody>
          <a:bodyPr wrap="square">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userDrawn="1">
            <p:ph type="title"/>
            <p:custDataLst>
              <p:tags r:id="rId8"/>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2"/>
                </a:solidFill>
              </a:defRPr>
            </a:lvl1pPr>
          </a:lstStyle>
          <a:p>
            <a:r>
              <a:rPr lang="en-US"/>
              <a:t>Click to edit Master title style</a:t>
            </a:r>
          </a:p>
        </p:txBody>
      </p:sp>
      <p:sp>
        <p:nvSpPr>
          <p:cNvPr id="2" name="Disclaimer-English (United States)">
            <a:extLst>
              <a:ext uri="{FF2B5EF4-FFF2-40B4-BE49-F238E27FC236}">
                <a16:creationId xmlns:a16="http://schemas.microsoft.com/office/drawing/2014/main" id="{E1AFA472-A065-C4A8-45DA-6825E3FFBAE8}"/>
              </a:ext>
            </a:extLst>
          </p:cNvPr>
          <p:cNvSpPr>
            <a:spLocks noChangeArrowheads="1"/>
          </p:cNvSpPr>
          <p:nvPr userDrawn="1">
            <p:custDataLst>
              <p:tags r:id="rId9"/>
            </p:custDataLst>
          </p:nvPr>
        </p:nvSpPr>
        <p:spPr bwMode="black">
          <a:xfrm>
            <a:off x="551941" y="6190488"/>
            <a:ext cx="108853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r>
              <a:rPr lang="en-US" sz="800">
                <a:solidFill>
                  <a:schemeClr val="bg1"/>
                </a:solidFill>
                <a:effectLst/>
                <a:latin typeface="Aptos" panose="020B0004020202020204" pitchFamily="34" charset="0"/>
                <a:ea typeface="Times New Roman" panose="02020603050405020304" pitchFamily="18" charset="0"/>
                <a:cs typeface="Aptos" panose="020B0004020202020204" pitchFamily="34" charset="0"/>
              </a:rPr>
              <a:t>CONFIDENTIAL AND PROPRIETARY | © 2025 McKinsey &amp; Company. This document is the property of McKinsey &amp; Company, Inc., Washington D.C. (“McKinsey”) and must not be disclosed outside the Government or be duplicated, used, or disclosed—in whole or in part—for any purpose. The Government shall have the right to duplicate, use, or disclose the data to the extent provided in the resulting contract and subject to the limitations of the Texas Public Information Act, Tex. Gov’t Code §§ 552.1101; 552.104(a); 552.110 et seq. (“Act”) and other applicable law. This document contains confidential and proprietary information; confidential trade secret, commercial or financial information; information that, if released, would give advantage to a competitor; and personal private information that is exempt from disclosure under the Act and other applicable law. Accordingly, no portion of this document should be released without prior consultation with McKinsey.</a:t>
            </a:r>
            <a:endParaRPr lang="en-US" sz="800">
              <a:solidFill>
                <a:schemeClr val="bg1"/>
              </a:solidFill>
            </a:endParaRPr>
          </a:p>
        </p:txBody>
      </p:sp>
    </p:spTree>
    <p:extLst>
      <p:ext uri="{BB962C8B-B14F-4D97-AF65-F5344CB8AC3E}">
        <p14:creationId xmlns:p14="http://schemas.microsoft.com/office/powerpoint/2010/main" val="1140541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2236688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123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AD6824-F45A-D13D-1EAE-FA0E64F58C0B}"/>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978600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30"/>
            <a:ext cx="98552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5391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BEFE0F2B-895A-01C4-906F-ECEF63E9CCB2}"/>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8219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FF6F-8B1A-4BD3-028C-BDD34EB7AAE1}"/>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1012959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234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2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28217-1A70-D6DE-1FDC-B59387B1000D}"/>
              </a:ext>
            </a:extLst>
          </p:cNvPr>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111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7E0C2C-4698-AD1C-B4E7-5F039AA4F8AE}"/>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1BD709F-0A3C-01D5-E62E-0200648A535E}"/>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9082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87A0C9-D189-074D-476B-96F8FE8F645C}"/>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D3851130-8033-E431-8B4B-475C34C974E4}"/>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accent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4A29F4E-D3DA-485F-FAE9-8A2D54E68006}"/>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99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13721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p:spPr>
        <p:txBody>
          <a:bodyPr wrap="square" anchor="t">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116976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7467599" y="1324770"/>
            <a:ext cx="3792747" cy="5076029"/>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753DC60-7E75-C50D-B745-FE778EE09310}"/>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171371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with Caption 5 (Aqua)">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3D0552-3BBB-9B28-D5AD-A56A7F9DDE34}"/>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140D994-9CB8-091A-F135-4C63DD6A2180}"/>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3B8AF75-82AB-2468-225C-1D6809B35E4F}"/>
              </a:ext>
            </a:extLst>
          </p:cNvPr>
          <p:cNvSpPr>
            <a:spLocks noGrp="1"/>
          </p:cNvSpPr>
          <p:nvPr>
            <p:ph idx="10"/>
          </p:nvPr>
        </p:nvSpPr>
        <p:spPr>
          <a:xfrm>
            <a:off x="7467599" y="1324770"/>
            <a:ext cx="3792747" cy="5076029"/>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7A7F2099-8AF9-FE6A-AA32-8BF83025E574}"/>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75707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828800" y="1524000"/>
            <a:ext cx="9431547" cy="238834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marL="914400" indent="0">
              <a:buNone/>
              <a:defRPr sz="1600">
                <a:solidFill>
                  <a:schemeClr val="tx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828800" y="4191000"/>
            <a:ext cx="9431547" cy="2211888"/>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DC78C45-6E98-98A0-B9AA-6958474BB2B9}"/>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4CAFB0F2-A816-28BC-EE48-E4D1FB1A23DB}"/>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08289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70779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p:spPr>
        <p:txBody>
          <a:bodyPr wrap="square" anchor="t">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418947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nchor="t">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10899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2598664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39" Type="http://schemas.openxmlformats.org/officeDocument/2006/relationships/image" Target="../media/image1.emf"/><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41"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tags" Target="../tags/tag23.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theme" Target="../theme/theme2.xml"/><Relationship Id="rId26" Type="http://schemas.openxmlformats.org/officeDocument/2006/relationships/tags" Target="../tags/tag126.xml"/><Relationship Id="rId39" Type="http://schemas.openxmlformats.org/officeDocument/2006/relationships/tags" Target="../tags/tag139.xml"/><Relationship Id="rId21" Type="http://schemas.openxmlformats.org/officeDocument/2006/relationships/tags" Target="../tags/tag121.xml"/><Relationship Id="rId34" Type="http://schemas.openxmlformats.org/officeDocument/2006/relationships/tags" Target="../tags/tag134.xml"/><Relationship Id="rId42" Type="http://schemas.openxmlformats.org/officeDocument/2006/relationships/image" Target="../media/image12.png"/><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20.xml"/><Relationship Id="rId29" Type="http://schemas.openxmlformats.org/officeDocument/2006/relationships/tags" Target="../tags/tag129.xml"/><Relationship Id="rId41" Type="http://schemas.openxmlformats.org/officeDocument/2006/relationships/image" Target="../media/image7.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24.xml"/><Relationship Id="rId32" Type="http://schemas.openxmlformats.org/officeDocument/2006/relationships/tags" Target="../tags/tag132.xml"/><Relationship Id="rId37" Type="http://schemas.openxmlformats.org/officeDocument/2006/relationships/tags" Target="../tags/tag137.xml"/><Relationship Id="rId40" Type="http://schemas.openxmlformats.org/officeDocument/2006/relationships/oleObject" Target="../embeddings/oleObject11.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tags" Target="../tags/tag136.xml"/><Relationship Id="rId10" Type="http://schemas.openxmlformats.org/officeDocument/2006/relationships/slideLayout" Target="../slideLayouts/slideLayout24.xml"/><Relationship Id="rId19" Type="http://schemas.openxmlformats.org/officeDocument/2006/relationships/tags" Target="../tags/tag119.xml"/><Relationship Id="rId31" Type="http://schemas.openxmlformats.org/officeDocument/2006/relationships/tags" Target="../tags/tag131.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tags" Target="../tags/tag135.xml"/><Relationship Id="rId43" Type="http://schemas.openxmlformats.org/officeDocument/2006/relationships/image" Target="../media/image13.svg"/><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25.xml"/><Relationship Id="rId33" Type="http://schemas.openxmlformats.org/officeDocument/2006/relationships/tags" Target="../tags/tag133.xml"/><Relationship Id="rId38" Type="http://schemas.openxmlformats.org/officeDocument/2006/relationships/tags" Target="../tags/tag1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ags" Target="../tags/tag266.xml"/><Relationship Id="rId39" Type="http://schemas.openxmlformats.org/officeDocument/2006/relationships/tags" Target="../tags/tag279.xml"/><Relationship Id="rId21" Type="http://schemas.openxmlformats.org/officeDocument/2006/relationships/theme" Target="../theme/theme3.xml"/><Relationship Id="rId34" Type="http://schemas.openxmlformats.org/officeDocument/2006/relationships/tags" Target="../tags/tag274.xml"/><Relationship Id="rId42" Type="http://schemas.openxmlformats.org/officeDocument/2006/relationships/image" Target="../media/image15.png"/><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tags" Target="../tags/tag269.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264.xml"/><Relationship Id="rId32" Type="http://schemas.openxmlformats.org/officeDocument/2006/relationships/tags" Target="../tags/tag272.xml"/><Relationship Id="rId37" Type="http://schemas.openxmlformats.org/officeDocument/2006/relationships/tags" Target="../tags/tag277.xml"/><Relationship Id="rId40" Type="http://schemas.openxmlformats.org/officeDocument/2006/relationships/tags" Target="../tags/tag280.xml"/><Relationship Id="rId45" Type="http://schemas.openxmlformats.org/officeDocument/2006/relationships/image" Target="../media/image2.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263.xml"/><Relationship Id="rId28" Type="http://schemas.openxmlformats.org/officeDocument/2006/relationships/tags" Target="../tags/tag268.xml"/><Relationship Id="rId36" Type="http://schemas.openxmlformats.org/officeDocument/2006/relationships/tags" Target="../tags/tag27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271.xml"/><Relationship Id="rId44" Type="http://schemas.openxmlformats.org/officeDocument/2006/relationships/image" Target="../media/image1.emf"/><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262.xml"/><Relationship Id="rId27" Type="http://schemas.openxmlformats.org/officeDocument/2006/relationships/tags" Target="../tags/tag267.xml"/><Relationship Id="rId30" Type="http://schemas.openxmlformats.org/officeDocument/2006/relationships/tags" Target="../tags/tag270.xml"/><Relationship Id="rId35" Type="http://schemas.openxmlformats.org/officeDocument/2006/relationships/tags" Target="../tags/tag275.xml"/><Relationship Id="rId43" Type="http://schemas.openxmlformats.org/officeDocument/2006/relationships/oleObject" Target="../embeddings/oleObject1.bin"/><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ags" Target="../tags/tag265.xml"/><Relationship Id="rId33" Type="http://schemas.openxmlformats.org/officeDocument/2006/relationships/tags" Target="../tags/tag273.xml"/><Relationship Id="rId38" Type="http://schemas.openxmlformats.org/officeDocument/2006/relationships/tags" Target="../tags/tag278.xml"/><Relationship Id="rId46" Type="http://schemas.openxmlformats.org/officeDocument/2006/relationships/image" Target="../media/image3.svg"/><Relationship Id="rId20" Type="http://schemas.openxmlformats.org/officeDocument/2006/relationships/slideLayout" Target="../slideLayouts/slideLayout51.xml"/><Relationship Id="rId41" Type="http://schemas.openxmlformats.org/officeDocument/2006/relationships/tags" Target="../tags/tag281.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5.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oleObject" Target="../embeddings/oleObject26.bin"/><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ags" Target="../tags/tag29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5.xml"/><Relationship Id="rId5" Type="http://schemas.openxmlformats.org/officeDocument/2006/relationships/slideLayout" Target="../slideLayouts/slideLayout57.xml"/><Relationship Id="rId15" Type="http://schemas.openxmlformats.org/officeDocument/2006/relationships/image" Target="../media/image18.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1584283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hidden="1">
            <a:extLst>
              <a:ext uri="{FF2B5EF4-FFF2-40B4-BE49-F238E27FC236}">
                <a16:creationId xmlns:a16="http://schemas.microsoft.com/office/drawing/2014/main" id="{69FC0062-74AE-4BDA-ACE7-D069B448DDBC}"/>
              </a:ext>
            </a:extLst>
          </p:cNvPr>
          <p:cNvSpPr txBox="1"/>
          <p:nvPr userDrawn="1">
            <p:custDataLst>
              <p:tags r:id="rId19"/>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rid" hidden="1">
            <a:extLst>
              <a:ext uri="{FF2B5EF4-FFF2-40B4-BE49-F238E27FC236}">
                <a16:creationId xmlns:a16="http://schemas.microsoft.com/office/drawing/2014/main" id="{6579EC00-B6CE-6B6A-27BD-68A33477E9F1}"/>
              </a:ext>
            </a:extLst>
          </p:cNvPr>
          <p:cNvPicPr>
            <a:picLocks noChangeAspect="1"/>
          </p:cNvPicPr>
          <p:nvPr userDrawn="1">
            <p:custDataLst>
              <p:tags r:id="rId22"/>
            </p:custDataLst>
          </p:nvPr>
        </p:nvPicPr>
        <p:blipFill>
          <a:blip r:embed="rId40">
            <a:extLst>
              <a:ext uri="{96DAC541-7B7A-43D3-8B79-37D633B846F1}">
                <asvg:svgBlip xmlns:asvg="http://schemas.microsoft.com/office/drawing/2016/SVG/main" r:embed="rId41"/>
              </a:ext>
            </a:extLst>
          </a:blip>
          <a:stretch>
            <a:fillRect/>
          </a:stretch>
        </p:blipFill>
        <p:spPr>
          <a:xfrm>
            <a:off x="3699" y="0"/>
            <a:ext cx="12184602" cy="6858000"/>
          </a:xfrm>
          <a:prstGeom prst="rect">
            <a:avLst/>
          </a:prstGeom>
        </p:spPr>
      </p:pic>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28000" y="4323600"/>
            <a:ext cx="984864" cy="1717282"/>
            <a:chOff x="9585951" y="2980105"/>
            <a:chExt cx="984864"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A74D0957-B8E1-0203-5942-B3CDCECEFC07}"/>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A579D789-E781-7373-9902-2ED2044F84A0}"/>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AE219666-526F-9C6F-0799-DEDE1ED7C6B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22CE313E-44F3-0F57-9118-789F5A7E4BE2}"/>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D0B5E1D7-1CD7-D84F-3620-B4FA0EF324DB}"/>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F40C396B-7721-8A80-0BC4-C8F93B6E54CA}"/>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D19BD4EA-9682-50D3-B979-152445E49E10}"/>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4" name="Oval 23">
                <a:extLst>
                  <a:ext uri="{FF2B5EF4-FFF2-40B4-BE49-F238E27FC236}">
                    <a16:creationId xmlns:a16="http://schemas.microsoft.com/office/drawing/2014/main" id="{4A0B6C31-1F56-F41C-44CD-9D5FBF4D0344}"/>
                  </a:ext>
                </a:extLst>
              </p:cNvPr>
              <p:cNvSpPr/>
              <p:nvPr>
                <p:custDataLst>
                  <p:tags r:id="rId36"/>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5" name="Arc 24" hidden="1">
                <a:extLst>
                  <a:ext uri="{FF2B5EF4-FFF2-40B4-BE49-F238E27FC236}">
                    <a16:creationId xmlns:a16="http://schemas.microsoft.com/office/drawing/2014/main" id="{B50CF1FE-8D31-700D-F0C2-ACB607372AE4}"/>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E34FB525-F2A2-061A-A353-799809BF5FC7}"/>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2" name="Oval 21">
                <a:extLst>
                  <a:ext uri="{FF2B5EF4-FFF2-40B4-BE49-F238E27FC236}">
                    <a16:creationId xmlns:a16="http://schemas.microsoft.com/office/drawing/2014/main" id="{0DC6EA1B-42E3-0F8A-87FD-05CAF1FDA5FA}"/>
                  </a:ext>
                </a:extLst>
              </p:cNvPr>
              <p:cNvSpPr/>
              <p:nvPr>
                <p:custDataLst>
                  <p:tags r:id="rId34"/>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3" name="Arc 22">
                <a:extLst>
                  <a:ext uri="{FF2B5EF4-FFF2-40B4-BE49-F238E27FC236}">
                    <a16:creationId xmlns:a16="http://schemas.microsoft.com/office/drawing/2014/main" id="{349961EB-4044-DDFA-0CF7-F5D66FDD64FA}"/>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81D58525-2DB4-58E3-4841-2B88C4F9BBE1}"/>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0" name="Oval 19">
                <a:extLst>
                  <a:ext uri="{FF2B5EF4-FFF2-40B4-BE49-F238E27FC236}">
                    <a16:creationId xmlns:a16="http://schemas.microsoft.com/office/drawing/2014/main" id="{6D052903-9CD8-AB5E-E69F-03405F848828}"/>
                  </a:ext>
                </a:extLst>
              </p:cNvPr>
              <p:cNvSpPr/>
              <p:nvPr>
                <p:custDataLst>
                  <p:tags r:id="rId32"/>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Arc 20">
                <a:extLst>
                  <a:ext uri="{FF2B5EF4-FFF2-40B4-BE49-F238E27FC236}">
                    <a16:creationId xmlns:a16="http://schemas.microsoft.com/office/drawing/2014/main" id="{BB370F7E-886E-6962-667A-24DD8C636B1C}"/>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12DC2918-BD74-B2EB-0BB2-D46E7084496E}"/>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18" name="Oval 17">
                <a:extLst>
                  <a:ext uri="{FF2B5EF4-FFF2-40B4-BE49-F238E27FC236}">
                    <a16:creationId xmlns:a16="http://schemas.microsoft.com/office/drawing/2014/main" id="{78309338-2E0C-8EAB-278B-36BB84E8955A}"/>
                  </a:ext>
                </a:extLst>
              </p:cNvPr>
              <p:cNvSpPr/>
              <p:nvPr>
                <p:custDataLst>
                  <p:tags r:id="rId30"/>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9" name="Arc 18">
                <a:extLst>
                  <a:ext uri="{FF2B5EF4-FFF2-40B4-BE49-F238E27FC236}">
                    <a16:creationId xmlns:a16="http://schemas.microsoft.com/office/drawing/2014/main" id="{28AA2C47-9903-4C18-8098-1106BE8B1977}"/>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85016F10-0401-6973-A0D0-23D227FF8FED}"/>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88041A10-C91C-7EF2-F7EA-D1D0412188C6}"/>
                  </a:ext>
                </a:extLst>
              </p:cNvPr>
              <p:cNvSpPr/>
              <p:nvPr>
                <p:custDataLst>
                  <p:tags r:id="rId28"/>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Arc 16">
                <a:extLst>
                  <a:ext uri="{FF2B5EF4-FFF2-40B4-BE49-F238E27FC236}">
                    <a16:creationId xmlns:a16="http://schemas.microsoft.com/office/drawing/2014/main" id="{B1A7ADC8-55DF-963B-3C8A-AAB44F2EF672}"/>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558192" y="1289273"/>
            <a:ext cx="429605" cy="156997"/>
            <a:chOff x="8456447" y="272180"/>
            <a:chExt cx="322188" cy="156966"/>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40000" y="3243600"/>
            <a:ext cx="1269335" cy="958286"/>
            <a:chOff x="4372690" y="3739101"/>
            <a:chExt cx="1269335"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custDataLst>
      <p:tags r:id="rId16"/>
    </p:custDataLst>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6" r:id="rId7"/>
    <p:sldLayoutId id="2147483887" r:id="rId8"/>
    <p:sldLayoutId id="2147483888" r:id="rId9"/>
    <p:sldLayoutId id="2147483889" r:id="rId10"/>
    <p:sldLayoutId id="2147483890" r:id="rId11"/>
    <p:sldLayoutId id="2147483879" r:id="rId12"/>
    <p:sldLayoutId id="2147483706" r:id="rId13"/>
    <p:sldLayoutId id="2147483718" r:id="rId14"/>
  </p:sldLayoutIdLst>
  <p:hf hdr="0" ftr="0" dt="0"/>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800E62-ECD5-472D-995B-013B57BB4C07}"/>
              </a:ext>
            </a:extLst>
          </p:cNvPr>
          <p:cNvGraphicFramePr>
            <a:graphicFrameLocks noChangeAspect="1"/>
          </p:cNvGraphicFramePr>
          <p:nvPr userDrawn="1">
            <p:custDataLst>
              <p:tags r:id="rId19"/>
            </p:custDataLst>
            <p:extLst>
              <p:ext uri="{D42A27DB-BD31-4B8C-83A1-F6EECF244321}">
                <p14:modId xmlns:p14="http://schemas.microsoft.com/office/powerpoint/2010/main" val="2364437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44" imgH="344" progId="TCLayout.ActiveDocument.1">
                  <p:embed/>
                </p:oleObj>
              </mc:Choice>
              <mc:Fallback>
                <p:oleObj name="think-cell Slide" r:id="rId40" imgW="344" imgH="344" progId="TCLayout.ActiveDocument.1">
                  <p:embed/>
                  <p:pic>
                    <p:nvPicPr>
                      <p:cNvPr id="3" name="Object 2" hidden="1">
                        <a:extLst>
                          <a:ext uri="{FF2B5EF4-FFF2-40B4-BE49-F238E27FC236}">
                            <a16:creationId xmlns:a16="http://schemas.microsoft.com/office/drawing/2014/main" id="{08800E62-ECD5-472D-995B-013B57BB4C07}"/>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1744EB-7E76-4AE2-88F6-C0D4CE03B5BB}"/>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hidden="1">
            <a:extLst>
              <a:ext uri="{FF2B5EF4-FFF2-40B4-BE49-F238E27FC236}">
                <a16:creationId xmlns:a16="http://schemas.microsoft.com/office/drawing/2014/main" id="{69FC0062-74AE-4BDA-ACE7-D069B448DDBC}"/>
              </a:ext>
            </a:extLst>
          </p:cNvPr>
          <p:cNvSpPr txBox="1"/>
          <p:nvPr userDrawn="1">
            <p:custDataLst>
              <p:tags r:id="rId2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4" name="Text Placeholder 2">
            <a:extLst>
              <a:ext uri="{FF2B5EF4-FFF2-40B4-BE49-F238E27FC236}">
                <a16:creationId xmlns:a16="http://schemas.microsoft.com/office/drawing/2014/main" id="{6A9C4AD8-E579-4AD3-9B92-5A31AC8DDA01}"/>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5" name="Grid" hidden="1">
            <a:extLst>
              <a:ext uri="{FF2B5EF4-FFF2-40B4-BE49-F238E27FC236}">
                <a16:creationId xmlns:a16="http://schemas.microsoft.com/office/drawing/2014/main" id="{4ADF17BC-6AB0-D905-BDC8-DB658360EB6C}"/>
              </a:ext>
            </a:extLst>
          </p:cNvPr>
          <p:cNvPicPr>
            <a:picLocks noChangeAspect="1"/>
          </p:cNvPicPr>
          <p:nvPr userDrawn="1">
            <p:custDataLst>
              <p:tags r:id="rId23"/>
            </p:custDataLst>
          </p:nvPr>
        </p:nvPicPr>
        <p:blipFill>
          <a:blip r:embed="rId42">
            <a:extLst>
              <a:ext uri="{96DAC541-7B7A-43D3-8B79-37D633B846F1}">
                <asvg:svgBlip xmlns:asvg="http://schemas.microsoft.com/office/drawing/2016/SVG/main" r:embed="rId43"/>
              </a:ext>
            </a:extLst>
          </a:blip>
          <a:stretch>
            <a:fillRect/>
          </a:stretch>
        </p:blipFill>
        <p:spPr>
          <a:xfrm>
            <a:off x="3699" y="0"/>
            <a:ext cx="12184602" cy="6858000"/>
          </a:xfrm>
          <a:prstGeom prst="rect">
            <a:avLst/>
          </a:prstGeom>
        </p:spPr>
      </p:pic>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grpSp>
        <p:nvGrpSpPr>
          <p:cNvPr id="185" name="LegendBoxes" hidden="1">
            <a:extLst>
              <a:ext uri="{FF2B5EF4-FFF2-40B4-BE49-F238E27FC236}">
                <a16:creationId xmlns:a16="http://schemas.microsoft.com/office/drawing/2014/main" id="{28785628-9685-42DD-85C6-4A7FDEAEB9E4}"/>
              </a:ext>
            </a:extLst>
          </p:cNvPr>
          <p:cNvGrpSpPr/>
          <p:nvPr userDrawn="1"/>
        </p:nvGrpSpPr>
        <p:grpSpPr>
          <a:xfrm>
            <a:off x="10722394" y="4323600"/>
            <a:ext cx="984864" cy="1717282"/>
            <a:chOff x="9585951" y="2980105"/>
            <a:chExt cx="984864" cy="1717282"/>
          </a:xfrm>
        </p:grpSpPr>
        <p:sp>
          <p:nvSpPr>
            <p:cNvPr id="186" name="RectangleLegend1">
              <a:extLst>
                <a:ext uri="{FF2B5EF4-FFF2-40B4-BE49-F238E27FC236}">
                  <a16:creationId xmlns:a16="http://schemas.microsoft.com/office/drawing/2014/main" id="{F6C915EA-5130-4DA7-8B9A-5E522A1DBE2F}"/>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7" name="RectangleLegend2">
              <a:extLst>
                <a:ext uri="{FF2B5EF4-FFF2-40B4-BE49-F238E27FC236}">
                  <a16:creationId xmlns:a16="http://schemas.microsoft.com/office/drawing/2014/main" id="{056BAC0D-94D9-4BAA-A238-909A42CD485B}"/>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8" name="RectangleLegend3">
              <a:extLst>
                <a:ext uri="{FF2B5EF4-FFF2-40B4-BE49-F238E27FC236}">
                  <a16:creationId xmlns:a16="http://schemas.microsoft.com/office/drawing/2014/main" id="{BC7BB400-0474-421B-B1C4-D9D83F8D7025}"/>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4">
              <a:extLst>
                <a:ext uri="{FF2B5EF4-FFF2-40B4-BE49-F238E27FC236}">
                  <a16:creationId xmlns:a16="http://schemas.microsoft.com/office/drawing/2014/main" id="{5D84FBCC-8195-429D-ADA2-ADF26D0822E2}"/>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5">
              <a:extLst>
                <a:ext uri="{FF2B5EF4-FFF2-40B4-BE49-F238E27FC236}">
                  <a16:creationId xmlns:a16="http://schemas.microsoft.com/office/drawing/2014/main" id="{655825D0-671B-44EC-90C5-7913A4E7BAB9}"/>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Legend1">
              <a:extLst>
                <a:ext uri="{FF2B5EF4-FFF2-40B4-BE49-F238E27FC236}">
                  <a16:creationId xmlns:a16="http://schemas.microsoft.com/office/drawing/2014/main" id="{CD018A8B-4FD0-4C99-AA47-D684D1049136}"/>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2" name="Legend2">
              <a:extLst>
                <a:ext uri="{FF2B5EF4-FFF2-40B4-BE49-F238E27FC236}">
                  <a16:creationId xmlns:a16="http://schemas.microsoft.com/office/drawing/2014/main" id="{24E194E3-38A9-4A3A-AEBA-D1DCF1935051}"/>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3" name="Legend3">
              <a:extLst>
                <a:ext uri="{FF2B5EF4-FFF2-40B4-BE49-F238E27FC236}">
                  <a16:creationId xmlns:a16="http://schemas.microsoft.com/office/drawing/2014/main" id="{DCCF084D-A8B2-46B3-BE03-CFDA8E58B2B9}"/>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4">
              <a:extLst>
                <a:ext uri="{FF2B5EF4-FFF2-40B4-BE49-F238E27FC236}">
                  <a16:creationId xmlns:a16="http://schemas.microsoft.com/office/drawing/2014/main" id="{0E49468C-EFEE-4C9A-BECB-CC10BE34BF4B}"/>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5">
              <a:extLst>
                <a:ext uri="{FF2B5EF4-FFF2-40B4-BE49-F238E27FC236}">
                  <a16:creationId xmlns:a16="http://schemas.microsoft.com/office/drawing/2014/main" id="{443480AB-89E7-497E-A131-91869590BDB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78CA310D-6D76-F64D-43BD-A9F8058D0B83}"/>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5EB4C1BD-D02B-BD12-5727-6F58C39BD4CB}"/>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760D5CA7-F2EA-45CF-81C8-C3EDA5FA395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EB43A491-1FC0-C08D-DC0F-9312F78D3BB5}"/>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41DC0170-C64F-96F4-DD57-F6BBE781B8CA}"/>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7E1C2B9C-8B0A-AC6B-B386-E28E8F253128}"/>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C1E862B0-BA6B-93BC-31CC-9EDF1CA824BB}"/>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3" name="Oval 22">
                <a:extLst>
                  <a:ext uri="{FF2B5EF4-FFF2-40B4-BE49-F238E27FC236}">
                    <a16:creationId xmlns:a16="http://schemas.microsoft.com/office/drawing/2014/main" id="{34A84F48-2944-98CC-156D-EC5FA62990B9}"/>
                  </a:ext>
                </a:extLst>
              </p:cNvPr>
              <p:cNvSpPr/>
              <p:nvPr>
                <p:custDataLst>
                  <p:tags r:id="rId38"/>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4" name="Arc 23" hidden="1">
                <a:extLst>
                  <a:ext uri="{FF2B5EF4-FFF2-40B4-BE49-F238E27FC236}">
                    <a16:creationId xmlns:a16="http://schemas.microsoft.com/office/drawing/2014/main" id="{49AE9D7C-3BC5-C5DD-0AFA-71D915D9D8D1}"/>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3623EFE0-7A55-35A0-763D-A7CCEABC5767}"/>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 name="Oval 20">
                <a:extLst>
                  <a:ext uri="{FF2B5EF4-FFF2-40B4-BE49-F238E27FC236}">
                    <a16:creationId xmlns:a16="http://schemas.microsoft.com/office/drawing/2014/main" id="{FA3B4311-025C-426B-9E06-BDDA476EF4AE}"/>
                  </a:ext>
                </a:extLst>
              </p:cNvPr>
              <p:cNvSpPr/>
              <p:nvPr>
                <p:custDataLst>
                  <p:tags r:id="rId36"/>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2" name="Arc 21">
                <a:extLst>
                  <a:ext uri="{FF2B5EF4-FFF2-40B4-BE49-F238E27FC236}">
                    <a16:creationId xmlns:a16="http://schemas.microsoft.com/office/drawing/2014/main" id="{9ABB8959-417A-20E2-3BFB-820D653F8B1E}"/>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7A7E4CBF-9B94-C8D7-EF8F-9662FD33055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9" name="Oval 18">
                <a:extLst>
                  <a:ext uri="{FF2B5EF4-FFF2-40B4-BE49-F238E27FC236}">
                    <a16:creationId xmlns:a16="http://schemas.microsoft.com/office/drawing/2014/main" id="{25A66490-5468-AC46-5ED5-E8212992AFCC}"/>
                  </a:ext>
                </a:extLst>
              </p:cNvPr>
              <p:cNvSpPr/>
              <p:nvPr>
                <p:custDataLst>
                  <p:tags r:id="rId34"/>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0" name="Arc 19">
                <a:extLst>
                  <a:ext uri="{FF2B5EF4-FFF2-40B4-BE49-F238E27FC236}">
                    <a16:creationId xmlns:a16="http://schemas.microsoft.com/office/drawing/2014/main" id="{2164DC02-AF00-DEB2-344B-46D05BDC2865}"/>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37ACCC41-9C6B-7C20-5C62-B34B467FA718}"/>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7" name="Oval 16">
                <a:extLst>
                  <a:ext uri="{FF2B5EF4-FFF2-40B4-BE49-F238E27FC236}">
                    <a16:creationId xmlns:a16="http://schemas.microsoft.com/office/drawing/2014/main" id="{14731651-049D-FD74-10A9-3B77CDA9C266}"/>
                  </a:ext>
                </a:extLst>
              </p:cNvPr>
              <p:cNvSpPr/>
              <p:nvPr>
                <p:custDataLst>
                  <p:tags r:id="rId32"/>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8" name="Arc 17">
                <a:extLst>
                  <a:ext uri="{FF2B5EF4-FFF2-40B4-BE49-F238E27FC236}">
                    <a16:creationId xmlns:a16="http://schemas.microsoft.com/office/drawing/2014/main" id="{5AADA01A-6C4E-7E32-6930-9C7BE1CCCDFC}"/>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E9C1FE7B-027B-2A18-4D77-A6B6DC1EDC9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25520F20-D7D9-7F64-BF4E-B26721F00ED8}"/>
                  </a:ext>
                </a:extLst>
              </p:cNvPr>
              <p:cNvSpPr/>
              <p:nvPr>
                <p:custDataLst>
                  <p:tags r:id="rId30"/>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6" name="Arc 15">
                <a:extLst>
                  <a:ext uri="{FF2B5EF4-FFF2-40B4-BE49-F238E27FC236}">
                    <a16:creationId xmlns:a16="http://schemas.microsoft.com/office/drawing/2014/main" id="{1AC3D5E5-FFBA-7695-4382-807739B76632}"/>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7" name="Sticker" hidden="1">
            <a:extLst>
              <a:ext uri="{FF2B5EF4-FFF2-40B4-BE49-F238E27FC236}">
                <a16:creationId xmlns:a16="http://schemas.microsoft.com/office/drawing/2014/main" id="{174FA759-1A16-45E2-B8DB-6AC61DFC92D4}"/>
              </a:ext>
            </a:extLst>
          </p:cNvPr>
          <p:cNvGrpSpPr>
            <a:grpSpLocks noChangeAspect="1"/>
          </p:cNvGrpSpPr>
          <p:nvPr userDrawn="1"/>
        </p:nvGrpSpPr>
        <p:grpSpPr bwMode="gray">
          <a:xfrm>
            <a:off x="559460" y="1289273"/>
            <a:ext cx="428337" cy="156997"/>
            <a:chOff x="8456447" y="272180"/>
            <a:chExt cx="322188" cy="156966"/>
          </a:xfrm>
        </p:grpSpPr>
        <p:sp>
          <p:nvSpPr>
            <p:cNvPr id="168" name="StickerRectangle">
              <a:extLst>
                <a:ext uri="{FF2B5EF4-FFF2-40B4-BE49-F238E27FC236}">
                  <a16:creationId xmlns:a16="http://schemas.microsoft.com/office/drawing/2014/main" id="{99FB5892-A9FF-4D0E-8661-19A39D5E096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69" name="StickerUnderline">
              <a:extLst>
                <a:ext uri="{FF2B5EF4-FFF2-40B4-BE49-F238E27FC236}">
                  <a16:creationId xmlns:a16="http://schemas.microsoft.com/office/drawing/2014/main" id="{B821CB31-49E5-49E7-966F-3C5449557168}"/>
                </a:ext>
              </a:extLst>
            </p:cNvPr>
            <p:cNvCxnSpPr>
              <a:cxnSpLocks noChangeShapeType="1"/>
              <a:stCxn id="168" idx="4"/>
              <a:endCxn id="168"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44" name="LegendLines" hidden="1">
            <a:extLst>
              <a:ext uri="{FF2B5EF4-FFF2-40B4-BE49-F238E27FC236}">
                <a16:creationId xmlns:a16="http://schemas.microsoft.com/office/drawing/2014/main" id="{96520A0D-E8D0-48B5-8162-BA1976A5C3E1}"/>
              </a:ext>
            </a:extLst>
          </p:cNvPr>
          <p:cNvGrpSpPr/>
          <p:nvPr userDrawn="1"/>
        </p:nvGrpSpPr>
        <p:grpSpPr>
          <a:xfrm>
            <a:off x="10440000" y="3243600"/>
            <a:ext cx="1269335" cy="958286"/>
            <a:chOff x="4372690" y="3739101"/>
            <a:chExt cx="1269335" cy="958286"/>
          </a:xfrm>
        </p:grpSpPr>
        <p:sp>
          <p:nvSpPr>
            <p:cNvPr id="170" name="Legend1">
              <a:extLst>
                <a:ext uri="{FF2B5EF4-FFF2-40B4-BE49-F238E27FC236}">
                  <a16:creationId xmlns:a16="http://schemas.microsoft.com/office/drawing/2014/main" id="{D5E27233-7661-43E0-8C1B-859EBE562598}"/>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1" name="Legend2">
              <a:extLst>
                <a:ext uri="{FF2B5EF4-FFF2-40B4-BE49-F238E27FC236}">
                  <a16:creationId xmlns:a16="http://schemas.microsoft.com/office/drawing/2014/main" id="{215BA769-FC3A-4971-81E8-16C8E7138029}"/>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2" name="Legend3">
              <a:extLst>
                <a:ext uri="{FF2B5EF4-FFF2-40B4-BE49-F238E27FC236}">
                  <a16:creationId xmlns:a16="http://schemas.microsoft.com/office/drawing/2014/main" id="{75880242-A8D7-441D-805E-B817DF5CA854}"/>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3" name="LineLegend3">
              <a:extLst>
                <a:ext uri="{FF2B5EF4-FFF2-40B4-BE49-F238E27FC236}">
                  <a16:creationId xmlns:a16="http://schemas.microsoft.com/office/drawing/2014/main" id="{5C3089E9-5649-4103-BA5F-72175F24BEF8}"/>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4" name="LineLegend2">
              <a:extLst>
                <a:ext uri="{FF2B5EF4-FFF2-40B4-BE49-F238E27FC236}">
                  <a16:creationId xmlns:a16="http://schemas.microsoft.com/office/drawing/2014/main" id="{70A7CFCE-D526-433E-9FBC-6DEF2F5E9EB4}"/>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5" name="LineLegend1">
              <a:extLst>
                <a:ext uri="{FF2B5EF4-FFF2-40B4-BE49-F238E27FC236}">
                  <a16:creationId xmlns:a16="http://schemas.microsoft.com/office/drawing/2014/main" id="{4AD9EC0A-8F45-49FA-BB0F-195682A6F6BE}"/>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80" r:id="rId15"/>
    <p:sldLayoutId id="2147483877" r:id="rId16"/>
    <p:sldLayoutId id="2147483899" r:id="rId17"/>
  </p:sldLayoutIdLst>
  <p:hf hdr="0" ftr="0" dt="0"/>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Use or disclosure of information contained on this page is subject to the restrictions on the title page.</a:t>
            </a:r>
          </a:p>
        </p:txBody>
      </p:sp>
      <p:cxnSp>
        <p:nvCxnSpPr>
          <p:cNvPr id="7" name="Straight Connector 6"/>
          <p:cNvCxnSpPr>
            <a:cxnSpLocks/>
          </p:cNvCxnSpPr>
          <p:nvPr/>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03" y="6553200"/>
            <a:ext cx="943100" cy="253916"/>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pic>
        <p:nvPicPr>
          <p:cNvPr id="3" name="Picture 2">
            <a:extLst>
              <a:ext uri="{FF2B5EF4-FFF2-40B4-BE49-F238E27FC236}">
                <a16:creationId xmlns:a16="http://schemas.microsoft.com/office/drawing/2014/main" id="{C0578DE2-3155-2E8B-BE55-260C3ABC19B3}"/>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graphicFrame>
        <p:nvGraphicFramePr>
          <p:cNvPr id="10" name="Object 9" hidden="1">
            <a:extLst>
              <a:ext uri="{FF2B5EF4-FFF2-40B4-BE49-F238E27FC236}">
                <a16:creationId xmlns:a16="http://schemas.microsoft.com/office/drawing/2014/main" id="{FAB400EA-9477-D497-60D9-CA7E25BF3AC3}"/>
              </a:ext>
            </a:extLst>
          </p:cNvPr>
          <p:cNvGraphicFramePr>
            <a:graphicFrameLocks noChangeAspect="1"/>
          </p:cNvGraphicFramePr>
          <p:nvPr userDrawn="1">
            <p:custDataLst>
              <p:tags r:id="rId22"/>
            </p:custDataLst>
            <p:extLst>
              <p:ext uri="{D42A27DB-BD31-4B8C-83A1-F6EECF244321}">
                <p14:modId xmlns:p14="http://schemas.microsoft.com/office/powerpoint/2010/main" val="1584283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10" name="Object 9" hidden="1">
                        <a:extLst>
                          <a:ext uri="{FF2B5EF4-FFF2-40B4-BE49-F238E27FC236}">
                            <a16:creationId xmlns:a16="http://schemas.microsoft.com/office/drawing/2014/main" id="{FAB400EA-9477-D497-60D9-CA7E25BF3AC3}"/>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D33E085-8274-B1E3-9CD0-98828EDF6D6C}"/>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SlideLogoText" hidden="1">
            <a:extLst>
              <a:ext uri="{FF2B5EF4-FFF2-40B4-BE49-F238E27FC236}">
                <a16:creationId xmlns:a16="http://schemas.microsoft.com/office/drawing/2014/main" id="{35A42CF9-16F0-1E61-6823-12991DAA8F88}"/>
              </a:ext>
            </a:extLst>
          </p:cNvPr>
          <p:cNvSpPr txBox="1"/>
          <p:nvPr userDrawn="1">
            <p:custDataLst>
              <p:tags r:id="rId2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3" name="4. Footnote" hidden="1">
            <a:extLst>
              <a:ext uri="{FF2B5EF4-FFF2-40B4-BE49-F238E27FC236}">
                <a16:creationId xmlns:a16="http://schemas.microsoft.com/office/drawing/2014/main" id="{C218F893-9887-AB8B-7703-A7C50C57B496}"/>
              </a:ext>
            </a:extLst>
          </p:cNvPr>
          <p:cNvSpPr txBox="1"/>
          <p:nvPr userDrawn="1">
            <p:custDataLst>
              <p:tags r:id="rId25"/>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pic>
        <p:nvPicPr>
          <p:cNvPr id="14" name="Grid" hidden="1">
            <a:extLst>
              <a:ext uri="{FF2B5EF4-FFF2-40B4-BE49-F238E27FC236}">
                <a16:creationId xmlns:a16="http://schemas.microsoft.com/office/drawing/2014/main" id="{C6232D4B-3065-D235-453A-7E1926184B4E}"/>
              </a:ext>
            </a:extLst>
          </p:cNvPr>
          <p:cNvPicPr>
            <a:picLocks noChangeAspect="1"/>
          </p:cNvPicPr>
          <p:nvPr userDrawn="1">
            <p:custDataLst>
              <p:tags r:id="rId26"/>
            </p:custDataLst>
          </p:nvPr>
        </p:nvPicPr>
        <p:blipFill>
          <a:blip r:embed="rId45">
            <a:extLst>
              <a:ext uri="{96DAC541-7B7A-43D3-8B79-37D633B846F1}">
                <asvg:svgBlip xmlns:asvg="http://schemas.microsoft.com/office/drawing/2016/SVG/main" r:embed="rId46"/>
              </a:ext>
            </a:extLst>
          </a:blip>
          <a:stretch>
            <a:fillRect/>
          </a:stretch>
        </p:blipFill>
        <p:spPr>
          <a:xfrm>
            <a:off x="3699" y="0"/>
            <a:ext cx="12184602" cy="6858000"/>
          </a:xfrm>
          <a:prstGeom prst="rect">
            <a:avLst/>
          </a:prstGeom>
        </p:spPr>
      </p:pic>
      <p:grpSp>
        <p:nvGrpSpPr>
          <p:cNvPr id="15" name="LegendBoxes" hidden="1">
            <a:extLst>
              <a:ext uri="{FF2B5EF4-FFF2-40B4-BE49-F238E27FC236}">
                <a16:creationId xmlns:a16="http://schemas.microsoft.com/office/drawing/2014/main" id="{5F09ECC7-D90B-65F5-8682-C3C6D7E5A619}"/>
              </a:ext>
            </a:extLst>
          </p:cNvPr>
          <p:cNvGrpSpPr/>
          <p:nvPr userDrawn="1"/>
        </p:nvGrpSpPr>
        <p:grpSpPr>
          <a:xfrm>
            <a:off x="10728000" y="4323600"/>
            <a:ext cx="984864" cy="1717282"/>
            <a:chOff x="9585951" y="2980105"/>
            <a:chExt cx="984864" cy="1717282"/>
          </a:xfrm>
        </p:grpSpPr>
        <p:sp>
          <p:nvSpPr>
            <p:cNvPr id="16" name="RectangleLegend1">
              <a:extLst>
                <a:ext uri="{FF2B5EF4-FFF2-40B4-BE49-F238E27FC236}">
                  <a16:creationId xmlns:a16="http://schemas.microsoft.com/office/drawing/2014/main" id="{295C1AD3-DBA3-B62F-884B-990E1C9B55E8}"/>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7" name="RectangleLegend2">
              <a:extLst>
                <a:ext uri="{FF2B5EF4-FFF2-40B4-BE49-F238E27FC236}">
                  <a16:creationId xmlns:a16="http://schemas.microsoft.com/office/drawing/2014/main" id="{98D8C887-03FD-79A9-DBDE-E80DFADC517F}"/>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 name="RectangleLegend3">
              <a:extLst>
                <a:ext uri="{FF2B5EF4-FFF2-40B4-BE49-F238E27FC236}">
                  <a16:creationId xmlns:a16="http://schemas.microsoft.com/office/drawing/2014/main" id="{3B4BF914-0DD7-0B46-00BB-928D7042F2FF}"/>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 name="RectangleLegend4">
              <a:extLst>
                <a:ext uri="{FF2B5EF4-FFF2-40B4-BE49-F238E27FC236}">
                  <a16:creationId xmlns:a16="http://schemas.microsoft.com/office/drawing/2014/main" id="{EFF2A0CA-C5D5-2725-7E38-65D219E04931}"/>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0" name="RectangleLegend5">
              <a:extLst>
                <a:ext uri="{FF2B5EF4-FFF2-40B4-BE49-F238E27FC236}">
                  <a16:creationId xmlns:a16="http://schemas.microsoft.com/office/drawing/2014/main" id="{336198E3-88BB-A993-D542-24903E79AA25}"/>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 name="Legend1">
              <a:extLst>
                <a:ext uri="{FF2B5EF4-FFF2-40B4-BE49-F238E27FC236}">
                  <a16:creationId xmlns:a16="http://schemas.microsoft.com/office/drawing/2014/main" id="{A3BD107B-B29B-4C5E-1C51-C48B5371117E}"/>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2" name="Legend2">
              <a:extLst>
                <a:ext uri="{FF2B5EF4-FFF2-40B4-BE49-F238E27FC236}">
                  <a16:creationId xmlns:a16="http://schemas.microsoft.com/office/drawing/2014/main" id="{53EBF329-8EF0-6A1E-3191-57E7A0B5ED6E}"/>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3" name="Legend3">
              <a:extLst>
                <a:ext uri="{FF2B5EF4-FFF2-40B4-BE49-F238E27FC236}">
                  <a16:creationId xmlns:a16="http://schemas.microsoft.com/office/drawing/2014/main" id="{2D8EF920-88C3-BC26-61A3-E56DF821526F}"/>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4" name="Legend4">
              <a:extLst>
                <a:ext uri="{FF2B5EF4-FFF2-40B4-BE49-F238E27FC236}">
                  <a16:creationId xmlns:a16="http://schemas.microsoft.com/office/drawing/2014/main" id="{770A2BF3-EB45-591A-90AE-FD06D584FF16}"/>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5" name="Legend5">
              <a:extLst>
                <a:ext uri="{FF2B5EF4-FFF2-40B4-BE49-F238E27FC236}">
                  <a16:creationId xmlns:a16="http://schemas.microsoft.com/office/drawing/2014/main" id="{01702509-1DA7-62F8-64F2-D244E680484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26" name="LegendMoons" hidden="1">
            <a:extLst>
              <a:ext uri="{FF2B5EF4-FFF2-40B4-BE49-F238E27FC236}">
                <a16:creationId xmlns:a16="http://schemas.microsoft.com/office/drawing/2014/main" id="{88587956-8CA8-FB82-D2EE-DDBCD6EBF648}"/>
              </a:ext>
            </a:extLst>
          </p:cNvPr>
          <p:cNvGrpSpPr/>
          <p:nvPr userDrawn="1"/>
        </p:nvGrpSpPr>
        <p:grpSpPr>
          <a:xfrm>
            <a:off x="10692000" y="1339200"/>
            <a:ext cx="1023616" cy="1731859"/>
            <a:chOff x="7723680" y="1702457"/>
            <a:chExt cx="1023616" cy="1731859"/>
          </a:xfrm>
        </p:grpSpPr>
        <p:sp>
          <p:nvSpPr>
            <p:cNvPr id="27" name="Legend1">
              <a:extLst>
                <a:ext uri="{FF2B5EF4-FFF2-40B4-BE49-F238E27FC236}">
                  <a16:creationId xmlns:a16="http://schemas.microsoft.com/office/drawing/2014/main" id="{FDB17389-F5D8-6FA9-642C-21E31C4F5276}"/>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8" name="Legend2">
              <a:extLst>
                <a:ext uri="{FF2B5EF4-FFF2-40B4-BE49-F238E27FC236}">
                  <a16:creationId xmlns:a16="http://schemas.microsoft.com/office/drawing/2014/main" id="{37A6BE9D-64D3-BD54-87AC-828E711F6B29}"/>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9" name="Legend3">
              <a:extLst>
                <a:ext uri="{FF2B5EF4-FFF2-40B4-BE49-F238E27FC236}">
                  <a16:creationId xmlns:a16="http://schemas.microsoft.com/office/drawing/2014/main" id="{1E916BA0-006C-F5A5-27C9-112F52DF787D}"/>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0" name="Legend4">
              <a:extLst>
                <a:ext uri="{FF2B5EF4-FFF2-40B4-BE49-F238E27FC236}">
                  <a16:creationId xmlns:a16="http://schemas.microsoft.com/office/drawing/2014/main" id="{E13C4E63-3FE4-0DC8-FEF5-DF1495523154}"/>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1" name="Legend5">
              <a:extLst>
                <a:ext uri="{FF2B5EF4-FFF2-40B4-BE49-F238E27FC236}">
                  <a16:creationId xmlns:a16="http://schemas.microsoft.com/office/drawing/2014/main" id="{7714C7B9-1536-6F7E-6024-80EA7591CA2B}"/>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32" name="MoonLegend1">
              <a:extLst>
                <a:ext uri="{FF2B5EF4-FFF2-40B4-BE49-F238E27FC236}">
                  <a16:creationId xmlns:a16="http://schemas.microsoft.com/office/drawing/2014/main" id="{475D5209-431D-B5CE-D461-706C52E2A82A}"/>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45" name="Oval 44">
                <a:extLst>
                  <a:ext uri="{FF2B5EF4-FFF2-40B4-BE49-F238E27FC236}">
                    <a16:creationId xmlns:a16="http://schemas.microsoft.com/office/drawing/2014/main" id="{D4A3622F-66AE-96B3-A33D-909E550C157C}"/>
                  </a:ext>
                </a:extLst>
              </p:cNvPr>
              <p:cNvSpPr/>
              <p:nvPr>
                <p:custDataLst>
                  <p:tags r:id="rId40"/>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6" name="Arc 45" hidden="1">
                <a:extLst>
                  <a:ext uri="{FF2B5EF4-FFF2-40B4-BE49-F238E27FC236}">
                    <a16:creationId xmlns:a16="http://schemas.microsoft.com/office/drawing/2014/main" id="{DF0BA99E-1F69-A31A-C4C2-0F4087454C87}"/>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MoonLegend2">
              <a:extLst>
                <a:ext uri="{FF2B5EF4-FFF2-40B4-BE49-F238E27FC236}">
                  <a16:creationId xmlns:a16="http://schemas.microsoft.com/office/drawing/2014/main" id="{F8F2A8D6-D91C-EDC4-4F99-B5C4A9D7D721}"/>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43" name="Oval 42">
                <a:extLst>
                  <a:ext uri="{FF2B5EF4-FFF2-40B4-BE49-F238E27FC236}">
                    <a16:creationId xmlns:a16="http://schemas.microsoft.com/office/drawing/2014/main" id="{0C00A40B-7108-0B6A-EC63-C75E23768138}"/>
                  </a:ext>
                </a:extLst>
              </p:cNvPr>
              <p:cNvSpPr/>
              <p:nvPr>
                <p:custDataLst>
                  <p:tags r:id="rId38"/>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4" name="Arc 43">
                <a:extLst>
                  <a:ext uri="{FF2B5EF4-FFF2-40B4-BE49-F238E27FC236}">
                    <a16:creationId xmlns:a16="http://schemas.microsoft.com/office/drawing/2014/main" id="{F2468721-1B1F-AC10-C043-7A3AAC06585E}"/>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MoonLegend3">
              <a:extLst>
                <a:ext uri="{FF2B5EF4-FFF2-40B4-BE49-F238E27FC236}">
                  <a16:creationId xmlns:a16="http://schemas.microsoft.com/office/drawing/2014/main" id="{554BA107-8899-4375-E55B-DCC1ED2411C7}"/>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41" name="Oval 40">
                <a:extLst>
                  <a:ext uri="{FF2B5EF4-FFF2-40B4-BE49-F238E27FC236}">
                    <a16:creationId xmlns:a16="http://schemas.microsoft.com/office/drawing/2014/main" id="{76AF44DE-F549-3C26-D521-02B4ED319312}"/>
                  </a:ext>
                </a:extLst>
              </p:cNvPr>
              <p:cNvSpPr/>
              <p:nvPr>
                <p:custDataLst>
                  <p:tags r:id="rId36"/>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2" name="Arc 41">
                <a:extLst>
                  <a:ext uri="{FF2B5EF4-FFF2-40B4-BE49-F238E27FC236}">
                    <a16:creationId xmlns:a16="http://schemas.microsoft.com/office/drawing/2014/main" id="{44BD150D-53DB-BA53-2379-E78CBA38E405}"/>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MoonLegend4">
              <a:extLst>
                <a:ext uri="{FF2B5EF4-FFF2-40B4-BE49-F238E27FC236}">
                  <a16:creationId xmlns:a16="http://schemas.microsoft.com/office/drawing/2014/main" id="{107A6735-BE2B-D498-DD65-061C3D579FD7}"/>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39" name="Oval 38">
                <a:extLst>
                  <a:ext uri="{FF2B5EF4-FFF2-40B4-BE49-F238E27FC236}">
                    <a16:creationId xmlns:a16="http://schemas.microsoft.com/office/drawing/2014/main" id="{262C738C-8413-C364-5FE0-8EF3E4A2EC6C}"/>
                  </a:ext>
                </a:extLst>
              </p:cNvPr>
              <p:cNvSpPr/>
              <p:nvPr>
                <p:custDataLst>
                  <p:tags r:id="rId34"/>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0" name="Arc 39">
                <a:extLst>
                  <a:ext uri="{FF2B5EF4-FFF2-40B4-BE49-F238E27FC236}">
                    <a16:creationId xmlns:a16="http://schemas.microsoft.com/office/drawing/2014/main" id="{BDCD46EA-39C9-413E-2501-2AC336710AC4}"/>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MoonLegend5">
              <a:extLst>
                <a:ext uri="{FF2B5EF4-FFF2-40B4-BE49-F238E27FC236}">
                  <a16:creationId xmlns:a16="http://schemas.microsoft.com/office/drawing/2014/main" id="{AF6C5F6B-12CE-7DFA-F31B-A3AAC2B41E18}"/>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37" name="Oval 36">
                <a:extLst>
                  <a:ext uri="{FF2B5EF4-FFF2-40B4-BE49-F238E27FC236}">
                    <a16:creationId xmlns:a16="http://schemas.microsoft.com/office/drawing/2014/main" id="{3850A472-A399-48EC-5A37-44ADED0D3235}"/>
                  </a:ext>
                </a:extLst>
              </p:cNvPr>
              <p:cNvSpPr/>
              <p:nvPr>
                <p:custDataLst>
                  <p:tags r:id="rId32"/>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38" name="Arc 37">
                <a:extLst>
                  <a:ext uri="{FF2B5EF4-FFF2-40B4-BE49-F238E27FC236}">
                    <a16:creationId xmlns:a16="http://schemas.microsoft.com/office/drawing/2014/main" id="{BC3CABBB-3C87-D41E-41C7-08CC6DB67937}"/>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7" name="Sticker" hidden="1">
            <a:extLst>
              <a:ext uri="{FF2B5EF4-FFF2-40B4-BE49-F238E27FC236}">
                <a16:creationId xmlns:a16="http://schemas.microsoft.com/office/drawing/2014/main" id="{AE6449B4-9FE2-B6CD-6C23-856F8AFF7C6D}"/>
              </a:ext>
            </a:extLst>
          </p:cNvPr>
          <p:cNvGrpSpPr>
            <a:grpSpLocks noChangeAspect="1"/>
          </p:cNvGrpSpPr>
          <p:nvPr userDrawn="1"/>
        </p:nvGrpSpPr>
        <p:grpSpPr bwMode="gray">
          <a:xfrm>
            <a:off x="558192" y="1289273"/>
            <a:ext cx="429605" cy="156997"/>
            <a:chOff x="8456447" y="272180"/>
            <a:chExt cx="322188" cy="156966"/>
          </a:xfrm>
        </p:grpSpPr>
        <p:sp>
          <p:nvSpPr>
            <p:cNvPr id="48" name="StickerRectangle">
              <a:extLst>
                <a:ext uri="{FF2B5EF4-FFF2-40B4-BE49-F238E27FC236}">
                  <a16:creationId xmlns:a16="http://schemas.microsoft.com/office/drawing/2014/main" id="{105ED401-8BCF-F2F5-AABC-BDA3E53286F7}"/>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49" name="StickerUnderline">
              <a:extLst>
                <a:ext uri="{FF2B5EF4-FFF2-40B4-BE49-F238E27FC236}">
                  <a16:creationId xmlns:a16="http://schemas.microsoft.com/office/drawing/2014/main" id="{F4FB3755-02DE-4FBA-B802-BB39ACC97F1D}"/>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50" name="LegendLines" hidden="1">
            <a:extLst>
              <a:ext uri="{FF2B5EF4-FFF2-40B4-BE49-F238E27FC236}">
                <a16:creationId xmlns:a16="http://schemas.microsoft.com/office/drawing/2014/main" id="{EC3E81B5-4B70-C4E3-8917-5CA9B41E6F17}"/>
              </a:ext>
            </a:extLst>
          </p:cNvPr>
          <p:cNvGrpSpPr/>
          <p:nvPr userDrawn="1"/>
        </p:nvGrpSpPr>
        <p:grpSpPr>
          <a:xfrm>
            <a:off x="10440000" y="3243600"/>
            <a:ext cx="1269335" cy="958286"/>
            <a:chOff x="4372690" y="3739101"/>
            <a:chExt cx="1269335" cy="958286"/>
          </a:xfrm>
        </p:grpSpPr>
        <p:sp>
          <p:nvSpPr>
            <p:cNvPr id="51" name="Legend1">
              <a:extLst>
                <a:ext uri="{FF2B5EF4-FFF2-40B4-BE49-F238E27FC236}">
                  <a16:creationId xmlns:a16="http://schemas.microsoft.com/office/drawing/2014/main" id="{1D0378DD-7983-F5DD-5F8F-3496419F9753}"/>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2" name="Legend2">
              <a:extLst>
                <a:ext uri="{FF2B5EF4-FFF2-40B4-BE49-F238E27FC236}">
                  <a16:creationId xmlns:a16="http://schemas.microsoft.com/office/drawing/2014/main" id="{7BB35AEB-93ED-578D-D059-8C282EF52B9A}"/>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3" name="Legend3">
              <a:extLst>
                <a:ext uri="{FF2B5EF4-FFF2-40B4-BE49-F238E27FC236}">
                  <a16:creationId xmlns:a16="http://schemas.microsoft.com/office/drawing/2014/main" id="{F22F47E0-3E49-852B-AF39-D7BAA9926BB5}"/>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4" name="LineLegend3">
              <a:extLst>
                <a:ext uri="{FF2B5EF4-FFF2-40B4-BE49-F238E27FC236}">
                  <a16:creationId xmlns:a16="http://schemas.microsoft.com/office/drawing/2014/main" id="{2818FAD9-1884-63E4-1460-1020D6F7D3D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5" name="LineLegend2">
              <a:extLst>
                <a:ext uri="{FF2B5EF4-FFF2-40B4-BE49-F238E27FC236}">
                  <a16:creationId xmlns:a16="http://schemas.microsoft.com/office/drawing/2014/main" id="{6AF9E5CF-3732-8863-AB43-23B1692A27EB}"/>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6" name="LineLegend1">
              <a:extLst>
                <a:ext uri="{FF2B5EF4-FFF2-40B4-BE49-F238E27FC236}">
                  <a16:creationId xmlns:a16="http://schemas.microsoft.com/office/drawing/2014/main" id="{2A227106-84A7-05E7-2C1F-AD246BC89A1A}"/>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
        <p:nvSpPr>
          <p:cNvPr id="58" name="Text Placeholder 57">
            <a:extLst>
              <a:ext uri="{FF2B5EF4-FFF2-40B4-BE49-F238E27FC236}">
                <a16:creationId xmlns:a16="http://schemas.microsoft.com/office/drawing/2014/main" id="{D067F5F5-E048-AFEA-6AD2-135EB42441F9}"/>
              </a:ext>
            </a:extLst>
          </p:cNvPr>
          <p:cNvSpPr>
            <a:spLocks noGrp="1"/>
          </p:cNvSpPr>
          <p:nvPr>
            <p:ph type="body" idx="1"/>
          </p:nvPr>
        </p:nvSpPr>
        <p:spPr>
          <a:xfrm>
            <a:off x="838200" y="1825625"/>
            <a:ext cx="10515600" cy="1520416"/>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832476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A57CB8B-8EEB-2109-1751-D4947AE3EE8B}"/>
              </a:ext>
            </a:extLst>
          </p:cNvPr>
          <p:cNvGraphicFramePr>
            <a:graphicFrameLocks noChangeAspect="1"/>
          </p:cNvGraphicFramePr>
          <p:nvPr userDrawn="1">
            <p:custDataLst>
              <p:tags r:id="rId3"/>
            </p:custDataLst>
            <p:extLst>
              <p:ext uri="{D42A27DB-BD31-4B8C-83A1-F6EECF244321}">
                <p14:modId xmlns:p14="http://schemas.microsoft.com/office/powerpoint/2010/main" val="4240098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3" name="think-cell data - do not delete" hidden="1">
                        <a:extLst>
                          <a:ext uri="{FF2B5EF4-FFF2-40B4-BE49-F238E27FC236}">
                            <a16:creationId xmlns:a16="http://schemas.microsoft.com/office/drawing/2014/main" id="{5A57CB8B-8EEB-2109-1751-D4947AE3EE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B847D438-DAAD-88D4-D035-DFBF79CDE6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4266033963"/>
      </p:ext>
    </p:extLst>
  </p:cSld>
  <p:clrMap bg1="lt1" tx1="dk1" bg2="lt2" tx2="dk2" accent1="accent1" accent2="accent2" accent3="accent3" accent4="accent4" accent5="accent5" accent6="accent6" hlink="hlink" folHlink="folHlink"/>
  <p:sldLayoutIdLst>
    <p:sldLayoutId id="214748392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C05109E-90E6-433E-6725-E4BCD35BFEE7}"/>
              </a:ext>
            </a:extLst>
          </p:cNvPr>
          <p:cNvGraphicFramePr>
            <a:graphicFrameLocks noChangeAspect="1"/>
          </p:cNvGraphicFramePr>
          <p:nvPr userDrawn="1">
            <p:custDataLst>
              <p:tags r:id="rId12"/>
            </p:custDataLst>
            <p:extLst>
              <p:ext uri="{D42A27DB-BD31-4B8C-83A1-F6EECF244321}">
                <p14:modId xmlns:p14="http://schemas.microsoft.com/office/powerpoint/2010/main" val="1166612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8" name="think-cell data - do not delete" hidden="1">
                        <a:extLst>
                          <a:ext uri="{FF2B5EF4-FFF2-40B4-BE49-F238E27FC236}">
                            <a16:creationId xmlns:a16="http://schemas.microsoft.com/office/drawing/2014/main" id="{0C05109E-90E6-433E-6725-E4BCD35BFEE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cxnSp>
        <p:nvCxnSpPr>
          <p:cNvPr id="7" name="Straight Connector 6"/>
          <p:cNvCxnSpPr>
            <a:cxnSpLocks/>
          </p:cNvCxnSpPr>
          <p:nvPr/>
        </p:nvCxnSpPr>
        <p:spPr>
          <a:xfrm>
            <a:off x="779284" y="6"/>
            <a:ext cx="0" cy="5181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779283" y="5943600"/>
            <a:ext cx="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1F6BF0-F215-0BB8-0DD1-9AE4EAB7CBB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sp>
        <p:nvSpPr>
          <p:cNvPr id="3" name="Rectangle 2">
            <a:extLst>
              <a:ext uri="{FF2B5EF4-FFF2-40B4-BE49-F238E27FC236}">
                <a16:creationId xmlns:a16="http://schemas.microsoft.com/office/drawing/2014/main" id="{6D4B1C1C-078C-2929-E80C-E9FD3CD5E13C}"/>
              </a:ext>
            </a:extLst>
          </p:cNvPr>
          <p:cNvSpPr/>
          <p:nvPr/>
        </p:nvSpPr>
        <p:spPr>
          <a:xfrm>
            <a:off x="11582403"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 name="Rectangle 3">
            <a:extLst>
              <a:ext uri="{FF2B5EF4-FFF2-40B4-BE49-F238E27FC236}">
                <a16:creationId xmlns:a16="http://schemas.microsoft.com/office/drawing/2014/main" id="{FB1BDDC1-0755-B4BC-7747-8F4BB71F1537}"/>
              </a:ext>
            </a:extLst>
          </p:cNvPr>
          <p:cNvSpPr/>
          <p:nvPr/>
        </p:nvSpPr>
        <p:spPr>
          <a:xfrm>
            <a:off x="12067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a:extLst>
              <a:ext uri="{FF2B5EF4-FFF2-40B4-BE49-F238E27FC236}">
                <a16:creationId xmlns:a16="http://schemas.microsoft.com/office/drawing/2014/main" id="{AA1D54FA-D0D6-2477-1453-CECA5918A466}"/>
              </a:ext>
            </a:extLst>
          </p:cNvPr>
          <p:cNvCxnSpPr>
            <a:cxnSpLocks/>
          </p:cNvCxnSpPr>
          <p:nvPr/>
        </p:nvCxnSpPr>
        <p:spPr>
          <a:xfrm>
            <a:off x="779283" y="6477005"/>
            <a:ext cx="11321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5F104-168E-9F30-6E64-8C058D081197}"/>
              </a:ext>
            </a:extLst>
          </p:cNvPr>
          <p:cNvSpPr txBox="1"/>
          <p:nvPr/>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7031551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302.xml"/><Relationship Id="rId7" Type="http://schemas.openxmlformats.org/officeDocument/2006/relationships/notesSlide" Target="../notesSlides/notesSlide1.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slideLayout" Target="../slideLayouts/slideLayout52.xml"/><Relationship Id="rId5" Type="http://schemas.openxmlformats.org/officeDocument/2006/relationships/tags" Target="../tags/tag304.xml"/><Relationship Id="rId4" Type="http://schemas.openxmlformats.org/officeDocument/2006/relationships/tags" Target="../tags/tag303.xml"/><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 Target="slide25.xml"/><Relationship Id="rId3" Type="http://schemas.openxmlformats.org/officeDocument/2006/relationships/tags" Target="../tags/tag398.xml"/><Relationship Id="rId7" Type="http://schemas.openxmlformats.org/officeDocument/2006/relationships/tags" Target="../tags/tag402.xml"/><Relationship Id="rId12" Type="http://schemas.openxmlformats.org/officeDocument/2006/relationships/slide" Target="slide7.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slide" Target="slide4.xml"/><Relationship Id="rId5" Type="http://schemas.openxmlformats.org/officeDocument/2006/relationships/tags" Target="../tags/tag400.xml"/><Relationship Id="rId15" Type="http://schemas.openxmlformats.org/officeDocument/2006/relationships/slide" Target="slide46.xml"/><Relationship Id="rId10" Type="http://schemas.openxmlformats.org/officeDocument/2006/relationships/image" Target="../media/image16.emf"/><Relationship Id="rId4" Type="http://schemas.openxmlformats.org/officeDocument/2006/relationships/tags" Target="../tags/tag399.xml"/><Relationship Id="rId9" Type="http://schemas.openxmlformats.org/officeDocument/2006/relationships/oleObject" Target="../embeddings/oleObject36.bin"/><Relationship Id="rId14" Type="http://schemas.openxmlformats.org/officeDocument/2006/relationships/slide" Target="slide28.xml"/></Relationships>
</file>

<file path=ppt/slides/_rels/slide15.xml.rels><?xml version="1.0" encoding="UTF-8" standalone="yes"?>
<Relationships xmlns="http://schemas.openxmlformats.org/package/2006/relationships"><Relationship Id="rId8" Type="http://schemas.openxmlformats.org/officeDocument/2006/relationships/tags" Target="../tags/tag410.xml"/><Relationship Id="rId13" Type="http://schemas.openxmlformats.org/officeDocument/2006/relationships/tags" Target="../tags/tag415.xml"/><Relationship Id="rId3" Type="http://schemas.openxmlformats.org/officeDocument/2006/relationships/tags" Target="../tags/tag405.xml"/><Relationship Id="rId7" Type="http://schemas.openxmlformats.org/officeDocument/2006/relationships/tags" Target="../tags/tag409.xml"/><Relationship Id="rId12" Type="http://schemas.openxmlformats.org/officeDocument/2006/relationships/tags" Target="../tags/tag414.xml"/><Relationship Id="rId17" Type="http://schemas.openxmlformats.org/officeDocument/2006/relationships/image" Target="../media/image16.emf"/><Relationship Id="rId2" Type="http://schemas.openxmlformats.org/officeDocument/2006/relationships/tags" Target="../tags/tag404.xml"/><Relationship Id="rId16" Type="http://schemas.openxmlformats.org/officeDocument/2006/relationships/oleObject" Target="../embeddings/oleObject37.bin"/><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tags" Target="../tags/tag413.xml"/><Relationship Id="rId5" Type="http://schemas.openxmlformats.org/officeDocument/2006/relationships/tags" Target="../tags/tag407.xml"/><Relationship Id="rId15" Type="http://schemas.openxmlformats.org/officeDocument/2006/relationships/slideLayout" Target="../slideLayouts/slideLayout36.xml"/><Relationship Id="rId10" Type="http://schemas.openxmlformats.org/officeDocument/2006/relationships/tags" Target="../tags/tag412.xml"/><Relationship Id="rId4" Type="http://schemas.openxmlformats.org/officeDocument/2006/relationships/tags" Target="../tags/tag406.xml"/><Relationship Id="rId9" Type="http://schemas.openxmlformats.org/officeDocument/2006/relationships/tags" Target="../tags/tag411.xml"/><Relationship Id="rId14" Type="http://schemas.openxmlformats.org/officeDocument/2006/relationships/tags" Target="../tags/tag416.xml"/></Relationships>
</file>

<file path=ppt/slides/_rels/slide16.xml.rels><?xml version="1.0" encoding="UTF-8" standalone="yes"?>
<Relationships xmlns="http://schemas.openxmlformats.org/package/2006/relationships"><Relationship Id="rId13" Type="http://schemas.openxmlformats.org/officeDocument/2006/relationships/tags" Target="../tags/tag429.xml"/><Relationship Id="rId18" Type="http://schemas.openxmlformats.org/officeDocument/2006/relationships/tags" Target="../tags/tag434.xml"/><Relationship Id="rId26" Type="http://schemas.openxmlformats.org/officeDocument/2006/relationships/tags" Target="../tags/tag442.xml"/><Relationship Id="rId39" Type="http://schemas.openxmlformats.org/officeDocument/2006/relationships/tags" Target="../tags/tag455.xml"/><Relationship Id="rId21" Type="http://schemas.openxmlformats.org/officeDocument/2006/relationships/tags" Target="../tags/tag437.xml"/><Relationship Id="rId34" Type="http://schemas.openxmlformats.org/officeDocument/2006/relationships/tags" Target="../tags/tag450.xml"/><Relationship Id="rId42" Type="http://schemas.openxmlformats.org/officeDocument/2006/relationships/slideLayout" Target="../slideLayouts/slideLayout36.xml"/><Relationship Id="rId47" Type="http://schemas.openxmlformats.org/officeDocument/2006/relationships/image" Target="../media/image21.svg"/><Relationship Id="rId7" Type="http://schemas.openxmlformats.org/officeDocument/2006/relationships/tags" Target="../tags/tag423.xml"/><Relationship Id="rId2" Type="http://schemas.openxmlformats.org/officeDocument/2006/relationships/tags" Target="../tags/tag418.xml"/><Relationship Id="rId16" Type="http://schemas.openxmlformats.org/officeDocument/2006/relationships/tags" Target="../tags/tag432.xml"/><Relationship Id="rId29" Type="http://schemas.openxmlformats.org/officeDocument/2006/relationships/tags" Target="../tags/tag445.xml"/><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tags" Target="../tags/tag427.xml"/><Relationship Id="rId24" Type="http://schemas.openxmlformats.org/officeDocument/2006/relationships/tags" Target="../tags/tag440.xml"/><Relationship Id="rId32" Type="http://schemas.openxmlformats.org/officeDocument/2006/relationships/tags" Target="../tags/tag448.xml"/><Relationship Id="rId37" Type="http://schemas.openxmlformats.org/officeDocument/2006/relationships/tags" Target="../tags/tag453.xml"/><Relationship Id="rId40" Type="http://schemas.openxmlformats.org/officeDocument/2006/relationships/tags" Target="../tags/tag456.xml"/><Relationship Id="rId45" Type="http://schemas.openxmlformats.org/officeDocument/2006/relationships/chart" Target="../charts/chart1.xml"/><Relationship Id="rId5" Type="http://schemas.openxmlformats.org/officeDocument/2006/relationships/tags" Target="../tags/tag421.xml"/><Relationship Id="rId15" Type="http://schemas.openxmlformats.org/officeDocument/2006/relationships/tags" Target="../tags/tag431.xml"/><Relationship Id="rId23" Type="http://schemas.openxmlformats.org/officeDocument/2006/relationships/tags" Target="../tags/tag439.xml"/><Relationship Id="rId28" Type="http://schemas.openxmlformats.org/officeDocument/2006/relationships/tags" Target="../tags/tag444.xml"/><Relationship Id="rId36" Type="http://schemas.openxmlformats.org/officeDocument/2006/relationships/tags" Target="../tags/tag452.xml"/><Relationship Id="rId10" Type="http://schemas.openxmlformats.org/officeDocument/2006/relationships/tags" Target="../tags/tag426.xml"/><Relationship Id="rId19" Type="http://schemas.openxmlformats.org/officeDocument/2006/relationships/tags" Target="../tags/tag435.xml"/><Relationship Id="rId31" Type="http://schemas.openxmlformats.org/officeDocument/2006/relationships/tags" Target="../tags/tag447.xml"/><Relationship Id="rId44" Type="http://schemas.openxmlformats.org/officeDocument/2006/relationships/image" Target="../media/image28.emf"/><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tags" Target="../tags/tag430.xml"/><Relationship Id="rId22" Type="http://schemas.openxmlformats.org/officeDocument/2006/relationships/tags" Target="../tags/tag438.xml"/><Relationship Id="rId27" Type="http://schemas.openxmlformats.org/officeDocument/2006/relationships/tags" Target="../tags/tag443.xml"/><Relationship Id="rId30" Type="http://schemas.openxmlformats.org/officeDocument/2006/relationships/tags" Target="../tags/tag446.xml"/><Relationship Id="rId35" Type="http://schemas.openxmlformats.org/officeDocument/2006/relationships/tags" Target="../tags/tag451.xml"/><Relationship Id="rId43" Type="http://schemas.openxmlformats.org/officeDocument/2006/relationships/oleObject" Target="../embeddings/oleObject38.bin"/><Relationship Id="rId8" Type="http://schemas.openxmlformats.org/officeDocument/2006/relationships/tags" Target="../tags/tag424.xml"/><Relationship Id="rId3" Type="http://schemas.openxmlformats.org/officeDocument/2006/relationships/tags" Target="../tags/tag419.xml"/><Relationship Id="rId12" Type="http://schemas.openxmlformats.org/officeDocument/2006/relationships/tags" Target="../tags/tag428.xml"/><Relationship Id="rId17" Type="http://schemas.openxmlformats.org/officeDocument/2006/relationships/tags" Target="../tags/tag433.xml"/><Relationship Id="rId25" Type="http://schemas.openxmlformats.org/officeDocument/2006/relationships/tags" Target="../tags/tag441.xml"/><Relationship Id="rId33" Type="http://schemas.openxmlformats.org/officeDocument/2006/relationships/tags" Target="../tags/tag449.xml"/><Relationship Id="rId38" Type="http://schemas.openxmlformats.org/officeDocument/2006/relationships/tags" Target="../tags/tag454.xml"/><Relationship Id="rId46" Type="http://schemas.openxmlformats.org/officeDocument/2006/relationships/image" Target="../media/image20.png"/><Relationship Id="rId20" Type="http://schemas.openxmlformats.org/officeDocument/2006/relationships/tags" Target="../tags/tag436.xml"/><Relationship Id="rId41" Type="http://schemas.openxmlformats.org/officeDocument/2006/relationships/tags" Target="../tags/tag457.xml"/></Relationships>
</file>

<file path=ppt/slides/_rels/slide17.xml.rels><?xml version="1.0" encoding="UTF-8" standalone="yes"?>
<Relationships xmlns="http://schemas.openxmlformats.org/package/2006/relationships"><Relationship Id="rId8" Type="http://schemas.openxmlformats.org/officeDocument/2006/relationships/tags" Target="../tags/tag465.xml"/><Relationship Id="rId13" Type="http://schemas.openxmlformats.org/officeDocument/2006/relationships/tags" Target="../tags/tag470.xml"/><Relationship Id="rId18" Type="http://schemas.openxmlformats.org/officeDocument/2006/relationships/tags" Target="../tags/tag475.xml"/><Relationship Id="rId26" Type="http://schemas.openxmlformats.org/officeDocument/2006/relationships/tags" Target="../tags/tag483.xml"/><Relationship Id="rId3" Type="http://schemas.openxmlformats.org/officeDocument/2006/relationships/tags" Target="../tags/tag460.xml"/><Relationship Id="rId21" Type="http://schemas.openxmlformats.org/officeDocument/2006/relationships/tags" Target="../tags/tag478.xml"/><Relationship Id="rId7" Type="http://schemas.openxmlformats.org/officeDocument/2006/relationships/tags" Target="../tags/tag464.xml"/><Relationship Id="rId12" Type="http://schemas.openxmlformats.org/officeDocument/2006/relationships/tags" Target="../tags/tag469.xml"/><Relationship Id="rId17" Type="http://schemas.openxmlformats.org/officeDocument/2006/relationships/tags" Target="../tags/tag474.xml"/><Relationship Id="rId25" Type="http://schemas.openxmlformats.org/officeDocument/2006/relationships/tags" Target="../tags/tag482.xml"/><Relationship Id="rId2" Type="http://schemas.openxmlformats.org/officeDocument/2006/relationships/tags" Target="../tags/tag459.xml"/><Relationship Id="rId16" Type="http://schemas.openxmlformats.org/officeDocument/2006/relationships/tags" Target="../tags/tag473.xml"/><Relationship Id="rId20" Type="http://schemas.openxmlformats.org/officeDocument/2006/relationships/tags" Target="../tags/tag477.xml"/><Relationship Id="rId29" Type="http://schemas.openxmlformats.org/officeDocument/2006/relationships/oleObject" Target="../embeddings/oleObject39.bin"/><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tags" Target="../tags/tag468.xml"/><Relationship Id="rId24" Type="http://schemas.openxmlformats.org/officeDocument/2006/relationships/tags" Target="../tags/tag481.xml"/><Relationship Id="rId5" Type="http://schemas.openxmlformats.org/officeDocument/2006/relationships/tags" Target="../tags/tag462.xml"/><Relationship Id="rId15" Type="http://schemas.openxmlformats.org/officeDocument/2006/relationships/tags" Target="../tags/tag472.xml"/><Relationship Id="rId23" Type="http://schemas.openxmlformats.org/officeDocument/2006/relationships/tags" Target="../tags/tag480.xml"/><Relationship Id="rId28" Type="http://schemas.openxmlformats.org/officeDocument/2006/relationships/slideLayout" Target="../slideLayouts/slideLayout36.xml"/><Relationship Id="rId10" Type="http://schemas.openxmlformats.org/officeDocument/2006/relationships/tags" Target="../tags/tag467.xml"/><Relationship Id="rId19" Type="http://schemas.openxmlformats.org/officeDocument/2006/relationships/tags" Target="../tags/tag476.xml"/><Relationship Id="rId4" Type="http://schemas.openxmlformats.org/officeDocument/2006/relationships/tags" Target="../tags/tag461.xml"/><Relationship Id="rId9" Type="http://schemas.openxmlformats.org/officeDocument/2006/relationships/tags" Target="../tags/tag466.xml"/><Relationship Id="rId14" Type="http://schemas.openxmlformats.org/officeDocument/2006/relationships/tags" Target="../tags/tag471.xml"/><Relationship Id="rId22" Type="http://schemas.openxmlformats.org/officeDocument/2006/relationships/tags" Target="../tags/tag479.xml"/><Relationship Id="rId27" Type="http://schemas.openxmlformats.org/officeDocument/2006/relationships/tags" Target="../tags/tag484.xml"/><Relationship Id="rId30"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6.xml"/><Relationship Id="rId1" Type="http://schemas.openxmlformats.org/officeDocument/2006/relationships/tags" Target="../tags/tag485.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6.xml"/><Relationship Id="rId1" Type="http://schemas.openxmlformats.org/officeDocument/2006/relationships/tags" Target="../tags/tag486.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6.xml"/><Relationship Id="rId1" Type="http://schemas.openxmlformats.org/officeDocument/2006/relationships/tags" Target="../tags/tag305.xml"/><Relationship Id="rId4" Type="http://schemas.openxmlformats.org/officeDocument/2006/relationships/image" Target="../media/image19.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6.xml"/><Relationship Id="rId1" Type="http://schemas.openxmlformats.org/officeDocument/2006/relationships/tags" Target="../tags/tag487.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5.xml"/><Relationship Id="rId1" Type="http://schemas.openxmlformats.org/officeDocument/2006/relationships/tags" Target="../tags/tag488.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4.xml"/><Relationship Id="rId1" Type="http://schemas.openxmlformats.org/officeDocument/2006/relationships/tags" Target="../tags/tag489.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5.xml"/><Relationship Id="rId1" Type="http://schemas.openxmlformats.org/officeDocument/2006/relationships/tags" Target="../tags/tag490.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4.xml"/><Relationship Id="rId1" Type="http://schemas.openxmlformats.org/officeDocument/2006/relationships/tags" Target="../tags/tag491.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 Target="slide14.xml"/><Relationship Id="rId3" Type="http://schemas.openxmlformats.org/officeDocument/2006/relationships/tags" Target="../tags/tag494.xml"/><Relationship Id="rId7" Type="http://schemas.openxmlformats.org/officeDocument/2006/relationships/tags" Target="../tags/tag498.xml"/><Relationship Id="rId12" Type="http://schemas.openxmlformats.org/officeDocument/2006/relationships/slide" Target="slide7.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11" Type="http://schemas.openxmlformats.org/officeDocument/2006/relationships/slide" Target="slide4.xml"/><Relationship Id="rId5" Type="http://schemas.openxmlformats.org/officeDocument/2006/relationships/tags" Target="../tags/tag496.xml"/><Relationship Id="rId15" Type="http://schemas.openxmlformats.org/officeDocument/2006/relationships/slide" Target="slide46.xml"/><Relationship Id="rId10" Type="http://schemas.openxmlformats.org/officeDocument/2006/relationships/image" Target="../media/image16.emf"/><Relationship Id="rId4" Type="http://schemas.openxmlformats.org/officeDocument/2006/relationships/tags" Target="../tags/tag495.xml"/><Relationship Id="rId9" Type="http://schemas.openxmlformats.org/officeDocument/2006/relationships/oleObject" Target="../embeddings/oleObject47.bin"/><Relationship Id="rId14" Type="http://schemas.openxmlformats.org/officeDocument/2006/relationships/slide" Target="slide2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4.xml"/><Relationship Id="rId1" Type="http://schemas.openxmlformats.org/officeDocument/2006/relationships/tags" Target="../tags/tag499.xml"/><Relationship Id="rId5" Type="http://schemas.openxmlformats.org/officeDocument/2006/relationships/image" Target="../media/image29.emf"/><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8" Type="http://schemas.openxmlformats.org/officeDocument/2006/relationships/tags" Target="../tags/tag507.xml"/><Relationship Id="rId13" Type="http://schemas.openxmlformats.org/officeDocument/2006/relationships/image" Target="../media/image16.emf"/><Relationship Id="rId18" Type="http://schemas.openxmlformats.org/officeDocument/2006/relationships/slide" Target="slide29.xml"/><Relationship Id="rId3" Type="http://schemas.openxmlformats.org/officeDocument/2006/relationships/tags" Target="../tags/tag502.xml"/><Relationship Id="rId21" Type="http://schemas.openxmlformats.org/officeDocument/2006/relationships/slide" Target="slide46.xml"/><Relationship Id="rId7" Type="http://schemas.openxmlformats.org/officeDocument/2006/relationships/tags" Target="../tags/tag506.xml"/><Relationship Id="rId12" Type="http://schemas.openxmlformats.org/officeDocument/2006/relationships/oleObject" Target="../embeddings/oleObject49.bin"/><Relationship Id="rId17" Type="http://schemas.openxmlformats.org/officeDocument/2006/relationships/slide" Target="slide25.xml"/><Relationship Id="rId2" Type="http://schemas.openxmlformats.org/officeDocument/2006/relationships/tags" Target="../tags/tag501.xml"/><Relationship Id="rId16" Type="http://schemas.openxmlformats.org/officeDocument/2006/relationships/slide" Target="slide14.xml"/><Relationship Id="rId20" Type="http://schemas.openxmlformats.org/officeDocument/2006/relationships/slide" Target="slide43.xml"/><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slideLayout" Target="../slideLayouts/slideLayout36.xml"/><Relationship Id="rId5" Type="http://schemas.openxmlformats.org/officeDocument/2006/relationships/tags" Target="../tags/tag504.xml"/><Relationship Id="rId15" Type="http://schemas.openxmlformats.org/officeDocument/2006/relationships/slide" Target="slide7.xml"/><Relationship Id="rId10" Type="http://schemas.openxmlformats.org/officeDocument/2006/relationships/tags" Target="../tags/tag509.xml"/><Relationship Id="rId19" Type="http://schemas.openxmlformats.org/officeDocument/2006/relationships/slide" Target="slide34.xml"/><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tags" Target="../tags/tag517.xml"/><Relationship Id="rId13" Type="http://schemas.openxmlformats.org/officeDocument/2006/relationships/image" Target="../media/image16.emf"/><Relationship Id="rId18" Type="http://schemas.openxmlformats.org/officeDocument/2006/relationships/slide" Target="slide28.xml"/><Relationship Id="rId3" Type="http://schemas.openxmlformats.org/officeDocument/2006/relationships/tags" Target="../tags/tag512.xml"/><Relationship Id="rId21" Type="http://schemas.openxmlformats.org/officeDocument/2006/relationships/slide" Target="slide46.xml"/><Relationship Id="rId7" Type="http://schemas.openxmlformats.org/officeDocument/2006/relationships/tags" Target="../tags/tag516.xml"/><Relationship Id="rId12" Type="http://schemas.openxmlformats.org/officeDocument/2006/relationships/oleObject" Target="../embeddings/oleObject50.bin"/><Relationship Id="rId17" Type="http://schemas.openxmlformats.org/officeDocument/2006/relationships/slide" Target="slide25.xml"/><Relationship Id="rId2" Type="http://schemas.openxmlformats.org/officeDocument/2006/relationships/tags" Target="../tags/tag511.xml"/><Relationship Id="rId16" Type="http://schemas.openxmlformats.org/officeDocument/2006/relationships/slide" Target="slide14.xml"/><Relationship Id="rId20" Type="http://schemas.openxmlformats.org/officeDocument/2006/relationships/slide" Target="slide43.xml"/><Relationship Id="rId1" Type="http://schemas.openxmlformats.org/officeDocument/2006/relationships/tags" Target="../tags/tag510.xml"/><Relationship Id="rId6" Type="http://schemas.openxmlformats.org/officeDocument/2006/relationships/tags" Target="../tags/tag515.xml"/><Relationship Id="rId11" Type="http://schemas.openxmlformats.org/officeDocument/2006/relationships/slideLayout" Target="../slideLayouts/slideLayout36.xml"/><Relationship Id="rId5" Type="http://schemas.openxmlformats.org/officeDocument/2006/relationships/tags" Target="../tags/tag514.xml"/><Relationship Id="rId15" Type="http://schemas.openxmlformats.org/officeDocument/2006/relationships/slide" Target="slide7.xml"/><Relationship Id="rId10" Type="http://schemas.openxmlformats.org/officeDocument/2006/relationships/tags" Target="../tags/tag519.xml"/><Relationship Id="rId19" Type="http://schemas.openxmlformats.org/officeDocument/2006/relationships/slide" Target="slide34.xml"/><Relationship Id="rId4" Type="http://schemas.openxmlformats.org/officeDocument/2006/relationships/tags" Target="../tags/tag513.xml"/><Relationship Id="rId9" Type="http://schemas.openxmlformats.org/officeDocument/2006/relationships/tags" Target="../tags/tag518.xml"/><Relationship Id="rId1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tags" Target="../tags/tag308.xml"/><Relationship Id="rId7" Type="http://schemas.openxmlformats.org/officeDocument/2006/relationships/tags" Target="../tags/tag312.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5" Type="http://schemas.openxmlformats.org/officeDocument/2006/relationships/tags" Target="../tags/tag310.xml"/><Relationship Id="rId10" Type="http://schemas.openxmlformats.org/officeDocument/2006/relationships/image" Target="../media/image16.emf"/><Relationship Id="rId4" Type="http://schemas.openxmlformats.org/officeDocument/2006/relationships/tags" Target="../tags/tag309.xml"/><Relationship Id="rId9" Type="http://schemas.openxmlformats.org/officeDocument/2006/relationships/oleObject" Target="../embeddings/oleObject29.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8" Type="http://schemas.openxmlformats.org/officeDocument/2006/relationships/tags" Target="../tags/tag527.xml"/><Relationship Id="rId13" Type="http://schemas.openxmlformats.org/officeDocument/2006/relationships/image" Target="../media/image16.emf"/><Relationship Id="rId18" Type="http://schemas.openxmlformats.org/officeDocument/2006/relationships/slide" Target="slide28.xml"/><Relationship Id="rId3" Type="http://schemas.openxmlformats.org/officeDocument/2006/relationships/tags" Target="../tags/tag522.xml"/><Relationship Id="rId21" Type="http://schemas.openxmlformats.org/officeDocument/2006/relationships/slide" Target="slide46.xml"/><Relationship Id="rId7" Type="http://schemas.openxmlformats.org/officeDocument/2006/relationships/tags" Target="../tags/tag526.xml"/><Relationship Id="rId12" Type="http://schemas.openxmlformats.org/officeDocument/2006/relationships/oleObject" Target="../embeddings/oleObject51.bin"/><Relationship Id="rId17" Type="http://schemas.openxmlformats.org/officeDocument/2006/relationships/slide" Target="slide25.xml"/><Relationship Id="rId2" Type="http://schemas.openxmlformats.org/officeDocument/2006/relationships/tags" Target="../tags/tag521.xml"/><Relationship Id="rId16" Type="http://schemas.openxmlformats.org/officeDocument/2006/relationships/slide" Target="slide14.xml"/><Relationship Id="rId20" Type="http://schemas.openxmlformats.org/officeDocument/2006/relationships/slide" Target="slide43.xml"/><Relationship Id="rId1" Type="http://schemas.openxmlformats.org/officeDocument/2006/relationships/tags" Target="../tags/tag520.xml"/><Relationship Id="rId6" Type="http://schemas.openxmlformats.org/officeDocument/2006/relationships/tags" Target="../tags/tag525.xml"/><Relationship Id="rId11" Type="http://schemas.openxmlformats.org/officeDocument/2006/relationships/slideLayout" Target="../slideLayouts/slideLayout36.xml"/><Relationship Id="rId5" Type="http://schemas.openxmlformats.org/officeDocument/2006/relationships/tags" Target="../tags/tag524.xml"/><Relationship Id="rId15" Type="http://schemas.openxmlformats.org/officeDocument/2006/relationships/slide" Target="slide7.xml"/><Relationship Id="rId10" Type="http://schemas.openxmlformats.org/officeDocument/2006/relationships/tags" Target="../tags/tag529.xml"/><Relationship Id="rId19" Type="http://schemas.openxmlformats.org/officeDocument/2006/relationships/slide" Target="slide29.xml"/><Relationship Id="rId4" Type="http://schemas.openxmlformats.org/officeDocument/2006/relationships/tags" Target="../tags/tag523.xml"/><Relationship Id="rId9" Type="http://schemas.openxmlformats.org/officeDocument/2006/relationships/tags" Target="../tags/tag528.xml"/><Relationship Id="rId14" Type="http://schemas.openxmlformats.org/officeDocument/2006/relationships/slide" Target="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 Target="slide25.xml"/><Relationship Id="rId3" Type="http://schemas.openxmlformats.org/officeDocument/2006/relationships/tags" Target="../tags/tag315.xml"/><Relationship Id="rId7" Type="http://schemas.openxmlformats.org/officeDocument/2006/relationships/tags" Target="../tags/tag319.xml"/><Relationship Id="rId12" Type="http://schemas.openxmlformats.org/officeDocument/2006/relationships/slide" Target="slide14.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11" Type="http://schemas.openxmlformats.org/officeDocument/2006/relationships/slide" Target="slide7.xml"/><Relationship Id="rId5" Type="http://schemas.openxmlformats.org/officeDocument/2006/relationships/tags" Target="../tags/tag317.xml"/><Relationship Id="rId15" Type="http://schemas.openxmlformats.org/officeDocument/2006/relationships/slide" Target="slide46.xml"/><Relationship Id="rId10" Type="http://schemas.openxmlformats.org/officeDocument/2006/relationships/image" Target="../media/image16.emf"/><Relationship Id="rId4" Type="http://schemas.openxmlformats.org/officeDocument/2006/relationships/tags" Target="../tags/tag316.xml"/><Relationship Id="rId9" Type="http://schemas.openxmlformats.org/officeDocument/2006/relationships/oleObject" Target="../embeddings/oleObject30.bin"/><Relationship Id="rId14" Type="http://schemas.openxmlformats.org/officeDocument/2006/relationships/slide" Target="slide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image" Target="../media/image16.emf"/><Relationship Id="rId18" Type="http://schemas.openxmlformats.org/officeDocument/2006/relationships/slide" Target="slide28.xml"/><Relationship Id="rId3" Type="http://schemas.openxmlformats.org/officeDocument/2006/relationships/tags" Target="../tags/tag532.xml"/><Relationship Id="rId21" Type="http://schemas.openxmlformats.org/officeDocument/2006/relationships/slide" Target="slide46.xml"/><Relationship Id="rId7" Type="http://schemas.openxmlformats.org/officeDocument/2006/relationships/tags" Target="../tags/tag536.xml"/><Relationship Id="rId12" Type="http://schemas.openxmlformats.org/officeDocument/2006/relationships/oleObject" Target="../embeddings/oleObject52.bin"/><Relationship Id="rId17" Type="http://schemas.openxmlformats.org/officeDocument/2006/relationships/slide" Target="slide25.xml"/><Relationship Id="rId2" Type="http://schemas.openxmlformats.org/officeDocument/2006/relationships/tags" Target="../tags/tag531.xml"/><Relationship Id="rId16" Type="http://schemas.openxmlformats.org/officeDocument/2006/relationships/slide" Target="slide14.xml"/><Relationship Id="rId20" Type="http://schemas.openxmlformats.org/officeDocument/2006/relationships/slide" Target="slide34.xml"/><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slideLayout" Target="../slideLayouts/slideLayout36.xml"/><Relationship Id="rId5" Type="http://schemas.openxmlformats.org/officeDocument/2006/relationships/tags" Target="../tags/tag534.xml"/><Relationship Id="rId15" Type="http://schemas.openxmlformats.org/officeDocument/2006/relationships/slide" Target="slide7.xml"/><Relationship Id="rId10" Type="http://schemas.openxmlformats.org/officeDocument/2006/relationships/tags" Target="../tags/tag539.xml"/><Relationship Id="rId19" Type="http://schemas.openxmlformats.org/officeDocument/2006/relationships/slide" Target="slide29.xml"/><Relationship Id="rId4" Type="http://schemas.openxmlformats.org/officeDocument/2006/relationships/tags" Target="../tags/tag533.xml"/><Relationship Id="rId9" Type="http://schemas.openxmlformats.org/officeDocument/2006/relationships/tags" Target="../tags/tag538.xml"/><Relationship Id="rId14" Type="http://schemas.openxmlformats.org/officeDocument/2006/relationships/slide" Target="slide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 Target="slide14.xml"/><Relationship Id="rId3" Type="http://schemas.openxmlformats.org/officeDocument/2006/relationships/tags" Target="../tags/tag542.xml"/><Relationship Id="rId7" Type="http://schemas.openxmlformats.org/officeDocument/2006/relationships/tags" Target="../tags/tag546.xml"/><Relationship Id="rId12" Type="http://schemas.openxmlformats.org/officeDocument/2006/relationships/slide" Target="slide7.xml"/><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tags" Target="../tags/tag545.xml"/><Relationship Id="rId11" Type="http://schemas.openxmlformats.org/officeDocument/2006/relationships/slide" Target="slide4.xml"/><Relationship Id="rId5" Type="http://schemas.openxmlformats.org/officeDocument/2006/relationships/tags" Target="../tags/tag544.xml"/><Relationship Id="rId15" Type="http://schemas.openxmlformats.org/officeDocument/2006/relationships/slide" Target="slide28.xml"/><Relationship Id="rId10" Type="http://schemas.openxmlformats.org/officeDocument/2006/relationships/image" Target="../media/image16.emf"/><Relationship Id="rId4" Type="http://schemas.openxmlformats.org/officeDocument/2006/relationships/tags" Target="../tags/tag543.xml"/><Relationship Id="rId9" Type="http://schemas.openxmlformats.org/officeDocument/2006/relationships/oleObject" Target="../embeddings/oleObject53.bin"/><Relationship Id="rId14" Type="http://schemas.openxmlformats.org/officeDocument/2006/relationships/slide" Target="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8" Type="http://schemas.openxmlformats.org/officeDocument/2006/relationships/tags" Target="../tags/tag554.xml"/><Relationship Id="rId13" Type="http://schemas.openxmlformats.org/officeDocument/2006/relationships/tags" Target="../tags/tag559.xml"/><Relationship Id="rId18" Type="http://schemas.openxmlformats.org/officeDocument/2006/relationships/tags" Target="../tags/tag564.xml"/><Relationship Id="rId26" Type="http://schemas.openxmlformats.org/officeDocument/2006/relationships/tags" Target="../tags/tag572.xml"/><Relationship Id="rId3" Type="http://schemas.openxmlformats.org/officeDocument/2006/relationships/tags" Target="../tags/tag549.xml"/><Relationship Id="rId21" Type="http://schemas.openxmlformats.org/officeDocument/2006/relationships/tags" Target="../tags/tag567.xml"/><Relationship Id="rId7" Type="http://schemas.openxmlformats.org/officeDocument/2006/relationships/tags" Target="../tags/tag553.xml"/><Relationship Id="rId12" Type="http://schemas.openxmlformats.org/officeDocument/2006/relationships/tags" Target="../tags/tag558.xml"/><Relationship Id="rId17" Type="http://schemas.openxmlformats.org/officeDocument/2006/relationships/tags" Target="../tags/tag563.xml"/><Relationship Id="rId25" Type="http://schemas.openxmlformats.org/officeDocument/2006/relationships/tags" Target="../tags/tag571.xml"/><Relationship Id="rId2" Type="http://schemas.openxmlformats.org/officeDocument/2006/relationships/tags" Target="../tags/tag548.xml"/><Relationship Id="rId16" Type="http://schemas.openxmlformats.org/officeDocument/2006/relationships/tags" Target="../tags/tag562.xml"/><Relationship Id="rId20" Type="http://schemas.openxmlformats.org/officeDocument/2006/relationships/tags" Target="../tags/tag566.xml"/><Relationship Id="rId29" Type="http://schemas.openxmlformats.org/officeDocument/2006/relationships/oleObject" Target="../embeddings/oleObject54.bin"/><Relationship Id="rId1" Type="http://schemas.openxmlformats.org/officeDocument/2006/relationships/tags" Target="../tags/tag547.xml"/><Relationship Id="rId6" Type="http://schemas.openxmlformats.org/officeDocument/2006/relationships/tags" Target="../tags/tag552.xml"/><Relationship Id="rId11" Type="http://schemas.openxmlformats.org/officeDocument/2006/relationships/tags" Target="../tags/tag557.xml"/><Relationship Id="rId24" Type="http://schemas.openxmlformats.org/officeDocument/2006/relationships/tags" Target="../tags/tag570.xml"/><Relationship Id="rId5" Type="http://schemas.openxmlformats.org/officeDocument/2006/relationships/tags" Target="../tags/tag551.xml"/><Relationship Id="rId15" Type="http://schemas.openxmlformats.org/officeDocument/2006/relationships/tags" Target="../tags/tag561.xml"/><Relationship Id="rId23" Type="http://schemas.openxmlformats.org/officeDocument/2006/relationships/tags" Target="../tags/tag569.xml"/><Relationship Id="rId28" Type="http://schemas.openxmlformats.org/officeDocument/2006/relationships/slideLayout" Target="../slideLayouts/slideLayout34.xml"/><Relationship Id="rId10" Type="http://schemas.openxmlformats.org/officeDocument/2006/relationships/tags" Target="../tags/tag556.xml"/><Relationship Id="rId19" Type="http://schemas.openxmlformats.org/officeDocument/2006/relationships/tags" Target="../tags/tag565.xml"/><Relationship Id="rId4" Type="http://schemas.openxmlformats.org/officeDocument/2006/relationships/tags" Target="../tags/tag550.xml"/><Relationship Id="rId9" Type="http://schemas.openxmlformats.org/officeDocument/2006/relationships/tags" Target="../tags/tag555.xml"/><Relationship Id="rId14" Type="http://schemas.openxmlformats.org/officeDocument/2006/relationships/tags" Target="../tags/tag560.xml"/><Relationship Id="rId22" Type="http://schemas.openxmlformats.org/officeDocument/2006/relationships/tags" Target="../tags/tag568.xml"/><Relationship Id="rId27" Type="http://schemas.openxmlformats.org/officeDocument/2006/relationships/tags" Target="../tags/tag573.xml"/><Relationship Id="rId30" Type="http://schemas.openxmlformats.org/officeDocument/2006/relationships/image" Target="../media/image16.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3.xml"/><Relationship Id="rId1" Type="http://schemas.openxmlformats.org/officeDocument/2006/relationships/tags" Target="../tags/tag574.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4.xml"/><Relationship Id="rId1" Type="http://schemas.openxmlformats.org/officeDocument/2006/relationships/tags" Target="../tags/tag320.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13" Type="http://schemas.openxmlformats.org/officeDocument/2006/relationships/tags" Target="../tags/tag333.xml"/><Relationship Id="rId18" Type="http://schemas.openxmlformats.org/officeDocument/2006/relationships/tags" Target="../tags/tag338.xml"/><Relationship Id="rId26" Type="http://schemas.openxmlformats.org/officeDocument/2006/relationships/tags" Target="../tags/tag346.xml"/><Relationship Id="rId39" Type="http://schemas.openxmlformats.org/officeDocument/2006/relationships/image" Target="../media/image16.emf"/><Relationship Id="rId21" Type="http://schemas.openxmlformats.org/officeDocument/2006/relationships/tags" Target="../tags/tag341.xml"/><Relationship Id="rId34" Type="http://schemas.openxmlformats.org/officeDocument/2006/relationships/tags" Target="../tags/tag354.xml"/><Relationship Id="rId7" Type="http://schemas.openxmlformats.org/officeDocument/2006/relationships/tags" Target="../tags/tag327.xml"/><Relationship Id="rId2" Type="http://schemas.openxmlformats.org/officeDocument/2006/relationships/tags" Target="../tags/tag322.xml"/><Relationship Id="rId16" Type="http://schemas.openxmlformats.org/officeDocument/2006/relationships/tags" Target="../tags/tag336.xml"/><Relationship Id="rId20" Type="http://schemas.openxmlformats.org/officeDocument/2006/relationships/tags" Target="../tags/tag340.xml"/><Relationship Id="rId29" Type="http://schemas.openxmlformats.org/officeDocument/2006/relationships/tags" Target="../tags/tag349.xml"/><Relationship Id="rId41" Type="http://schemas.openxmlformats.org/officeDocument/2006/relationships/image" Target="../media/image21.svg"/><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24" Type="http://schemas.openxmlformats.org/officeDocument/2006/relationships/tags" Target="../tags/tag344.xml"/><Relationship Id="rId32" Type="http://schemas.openxmlformats.org/officeDocument/2006/relationships/tags" Target="../tags/tag352.xml"/><Relationship Id="rId37" Type="http://schemas.openxmlformats.org/officeDocument/2006/relationships/slideLayout" Target="../slideLayouts/slideLayout34.xml"/><Relationship Id="rId40" Type="http://schemas.openxmlformats.org/officeDocument/2006/relationships/image" Target="../media/image20.png"/><Relationship Id="rId5" Type="http://schemas.openxmlformats.org/officeDocument/2006/relationships/tags" Target="../tags/tag325.xml"/><Relationship Id="rId15" Type="http://schemas.openxmlformats.org/officeDocument/2006/relationships/tags" Target="../tags/tag335.xml"/><Relationship Id="rId23" Type="http://schemas.openxmlformats.org/officeDocument/2006/relationships/tags" Target="../tags/tag343.xml"/><Relationship Id="rId28" Type="http://schemas.openxmlformats.org/officeDocument/2006/relationships/tags" Target="../tags/tag348.xml"/><Relationship Id="rId36" Type="http://schemas.openxmlformats.org/officeDocument/2006/relationships/tags" Target="../tags/tag356.xml"/><Relationship Id="rId10" Type="http://schemas.openxmlformats.org/officeDocument/2006/relationships/tags" Target="../tags/tag330.xml"/><Relationship Id="rId19" Type="http://schemas.openxmlformats.org/officeDocument/2006/relationships/tags" Target="../tags/tag339.xml"/><Relationship Id="rId31" Type="http://schemas.openxmlformats.org/officeDocument/2006/relationships/tags" Target="../tags/tag351.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 Id="rId22" Type="http://schemas.openxmlformats.org/officeDocument/2006/relationships/tags" Target="../tags/tag342.xml"/><Relationship Id="rId27" Type="http://schemas.openxmlformats.org/officeDocument/2006/relationships/tags" Target="../tags/tag347.xml"/><Relationship Id="rId30" Type="http://schemas.openxmlformats.org/officeDocument/2006/relationships/tags" Target="../tags/tag350.xml"/><Relationship Id="rId35" Type="http://schemas.openxmlformats.org/officeDocument/2006/relationships/tags" Target="../tags/tag355.xml"/><Relationship Id="rId8" Type="http://schemas.openxmlformats.org/officeDocument/2006/relationships/tags" Target="../tags/tag328.xml"/><Relationship Id="rId3" Type="http://schemas.openxmlformats.org/officeDocument/2006/relationships/tags" Target="../tags/tag323.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tags" Target="../tags/tag345.xml"/><Relationship Id="rId33" Type="http://schemas.openxmlformats.org/officeDocument/2006/relationships/tags" Target="../tags/tag353.xml"/><Relationship Id="rId38"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 Target="slide25.xml"/><Relationship Id="rId3" Type="http://schemas.openxmlformats.org/officeDocument/2006/relationships/tags" Target="../tags/tag359.xml"/><Relationship Id="rId7" Type="http://schemas.openxmlformats.org/officeDocument/2006/relationships/tags" Target="../tags/tag363.xml"/><Relationship Id="rId12" Type="http://schemas.openxmlformats.org/officeDocument/2006/relationships/slide" Target="slide14.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slide" Target="slide4.xml"/><Relationship Id="rId5" Type="http://schemas.openxmlformats.org/officeDocument/2006/relationships/tags" Target="../tags/tag361.xml"/><Relationship Id="rId15" Type="http://schemas.openxmlformats.org/officeDocument/2006/relationships/slide" Target="slide46.xml"/><Relationship Id="rId10" Type="http://schemas.openxmlformats.org/officeDocument/2006/relationships/image" Target="../media/image16.emf"/><Relationship Id="rId4" Type="http://schemas.openxmlformats.org/officeDocument/2006/relationships/tags" Target="../tags/tag360.xml"/><Relationship Id="rId9" Type="http://schemas.openxmlformats.org/officeDocument/2006/relationships/oleObject" Target="../embeddings/oleObject33.bin"/><Relationship Id="rId14" Type="http://schemas.openxmlformats.org/officeDocument/2006/relationships/slide" Target="slide28.xml"/></Relationships>
</file>

<file path=ppt/slides/_rels/slide8.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tags" Target="../tags/tag376.xml"/><Relationship Id="rId18" Type="http://schemas.openxmlformats.org/officeDocument/2006/relationships/tags" Target="../tags/tag381.xml"/><Relationship Id="rId26" Type="http://schemas.openxmlformats.org/officeDocument/2006/relationships/image" Target="../media/image23.svg"/><Relationship Id="rId3" Type="http://schemas.openxmlformats.org/officeDocument/2006/relationships/tags" Target="../tags/tag366.xml"/><Relationship Id="rId21" Type="http://schemas.openxmlformats.org/officeDocument/2006/relationships/tags" Target="../tags/tag384.xml"/><Relationship Id="rId7" Type="http://schemas.openxmlformats.org/officeDocument/2006/relationships/tags" Target="../tags/tag370.xml"/><Relationship Id="rId12" Type="http://schemas.openxmlformats.org/officeDocument/2006/relationships/tags" Target="../tags/tag375.xml"/><Relationship Id="rId17" Type="http://schemas.openxmlformats.org/officeDocument/2006/relationships/tags" Target="../tags/tag380.xml"/><Relationship Id="rId25" Type="http://schemas.openxmlformats.org/officeDocument/2006/relationships/image" Target="../media/image22.png"/><Relationship Id="rId2" Type="http://schemas.openxmlformats.org/officeDocument/2006/relationships/tags" Target="../tags/tag365.xml"/><Relationship Id="rId16" Type="http://schemas.openxmlformats.org/officeDocument/2006/relationships/tags" Target="../tags/tag379.xml"/><Relationship Id="rId20" Type="http://schemas.openxmlformats.org/officeDocument/2006/relationships/tags" Target="../tags/tag383.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24" Type="http://schemas.openxmlformats.org/officeDocument/2006/relationships/image" Target="../media/image16.emf"/><Relationship Id="rId5" Type="http://schemas.openxmlformats.org/officeDocument/2006/relationships/tags" Target="../tags/tag368.xml"/><Relationship Id="rId15" Type="http://schemas.openxmlformats.org/officeDocument/2006/relationships/tags" Target="../tags/tag378.xml"/><Relationship Id="rId23" Type="http://schemas.openxmlformats.org/officeDocument/2006/relationships/oleObject" Target="../embeddings/oleObject34.bin"/><Relationship Id="rId28" Type="http://schemas.openxmlformats.org/officeDocument/2006/relationships/image" Target="../media/image25.svg"/><Relationship Id="rId10" Type="http://schemas.openxmlformats.org/officeDocument/2006/relationships/tags" Target="../tags/tag373.xml"/><Relationship Id="rId19" Type="http://schemas.openxmlformats.org/officeDocument/2006/relationships/tags" Target="../tags/tag382.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tags" Target="../tags/tag377.xml"/><Relationship Id="rId22" Type="http://schemas.openxmlformats.org/officeDocument/2006/relationships/slideLayout" Target="../slideLayouts/slideLayout36.xml"/><Relationship Id="rId27"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tags" Target="../tags/tag392.xml"/><Relationship Id="rId13" Type="http://schemas.openxmlformats.org/officeDocument/2006/relationships/oleObject" Target="../embeddings/oleObject35.bin"/><Relationship Id="rId3" Type="http://schemas.openxmlformats.org/officeDocument/2006/relationships/tags" Target="../tags/tag387.xml"/><Relationship Id="rId7" Type="http://schemas.openxmlformats.org/officeDocument/2006/relationships/tags" Target="../tags/tag391.xml"/><Relationship Id="rId12" Type="http://schemas.openxmlformats.org/officeDocument/2006/relationships/slideLayout" Target="../slideLayouts/slideLayout34.xml"/><Relationship Id="rId2" Type="http://schemas.openxmlformats.org/officeDocument/2006/relationships/tags" Target="../tags/tag386.xml"/><Relationship Id="rId16" Type="http://schemas.openxmlformats.org/officeDocument/2006/relationships/image" Target="../media/image27.svg"/><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tags" Target="../tags/tag395.xml"/><Relationship Id="rId5" Type="http://schemas.openxmlformats.org/officeDocument/2006/relationships/tags" Target="../tags/tag389.xml"/><Relationship Id="rId15" Type="http://schemas.openxmlformats.org/officeDocument/2006/relationships/image" Target="../media/image22.png"/><Relationship Id="rId10" Type="http://schemas.openxmlformats.org/officeDocument/2006/relationships/tags" Target="../tags/tag394.xml"/><Relationship Id="rId4" Type="http://schemas.openxmlformats.org/officeDocument/2006/relationships/tags" Target="../tags/tag388.xml"/><Relationship Id="rId9" Type="http://schemas.openxmlformats.org/officeDocument/2006/relationships/tags" Target="../tags/tag393.xml"/><Relationship Id="rId1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extLst>
              <p:ext uri="{D42A27DB-BD31-4B8C-83A1-F6EECF244321}">
                <p14:modId xmlns:p14="http://schemas.microsoft.com/office/powerpoint/2010/main" val="735173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8" hidden="1">
                        <a:extLst>
                          <a:ext uri="{FF2B5EF4-FFF2-40B4-BE49-F238E27FC236}">
                            <a16:creationId xmlns:a16="http://schemas.microsoft.com/office/drawing/2014/main" id="{DFC82A3A-0A2D-4C91-9164-E53833C359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Background"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err="1">
              <a:solidFill>
                <a:schemeClr val="bg1"/>
              </a:solidFill>
              <a:latin typeface="Georgia" panose="02040502050405020303" pitchFamily="18" charset="0"/>
              <a:ea typeface="+mj-ea"/>
              <a:cs typeface="+mj-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idx="4294967295"/>
            <p:custDataLst>
              <p:tags r:id="rId4"/>
            </p:custDataLst>
          </p:nvPr>
        </p:nvSpPr>
        <p:spPr>
          <a:xfrm>
            <a:off x="5229547" y="2049463"/>
            <a:ext cx="5803900" cy="1922462"/>
          </a:xfrm>
          <a:prstGeom prst="rect">
            <a:avLst/>
          </a:prstGeom>
        </p:spPr>
        <p:txBody>
          <a:bodyPr vert="horz">
            <a:normAutofit/>
          </a:bodyPr>
          <a:lstStyle/>
          <a:p>
            <a:r>
              <a:rPr lang="en-US" sz="3200" b="1" dirty="0"/>
              <a:t>Large Load Interconnection Batch Study Workshop</a:t>
            </a:r>
            <a:br>
              <a:rPr lang="en-US" sz="3200" b="1" dirty="0"/>
            </a:br>
            <a:br>
              <a:rPr lang="en-US" sz="3200" b="1" dirty="0"/>
            </a:br>
            <a:r>
              <a:rPr lang="en-US" sz="2800" dirty="0"/>
              <a:t>Draft Framework</a:t>
            </a:r>
            <a:endParaRPr lang="en-US" sz="3200" dirty="0"/>
          </a:p>
        </p:txBody>
      </p:sp>
      <p:sp>
        <p:nvSpPr>
          <p:cNvPr id="14" name="Documenttype">
            <a:extLst>
              <a:ext uri="{FF2B5EF4-FFF2-40B4-BE49-F238E27FC236}">
                <a16:creationId xmlns:a16="http://schemas.microsoft.com/office/drawing/2014/main" id="{7835DA42-CBF3-4299-9CD7-2662B8C52E8E}"/>
              </a:ext>
            </a:extLst>
          </p:cNvPr>
          <p:cNvSpPr>
            <a:spLocks noGrp="1"/>
          </p:cNvSpPr>
          <p:nvPr>
            <p:ph type="body" sz="quarter" idx="4294967295"/>
            <p:custDataLst>
              <p:tags r:id="rId5"/>
            </p:custDataLst>
          </p:nvPr>
        </p:nvSpPr>
        <p:spPr>
          <a:xfrm>
            <a:off x="5232972" y="4851133"/>
            <a:ext cx="6018213" cy="376910"/>
          </a:xfrm>
          <a:prstGeom prst="rect">
            <a:avLst/>
          </a:prstGeom>
        </p:spPr>
        <p:txBody>
          <a:bodyPr/>
          <a:lstStyle/>
          <a:p>
            <a:pPr marL="0" indent="0">
              <a:buNone/>
            </a:pPr>
            <a:r>
              <a:rPr lang="en-US" sz="2000" dirty="0"/>
              <a:t>February 3, 2026</a:t>
            </a:r>
          </a:p>
        </p:txBody>
      </p:sp>
    </p:spTree>
    <p:custDataLst>
      <p:tags r:id="rId1"/>
    </p:custDataLst>
    <p:extLst>
      <p:ext uri="{BB962C8B-B14F-4D97-AF65-F5344CB8AC3E}">
        <p14:creationId xmlns:p14="http://schemas.microsoft.com/office/powerpoint/2010/main" val="82436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A5B7-78E7-2815-1F77-CF3F637A4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645A0-9AB2-9781-94C4-DE0B24ED62D0}"/>
              </a:ext>
            </a:extLst>
          </p:cNvPr>
          <p:cNvSpPr>
            <a:spLocks noGrp="1"/>
          </p:cNvSpPr>
          <p:nvPr>
            <p:ph type="title"/>
          </p:nvPr>
        </p:nvSpPr>
        <p:spPr/>
        <p:txBody>
          <a:bodyPr/>
          <a:lstStyle/>
          <a:p>
            <a:r>
              <a:rPr lang="en-US"/>
              <a:t>Ongoing Batch Study Scope and Process</a:t>
            </a:r>
          </a:p>
        </p:txBody>
      </p:sp>
      <p:sp>
        <p:nvSpPr>
          <p:cNvPr id="3" name="Slide Number Placeholder 2">
            <a:extLst>
              <a:ext uri="{FF2B5EF4-FFF2-40B4-BE49-F238E27FC236}">
                <a16:creationId xmlns:a16="http://schemas.microsoft.com/office/drawing/2014/main" id="{31BBAF2C-D10E-7BEB-E5AE-80E3E74A015A}"/>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4" name="Content Placeholder 3">
            <a:extLst>
              <a:ext uri="{FF2B5EF4-FFF2-40B4-BE49-F238E27FC236}">
                <a16:creationId xmlns:a16="http://schemas.microsoft.com/office/drawing/2014/main" id="{C1F587B7-D02D-B6F0-CC68-02C9063ED31C}"/>
              </a:ext>
            </a:extLst>
          </p:cNvPr>
          <p:cNvSpPr>
            <a:spLocks noGrp="1"/>
          </p:cNvSpPr>
          <p:nvPr>
            <p:ph idx="12"/>
          </p:nvPr>
        </p:nvSpPr>
        <p:spPr>
          <a:xfrm>
            <a:off x="616323" y="1058217"/>
            <a:ext cx="2895065" cy="4999684"/>
          </a:xfrm>
        </p:spPr>
        <p:txBody>
          <a:bodyPr lIns="91440" tIns="91440" rIns="91440" bIns="91440">
            <a:noAutofit/>
          </a:bodyPr>
          <a:lstStyle/>
          <a:p>
            <a:r>
              <a:rPr lang="en-US" b="1" dirty="0"/>
              <a:t>Key Design Considerations</a:t>
            </a:r>
          </a:p>
          <a:p>
            <a:pPr marL="285750" indent="-285750">
              <a:spcBef>
                <a:spcPts val="300"/>
              </a:spcBef>
              <a:buFont typeface="Arial" panose="020B0604020202020204" pitchFamily="34" charset="0"/>
              <a:buChar char="•"/>
            </a:pPr>
            <a:r>
              <a:rPr lang="en-US" dirty="0"/>
              <a:t>Study should ensure loads can be reliably connected</a:t>
            </a:r>
          </a:p>
          <a:p>
            <a:pPr marL="285750" indent="-285750">
              <a:spcBef>
                <a:spcPts val="300"/>
              </a:spcBef>
              <a:buFont typeface="Arial" panose="020B0604020202020204" pitchFamily="34" charset="0"/>
              <a:buChar char="•"/>
            </a:pPr>
            <a:r>
              <a:rPr lang="en-US" dirty="0"/>
              <a:t>Study should provide clear expectations for ILLEs regarding allocated load levels by year </a:t>
            </a:r>
          </a:p>
          <a:p>
            <a:pPr marL="285750" indent="-28575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BE63CD4C-214D-1E8A-1A92-060862E1E8E4}"/>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dirty="0"/>
              <a:t>Scope</a:t>
            </a:r>
          </a:p>
          <a:p>
            <a:pPr marL="285750" indent="-285750">
              <a:spcBef>
                <a:spcPts val="300"/>
              </a:spcBef>
              <a:buFont typeface="Arial" panose="020B0604020202020204" pitchFamily="34" charset="0"/>
              <a:buChar char="•"/>
            </a:pPr>
            <a:r>
              <a:rPr lang="en-US" sz="1400" dirty="0"/>
              <a:t>Year 1-Year 5 Summer Peak and Year 1-Year 5 Summer Net Peak</a:t>
            </a:r>
            <a:endParaRPr lang="en-US" sz="1400" dirty="0">
              <a:cs typeface="Arial"/>
            </a:endParaRPr>
          </a:p>
          <a:p>
            <a:pPr marL="1028700" lvl="1">
              <a:spcBef>
                <a:spcPts val="300"/>
              </a:spcBef>
              <a:buFont typeface="Arial" panose="020B0604020202020204" pitchFamily="34" charset="0"/>
              <a:buChar char="•"/>
            </a:pPr>
            <a:r>
              <a:rPr lang="en-US" sz="1200" dirty="0">
                <a:solidFill>
                  <a:schemeClr val="tx1"/>
                </a:solidFill>
              </a:rPr>
              <a:t>N-1, select G-1+N-1, select X-1+N-1, select N-1-1</a:t>
            </a:r>
            <a:endParaRPr lang="en-US" sz="1200" dirty="0">
              <a:solidFill>
                <a:schemeClr val="tx1"/>
              </a:solidFill>
              <a:cs typeface="Arial"/>
            </a:endParaRPr>
          </a:p>
          <a:p>
            <a:pPr marL="285750" indent="-285750">
              <a:spcBef>
                <a:spcPts val="300"/>
              </a:spcBef>
              <a:buFont typeface="Arial" panose="020B0604020202020204" pitchFamily="34" charset="0"/>
              <a:buChar char="•"/>
            </a:pPr>
            <a:r>
              <a:rPr lang="en-US" sz="1400" dirty="0"/>
              <a:t>Year 1-Year 5 Fall Peak</a:t>
            </a:r>
            <a:endParaRPr lang="en-US" sz="1400" dirty="0">
              <a:cs typeface="Arial"/>
            </a:endParaRPr>
          </a:p>
          <a:p>
            <a:pPr marL="1028700" lvl="1">
              <a:spcBef>
                <a:spcPts val="300"/>
              </a:spcBef>
              <a:buFont typeface="Arial" panose="020B0604020202020204" pitchFamily="34" charset="0"/>
              <a:buChar char="•"/>
            </a:pPr>
            <a:r>
              <a:rPr lang="en-US" sz="1200" dirty="0">
                <a:solidFill>
                  <a:schemeClr val="tx1"/>
                </a:solidFill>
              </a:rPr>
              <a:t>Maintenance outage (N-1-1)</a:t>
            </a:r>
            <a:endParaRPr lang="en-US" sz="900" dirty="0">
              <a:solidFill>
                <a:schemeClr val="tx1"/>
              </a:solidFill>
            </a:endParaRPr>
          </a:p>
          <a:p>
            <a:pPr>
              <a:spcBef>
                <a:spcPts val="300"/>
              </a:spcBef>
            </a:pPr>
            <a:r>
              <a:rPr lang="en-US" b="1" dirty="0"/>
              <a:t>Process</a:t>
            </a:r>
            <a:endParaRPr lang="en-US" b="1" dirty="0">
              <a:cs typeface="Arial"/>
            </a:endParaRPr>
          </a:p>
          <a:p>
            <a:pPr marL="342900" indent="-342900">
              <a:spcBef>
                <a:spcPts val="300"/>
              </a:spcBef>
              <a:buFont typeface="+mj-lt"/>
              <a:buAutoNum type="arabicPeriod"/>
            </a:pPr>
            <a:r>
              <a:rPr lang="en-US" sz="1300" dirty="0"/>
              <a:t>Condition cases</a:t>
            </a:r>
            <a:endParaRPr lang="en-US" sz="1300" dirty="0">
              <a:cs typeface="Arial"/>
            </a:endParaRPr>
          </a:p>
          <a:p>
            <a:pPr marL="1085850" lvl="1" indent="-342900">
              <a:spcBef>
                <a:spcPts val="300"/>
              </a:spcBef>
            </a:pPr>
            <a:r>
              <a:rPr lang="en-US" sz="1300" dirty="0">
                <a:solidFill>
                  <a:schemeClr val="tx1"/>
                </a:solidFill>
              </a:rPr>
              <a:t>Update transmission and generation</a:t>
            </a:r>
            <a:endParaRPr lang="en-US" sz="1300" dirty="0">
              <a:solidFill>
                <a:schemeClr val="tx1"/>
              </a:solidFill>
              <a:cs typeface="Arial"/>
            </a:endParaRPr>
          </a:p>
          <a:p>
            <a:pPr marL="1085850" lvl="1" indent="-342900">
              <a:spcBef>
                <a:spcPts val="300"/>
              </a:spcBef>
            </a:pPr>
            <a:r>
              <a:rPr lang="en-US" sz="1300" dirty="0">
                <a:solidFill>
                  <a:schemeClr val="tx1"/>
                </a:solidFill>
              </a:rPr>
              <a:t>Add LLI requests</a:t>
            </a:r>
            <a:endParaRPr lang="en-US" sz="1300" dirty="0">
              <a:solidFill>
                <a:schemeClr val="tx1"/>
              </a:solidFill>
              <a:cs typeface="Arial"/>
            </a:endParaRPr>
          </a:p>
          <a:p>
            <a:pPr marL="342900" indent="-342900">
              <a:spcBef>
                <a:spcPts val="300"/>
              </a:spcBef>
              <a:buFont typeface="+mj-lt"/>
              <a:buAutoNum type="arabicPeriod"/>
            </a:pPr>
            <a:r>
              <a:rPr lang="en-US" sz="1300" dirty="0"/>
              <a:t>Perform contingency analysis and decrease consumption for LLI requests for constraints for which they have a &gt;=X% harming shift factor until the constraints are resolved</a:t>
            </a:r>
            <a:endParaRPr lang="en-US" sz="1300" dirty="0">
              <a:cs typeface="Arial"/>
            </a:endParaRPr>
          </a:p>
          <a:p>
            <a:pPr marL="342900" indent="-342900">
              <a:spcBef>
                <a:spcPts val="300"/>
              </a:spcBef>
              <a:buFont typeface="+mj-lt"/>
              <a:buAutoNum type="arabicPeriod"/>
            </a:pPr>
            <a:r>
              <a:rPr lang="en-US" sz="1300" dirty="0"/>
              <a:t>Perform stability screening analysis and decrease consumption for LLI requests until constraints are resolved</a:t>
            </a:r>
            <a:endParaRPr lang="en-US" sz="1300" dirty="0">
              <a:cs typeface="Arial"/>
            </a:endParaRPr>
          </a:p>
          <a:p>
            <a:pPr marL="342900" indent="-342900">
              <a:spcBef>
                <a:spcPts val="300"/>
              </a:spcBef>
              <a:buFont typeface="+mj-lt"/>
              <a:buAutoNum type="arabicPeriod"/>
            </a:pPr>
            <a:r>
              <a:rPr lang="en-US" sz="1300" dirty="0"/>
              <a:t>Communicate results to impacted TSPs</a:t>
            </a:r>
            <a:endParaRPr lang="en-US" sz="1300" dirty="0">
              <a:cs typeface="Arial"/>
            </a:endParaRPr>
          </a:p>
          <a:p>
            <a:pPr marL="342900" indent="-342900">
              <a:spcBef>
                <a:spcPts val="300"/>
              </a:spcBef>
              <a:buFont typeface="+mj-lt"/>
              <a:buAutoNum type="arabicPeriod"/>
            </a:pPr>
            <a:r>
              <a:rPr lang="en-US" sz="1300" dirty="0"/>
              <a:t>In coordination with impacted TSPs, identify transmission upgrade projects</a:t>
            </a:r>
            <a:endParaRPr lang="en-US" sz="1300" dirty="0">
              <a:cs typeface="Arial"/>
            </a:endParaRPr>
          </a:p>
          <a:p>
            <a:pPr marL="342900" indent="-342900">
              <a:spcBef>
                <a:spcPts val="300"/>
              </a:spcBef>
              <a:buFont typeface="+mj-lt"/>
              <a:buAutoNum type="arabicPeriod"/>
            </a:pPr>
            <a:r>
              <a:rPr lang="en-US" sz="1300" dirty="0"/>
              <a:t>Communicate:</a:t>
            </a:r>
            <a:endParaRPr lang="en-US" sz="1300" dirty="0">
              <a:cs typeface="Arial"/>
            </a:endParaRPr>
          </a:p>
          <a:p>
            <a:pPr marL="1085850" lvl="1" indent="-342900">
              <a:spcBef>
                <a:spcPts val="300"/>
              </a:spcBef>
            </a:pPr>
            <a:r>
              <a:rPr lang="en-US" sz="1300" dirty="0">
                <a:solidFill>
                  <a:schemeClr val="tx1"/>
                </a:solidFill>
              </a:rPr>
              <a:t>To each ILLE to communicate allocated load limits by year through Year 6</a:t>
            </a:r>
            <a:endParaRPr lang="en-US" sz="1300" dirty="0">
              <a:solidFill>
                <a:schemeClr val="tx1"/>
              </a:solidFill>
              <a:cs typeface="Arial"/>
            </a:endParaRPr>
          </a:p>
          <a:p>
            <a:pPr marL="1085850" lvl="1" indent="-342900">
              <a:spcBef>
                <a:spcPts val="300"/>
              </a:spcBef>
            </a:pPr>
            <a:r>
              <a:rPr lang="en-US" sz="1300" dirty="0">
                <a:solidFill>
                  <a:schemeClr val="tx1"/>
                </a:solidFill>
              </a:rPr>
              <a:t>Confidential report for TSPs listing identified transmission upgrade projects and associated LLI requests</a:t>
            </a:r>
            <a:endParaRPr lang="en-US" sz="1300" dirty="0">
              <a:solidFill>
                <a:schemeClr val="tx1"/>
              </a:solidFill>
              <a:cs typeface="Arial"/>
            </a:endParaRPr>
          </a:p>
        </p:txBody>
      </p:sp>
    </p:spTree>
    <p:extLst>
      <p:ext uri="{BB962C8B-B14F-4D97-AF65-F5344CB8AC3E}">
        <p14:creationId xmlns:p14="http://schemas.microsoft.com/office/powerpoint/2010/main" val="134633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FB66-791A-452C-0F35-295A21E21E42}"/>
              </a:ext>
            </a:extLst>
          </p:cNvPr>
          <p:cNvSpPr>
            <a:spLocks noGrp="1"/>
          </p:cNvSpPr>
          <p:nvPr>
            <p:ph type="title"/>
          </p:nvPr>
        </p:nvSpPr>
        <p:spPr/>
        <p:txBody>
          <a:bodyPr/>
          <a:lstStyle/>
          <a:p>
            <a:r>
              <a:rPr lang="en-US"/>
              <a:t>Year 6 Considerations</a:t>
            </a:r>
          </a:p>
        </p:txBody>
      </p:sp>
      <p:sp>
        <p:nvSpPr>
          <p:cNvPr id="4" name="Slide Number Placeholder 5">
            <a:extLst>
              <a:ext uri="{FF2B5EF4-FFF2-40B4-BE49-F238E27FC236}">
                <a16:creationId xmlns:a16="http://schemas.microsoft.com/office/drawing/2014/main" id="{A64C7E6A-8D43-AC38-D818-2BDD0F0435D0}"/>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5" name="TextBox 4">
            <a:extLst>
              <a:ext uri="{FF2B5EF4-FFF2-40B4-BE49-F238E27FC236}">
                <a16:creationId xmlns:a16="http://schemas.microsoft.com/office/drawing/2014/main" id="{68D4FAC3-437B-3D08-EF44-4B6B7F7C79A1}"/>
              </a:ext>
            </a:extLst>
          </p:cNvPr>
          <p:cNvSpPr txBox="1"/>
          <p:nvPr/>
        </p:nvSpPr>
        <p:spPr>
          <a:xfrm>
            <a:off x="616323" y="1311088"/>
            <a:ext cx="10967573" cy="3490186"/>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a:t>In ERCOT, transmission projects are typically completed in six years or less</a:t>
            </a:r>
          </a:p>
          <a:p>
            <a:endParaRPr lang="en-US" sz="2000"/>
          </a:p>
          <a:p>
            <a:r>
              <a:rPr lang="en-US" sz="2000"/>
              <a:t>Larger, long-lead time transmission projects, like new Right of Way transmission lines, require more analysis that is better suited for the Regional Transmission Plan and/or a Regional Planning Group review</a:t>
            </a:r>
          </a:p>
          <a:p>
            <a:endParaRPr lang="en-US" sz="2000"/>
          </a:p>
          <a:p>
            <a:r>
              <a:rPr lang="en-US" sz="2000"/>
              <a:t>Therefore, for Batch Studies, ERCOT will:</a:t>
            </a:r>
          </a:p>
          <a:p>
            <a:pPr lvl="1"/>
            <a:r>
              <a:rPr lang="en-US" sz="1800"/>
              <a:t>Not identify new Right of Way or long-lead time transmission upgrade projects; </a:t>
            </a:r>
          </a:p>
          <a:p>
            <a:pPr lvl="1"/>
            <a:r>
              <a:rPr lang="en-US" sz="1800"/>
              <a:t>Assume that all Large Load requested consumption can be served by Year 6; and</a:t>
            </a:r>
          </a:p>
          <a:p>
            <a:pPr lvl="1"/>
            <a:r>
              <a:rPr lang="en-US" sz="1800"/>
              <a:t>Allocate the full requested consumption for the Large Load request for Year 6</a:t>
            </a:r>
          </a:p>
        </p:txBody>
      </p:sp>
    </p:spTree>
    <p:extLst>
      <p:ext uri="{BB962C8B-B14F-4D97-AF65-F5344CB8AC3E}">
        <p14:creationId xmlns:p14="http://schemas.microsoft.com/office/powerpoint/2010/main" val="420018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149B4-B608-B001-193B-398F96F82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4B5EA-8D3E-2555-4741-142B8589300E}"/>
              </a:ext>
            </a:extLst>
          </p:cNvPr>
          <p:cNvSpPr>
            <a:spLocks noGrp="1"/>
          </p:cNvSpPr>
          <p:nvPr>
            <p:ph type="title"/>
          </p:nvPr>
        </p:nvSpPr>
        <p:spPr/>
        <p:txBody>
          <a:bodyPr/>
          <a:lstStyle/>
          <a:p>
            <a:r>
              <a:rPr lang="en-US"/>
              <a:t>Ongoing Batch Study Timeline Considerations</a:t>
            </a:r>
          </a:p>
        </p:txBody>
      </p:sp>
      <p:sp>
        <p:nvSpPr>
          <p:cNvPr id="3" name="Slide Number Placeholder 2">
            <a:extLst>
              <a:ext uri="{FF2B5EF4-FFF2-40B4-BE49-F238E27FC236}">
                <a16:creationId xmlns:a16="http://schemas.microsoft.com/office/drawing/2014/main" id="{0160B930-0D9C-7659-0AF8-6AB670EFC995}"/>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4" name="Content Placeholder 3">
            <a:extLst>
              <a:ext uri="{FF2B5EF4-FFF2-40B4-BE49-F238E27FC236}">
                <a16:creationId xmlns:a16="http://schemas.microsoft.com/office/drawing/2014/main" id="{036C4863-044F-264B-A550-C0CB394E1698}"/>
              </a:ext>
            </a:extLst>
          </p:cNvPr>
          <p:cNvSpPr>
            <a:spLocks noGrp="1"/>
          </p:cNvSpPr>
          <p:nvPr>
            <p:ph idx="12"/>
          </p:nvPr>
        </p:nvSpPr>
        <p:spPr>
          <a:xfrm>
            <a:off x="616323" y="1058217"/>
            <a:ext cx="2291264" cy="4999684"/>
          </a:xfrm>
        </p:spPr>
        <p:txBody>
          <a:bodyPr lIns="91440" tIns="91440" rIns="91440" bIns="91440">
            <a:noAutofit/>
          </a:bodyPr>
          <a:lstStyle/>
          <a:p>
            <a:r>
              <a:rPr lang="en-US" sz="1400" b="1" dirty="0"/>
              <a:t>Key Design Considerations</a:t>
            </a:r>
          </a:p>
          <a:p>
            <a:pPr marL="285750" indent="-285750">
              <a:spcBef>
                <a:spcPts val="300"/>
              </a:spcBef>
              <a:buFont typeface="Arial" panose="020B0604020202020204" pitchFamily="34" charset="0"/>
              <a:buChar char="•"/>
            </a:pPr>
            <a:r>
              <a:rPr lang="en-US" sz="1400" dirty="0"/>
              <a:t>In interviews, most stakeholders expressed a preference for multiple Batch Studies to be run in a year. A six-month cadence was often mentioned</a:t>
            </a:r>
          </a:p>
          <a:p>
            <a:pPr marL="285750" indent="-28575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6A5AD81F-570E-C67A-7AE8-311C3F7CFED9}"/>
              </a:ext>
            </a:extLst>
          </p:cNvPr>
          <p:cNvSpPr>
            <a:spLocks noGrp="1"/>
          </p:cNvSpPr>
          <p:nvPr>
            <p:ph idx="13"/>
          </p:nvPr>
        </p:nvSpPr>
        <p:spPr>
          <a:xfrm>
            <a:off x="3226085" y="1058217"/>
            <a:ext cx="8357811" cy="4999684"/>
          </a:xfrm>
        </p:spPr>
        <p:txBody>
          <a:bodyPr lIns="91440" tIns="91440" rIns="91440" bIns="9144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2D3338"/>
                </a:solidFill>
                <a:effectLst/>
                <a:uLnTx/>
                <a:uFillTx/>
                <a:latin typeface="Arial"/>
                <a:ea typeface="+mn-ea"/>
                <a:cs typeface="+mn-cs"/>
              </a:rPr>
              <a:t>Tradeoffs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D3338"/>
                </a:solidFill>
                <a:effectLst/>
                <a:uLnTx/>
                <a:uFillTx/>
                <a:latin typeface="Arial"/>
                <a:ea typeface="+mn-ea"/>
                <a:cs typeface="+mn-cs"/>
              </a:rPr>
              <a:t>To complete a Batch Study process in six months, several tradeoffs need to be made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2D3338"/>
                </a:solidFill>
                <a:effectLst/>
                <a:uLnTx/>
                <a:uFillTx/>
                <a:latin typeface="Arial"/>
                <a:ea typeface="+mn-ea"/>
                <a:cs typeface="+mn-cs"/>
              </a:rPr>
              <a:t>Commitment Time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D3338"/>
                </a:solidFill>
                <a:effectLst/>
                <a:uLnTx/>
                <a:uFillTx/>
                <a:latin typeface="Arial"/>
                <a:ea typeface="+mn-ea"/>
                <a:cs typeface="+mn-cs"/>
              </a:rPr>
              <a:t>For the next Batch (Batch N+1), ERCOT needs to know the commitment (via “interconnection agreement”) of LLI requests from the current Batch (Batch N) so that transmission capacity is not reallocated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D3338"/>
                </a:solidFill>
                <a:effectLst/>
                <a:uLnTx/>
                <a:uFillTx/>
                <a:latin typeface="Arial"/>
                <a:ea typeface="+mn-ea"/>
                <a:cs typeface="+mn-cs"/>
              </a:rPr>
              <a:t>To allow for case building and study time, a one-month commitment time is necessary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D3338"/>
                </a:solidFill>
                <a:effectLst/>
                <a:uLnTx/>
                <a:uFillTx/>
                <a:latin typeface="Arial"/>
                <a:ea typeface="+mn-ea"/>
                <a:cs typeface="+mn-cs"/>
              </a:rPr>
              <a:t>An alternative would be to allow for a longer commitment time, extending the Batch Study process in proportion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2D3338"/>
                </a:solidFill>
                <a:effectLst/>
                <a:uLnTx/>
                <a:uFillTx/>
                <a:latin typeface="Arial"/>
                <a:ea typeface="+mn-ea"/>
                <a:cs typeface="+mn-cs"/>
              </a:rPr>
              <a:t>Stability Studies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D3338"/>
                </a:solidFill>
                <a:effectLst/>
                <a:uLnTx/>
                <a:uFillTx/>
                <a:latin typeface="Arial"/>
                <a:ea typeface="+mn-ea"/>
                <a:cs typeface="+mn-cs"/>
              </a:rPr>
              <a:t>Full stability analysis would take ~5 months to complete. Since stability analysis cannot begin until initial steady state analysis has been completed, full stability analysis does not fit into a six-month Batch Study process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D3338"/>
                </a:solidFill>
                <a:effectLst/>
                <a:uLnTx/>
                <a:uFillTx/>
                <a:latin typeface="Arial"/>
                <a:ea typeface="+mn-ea"/>
                <a:cs typeface="+mn-cs"/>
              </a:rPr>
              <a:t>ERCOT will perform a stability screening analysis to identify potential stability limitations. This necessarily means using conservative assumptions, which may yield false positive stability limitations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D3338"/>
                </a:solidFill>
                <a:effectLst/>
                <a:uLnTx/>
                <a:uFillTx/>
                <a:latin typeface="Arial"/>
                <a:ea typeface="+mn-ea"/>
                <a:cs typeface="+mn-cs"/>
              </a:rPr>
              <a:t>ERCOT will perform full stability analysis to meet NERC FAC-002 compliance after the Batch Study has been completed but before the QSA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D3338"/>
                </a:solidFill>
                <a:effectLst/>
                <a:uLnTx/>
                <a:uFillTx/>
                <a:latin typeface="Arial"/>
                <a:ea typeface="+mn-ea"/>
                <a:cs typeface="+mn-cs"/>
              </a:rPr>
              <a:t>An alternative would be to perform full stability analysis in the Batch Study process, but this would lengthen the study time to ~9 months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2D3338"/>
                </a:solidFill>
                <a:effectLst/>
                <a:uLnTx/>
                <a:uFillTx/>
                <a:latin typeface="Arial"/>
                <a:ea typeface="+mn-ea"/>
                <a:cs typeface="+mn-cs"/>
              </a:rPr>
              <a:t>Transmission Upgrade Project Identification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2D3338"/>
                </a:solidFill>
                <a:effectLst/>
                <a:uLnTx/>
                <a:uFillTx/>
                <a:latin typeface="Arial"/>
                <a:ea typeface="+mn-ea"/>
                <a:cs typeface="+mn-cs"/>
              </a:rPr>
              <a:t>Identification of upgrade projects to resolve found transmission constraints is limited by the study timeline. It is possible that with a longer study time, more transmission upgrade solutions could be identified</a:t>
            </a:r>
          </a:p>
        </p:txBody>
      </p:sp>
    </p:spTree>
    <p:extLst>
      <p:ext uri="{BB962C8B-B14F-4D97-AF65-F5344CB8AC3E}">
        <p14:creationId xmlns:p14="http://schemas.microsoft.com/office/powerpoint/2010/main" val="1991725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6CCD-F84C-F515-8DE4-1451976AF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CE940-BFA6-5B62-CED0-1138FD42BF2E}"/>
              </a:ext>
            </a:extLst>
          </p:cNvPr>
          <p:cNvSpPr>
            <a:spLocks noGrp="1"/>
          </p:cNvSpPr>
          <p:nvPr>
            <p:ph type="title"/>
          </p:nvPr>
        </p:nvSpPr>
        <p:spPr/>
        <p:txBody>
          <a:bodyPr/>
          <a:lstStyle/>
          <a:p>
            <a:r>
              <a:rPr lang="en-US"/>
              <a:t>Ongoing Batch Study Timeline</a:t>
            </a:r>
          </a:p>
        </p:txBody>
      </p:sp>
      <p:sp>
        <p:nvSpPr>
          <p:cNvPr id="3" name="Slide Number Placeholder 5">
            <a:extLst>
              <a:ext uri="{FF2B5EF4-FFF2-40B4-BE49-F238E27FC236}">
                <a16:creationId xmlns:a16="http://schemas.microsoft.com/office/drawing/2014/main" id="{21B38EDA-06CD-9D66-8D90-3DFE13238514}"/>
              </a:ext>
            </a:extLst>
          </p:cNvPr>
          <p:cNvSpPr>
            <a:spLocks noGrp="1"/>
          </p:cNvSpPr>
          <p:nvPr>
            <p:ph type="sldNum" sz="quarter" idx="4"/>
          </p:nvPr>
        </p:nvSpPr>
        <p:spPr/>
        <p:txBody>
          <a:bodyPr/>
          <a:lstStyle/>
          <a:p>
            <a:fld id="{1D93BD3E-1E9A-4970-A6F7-E7AC52762E0C}" type="slidenum">
              <a:rPr lang="en-US" smtClean="0"/>
              <a:pPr/>
              <a:t>13</a:t>
            </a:fld>
            <a:endParaRPr lang="en-US"/>
          </a:p>
        </p:txBody>
      </p:sp>
      <p:graphicFrame>
        <p:nvGraphicFramePr>
          <p:cNvPr id="4" name="Table 3">
            <a:extLst>
              <a:ext uri="{FF2B5EF4-FFF2-40B4-BE49-F238E27FC236}">
                <a16:creationId xmlns:a16="http://schemas.microsoft.com/office/drawing/2014/main" id="{FE2C50F0-B5D6-DEDC-E7E3-2E7E446BE730}"/>
              </a:ext>
            </a:extLst>
          </p:cNvPr>
          <p:cNvGraphicFramePr>
            <a:graphicFrameLocks noGrp="1"/>
          </p:cNvGraphicFramePr>
          <p:nvPr>
            <p:extLst>
              <p:ext uri="{D42A27DB-BD31-4B8C-83A1-F6EECF244321}">
                <p14:modId xmlns:p14="http://schemas.microsoft.com/office/powerpoint/2010/main" val="2083247043"/>
              </p:ext>
            </p:extLst>
          </p:nvPr>
        </p:nvGraphicFramePr>
        <p:xfrm>
          <a:off x="663013" y="1635760"/>
          <a:ext cx="10967574" cy="3312160"/>
        </p:xfrm>
        <a:graphic>
          <a:graphicData uri="http://schemas.openxmlformats.org/drawingml/2006/table">
            <a:tbl>
              <a:tblPr firstRow="1" bandRow="1">
                <a:tableStyleId>{5C22544A-7EE6-4342-B048-85BDC9FD1C3A}</a:tableStyleId>
              </a:tblPr>
              <a:tblGrid>
                <a:gridCol w="3655858">
                  <a:extLst>
                    <a:ext uri="{9D8B030D-6E8A-4147-A177-3AD203B41FA5}">
                      <a16:colId xmlns:a16="http://schemas.microsoft.com/office/drawing/2014/main" val="797763512"/>
                    </a:ext>
                  </a:extLst>
                </a:gridCol>
                <a:gridCol w="3655858">
                  <a:extLst>
                    <a:ext uri="{9D8B030D-6E8A-4147-A177-3AD203B41FA5}">
                      <a16:colId xmlns:a16="http://schemas.microsoft.com/office/drawing/2014/main" val="1250721931"/>
                    </a:ext>
                  </a:extLst>
                </a:gridCol>
                <a:gridCol w="3655858">
                  <a:extLst>
                    <a:ext uri="{9D8B030D-6E8A-4147-A177-3AD203B41FA5}">
                      <a16:colId xmlns:a16="http://schemas.microsoft.com/office/drawing/2014/main" val="1861645365"/>
                    </a:ext>
                  </a:extLst>
                </a:gridCol>
              </a:tblGrid>
              <a:tr h="370840">
                <a:tc>
                  <a:txBody>
                    <a:bodyPr/>
                    <a:lstStyle/>
                    <a:p>
                      <a:pPr algn="ctr"/>
                      <a:r>
                        <a:rPr lang="en-US"/>
                        <a:t>Activity</a:t>
                      </a:r>
                    </a:p>
                  </a:txBody>
                  <a:tcPr anchor="ctr"/>
                </a:tc>
                <a:tc>
                  <a:txBody>
                    <a:bodyPr/>
                    <a:lstStyle/>
                    <a:p>
                      <a:pPr algn="ctr"/>
                      <a:r>
                        <a:rPr lang="en-US"/>
                        <a:t>Timeline 1</a:t>
                      </a:r>
                    </a:p>
                  </a:txBody>
                  <a:tcPr anchor="ctr"/>
                </a:tc>
                <a:tc>
                  <a:txBody>
                    <a:bodyPr/>
                    <a:lstStyle/>
                    <a:p>
                      <a:pPr algn="ctr"/>
                      <a:r>
                        <a:rPr lang="en-US"/>
                        <a:t>Timeline 2</a:t>
                      </a:r>
                    </a:p>
                  </a:txBody>
                  <a:tcPr anchor="ctr"/>
                </a:tc>
                <a:extLst>
                  <a:ext uri="{0D108BD9-81ED-4DB2-BD59-A6C34878D82A}">
                    <a16:rowId xmlns:a16="http://schemas.microsoft.com/office/drawing/2014/main" val="428820722"/>
                  </a:ext>
                </a:extLst>
              </a:tr>
              <a:tr h="370840">
                <a:tc>
                  <a:txBody>
                    <a:bodyPr/>
                    <a:lstStyle/>
                    <a:p>
                      <a:pPr algn="ctr"/>
                      <a:r>
                        <a:rPr lang="en-US"/>
                        <a:t>Case Conditioning</a:t>
                      </a:r>
                    </a:p>
                  </a:txBody>
                  <a:tcPr anchor="ctr"/>
                </a:tc>
                <a:tc>
                  <a:txBody>
                    <a:bodyPr/>
                    <a:lstStyle/>
                    <a:p>
                      <a:pPr algn="ctr"/>
                      <a:r>
                        <a:rPr lang="en-US"/>
                        <a:t>January 1 – April 1</a:t>
                      </a:r>
                    </a:p>
                  </a:txBody>
                  <a:tcPr anchor="ctr"/>
                </a:tc>
                <a:tc>
                  <a:txBody>
                    <a:bodyPr/>
                    <a:lstStyle/>
                    <a:p>
                      <a:pPr algn="ctr"/>
                      <a:r>
                        <a:rPr lang="en-US"/>
                        <a:t>July 1 – October 1</a:t>
                      </a:r>
                    </a:p>
                  </a:txBody>
                  <a:tcPr anchor="ctr"/>
                </a:tc>
                <a:extLst>
                  <a:ext uri="{0D108BD9-81ED-4DB2-BD59-A6C34878D82A}">
                    <a16:rowId xmlns:a16="http://schemas.microsoft.com/office/drawing/2014/main" val="823044358"/>
                  </a:ext>
                </a:extLst>
              </a:tr>
              <a:tr h="370840">
                <a:tc>
                  <a:txBody>
                    <a:bodyPr/>
                    <a:lstStyle/>
                    <a:p>
                      <a:pPr algn="ctr"/>
                      <a:r>
                        <a:rPr lang="en-US" dirty="0"/>
                        <a:t>Deadline for LLI request to meet entry requirements</a:t>
                      </a:r>
                    </a:p>
                  </a:txBody>
                  <a:tcPr anchor="ctr"/>
                </a:tc>
                <a:tc>
                  <a:txBody>
                    <a:bodyPr/>
                    <a:lstStyle/>
                    <a:p>
                      <a:pPr algn="ctr"/>
                      <a:r>
                        <a:rPr lang="en-US" dirty="0"/>
                        <a:t>January 15</a:t>
                      </a:r>
                    </a:p>
                  </a:txBody>
                  <a:tcPr anchor="ctr"/>
                </a:tc>
                <a:tc>
                  <a:txBody>
                    <a:bodyPr/>
                    <a:lstStyle/>
                    <a:p>
                      <a:pPr algn="ctr"/>
                      <a:r>
                        <a:rPr lang="en-US" dirty="0"/>
                        <a:t>July 15</a:t>
                      </a:r>
                    </a:p>
                  </a:txBody>
                  <a:tcPr anchor="ctr"/>
                </a:tc>
                <a:extLst>
                  <a:ext uri="{0D108BD9-81ED-4DB2-BD59-A6C34878D82A}">
                    <a16:rowId xmlns:a16="http://schemas.microsoft.com/office/drawing/2014/main" val="868126583"/>
                  </a:ext>
                </a:extLst>
              </a:tr>
              <a:tr h="370840">
                <a:tc>
                  <a:txBody>
                    <a:bodyPr/>
                    <a:lstStyle/>
                    <a:p>
                      <a:pPr algn="ctr"/>
                      <a:r>
                        <a:rPr lang="en-US"/>
                        <a:t>Study and Load Allocation</a:t>
                      </a:r>
                    </a:p>
                  </a:txBody>
                  <a:tcPr anchor="ctr"/>
                </a:tc>
                <a:tc>
                  <a:txBody>
                    <a:bodyPr/>
                    <a:lstStyle/>
                    <a:p>
                      <a:pPr algn="ctr"/>
                      <a:r>
                        <a:rPr lang="en-US"/>
                        <a:t>April 1 – July 15</a:t>
                      </a:r>
                    </a:p>
                  </a:txBody>
                  <a:tcPr anchor="ctr"/>
                </a:tc>
                <a:tc>
                  <a:txBody>
                    <a:bodyPr/>
                    <a:lstStyle/>
                    <a:p>
                      <a:pPr algn="ctr"/>
                      <a:r>
                        <a:rPr lang="en-US"/>
                        <a:t>October 1 – January 15</a:t>
                      </a:r>
                    </a:p>
                  </a:txBody>
                  <a:tcPr anchor="ctr"/>
                </a:tc>
                <a:extLst>
                  <a:ext uri="{0D108BD9-81ED-4DB2-BD59-A6C34878D82A}">
                    <a16:rowId xmlns:a16="http://schemas.microsoft.com/office/drawing/2014/main" val="968193209"/>
                  </a:ext>
                </a:extLst>
              </a:tr>
              <a:tr h="370840">
                <a:tc>
                  <a:txBody>
                    <a:bodyPr/>
                    <a:lstStyle/>
                    <a:p>
                      <a:pPr algn="ctr"/>
                      <a:r>
                        <a:rPr lang="en-US" dirty="0"/>
                        <a:t>Communicate Results</a:t>
                      </a:r>
                    </a:p>
                  </a:txBody>
                  <a:tcPr anchor="ctr"/>
                </a:tc>
                <a:tc>
                  <a:txBody>
                    <a:bodyPr/>
                    <a:lstStyle/>
                    <a:p>
                      <a:pPr algn="ctr"/>
                      <a:r>
                        <a:rPr lang="en-US"/>
                        <a:t>July 31</a:t>
                      </a:r>
                    </a:p>
                  </a:txBody>
                  <a:tcPr anchor="ctr"/>
                </a:tc>
                <a:tc>
                  <a:txBody>
                    <a:bodyPr/>
                    <a:lstStyle/>
                    <a:p>
                      <a:pPr algn="ctr"/>
                      <a:r>
                        <a:rPr lang="en-US" dirty="0"/>
                        <a:t>January 31</a:t>
                      </a:r>
                    </a:p>
                  </a:txBody>
                  <a:tcPr anchor="ctr"/>
                </a:tc>
                <a:extLst>
                  <a:ext uri="{0D108BD9-81ED-4DB2-BD59-A6C34878D82A}">
                    <a16:rowId xmlns:a16="http://schemas.microsoft.com/office/drawing/2014/main" val="943279696"/>
                  </a:ext>
                </a:extLst>
              </a:tr>
              <a:tr h="370840">
                <a:tc>
                  <a:txBody>
                    <a:bodyPr/>
                    <a:lstStyle/>
                    <a:p>
                      <a:pPr algn="ctr"/>
                      <a:r>
                        <a:rPr lang="en-US" dirty="0"/>
                        <a:t>Deadline for ILLE to meet 58481 interconnection agreement requirements for load allocation to be firm in the next Batch</a:t>
                      </a:r>
                    </a:p>
                  </a:txBody>
                  <a:tcPr anchor="ctr"/>
                </a:tc>
                <a:tc>
                  <a:txBody>
                    <a:bodyPr/>
                    <a:lstStyle/>
                    <a:p>
                      <a:pPr algn="ctr"/>
                      <a:r>
                        <a:rPr lang="en-US" dirty="0"/>
                        <a:t>August 31</a:t>
                      </a:r>
                    </a:p>
                  </a:txBody>
                  <a:tcPr anchor="ctr"/>
                </a:tc>
                <a:tc>
                  <a:txBody>
                    <a:bodyPr/>
                    <a:lstStyle/>
                    <a:p>
                      <a:pPr algn="ctr"/>
                      <a:r>
                        <a:rPr lang="en-US" dirty="0"/>
                        <a:t>February 28</a:t>
                      </a:r>
                    </a:p>
                  </a:txBody>
                  <a:tcPr anchor="ctr"/>
                </a:tc>
                <a:extLst>
                  <a:ext uri="{0D108BD9-81ED-4DB2-BD59-A6C34878D82A}">
                    <a16:rowId xmlns:a16="http://schemas.microsoft.com/office/drawing/2014/main" val="2418223411"/>
                  </a:ext>
                </a:extLst>
              </a:tr>
            </a:tbl>
          </a:graphicData>
        </a:graphic>
      </p:graphicFrame>
      <p:sp>
        <p:nvSpPr>
          <p:cNvPr id="5" name="Speech Bubble: Oval 4">
            <a:extLst>
              <a:ext uri="{FF2B5EF4-FFF2-40B4-BE49-F238E27FC236}">
                <a16:creationId xmlns:a16="http://schemas.microsoft.com/office/drawing/2014/main" id="{A6BD36B5-7E6F-9986-345E-CC95A183B751}"/>
              </a:ext>
            </a:extLst>
          </p:cNvPr>
          <p:cNvSpPr/>
          <p:nvPr/>
        </p:nvSpPr>
        <p:spPr>
          <a:xfrm>
            <a:off x="3924728" y="5322013"/>
            <a:ext cx="3102796" cy="986319"/>
          </a:xfrm>
          <a:prstGeom prst="wedgeEllipseCallout">
            <a:avLst>
              <a:gd name="adj1" fmla="val -51369"/>
              <a:gd name="adj2" fmla="val -98958"/>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ILLE has one month from when the report is issued to meet commitment requirements</a:t>
            </a:r>
          </a:p>
        </p:txBody>
      </p:sp>
    </p:spTree>
    <p:extLst>
      <p:ext uri="{BB962C8B-B14F-4D97-AF65-F5344CB8AC3E}">
        <p14:creationId xmlns:p14="http://schemas.microsoft.com/office/powerpoint/2010/main" val="72339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A0234-FA44-9FAD-104B-2432B6E965B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0BEE222-BF11-6F6C-377A-557D63A6A212}"/>
              </a:ext>
            </a:extLst>
          </p:cNvPr>
          <p:cNvGraphicFramePr>
            <a:graphicFrameLocks noChangeAspect="1"/>
          </p:cNvGraphicFramePr>
          <p:nvPr>
            <p:custDataLst>
              <p:tags r:id="rId1"/>
            </p:custDataLst>
            <p:extLst>
              <p:ext uri="{D42A27DB-BD31-4B8C-83A1-F6EECF244321}">
                <p14:modId xmlns:p14="http://schemas.microsoft.com/office/powerpoint/2010/main" val="300939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7" name="think-cell data - do not delete" hidden="1">
                        <a:extLst>
                          <a:ext uri="{FF2B5EF4-FFF2-40B4-BE49-F238E27FC236}">
                            <a16:creationId xmlns:a16="http://schemas.microsoft.com/office/drawing/2014/main" id="{70BEE222-BF11-6F6C-377A-557D63A6A21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4E83D5-EE1B-38A8-043D-9A988ACF1DBC}"/>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4" name="Slide Number Placeholder 5">
            <a:extLst>
              <a:ext uri="{FF2B5EF4-FFF2-40B4-BE49-F238E27FC236}">
                <a16:creationId xmlns:a16="http://schemas.microsoft.com/office/drawing/2014/main" id="{475A05A9-CFE3-F644-1029-6B7EE7BF5725}"/>
              </a:ext>
            </a:extLst>
          </p:cNvPr>
          <p:cNvSpPr>
            <a:spLocks noGrp="1"/>
          </p:cNvSpPr>
          <p:nvPr>
            <p:ph type="sldNum" sz="quarter" idx="4"/>
          </p:nvPr>
        </p:nvSpPr>
        <p:spPr/>
        <p:txBody>
          <a:bodyPr/>
          <a:lstStyle/>
          <a:p>
            <a:fld id="{1D93BD3E-1E9A-4970-A6F7-E7AC52762E0C}" type="slidenum">
              <a:rPr lang="en-US" smtClean="0"/>
              <a:pPr/>
              <a:t>14</a:t>
            </a:fld>
            <a:endParaRPr lang="en-US"/>
          </a:p>
        </p:txBody>
      </p:sp>
      <p:sp>
        <p:nvSpPr>
          <p:cNvPr id="10" name="Rectangle 9">
            <a:hlinkClick r:id="rId11" action="ppaction://hlinksldjump"/>
            <a:extLst>
              <a:ext uri="{FF2B5EF4-FFF2-40B4-BE49-F238E27FC236}">
                <a16:creationId xmlns:a16="http://schemas.microsoft.com/office/drawing/2014/main" id="{8BACFE03-C4C6-2165-CDF6-21B2AA2AD41F}"/>
              </a:ext>
            </a:extLst>
          </p:cNvPr>
          <p:cNvSpPr/>
          <p:nvPr>
            <p:custDataLst>
              <p:tags r:id="rId2"/>
            </p:custDataLst>
          </p:nvPr>
        </p:nvSpPr>
        <p:spPr bwMode="auto">
          <a:xfrm>
            <a:off x="3978275" y="2055813"/>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ltLang="en-US">
                <a:solidFill>
                  <a:schemeClr val="tx1"/>
                </a:solidFill>
                <a:effectLst/>
              </a:rPr>
              <a:t>Introduction and context</a:t>
            </a:r>
            <a:endParaRPr lang="en-US">
              <a:solidFill>
                <a:schemeClr val="tx1"/>
              </a:solidFill>
            </a:endParaRPr>
          </a:p>
        </p:txBody>
      </p:sp>
      <p:sp>
        <p:nvSpPr>
          <p:cNvPr id="12" name="Rectangle 11">
            <a:hlinkClick r:id="rId12" action="ppaction://hlinksldjump"/>
            <a:extLst>
              <a:ext uri="{FF2B5EF4-FFF2-40B4-BE49-F238E27FC236}">
                <a16:creationId xmlns:a16="http://schemas.microsoft.com/office/drawing/2014/main" id="{5E18ACD1-7850-8ECD-B559-9063E76850F6}"/>
              </a:ext>
            </a:extLst>
          </p:cNvPr>
          <p:cNvSpPr/>
          <p:nvPr>
            <p:custDataLst>
              <p:tags r:id="rId3"/>
            </p:custDataLst>
          </p:nvPr>
        </p:nvSpPr>
        <p:spPr bwMode="auto">
          <a:xfrm>
            <a:off x="3978275" y="25146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ltLang="en-US">
                <a:solidFill>
                  <a:schemeClr val="tx1"/>
                </a:solidFill>
                <a:effectLst/>
              </a:rPr>
              <a:t>Future batch process flow</a:t>
            </a:r>
            <a:endParaRPr lang="en-US">
              <a:solidFill>
                <a:schemeClr val="tx1"/>
              </a:solidFill>
            </a:endParaRPr>
          </a:p>
        </p:txBody>
      </p:sp>
      <p:sp>
        <p:nvSpPr>
          <p:cNvPr id="5" name="Rectangle 4">
            <a:extLst>
              <a:ext uri="{FF2B5EF4-FFF2-40B4-BE49-F238E27FC236}">
                <a16:creationId xmlns:a16="http://schemas.microsoft.com/office/drawing/2014/main" id="{1D94CB8D-C8AF-CD64-6248-3DB405B2A107}"/>
              </a:ext>
            </a:extLst>
          </p:cNvPr>
          <p:cNvSpPr/>
          <p:nvPr>
            <p:custDataLst>
              <p:tags r:id="rId4"/>
            </p:custDataLst>
          </p:nvPr>
        </p:nvSpPr>
        <p:spPr bwMode="auto">
          <a:xfrm>
            <a:off x="3978275" y="2971800"/>
            <a:ext cx="4235450" cy="457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b="1">
                <a:solidFill>
                  <a:schemeClr val="tx1"/>
                </a:solidFill>
              </a:rPr>
              <a:t>Transitional process (Batch Zero)</a:t>
            </a:r>
          </a:p>
        </p:txBody>
      </p:sp>
      <p:sp>
        <p:nvSpPr>
          <p:cNvPr id="14" name="Rectangle 13">
            <a:hlinkClick r:id="rId13" action="ppaction://hlinksldjump"/>
            <a:extLst>
              <a:ext uri="{FF2B5EF4-FFF2-40B4-BE49-F238E27FC236}">
                <a16:creationId xmlns:a16="http://schemas.microsoft.com/office/drawing/2014/main" id="{A9EE4F31-EB5C-5283-BB7A-2FD03366C4CC}"/>
              </a:ext>
            </a:extLst>
          </p:cNvPr>
          <p:cNvSpPr/>
          <p:nvPr>
            <p:custDataLst>
              <p:tags r:id="rId5"/>
            </p:custDataLst>
          </p:nvPr>
        </p:nvSpPr>
        <p:spPr bwMode="auto">
          <a:xfrm>
            <a:off x="3978275" y="34290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Anticipated timeline</a:t>
            </a:r>
          </a:p>
        </p:txBody>
      </p:sp>
      <p:sp>
        <p:nvSpPr>
          <p:cNvPr id="15" name="Rectangle 14">
            <a:hlinkClick r:id="rId14" action="ppaction://hlinksldjump"/>
            <a:extLst>
              <a:ext uri="{FF2B5EF4-FFF2-40B4-BE49-F238E27FC236}">
                <a16:creationId xmlns:a16="http://schemas.microsoft.com/office/drawing/2014/main" id="{C30EEF22-5D28-999C-02D3-9FF4E3F9FB1F}"/>
              </a:ext>
            </a:extLst>
          </p:cNvPr>
          <p:cNvSpPr/>
          <p:nvPr>
            <p:custDataLst>
              <p:tags r:id="rId6"/>
            </p:custDataLst>
          </p:nvPr>
        </p:nvSpPr>
        <p:spPr bwMode="auto">
          <a:xfrm>
            <a:off x="3978275" y="38862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Other key considerations</a:t>
            </a:r>
          </a:p>
        </p:txBody>
      </p:sp>
      <p:sp>
        <p:nvSpPr>
          <p:cNvPr id="16" name="Rectangle 15">
            <a:hlinkClick r:id="rId15" action="ppaction://hlinksldjump"/>
            <a:extLst>
              <a:ext uri="{FF2B5EF4-FFF2-40B4-BE49-F238E27FC236}">
                <a16:creationId xmlns:a16="http://schemas.microsoft.com/office/drawing/2014/main" id="{7E9006ED-F8CA-4945-0F3B-A31A3D5D4D12}"/>
              </a:ext>
            </a:extLst>
          </p:cNvPr>
          <p:cNvSpPr/>
          <p:nvPr>
            <p:custDataLst>
              <p:tags r:id="rId7"/>
            </p:custDataLst>
          </p:nvPr>
        </p:nvSpPr>
        <p:spPr bwMode="auto">
          <a:xfrm>
            <a:off x="3978275" y="4343400"/>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solidFill>
                  <a:schemeClr val="tx1"/>
                </a:solidFill>
              </a:rPr>
              <a:t>Next steps</a:t>
            </a:r>
          </a:p>
        </p:txBody>
      </p:sp>
    </p:spTree>
    <p:extLst>
      <p:ext uri="{BB962C8B-B14F-4D97-AF65-F5344CB8AC3E}">
        <p14:creationId xmlns:p14="http://schemas.microsoft.com/office/powerpoint/2010/main" val="249567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1744C-4FE2-BF17-B64C-B88DF4F1AC1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E768EA9-C871-394E-35CD-E65E52A36221}"/>
              </a:ext>
            </a:extLst>
          </p:cNvPr>
          <p:cNvGraphicFramePr>
            <a:graphicFrameLocks noChangeAspect="1"/>
          </p:cNvGraphicFramePr>
          <p:nvPr>
            <p:custDataLst>
              <p:tags r:id="rId1"/>
            </p:custDataLst>
            <p:extLst>
              <p:ext uri="{D42A27DB-BD31-4B8C-83A1-F6EECF244321}">
                <p14:modId xmlns:p14="http://schemas.microsoft.com/office/powerpoint/2010/main" val="79275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4" imgH="403" progId="TCLayout.ActiveDocument.1">
                  <p:embed/>
                </p:oleObj>
              </mc:Choice>
              <mc:Fallback>
                <p:oleObj name="think-cell Slide" r:id="rId16" imgW="404" imgH="403" progId="TCLayout.ActiveDocument.1">
                  <p:embed/>
                  <p:pic>
                    <p:nvPicPr>
                      <p:cNvPr id="7" name="think-cell data - do not delete" hidden="1">
                        <a:extLst>
                          <a:ext uri="{FF2B5EF4-FFF2-40B4-BE49-F238E27FC236}">
                            <a16:creationId xmlns:a16="http://schemas.microsoft.com/office/drawing/2014/main" id="{BE768EA9-C871-394E-35CD-E65E52A36221}"/>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C205B78D-5E78-FD22-A394-290578F1A438}"/>
              </a:ext>
            </a:extLst>
          </p:cNvPr>
          <p:cNvSpPr/>
          <p:nvPr/>
        </p:nvSpPr>
        <p:spPr>
          <a:xfrm>
            <a:off x="4252467" y="1869612"/>
            <a:ext cx="3604769" cy="3840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2FE2C-5AB2-0CAF-05C2-98C216E35558}"/>
              </a:ext>
            </a:extLst>
          </p:cNvPr>
          <p:cNvSpPr>
            <a:spLocks noGrp="1"/>
          </p:cNvSpPr>
          <p:nvPr>
            <p:ph type="title"/>
          </p:nvPr>
        </p:nvSpPr>
        <p:spPr/>
        <p:txBody>
          <a:bodyPr vert="horz"/>
          <a:lstStyle/>
          <a:p>
            <a:r>
              <a:rPr lang="en-US"/>
              <a:t>Batch Zero is a bridge between existing and new processes</a:t>
            </a:r>
          </a:p>
        </p:txBody>
      </p:sp>
      <p:sp>
        <p:nvSpPr>
          <p:cNvPr id="4" name="Slide Number Placeholder 5">
            <a:extLst>
              <a:ext uri="{FF2B5EF4-FFF2-40B4-BE49-F238E27FC236}">
                <a16:creationId xmlns:a16="http://schemas.microsoft.com/office/drawing/2014/main" id="{60FDCFC3-7037-B08A-9A8F-4D0419651482}"/>
              </a:ext>
            </a:extLst>
          </p:cNvPr>
          <p:cNvSpPr>
            <a:spLocks noGrp="1"/>
          </p:cNvSpPr>
          <p:nvPr>
            <p:ph type="sldNum" sz="quarter" idx="4"/>
          </p:nvPr>
        </p:nvSpPr>
        <p:spPr/>
        <p:txBody>
          <a:bodyPr/>
          <a:lstStyle/>
          <a:p>
            <a:fld id="{1D93BD3E-1E9A-4970-A6F7-E7AC52762E0C}" type="slidenum">
              <a:rPr lang="en-US" smtClean="0"/>
              <a:pPr/>
              <a:t>15</a:t>
            </a:fld>
            <a:endParaRPr lang="en-US"/>
          </a:p>
        </p:txBody>
      </p:sp>
      <p:grpSp>
        <p:nvGrpSpPr>
          <p:cNvPr id="5" name="Group 4">
            <a:extLst>
              <a:ext uri="{FF2B5EF4-FFF2-40B4-BE49-F238E27FC236}">
                <a16:creationId xmlns:a16="http://schemas.microsoft.com/office/drawing/2014/main" id="{CB9042BB-F2E2-5C3C-EDCF-E5B8780BF3AD}"/>
              </a:ext>
            </a:extLst>
          </p:cNvPr>
          <p:cNvGrpSpPr/>
          <p:nvPr>
            <p:custDataLst>
              <p:tags r:id="rId2"/>
            </p:custDataLst>
          </p:nvPr>
        </p:nvGrpSpPr>
        <p:grpSpPr>
          <a:xfrm>
            <a:off x="554736" y="1316401"/>
            <a:ext cx="3687065" cy="553212"/>
            <a:chOff x="554736" y="1706563"/>
            <a:chExt cx="3687065" cy="457200"/>
          </a:xfrm>
          <a:solidFill>
            <a:schemeClr val="bg1">
              <a:lumMod val="65000"/>
            </a:schemeClr>
          </a:solidFill>
        </p:grpSpPr>
        <p:sp>
          <p:nvSpPr>
            <p:cNvPr id="6" name="Freeform: Shape 5">
              <a:extLst>
                <a:ext uri="{FF2B5EF4-FFF2-40B4-BE49-F238E27FC236}">
                  <a16:creationId xmlns:a16="http://schemas.microsoft.com/office/drawing/2014/main" id="{AE131805-09D8-11DC-58A9-0D972DD448CF}"/>
                </a:ext>
              </a:extLst>
            </p:cNvPr>
            <p:cNvSpPr/>
            <p:nvPr>
              <p:custDataLst>
                <p:tags r:id="rId13"/>
              </p:custDataLst>
            </p:nvPr>
          </p:nvSpPr>
          <p:spPr>
            <a:xfrm>
              <a:off x="554736" y="1706563"/>
              <a:ext cx="3687065"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7981" y="0"/>
                  </a:lnTo>
                  <a:lnTo>
                    <a:pt x="1828800" y="457200"/>
                  </a:lnTo>
                  <a:lnTo>
                    <a:pt x="1787981" y="914400"/>
                  </a:lnTo>
                  <a:lnTo>
                    <a:pt x="0" y="914400"/>
                  </a:lnTo>
                  <a:lnTo>
                    <a:pt x="0" y="45720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000" err="1">
                <a:solidFill>
                  <a:schemeClr val="bg1"/>
                </a:solidFill>
              </a:endParaRPr>
            </a:p>
          </p:txBody>
        </p:sp>
        <p:sp>
          <p:nvSpPr>
            <p:cNvPr id="9" name="TextBox 8">
              <a:extLst>
                <a:ext uri="{FF2B5EF4-FFF2-40B4-BE49-F238E27FC236}">
                  <a16:creationId xmlns:a16="http://schemas.microsoft.com/office/drawing/2014/main" id="{45D39E65-5875-603D-B7CB-75AD4B0CCEB1}"/>
                </a:ext>
              </a:extLst>
            </p:cNvPr>
            <p:cNvSpPr txBox="1"/>
            <p:nvPr>
              <p:custDataLst>
                <p:tags r:id="rId14"/>
              </p:custDataLst>
            </p:nvPr>
          </p:nvSpPr>
          <p:spPr>
            <a:xfrm>
              <a:off x="618236" y="1738313"/>
              <a:ext cx="3541269" cy="393700"/>
            </a:xfrm>
            <a:prstGeom prst="rect">
              <a:avLst/>
            </a:prstGeom>
            <a:grpFill/>
            <a:ln>
              <a:noFill/>
            </a:ln>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2000" b="1">
                  <a:solidFill>
                    <a:schemeClr val="bg1"/>
                  </a:solidFill>
                </a:rPr>
                <a:t>Current process</a:t>
              </a:r>
            </a:p>
          </p:txBody>
        </p:sp>
      </p:grpSp>
      <p:grpSp>
        <p:nvGrpSpPr>
          <p:cNvPr id="10" name="Group 9">
            <a:extLst>
              <a:ext uri="{FF2B5EF4-FFF2-40B4-BE49-F238E27FC236}">
                <a16:creationId xmlns:a16="http://schemas.microsoft.com/office/drawing/2014/main" id="{19B72309-585E-0395-AFCE-6C0990874DD5}"/>
              </a:ext>
            </a:extLst>
          </p:cNvPr>
          <p:cNvGrpSpPr/>
          <p:nvPr>
            <p:custDataLst>
              <p:tags r:id="rId3"/>
            </p:custDataLst>
          </p:nvPr>
        </p:nvGrpSpPr>
        <p:grpSpPr>
          <a:xfrm>
            <a:off x="7950199" y="1316401"/>
            <a:ext cx="3687065" cy="553212"/>
            <a:chOff x="7950199" y="1706563"/>
            <a:chExt cx="3687065" cy="457200"/>
          </a:xfrm>
        </p:grpSpPr>
        <p:sp>
          <p:nvSpPr>
            <p:cNvPr id="11" name="Freeform: Shape 10">
              <a:extLst>
                <a:ext uri="{FF2B5EF4-FFF2-40B4-BE49-F238E27FC236}">
                  <a16:creationId xmlns:a16="http://schemas.microsoft.com/office/drawing/2014/main" id="{EF492E38-E457-0E21-2211-5603C3DB436E}"/>
                </a:ext>
              </a:extLst>
            </p:cNvPr>
            <p:cNvSpPr/>
            <p:nvPr>
              <p:custDataLst>
                <p:tags r:id="rId11"/>
              </p:custDataLst>
            </p:nvPr>
          </p:nvSpPr>
          <p:spPr>
            <a:xfrm>
              <a:off x="7950199" y="1706563"/>
              <a:ext cx="3687065"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7981" y="0"/>
                  </a:lnTo>
                  <a:lnTo>
                    <a:pt x="1828800" y="457200"/>
                  </a:lnTo>
                  <a:lnTo>
                    <a:pt x="1787981" y="914400"/>
                  </a:lnTo>
                  <a:lnTo>
                    <a:pt x="0" y="914400"/>
                  </a:lnTo>
                  <a:lnTo>
                    <a:pt x="40819" y="457200"/>
                  </a:lnTo>
                  <a:close/>
                </a:path>
              </a:pathLst>
            </a:cu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000" err="1">
                <a:solidFill>
                  <a:schemeClr val="bg1"/>
                </a:solidFill>
              </a:endParaRPr>
            </a:p>
          </p:txBody>
        </p:sp>
        <p:sp>
          <p:nvSpPr>
            <p:cNvPr id="12" name="TextBox 11">
              <a:extLst>
                <a:ext uri="{FF2B5EF4-FFF2-40B4-BE49-F238E27FC236}">
                  <a16:creationId xmlns:a16="http://schemas.microsoft.com/office/drawing/2014/main" id="{9121F7E5-692D-B4B5-96B9-42D845FF3D43}"/>
                </a:ext>
              </a:extLst>
            </p:cNvPr>
            <p:cNvSpPr txBox="1"/>
            <p:nvPr>
              <p:custDataLst>
                <p:tags r:id="rId12"/>
              </p:custDataLst>
            </p:nvPr>
          </p:nvSpPr>
          <p:spPr>
            <a:xfrm>
              <a:off x="8083295" y="1738313"/>
              <a:ext cx="3471673" cy="393700"/>
            </a:xfrm>
            <a:prstGeom prst="rect">
              <a:avLst/>
            </a:prstGeom>
            <a:solidFill>
              <a:schemeClr val="accent1"/>
            </a:solid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2000" b="1">
                  <a:solidFill>
                    <a:schemeClr val="bg1"/>
                  </a:solidFill>
                </a:rPr>
                <a:t>Batch 1+</a:t>
              </a:r>
            </a:p>
          </p:txBody>
        </p:sp>
      </p:grpSp>
      <p:grpSp>
        <p:nvGrpSpPr>
          <p:cNvPr id="13" name="Group 12">
            <a:extLst>
              <a:ext uri="{FF2B5EF4-FFF2-40B4-BE49-F238E27FC236}">
                <a16:creationId xmlns:a16="http://schemas.microsoft.com/office/drawing/2014/main" id="{F3D14345-A728-D231-6888-6EC17FEE2033}"/>
              </a:ext>
            </a:extLst>
          </p:cNvPr>
          <p:cNvGrpSpPr/>
          <p:nvPr>
            <p:custDataLst>
              <p:tags r:id="rId4"/>
            </p:custDataLst>
          </p:nvPr>
        </p:nvGrpSpPr>
        <p:grpSpPr>
          <a:xfrm>
            <a:off x="4252467" y="1316401"/>
            <a:ext cx="3687065" cy="553212"/>
            <a:chOff x="4252467" y="1706563"/>
            <a:chExt cx="3687065" cy="457200"/>
          </a:xfrm>
          <a:gradFill flip="none" rotWithShape="1">
            <a:gsLst>
              <a:gs pos="57000">
                <a:srgbClr val="81A4A9"/>
              </a:gs>
              <a:gs pos="0">
                <a:schemeClr val="bg1">
                  <a:lumMod val="65000"/>
                </a:schemeClr>
              </a:gs>
              <a:gs pos="100000">
                <a:schemeClr val="accent1">
                  <a:shade val="67500"/>
                  <a:satMod val="115000"/>
                </a:schemeClr>
              </a:gs>
              <a:gs pos="100000">
                <a:srgbClr val="00AEC7"/>
              </a:gs>
            </a:gsLst>
            <a:lin ang="0" scaled="1"/>
            <a:tileRect/>
          </a:gradFill>
        </p:grpSpPr>
        <p:sp>
          <p:nvSpPr>
            <p:cNvPr id="14" name="Freeform: Shape 13">
              <a:extLst>
                <a:ext uri="{FF2B5EF4-FFF2-40B4-BE49-F238E27FC236}">
                  <a16:creationId xmlns:a16="http://schemas.microsoft.com/office/drawing/2014/main" id="{DE803894-5968-4D3E-15ED-47EFA90674AA}"/>
                </a:ext>
              </a:extLst>
            </p:cNvPr>
            <p:cNvSpPr/>
            <p:nvPr>
              <p:custDataLst>
                <p:tags r:id="rId9"/>
              </p:custDataLst>
            </p:nvPr>
          </p:nvSpPr>
          <p:spPr>
            <a:xfrm>
              <a:off x="4252467" y="1706563"/>
              <a:ext cx="3687065"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7981" y="0"/>
                  </a:lnTo>
                  <a:lnTo>
                    <a:pt x="1828800" y="457200"/>
                  </a:lnTo>
                  <a:lnTo>
                    <a:pt x="1787981" y="914400"/>
                  </a:lnTo>
                  <a:lnTo>
                    <a:pt x="0" y="914400"/>
                  </a:lnTo>
                  <a:lnTo>
                    <a:pt x="40819" y="45720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000" err="1">
                <a:solidFill>
                  <a:schemeClr val="bg1"/>
                </a:solidFill>
              </a:endParaRPr>
            </a:p>
          </p:txBody>
        </p:sp>
        <p:sp>
          <p:nvSpPr>
            <p:cNvPr id="15" name="TextBox 14">
              <a:extLst>
                <a:ext uri="{FF2B5EF4-FFF2-40B4-BE49-F238E27FC236}">
                  <a16:creationId xmlns:a16="http://schemas.microsoft.com/office/drawing/2014/main" id="{98F7B9BD-1548-A15F-2AB2-08AA1C9CF9F9}"/>
                </a:ext>
              </a:extLst>
            </p:cNvPr>
            <p:cNvSpPr txBox="1"/>
            <p:nvPr>
              <p:custDataLst>
                <p:tags r:id="rId10"/>
              </p:custDataLst>
            </p:nvPr>
          </p:nvSpPr>
          <p:spPr>
            <a:xfrm>
              <a:off x="4385563" y="1738313"/>
              <a:ext cx="3471673" cy="393700"/>
            </a:xfrm>
            <a:prstGeom prst="rect">
              <a:avLst/>
            </a:prstGeom>
            <a:grpFill/>
            <a:ln>
              <a:noFill/>
            </a:ln>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buNone/>
              </a:pPr>
              <a:r>
                <a:rPr lang="en-US" sz="2000" b="1">
                  <a:solidFill>
                    <a:schemeClr val="bg1"/>
                  </a:solidFill>
                </a:rPr>
                <a:t>Batch Zero</a:t>
              </a:r>
            </a:p>
          </p:txBody>
        </p:sp>
      </p:grpSp>
      <p:sp>
        <p:nvSpPr>
          <p:cNvPr id="16" name="TextBox 15">
            <a:extLst>
              <a:ext uri="{FF2B5EF4-FFF2-40B4-BE49-F238E27FC236}">
                <a16:creationId xmlns:a16="http://schemas.microsoft.com/office/drawing/2014/main" id="{9159B4DD-30C2-455A-2EC1-D0C92A6A430A}"/>
              </a:ext>
            </a:extLst>
          </p:cNvPr>
          <p:cNvSpPr txBox="1">
            <a:spLocks/>
          </p:cNvSpPr>
          <p:nvPr>
            <p:custDataLst>
              <p:tags r:id="rId5"/>
            </p:custDataLst>
          </p:nvPr>
        </p:nvSpPr>
        <p:spPr>
          <a:xfrm>
            <a:off x="618236" y="2079092"/>
            <a:ext cx="3541269" cy="24852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00"/>
              </a:spcBef>
            </a:pPr>
            <a:r>
              <a:rPr lang="en-US" sz="1800" b="1" dirty="0">
                <a:solidFill>
                  <a:schemeClr val="accent2"/>
                </a:solidFill>
              </a:rPr>
              <a:t>Existing LLI process</a:t>
            </a:r>
          </a:p>
          <a:p>
            <a:pPr lvl="1">
              <a:spcBef>
                <a:spcPts val="400"/>
              </a:spcBef>
            </a:pPr>
            <a:r>
              <a:rPr lang="en-US" sz="1800" dirty="0">
                <a:solidFill>
                  <a:schemeClr val="accent2"/>
                </a:solidFill>
              </a:rPr>
              <a:t>Singular case-by-case study process</a:t>
            </a:r>
          </a:p>
          <a:p>
            <a:pPr lvl="1">
              <a:spcBef>
                <a:spcPts val="400"/>
              </a:spcBef>
            </a:pPr>
            <a:r>
              <a:rPr lang="en-US" sz="1800" dirty="0">
                <a:solidFill>
                  <a:schemeClr val="accent2"/>
                </a:solidFill>
              </a:rPr>
              <a:t>Frequent restudies due to lack of capacity “reservation” capability</a:t>
            </a:r>
          </a:p>
          <a:p>
            <a:pPr lvl="1">
              <a:spcBef>
                <a:spcPts val="400"/>
              </a:spcBef>
            </a:pPr>
            <a:r>
              <a:rPr lang="en-US" sz="1800" dirty="0">
                <a:solidFill>
                  <a:schemeClr val="accent2"/>
                </a:solidFill>
              </a:rPr>
              <a:t>Created a 250+ GW backlog that now must be addressed</a:t>
            </a:r>
          </a:p>
        </p:txBody>
      </p:sp>
      <p:sp>
        <p:nvSpPr>
          <p:cNvPr id="17" name="TextBox 16">
            <a:extLst>
              <a:ext uri="{FF2B5EF4-FFF2-40B4-BE49-F238E27FC236}">
                <a16:creationId xmlns:a16="http://schemas.microsoft.com/office/drawing/2014/main" id="{AD278418-750B-8DBA-251B-7C0D63733D6C}"/>
              </a:ext>
            </a:extLst>
          </p:cNvPr>
          <p:cNvSpPr txBox="1">
            <a:spLocks/>
          </p:cNvSpPr>
          <p:nvPr>
            <p:custDataLst>
              <p:tags r:id="rId6"/>
            </p:custDataLst>
          </p:nvPr>
        </p:nvSpPr>
        <p:spPr>
          <a:xfrm>
            <a:off x="4385563" y="2079092"/>
            <a:ext cx="3471673" cy="211852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00"/>
              </a:spcBef>
            </a:pPr>
            <a:r>
              <a:rPr lang="en-US" sz="1800" b="1" dirty="0">
                <a:solidFill>
                  <a:schemeClr val="accent2"/>
                </a:solidFill>
              </a:rPr>
              <a:t>Transitional process</a:t>
            </a:r>
            <a:endParaRPr lang="en-US" sz="1800" b="1" dirty="0">
              <a:solidFill>
                <a:schemeClr val="accent6"/>
              </a:solidFill>
            </a:endParaRPr>
          </a:p>
          <a:p>
            <a:pPr lvl="1">
              <a:spcBef>
                <a:spcPts val="400"/>
              </a:spcBef>
            </a:pPr>
            <a:r>
              <a:rPr lang="en-US" sz="1800" dirty="0">
                <a:solidFill>
                  <a:schemeClr val="accent2"/>
                </a:solidFill>
              </a:rPr>
              <a:t>Only for loads already in the interconnection process: some loads to be considered firm, some to require restudies</a:t>
            </a:r>
          </a:p>
          <a:p>
            <a:pPr lvl="1">
              <a:spcBef>
                <a:spcPts val="400"/>
              </a:spcBef>
            </a:pPr>
            <a:r>
              <a:rPr lang="en-US" sz="1800" dirty="0">
                <a:solidFill>
                  <a:schemeClr val="accent6"/>
                </a:solidFill>
              </a:rPr>
              <a:t>2-phase Batch Study approach based on energization date</a:t>
            </a:r>
          </a:p>
        </p:txBody>
      </p:sp>
      <p:sp>
        <p:nvSpPr>
          <p:cNvPr id="18" name="TextBox 17">
            <a:extLst>
              <a:ext uri="{FF2B5EF4-FFF2-40B4-BE49-F238E27FC236}">
                <a16:creationId xmlns:a16="http://schemas.microsoft.com/office/drawing/2014/main" id="{464DE62B-42C1-2B46-7E1D-9A4FB2F824B5}"/>
              </a:ext>
            </a:extLst>
          </p:cNvPr>
          <p:cNvSpPr txBox="1">
            <a:spLocks/>
          </p:cNvSpPr>
          <p:nvPr>
            <p:custDataLst>
              <p:tags r:id="rId7"/>
            </p:custDataLst>
          </p:nvPr>
        </p:nvSpPr>
        <p:spPr>
          <a:xfrm>
            <a:off x="8083295" y="2079092"/>
            <a:ext cx="3471673" cy="276229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00"/>
              </a:spcBef>
            </a:pPr>
            <a:r>
              <a:rPr lang="en-US" sz="1800" b="1">
                <a:solidFill>
                  <a:schemeClr val="accent6"/>
                </a:solidFill>
              </a:rPr>
              <a:t>Fully redesigned batch study process</a:t>
            </a:r>
          </a:p>
          <a:p>
            <a:pPr lvl="1">
              <a:spcBef>
                <a:spcPts val="400"/>
              </a:spcBef>
            </a:pPr>
            <a:r>
              <a:rPr lang="en-US" sz="1800">
                <a:solidFill>
                  <a:schemeClr val="accent6"/>
                </a:solidFill>
              </a:rPr>
              <a:t>Batch studies every 6 months</a:t>
            </a:r>
          </a:p>
          <a:p>
            <a:pPr lvl="1">
              <a:spcBef>
                <a:spcPts val="400"/>
              </a:spcBef>
            </a:pPr>
            <a:r>
              <a:rPr lang="en-US" sz="1800">
                <a:solidFill>
                  <a:schemeClr val="accent6"/>
                </a:solidFill>
              </a:rPr>
              <a:t>All loads must meet 58481 criteria to qualify for studying</a:t>
            </a:r>
          </a:p>
          <a:p>
            <a:pPr lvl="1">
              <a:spcBef>
                <a:spcPts val="400"/>
              </a:spcBef>
            </a:pPr>
            <a:r>
              <a:rPr lang="en-US" sz="1800">
                <a:solidFill>
                  <a:schemeClr val="accent6"/>
                </a:solidFill>
              </a:rPr>
              <a:t>Outcome of study is reserved capacity and allocated ramping schedule for loads and transmission upgrades </a:t>
            </a:r>
          </a:p>
        </p:txBody>
      </p:sp>
      <p:sp>
        <p:nvSpPr>
          <p:cNvPr id="22" name="TextBox 21">
            <a:extLst>
              <a:ext uri="{FF2B5EF4-FFF2-40B4-BE49-F238E27FC236}">
                <a16:creationId xmlns:a16="http://schemas.microsoft.com/office/drawing/2014/main" id="{DDD80082-EE12-5E63-E0A7-5DA2DDC6553A}"/>
              </a:ext>
            </a:extLst>
          </p:cNvPr>
          <p:cNvSpPr txBox="1">
            <a:spLocks/>
          </p:cNvSpPr>
          <p:nvPr>
            <p:custDataLst>
              <p:tags r:id="rId8"/>
            </p:custDataLst>
          </p:nvPr>
        </p:nvSpPr>
        <p:spPr>
          <a:xfrm>
            <a:off x="10348467" y="1048454"/>
            <a:ext cx="1288797"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00"/>
              </a:spcBef>
            </a:pPr>
            <a:r>
              <a:rPr lang="en-US" sz="1200" i="1"/>
              <a:t>Deep dive follows</a:t>
            </a:r>
          </a:p>
        </p:txBody>
      </p:sp>
      <p:sp>
        <p:nvSpPr>
          <p:cNvPr id="23" name="Rectangle 22">
            <a:extLst>
              <a:ext uri="{FF2B5EF4-FFF2-40B4-BE49-F238E27FC236}">
                <a16:creationId xmlns:a16="http://schemas.microsoft.com/office/drawing/2014/main" id="{8455D313-9FEA-8FD6-8766-A19E545F32D1}"/>
              </a:ext>
            </a:extLst>
          </p:cNvPr>
          <p:cNvSpPr/>
          <p:nvPr/>
        </p:nvSpPr>
        <p:spPr>
          <a:xfrm>
            <a:off x="10047401" y="1048455"/>
            <a:ext cx="176098" cy="176004"/>
          </a:xfrm>
          <a:prstGeom prst="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61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C1850-8AA4-F38E-D274-5379F32FD2B5}"/>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6A3DBEC-C031-16E7-4F68-18BA6F92EE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04" imgH="403" progId="TCLayout.ActiveDocument.1">
                  <p:embed/>
                </p:oleObj>
              </mc:Choice>
              <mc:Fallback>
                <p:oleObj name="think-cell Slide" r:id="rId43" imgW="404" imgH="403" progId="TCLayout.ActiveDocument.1">
                  <p:embed/>
                  <p:pic>
                    <p:nvPicPr>
                      <p:cNvPr id="8" name="think-cell data - do not delete" hidden="1">
                        <a:extLst>
                          <a:ext uri="{FF2B5EF4-FFF2-40B4-BE49-F238E27FC236}">
                            <a16:creationId xmlns:a16="http://schemas.microsoft.com/office/drawing/2014/main" id="{C6A3DBEC-C031-16E7-4F68-18BA6F92EE1D}"/>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87A123-20C5-2DE1-5EA6-0C63899952EB}"/>
              </a:ext>
            </a:extLst>
          </p:cNvPr>
          <p:cNvSpPr>
            <a:spLocks noGrp="1"/>
          </p:cNvSpPr>
          <p:nvPr>
            <p:ph type="title"/>
          </p:nvPr>
        </p:nvSpPr>
        <p:spPr/>
        <p:txBody>
          <a:bodyPr vert="horz"/>
          <a:lstStyle/>
          <a:p>
            <a:r>
              <a:rPr lang="en-US"/>
              <a:t>Batch Zero A and Zero B qualification and anticipated capacity studied</a:t>
            </a:r>
          </a:p>
        </p:txBody>
      </p:sp>
      <p:sp>
        <p:nvSpPr>
          <p:cNvPr id="4" name="Slide Number Placeholder 5">
            <a:extLst>
              <a:ext uri="{FF2B5EF4-FFF2-40B4-BE49-F238E27FC236}">
                <a16:creationId xmlns:a16="http://schemas.microsoft.com/office/drawing/2014/main" id="{8DC1C5FD-57D0-6975-D3E5-015E578FDC13}"/>
              </a:ext>
            </a:extLst>
          </p:cNvPr>
          <p:cNvSpPr>
            <a:spLocks noGrp="1"/>
          </p:cNvSpPr>
          <p:nvPr>
            <p:ph type="sldNum" sz="quarter" idx="4"/>
          </p:nvPr>
        </p:nvSpPr>
        <p:spPr/>
        <p:txBody>
          <a:bodyPr/>
          <a:lstStyle/>
          <a:p>
            <a:fld id="{1D93BD3E-1E9A-4970-A6F7-E7AC52762E0C}" type="slidenum">
              <a:rPr lang="en-US" smtClean="0"/>
              <a:pPr/>
              <a:t>16</a:t>
            </a:fld>
            <a:endParaRPr lang="en-US"/>
          </a:p>
        </p:txBody>
      </p:sp>
      <p:graphicFrame>
        <p:nvGraphicFramePr>
          <p:cNvPr id="89" name="Chart 88">
            <a:extLst>
              <a:ext uri="{FF2B5EF4-FFF2-40B4-BE49-F238E27FC236}">
                <a16:creationId xmlns:a16="http://schemas.microsoft.com/office/drawing/2014/main" id="{D307A357-57B7-496D-4779-C73B82C8A991}"/>
              </a:ext>
            </a:extLst>
          </p:cNvPr>
          <p:cNvGraphicFramePr/>
          <p:nvPr>
            <p:custDataLst>
              <p:tags r:id="rId2"/>
            </p:custDataLst>
          </p:nvPr>
        </p:nvGraphicFramePr>
        <p:xfrm>
          <a:off x="1174750" y="1370013"/>
          <a:ext cx="2784475" cy="4841875"/>
        </p:xfrm>
        <a:graphic>
          <a:graphicData uri="http://schemas.openxmlformats.org/drawingml/2006/chart">
            <c:chart xmlns:c="http://schemas.openxmlformats.org/drawingml/2006/chart" xmlns:r="http://schemas.openxmlformats.org/officeDocument/2006/relationships" r:id="rId45"/>
          </a:graphicData>
        </a:graphic>
      </p:graphicFrame>
      <p:sp useBgFill="1">
        <p:nvSpPr>
          <p:cNvPr id="12" name="Freeform: Shape 11">
            <a:extLst>
              <a:ext uri="{FF2B5EF4-FFF2-40B4-BE49-F238E27FC236}">
                <a16:creationId xmlns:a16="http://schemas.microsoft.com/office/drawing/2014/main" id="{C440886B-35B5-0F96-05C8-06F0110D9CB5}"/>
              </a:ext>
            </a:extLst>
          </p:cNvPr>
          <p:cNvSpPr/>
          <p:nvPr>
            <p:custDataLst>
              <p:tags r:id="rId3"/>
            </p:custDataLst>
          </p:nvPr>
        </p:nvSpPr>
        <p:spPr bwMode="auto">
          <a:xfrm>
            <a:off x="1284288" y="1944688"/>
            <a:ext cx="471488" cy="1538288"/>
          </a:xfrm>
          <a:custGeom>
            <a:avLst/>
            <a:gdLst/>
            <a:ahLst/>
            <a:cxnLst/>
            <a:rect l="0" t="0" r="0" b="0"/>
            <a:pathLst>
              <a:path w="471488" h="1538288">
                <a:moveTo>
                  <a:pt x="471487" y="0"/>
                </a:moveTo>
                <a:lnTo>
                  <a:pt x="57150" y="1538287"/>
                </a:lnTo>
                <a:lnTo>
                  <a:pt x="0" y="1538287"/>
                </a:lnTo>
                <a:lnTo>
                  <a:pt x="414337" y="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9F788E88-86E6-8D4B-46DA-15A9234129B7}"/>
              </a:ext>
            </a:extLst>
          </p:cNvPr>
          <p:cNvSpPr/>
          <p:nvPr>
            <p:custDataLst>
              <p:tags r:id="rId4"/>
            </p:custDataLst>
          </p:nvPr>
        </p:nvSpPr>
        <p:spPr bwMode="auto">
          <a:xfrm>
            <a:off x="1284288" y="4098925"/>
            <a:ext cx="471488" cy="1538289"/>
          </a:xfrm>
          <a:custGeom>
            <a:avLst/>
            <a:gdLst/>
            <a:ahLst/>
            <a:cxnLst/>
            <a:rect l="0" t="0" r="0" b="0"/>
            <a:pathLst>
              <a:path w="471488" h="1538289">
                <a:moveTo>
                  <a:pt x="471487" y="0"/>
                </a:moveTo>
                <a:lnTo>
                  <a:pt x="57150" y="1538288"/>
                </a:lnTo>
                <a:lnTo>
                  <a:pt x="0" y="1538288"/>
                </a:lnTo>
                <a:lnTo>
                  <a:pt x="414337" y="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416C9C9-3C8F-ACF8-C199-23A34BBDD07D}"/>
              </a:ext>
            </a:extLst>
          </p:cNvPr>
          <p:cNvSpPr/>
          <p:nvPr>
            <p:custDataLst>
              <p:tags r:id="rId5"/>
            </p:custDataLst>
          </p:nvPr>
        </p:nvSpPr>
        <p:spPr bwMode="auto">
          <a:xfrm>
            <a:off x="1284288" y="1944688"/>
            <a:ext cx="414338" cy="1538288"/>
          </a:xfrm>
          <a:custGeom>
            <a:avLst/>
            <a:gdLst/>
            <a:ahLst/>
            <a:cxnLst/>
            <a:rect l="0" t="0" r="0" b="0"/>
            <a:pathLst>
              <a:path w="414338" h="1538288">
                <a:moveTo>
                  <a:pt x="414337" y="0"/>
                </a:moveTo>
                <a:lnTo>
                  <a:pt x="0" y="1538287"/>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105C3243-CA74-8BBC-6576-3B954DE8C7FB}"/>
              </a:ext>
            </a:extLst>
          </p:cNvPr>
          <p:cNvSpPr/>
          <p:nvPr>
            <p:custDataLst>
              <p:tags r:id="rId6"/>
            </p:custDataLst>
          </p:nvPr>
        </p:nvSpPr>
        <p:spPr bwMode="auto">
          <a:xfrm>
            <a:off x="1341438" y="1944688"/>
            <a:ext cx="414338" cy="1538288"/>
          </a:xfrm>
          <a:custGeom>
            <a:avLst/>
            <a:gdLst/>
            <a:ahLst/>
            <a:cxnLst/>
            <a:rect l="0" t="0" r="0" b="0"/>
            <a:pathLst>
              <a:path w="414338" h="1538288">
                <a:moveTo>
                  <a:pt x="414337" y="0"/>
                </a:moveTo>
                <a:lnTo>
                  <a:pt x="0" y="1538287"/>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Shape 12">
            <a:extLst>
              <a:ext uri="{FF2B5EF4-FFF2-40B4-BE49-F238E27FC236}">
                <a16:creationId xmlns:a16="http://schemas.microsoft.com/office/drawing/2014/main" id="{4D34756D-2A5C-617C-01B0-6FC8269674B9}"/>
              </a:ext>
            </a:extLst>
          </p:cNvPr>
          <p:cNvSpPr/>
          <p:nvPr>
            <p:custDataLst>
              <p:tags r:id="rId7"/>
            </p:custDataLst>
          </p:nvPr>
        </p:nvSpPr>
        <p:spPr bwMode="auto">
          <a:xfrm>
            <a:off x="1284288" y="4098925"/>
            <a:ext cx="414338" cy="1538289"/>
          </a:xfrm>
          <a:custGeom>
            <a:avLst/>
            <a:gdLst/>
            <a:ahLst/>
            <a:cxnLst/>
            <a:rect l="0" t="0" r="0" b="0"/>
            <a:pathLst>
              <a:path w="414338" h="1538289">
                <a:moveTo>
                  <a:pt x="414337" y="0"/>
                </a:moveTo>
                <a:lnTo>
                  <a:pt x="0" y="1538288"/>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Shape 13">
            <a:extLst>
              <a:ext uri="{FF2B5EF4-FFF2-40B4-BE49-F238E27FC236}">
                <a16:creationId xmlns:a16="http://schemas.microsoft.com/office/drawing/2014/main" id="{D09F237B-DE92-FDEB-D443-208B4DD12B21}"/>
              </a:ext>
            </a:extLst>
          </p:cNvPr>
          <p:cNvSpPr/>
          <p:nvPr>
            <p:custDataLst>
              <p:tags r:id="rId8"/>
            </p:custDataLst>
          </p:nvPr>
        </p:nvSpPr>
        <p:spPr bwMode="auto">
          <a:xfrm>
            <a:off x="1341438" y="4098925"/>
            <a:ext cx="414338" cy="1538289"/>
          </a:xfrm>
          <a:custGeom>
            <a:avLst/>
            <a:gdLst/>
            <a:ahLst/>
            <a:cxnLst/>
            <a:rect l="0" t="0" r="0" b="0"/>
            <a:pathLst>
              <a:path w="414338" h="1538289">
                <a:moveTo>
                  <a:pt x="414337" y="0"/>
                </a:moveTo>
                <a:lnTo>
                  <a:pt x="0" y="1538288"/>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 Placeholder 4">
            <a:extLst>
              <a:ext uri="{FF2B5EF4-FFF2-40B4-BE49-F238E27FC236}">
                <a16:creationId xmlns:a16="http://schemas.microsoft.com/office/drawing/2014/main" id="{53F51491-C4B5-424C-BE6D-D5201AF5394D}"/>
              </a:ext>
            </a:extLst>
          </p:cNvPr>
          <p:cNvSpPr>
            <a:spLocks noGrp="1"/>
          </p:cNvSpPr>
          <p:nvPr>
            <p:custDataLst>
              <p:tags r:id="rId9"/>
            </p:custDataLst>
          </p:nvPr>
        </p:nvSpPr>
        <p:spPr bwMode="gray">
          <a:xfrm>
            <a:off x="1266825" y="2622550"/>
            <a:ext cx="212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5ABCAD1-F7A0-4821-9DA2-182B57055DDA}" type="datetime'''9''''''''''''''''''''''''''''4'''''''">
              <a:rPr lang="en-US" altLang="en-US" sz="1200" smtClean="0">
                <a:solidFill>
                  <a:schemeClr val="bg1"/>
                </a:solidFill>
                <a:cs typeface="+mn-cs"/>
              </a:rPr>
              <a:pPr lvl="0" algn="ctr">
                <a:spcBef>
                  <a:spcPct val="0"/>
                </a:spcBef>
                <a:spcAft>
                  <a:spcPct val="0"/>
                </a:spcAft>
              </a:pPr>
              <a:t>94</a:t>
            </a:fld>
            <a:endParaRPr lang="en-US" sz="1200">
              <a:solidFill>
                <a:schemeClr val="bg1"/>
              </a:solidFill>
              <a:cs typeface="+mn-cs"/>
            </a:endParaRPr>
          </a:p>
        </p:txBody>
      </p:sp>
      <p:sp>
        <p:nvSpPr>
          <p:cNvPr id="74" name="Text Placeholder 57">
            <a:extLst>
              <a:ext uri="{FF2B5EF4-FFF2-40B4-BE49-F238E27FC236}">
                <a16:creationId xmlns:a16="http://schemas.microsoft.com/office/drawing/2014/main" id="{D067F5F5-E048-AFEA-6AD2-135EB42441F9}"/>
              </a:ext>
            </a:extLst>
          </p:cNvPr>
          <p:cNvSpPr>
            <a:spLocks noGrp="1"/>
          </p:cNvSpPr>
          <p:nvPr>
            <p:custDataLst>
              <p:tags r:id="rId10"/>
            </p:custDataLst>
          </p:nvPr>
        </p:nvSpPr>
        <p:spPr bwMode="auto">
          <a:xfrm>
            <a:off x="641350" y="2622551"/>
            <a:ext cx="4492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76206B6-8145-4E40-80B0-E71BDE1A48AB}" type="datetime'Z''e''''ro ''''''''''''''''''''''''''A'''''''''''''''''''''">
              <a:rPr lang="en-US" altLang="en-US" sz="1200" smtClean="0">
                <a:effectLst/>
              </a:rPr>
              <a:pPr marL="0" lvl="0" indent="0">
                <a:spcBef>
                  <a:spcPct val="0"/>
                </a:spcBef>
                <a:spcAft>
                  <a:spcPct val="0"/>
                </a:spcAft>
                <a:buNone/>
              </a:pPr>
              <a:t>Zero A</a:t>
            </a:fld>
            <a:endParaRPr lang="en-US" sz="1200"/>
          </a:p>
        </p:txBody>
      </p:sp>
      <p:sp>
        <p:nvSpPr>
          <p:cNvPr id="18" name="Text Placeholder 4">
            <a:extLst>
              <a:ext uri="{FF2B5EF4-FFF2-40B4-BE49-F238E27FC236}">
                <a16:creationId xmlns:a16="http://schemas.microsoft.com/office/drawing/2014/main" id="{F3EE973E-01C1-A29D-FF6E-C241D8D5D0B6}"/>
              </a:ext>
            </a:extLst>
          </p:cNvPr>
          <p:cNvSpPr>
            <a:spLocks noGrp="1"/>
          </p:cNvSpPr>
          <p:nvPr>
            <p:custDataLst>
              <p:tags r:id="rId11"/>
            </p:custDataLst>
          </p:nvPr>
        </p:nvSpPr>
        <p:spPr bwMode="gray">
          <a:xfrm>
            <a:off x="1266825" y="4776788"/>
            <a:ext cx="212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79B96BA-C558-4A99-8B8B-39EEE160A47F}" type="datetime'''''''''''''''''''''''''''''''''''''''''''''''''9''''4'">
              <a:rPr lang="en-US" altLang="en-US" sz="1200" smtClean="0">
                <a:solidFill>
                  <a:schemeClr val="bg1"/>
                </a:solidFill>
                <a:cs typeface="+mn-cs"/>
              </a:rPr>
              <a:pPr lvl="0" algn="ctr">
                <a:spcBef>
                  <a:spcPct val="0"/>
                </a:spcBef>
                <a:spcAft>
                  <a:spcPct val="0"/>
                </a:spcAft>
              </a:pPr>
              <a:t>94</a:t>
            </a:fld>
            <a:endParaRPr lang="en-US" sz="1200">
              <a:solidFill>
                <a:schemeClr val="bg1"/>
              </a:solidFill>
              <a:cs typeface="+mn-cs"/>
            </a:endParaRPr>
          </a:p>
        </p:txBody>
      </p:sp>
      <p:sp>
        <p:nvSpPr>
          <p:cNvPr id="76" name="Text Placeholder 57">
            <a:extLst>
              <a:ext uri="{FF2B5EF4-FFF2-40B4-BE49-F238E27FC236}">
                <a16:creationId xmlns:a16="http://schemas.microsoft.com/office/drawing/2014/main" id="{D067F5F5-E048-AFEA-6AD2-135EB42441F9}"/>
              </a:ext>
            </a:extLst>
          </p:cNvPr>
          <p:cNvSpPr>
            <a:spLocks noGrp="1"/>
          </p:cNvSpPr>
          <p:nvPr>
            <p:custDataLst>
              <p:tags r:id="rId12"/>
            </p:custDataLst>
          </p:nvPr>
        </p:nvSpPr>
        <p:spPr bwMode="auto">
          <a:xfrm>
            <a:off x="641350" y="4776789"/>
            <a:ext cx="514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D98CA38-FD20-400A-94F0-B64993C3E456}" type="datetime'''''Zer''''''''''''''''''o'' ''''''''B'">
              <a:rPr lang="en-US" altLang="en-US" sz="1200" smtClean="0">
                <a:effectLst/>
              </a:rPr>
              <a:pPr marL="0" lvl="0" indent="0">
                <a:spcBef>
                  <a:spcPct val="0"/>
                </a:spcBef>
                <a:spcAft>
                  <a:spcPct val="0"/>
                </a:spcAft>
                <a:buNone/>
              </a:pPr>
              <a:t>Zero B</a:t>
            </a:fld>
            <a:r>
              <a:rPr lang="en-US" altLang="en-US" sz="1200" baseline="30000">
                <a:effectLst/>
              </a:rPr>
              <a:t>1</a:t>
            </a:r>
            <a:endParaRPr lang="en-US" sz="1200"/>
          </a:p>
        </p:txBody>
      </p:sp>
      <p:sp>
        <p:nvSpPr>
          <p:cNvPr id="20" name="Text Placeholder 4">
            <a:extLst>
              <a:ext uri="{FF2B5EF4-FFF2-40B4-BE49-F238E27FC236}">
                <a16:creationId xmlns:a16="http://schemas.microsoft.com/office/drawing/2014/main" id="{45EDE5EB-6E97-E79D-1049-70BC3226D2BC}"/>
              </a:ext>
            </a:extLst>
          </p:cNvPr>
          <p:cNvSpPr>
            <a:spLocks noGrp="1"/>
          </p:cNvSpPr>
          <p:nvPr>
            <p:custDataLst>
              <p:tags r:id="rId13"/>
            </p:custDataLst>
          </p:nvPr>
        </p:nvSpPr>
        <p:spPr bwMode="gray">
          <a:xfrm>
            <a:off x="2486025" y="2530475"/>
            <a:ext cx="6350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439B0B6-8AAC-4257-84ED-10B5614894A3}" type="datetime'''''''''''''''''''''''''''''''''''''''1''''''4''''''1'''''''''">
              <a:rPr lang="en-US" altLang="en-US" sz="1200" smtClean="0">
                <a:cs typeface="+mn-cs"/>
              </a:rPr>
              <a:pPr lvl="0">
                <a:spcBef>
                  <a:spcPct val="0"/>
                </a:spcBef>
                <a:spcAft>
                  <a:spcPct val="0"/>
                </a:spcAft>
              </a:pPr>
              <a:t>141</a:t>
            </a:fld>
            <a:br>
              <a:rPr lang="en-US" altLang="en-US" sz="1200">
                <a:cs typeface="+mn-cs"/>
              </a:rPr>
            </a:br>
            <a:r>
              <a:rPr lang="en-US" altLang="en-US" sz="1200" i="1">
                <a:cs typeface="+mn-cs"/>
              </a:rPr>
              <a:t>(47 new)</a:t>
            </a:r>
            <a:endParaRPr lang="en-US" sz="1200" i="1">
              <a:cs typeface="+mn-cs"/>
            </a:endParaRPr>
          </a:p>
        </p:txBody>
      </p:sp>
      <p:sp>
        <p:nvSpPr>
          <p:cNvPr id="21" name="Text Placeholder 4">
            <a:extLst>
              <a:ext uri="{FF2B5EF4-FFF2-40B4-BE49-F238E27FC236}">
                <a16:creationId xmlns:a16="http://schemas.microsoft.com/office/drawing/2014/main" id="{796BDA84-7E83-8659-9A1F-BF125D9477E2}"/>
              </a:ext>
            </a:extLst>
          </p:cNvPr>
          <p:cNvSpPr>
            <a:spLocks noGrp="1"/>
          </p:cNvSpPr>
          <p:nvPr>
            <p:custDataLst>
              <p:tags r:id="rId14"/>
            </p:custDataLst>
          </p:nvPr>
        </p:nvSpPr>
        <p:spPr bwMode="gray">
          <a:xfrm>
            <a:off x="3902075" y="4684713"/>
            <a:ext cx="6350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A455D5A-F285-45CA-8455-F2D391072A22}" type="datetime'''2''''''''''''''''''''''''''''3''''''''''''''''''''''''9'''">
              <a:rPr lang="en-US" altLang="en-US" sz="1200" smtClean="0">
                <a:cs typeface="+mn-cs"/>
              </a:rPr>
              <a:pPr/>
              <a:t>239</a:t>
            </a:fld>
            <a:br>
              <a:rPr lang="en-US" altLang="en-US" sz="1200">
                <a:cs typeface="+mn-cs"/>
              </a:rPr>
            </a:br>
            <a:r>
              <a:rPr lang="en-US" altLang="en-US" sz="1200" i="1">
                <a:cs typeface="+mn-cs"/>
              </a:rPr>
              <a:t>(98 new)</a:t>
            </a:r>
            <a:endParaRPr lang="en-US" sz="1200" i="1">
              <a:cs typeface="+mn-cs"/>
            </a:endParaRPr>
          </a:p>
        </p:txBody>
      </p:sp>
      <p:sp>
        <p:nvSpPr>
          <p:cNvPr id="22" name="TextBox 21">
            <a:extLst>
              <a:ext uri="{FF2B5EF4-FFF2-40B4-BE49-F238E27FC236}">
                <a16:creationId xmlns:a16="http://schemas.microsoft.com/office/drawing/2014/main" id="{D1A3C200-9DEA-BAFE-96D9-8AA460090CB0}"/>
              </a:ext>
            </a:extLst>
          </p:cNvPr>
          <p:cNvSpPr txBox="1"/>
          <p:nvPr/>
        </p:nvSpPr>
        <p:spPr>
          <a:xfrm>
            <a:off x="574675" y="1182688"/>
            <a:ext cx="3771900" cy="21590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Zero max capacity by sub-batch, GW </a:t>
            </a:r>
          </a:p>
        </p:txBody>
      </p:sp>
      <p:cxnSp>
        <p:nvCxnSpPr>
          <p:cNvPr id="23" name="LineBasicStrong 31">
            <a:extLst>
              <a:ext uri="{FF2B5EF4-FFF2-40B4-BE49-F238E27FC236}">
                <a16:creationId xmlns:a16="http://schemas.microsoft.com/office/drawing/2014/main" id="{8592C6FF-1F1A-4251-E9CA-C9DF65ED16A4}"/>
              </a:ext>
            </a:extLst>
          </p:cNvPr>
          <p:cNvCxnSpPr>
            <a:cxnSpLocks/>
          </p:cNvCxnSpPr>
          <p:nvPr>
            <p:custDataLst>
              <p:tags r:id="rId15"/>
            </p:custDataLst>
          </p:nvPr>
        </p:nvCxnSpPr>
        <p:spPr>
          <a:xfrm>
            <a:off x="585558" y="1514475"/>
            <a:ext cx="10960983"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4. Footnote">
            <a:extLst>
              <a:ext uri="{FF2B5EF4-FFF2-40B4-BE49-F238E27FC236}">
                <a16:creationId xmlns:a16="http://schemas.microsoft.com/office/drawing/2014/main" id="{506C411C-F783-5D44-3150-C2964EBE6CFA}"/>
              </a:ext>
            </a:extLst>
          </p:cNvPr>
          <p:cNvSpPr txBox="1"/>
          <p:nvPr>
            <p:custDataLst>
              <p:tags r:id="rId16"/>
            </p:custDataLst>
          </p:nvPr>
        </p:nvSpPr>
        <p:spPr>
          <a:xfrm>
            <a:off x="2107876" y="6174185"/>
            <a:ext cx="7278624" cy="615553"/>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AutoNum type="arabicPeriod"/>
            </a:pPr>
            <a:r>
              <a:rPr lang="en-US" dirty="0"/>
              <a:t>Maximum load scenario; assumes all ~39 GW of firm load from Zero A passes 58481 criteria and all ~8 GW of assessed load from Zero A gets allocated</a:t>
            </a:r>
          </a:p>
          <a:p>
            <a:pPr lvl="0">
              <a:buAutoNum type="arabicPeriod"/>
            </a:pPr>
            <a:r>
              <a:rPr lang="en-US" dirty="0"/>
              <a:t>Loads that have not been assessed by Batch Zero B must manually reapply for Batch 1</a:t>
            </a:r>
            <a:br>
              <a:rPr lang="en-US" dirty="0"/>
            </a:br>
            <a:endParaRPr lang="en-US" dirty="0"/>
          </a:p>
          <a:p>
            <a:pPr lvl="0">
              <a:buAutoNum type="arabicPeriod"/>
            </a:pPr>
            <a:r>
              <a:rPr lang="en-US" dirty="0"/>
              <a:t>SS = Steady State</a:t>
            </a:r>
          </a:p>
          <a:p>
            <a:pPr lvl="0">
              <a:buAutoNum type="arabicPeriod"/>
            </a:pPr>
            <a:r>
              <a:rPr lang="en-US" dirty="0"/>
              <a:t>Loads that meet only “intermediate requirements” of 58481 are not considered firm and will be restudied</a:t>
            </a:r>
          </a:p>
        </p:txBody>
      </p:sp>
      <p:cxnSp>
        <p:nvCxnSpPr>
          <p:cNvPr id="25" name="GreyLineSeparatorStrong 48">
            <a:extLst>
              <a:ext uri="{FF2B5EF4-FFF2-40B4-BE49-F238E27FC236}">
                <a16:creationId xmlns:a16="http://schemas.microsoft.com/office/drawing/2014/main" id="{29584E6B-1E2F-E0CA-30D3-03EFB735436C}"/>
              </a:ext>
            </a:extLst>
          </p:cNvPr>
          <p:cNvCxnSpPr>
            <a:cxnSpLocks/>
          </p:cNvCxnSpPr>
          <p:nvPr>
            <p:custDataLst>
              <p:tags r:id="rId17"/>
            </p:custDataLst>
          </p:nvPr>
        </p:nvCxnSpPr>
        <p:spPr>
          <a:xfrm>
            <a:off x="585559" y="3767138"/>
            <a:ext cx="10960983" cy="0"/>
          </a:xfrm>
          <a:prstGeom prst="straightConnector1">
            <a:avLst/>
          </a:prstGeom>
          <a:ln w="6350" cap="flat">
            <a:solidFill>
              <a:schemeClr val="bg2">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06E59F0-9081-D803-46F2-29A76FC2506F}"/>
              </a:ext>
            </a:extLst>
          </p:cNvPr>
          <p:cNvGrpSpPr/>
          <p:nvPr/>
        </p:nvGrpSpPr>
        <p:grpSpPr>
          <a:xfrm>
            <a:off x="7784773" y="1049128"/>
            <a:ext cx="1794357" cy="4165473"/>
            <a:chOff x="8031637" y="1174525"/>
            <a:chExt cx="1794357" cy="4165897"/>
          </a:xfrm>
        </p:grpSpPr>
        <p:sp>
          <p:nvSpPr>
            <p:cNvPr id="27" name="TextBox 26">
              <a:extLst>
                <a:ext uri="{FF2B5EF4-FFF2-40B4-BE49-F238E27FC236}">
                  <a16:creationId xmlns:a16="http://schemas.microsoft.com/office/drawing/2014/main" id="{4EF88F14-1295-8606-86EA-E39BCE608E80}"/>
                </a:ext>
              </a:extLst>
            </p:cNvPr>
            <p:cNvSpPr txBox="1">
              <a:spLocks/>
            </p:cNvSpPr>
            <p:nvPr/>
          </p:nvSpPr>
          <p:spPr>
            <a:xfrm>
              <a:off x="8031683" y="1174525"/>
              <a:ext cx="1794311"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Load allocation assessment criteria</a:t>
              </a:r>
            </a:p>
          </p:txBody>
        </p:sp>
        <p:sp>
          <p:nvSpPr>
            <p:cNvPr id="28" name="TextBox 27">
              <a:extLst>
                <a:ext uri="{FF2B5EF4-FFF2-40B4-BE49-F238E27FC236}">
                  <a16:creationId xmlns:a16="http://schemas.microsoft.com/office/drawing/2014/main" id="{FD1B0F61-76D8-6394-546D-4B9BFB97FFB2}"/>
                </a:ext>
              </a:extLst>
            </p:cNvPr>
            <p:cNvSpPr txBox="1">
              <a:spLocks/>
            </p:cNvSpPr>
            <p:nvPr>
              <p:custDataLst>
                <p:tags r:id="rId40"/>
              </p:custDataLst>
            </p:nvPr>
          </p:nvSpPr>
          <p:spPr>
            <a:xfrm>
              <a:off x="8031637" y="1762125"/>
              <a:ext cx="1794311" cy="98950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defRPr/>
              </a:pPr>
              <a:r>
                <a:rPr lang="en-US" sz="1200"/>
                <a:t>Has approved SS</a:t>
              </a:r>
              <a:r>
                <a:rPr lang="en-US" sz="1200" baseline="30000"/>
                <a:t>3</a:t>
              </a:r>
              <a:r>
                <a:rPr lang="en-US" sz="1200"/>
                <a:t> study as of 1/28/26…</a:t>
              </a:r>
            </a:p>
            <a:p>
              <a:pPr marL="0" lvl="1" indent="0">
                <a:spcBef>
                  <a:spcPct val="15000"/>
                </a:spcBef>
                <a:buNone/>
                <a:defRPr/>
              </a:pPr>
              <a:r>
                <a:rPr lang="en-US" sz="1200" b="1"/>
                <a:t>AND</a:t>
              </a:r>
              <a:r>
                <a:rPr lang="en-US" sz="1200"/>
                <a:t> is expected to energize on or before 6/30/27</a:t>
              </a:r>
            </a:p>
          </p:txBody>
        </p:sp>
        <p:sp>
          <p:nvSpPr>
            <p:cNvPr id="29" name="TextBox 28">
              <a:extLst>
                <a:ext uri="{FF2B5EF4-FFF2-40B4-BE49-F238E27FC236}">
                  <a16:creationId xmlns:a16="http://schemas.microsoft.com/office/drawing/2014/main" id="{0B005929-4D70-145A-DFDA-4B88C4D3EAA5}"/>
                </a:ext>
              </a:extLst>
            </p:cNvPr>
            <p:cNvSpPr txBox="1">
              <a:spLocks/>
            </p:cNvSpPr>
            <p:nvPr>
              <p:custDataLst>
                <p:tags r:id="rId41"/>
              </p:custDataLst>
            </p:nvPr>
          </p:nvSpPr>
          <p:spPr>
            <a:xfrm>
              <a:off x="8031637" y="3981450"/>
              <a:ext cx="1794311" cy="135897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defRPr/>
              </a:pPr>
              <a:r>
                <a:rPr lang="en-US" sz="1200"/>
                <a:t>Has SS</a:t>
              </a:r>
              <a:r>
                <a:rPr lang="en-US" sz="1200" baseline="30000"/>
                <a:t>3</a:t>
              </a:r>
              <a:r>
                <a:rPr lang="en-US" sz="1200"/>
                <a:t> and/or stability study submitted to ERCOT by 1/28/26…</a:t>
              </a:r>
            </a:p>
            <a:p>
              <a:pPr marL="0" lvl="1" indent="0">
                <a:spcBef>
                  <a:spcPct val="15000"/>
                </a:spcBef>
                <a:buNone/>
                <a:defRPr/>
              </a:pPr>
              <a:r>
                <a:rPr lang="en-US" sz="1200" b="1"/>
                <a:t>AND</a:t>
              </a:r>
              <a:r>
                <a:rPr lang="en-US" sz="1200"/>
                <a:t> meets 58481 "intermediate agreement" requirements prior to start of Batch Zero B</a:t>
              </a:r>
              <a:endParaRPr lang="en-US" sz="1200">
                <a:solidFill>
                  <a:srgbClr val="FF0000"/>
                </a:solidFill>
              </a:endParaRPr>
            </a:p>
          </p:txBody>
        </p:sp>
      </p:grpSp>
      <p:sp>
        <p:nvSpPr>
          <p:cNvPr id="31" name="Rectangle 30">
            <a:extLst>
              <a:ext uri="{FF2B5EF4-FFF2-40B4-BE49-F238E27FC236}">
                <a16:creationId xmlns:a16="http://schemas.microsoft.com/office/drawing/2014/main" id="{CA3C8BD1-5DA0-358A-4E2C-00E2F8977161}"/>
              </a:ext>
            </a:extLst>
          </p:cNvPr>
          <p:cNvSpPr/>
          <p:nvPr>
            <p:custDataLst>
              <p:tags r:id="rId18"/>
            </p:custDataLst>
          </p:nvPr>
        </p:nvSpPr>
        <p:spPr bwMode="auto">
          <a:xfrm>
            <a:off x="2933700" y="1690688"/>
            <a:ext cx="138113" cy="138113"/>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2" name="Rectangle 31">
            <a:extLst>
              <a:ext uri="{FF2B5EF4-FFF2-40B4-BE49-F238E27FC236}">
                <a16:creationId xmlns:a16="http://schemas.microsoft.com/office/drawing/2014/main" id="{386077AE-52D3-0CD0-EEEE-53B75C4CC558}"/>
              </a:ext>
            </a:extLst>
          </p:cNvPr>
          <p:cNvSpPr/>
          <p:nvPr>
            <p:custDataLst>
              <p:tags r:id="rId19"/>
            </p:custDataLst>
          </p:nvPr>
        </p:nvSpPr>
        <p:spPr bwMode="auto">
          <a:xfrm>
            <a:off x="2933700" y="1893888"/>
            <a:ext cx="138113" cy="138113"/>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3" name="Rectangle 32">
            <a:extLst>
              <a:ext uri="{FF2B5EF4-FFF2-40B4-BE49-F238E27FC236}">
                <a16:creationId xmlns:a16="http://schemas.microsoft.com/office/drawing/2014/main" id="{2B5F054A-BE87-8E26-6584-AEBA72C1C89C}"/>
              </a:ext>
            </a:extLst>
          </p:cNvPr>
          <p:cNvSpPr/>
          <p:nvPr>
            <p:custDataLst>
              <p:tags r:id="rId20"/>
            </p:custDataLst>
          </p:nvPr>
        </p:nvSpPr>
        <p:spPr bwMode="auto">
          <a:xfrm>
            <a:off x="2933700" y="2097088"/>
            <a:ext cx="138113" cy="138113"/>
          </a:xfrm>
          <a:prstGeom prst="rect">
            <a:avLst/>
          </a:prstGeom>
          <a:solidFill>
            <a:srgbClr val="AFF5FF"/>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4" name="Text Placeholder 4">
            <a:extLst>
              <a:ext uri="{FF2B5EF4-FFF2-40B4-BE49-F238E27FC236}">
                <a16:creationId xmlns:a16="http://schemas.microsoft.com/office/drawing/2014/main" id="{CEC63404-1449-5E7A-B7C0-942EA8023211}"/>
              </a:ext>
            </a:extLst>
          </p:cNvPr>
          <p:cNvSpPr>
            <a:spLocks noGrp="1"/>
          </p:cNvSpPr>
          <p:nvPr>
            <p:custDataLst>
              <p:tags r:id="rId21"/>
            </p:custDataLst>
          </p:nvPr>
        </p:nvSpPr>
        <p:spPr bwMode="auto">
          <a:xfrm>
            <a:off x="3122613" y="1687513"/>
            <a:ext cx="7985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723BA8-07DF-47B8-8543-874ADE970174}" type="datetime'''''''202''''''''''''''6 B''''a''''se''l''i''''''''''n''''e'''">
              <a:rPr lang="en-US" altLang="en-US" sz="1000" smtClean="0">
                <a:cs typeface="+mn-cs"/>
              </a:rPr>
              <a:pPr lvl="0">
                <a:spcBef>
                  <a:spcPct val="0"/>
                </a:spcBef>
                <a:spcAft>
                  <a:spcPct val="0"/>
                </a:spcAft>
              </a:pPr>
              <a:t>2026 Baseline</a:t>
            </a:fld>
            <a:endParaRPr lang="en-US" sz="1000">
              <a:cs typeface="+mn-cs"/>
            </a:endParaRPr>
          </a:p>
        </p:txBody>
      </p:sp>
      <p:sp>
        <p:nvSpPr>
          <p:cNvPr id="35" name="Text Placeholder 4">
            <a:extLst>
              <a:ext uri="{FF2B5EF4-FFF2-40B4-BE49-F238E27FC236}">
                <a16:creationId xmlns:a16="http://schemas.microsoft.com/office/drawing/2014/main" id="{897D1294-C343-48F7-7D61-6895F39FA489}"/>
              </a:ext>
            </a:extLst>
          </p:cNvPr>
          <p:cNvSpPr>
            <a:spLocks noGrp="1"/>
          </p:cNvSpPr>
          <p:nvPr>
            <p:custDataLst>
              <p:tags r:id="rId22"/>
            </p:custDataLst>
          </p:nvPr>
        </p:nvSpPr>
        <p:spPr bwMode="auto">
          <a:xfrm>
            <a:off x="3122613" y="1890713"/>
            <a:ext cx="836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r>
              <a:rPr lang="en-US" altLang="en-US" sz="1000">
                <a:cs typeface="+mn-cs"/>
              </a:rPr>
              <a:t>Other firm load</a:t>
            </a:r>
            <a:endParaRPr lang="en-US" sz="1000">
              <a:cs typeface="+mn-cs"/>
            </a:endParaRPr>
          </a:p>
        </p:txBody>
      </p:sp>
      <p:sp>
        <p:nvSpPr>
          <p:cNvPr id="36" name="Text Placeholder 4">
            <a:extLst>
              <a:ext uri="{FF2B5EF4-FFF2-40B4-BE49-F238E27FC236}">
                <a16:creationId xmlns:a16="http://schemas.microsoft.com/office/drawing/2014/main" id="{3A94BDB1-A829-C212-34AD-E30B770CA406}"/>
              </a:ext>
            </a:extLst>
          </p:cNvPr>
          <p:cNvSpPr>
            <a:spLocks noGrp="1"/>
          </p:cNvSpPr>
          <p:nvPr>
            <p:custDataLst>
              <p:tags r:id="rId23"/>
            </p:custDataLst>
          </p:nvPr>
        </p:nvSpPr>
        <p:spPr bwMode="auto">
          <a:xfrm>
            <a:off x="3122613" y="2093913"/>
            <a:ext cx="568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r>
              <a:rPr lang="en-US" sz="1000" dirty="0">
                <a:cs typeface="+mn-cs"/>
              </a:rPr>
              <a:t>Allocation Assessed</a:t>
            </a:r>
          </a:p>
        </p:txBody>
      </p:sp>
      <p:sp>
        <p:nvSpPr>
          <p:cNvPr id="37" name="TextBox 36">
            <a:extLst>
              <a:ext uri="{FF2B5EF4-FFF2-40B4-BE49-F238E27FC236}">
                <a16:creationId xmlns:a16="http://schemas.microsoft.com/office/drawing/2014/main" id="{DB600C39-D917-AFC9-F745-0F01AABFD01C}"/>
              </a:ext>
            </a:extLst>
          </p:cNvPr>
          <p:cNvSpPr txBox="1">
            <a:spLocks/>
          </p:cNvSpPr>
          <p:nvPr/>
        </p:nvSpPr>
        <p:spPr>
          <a:xfrm>
            <a:off x="4591051" y="1182688"/>
            <a:ext cx="3100251"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Firm load qualification criteria</a:t>
            </a:r>
          </a:p>
        </p:txBody>
      </p:sp>
      <p:sp>
        <p:nvSpPr>
          <p:cNvPr id="38" name="TextBox 37">
            <a:extLst>
              <a:ext uri="{FF2B5EF4-FFF2-40B4-BE49-F238E27FC236}">
                <a16:creationId xmlns:a16="http://schemas.microsoft.com/office/drawing/2014/main" id="{5EE77C91-61C2-2FCE-70AD-D8CBFA061D1F}"/>
              </a:ext>
            </a:extLst>
          </p:cNvPr>
          <p:cNvSpPr txBox="1">
            <a:spLocks/>
          </p:cNvSpPr>
          <p:nvPr>
            <p:custDataLst>
              <p:tags r:id="rId24"/>
            </p:custDataLst>
          </p:nvPr>
        </p:nvSpPr>
        <p:spPr>
          <a:xfrm>
            <a:off x="4591051" y="1636713"/>
            <a:ext cx="2908881" cy="8715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pPr>
            <a:r>
              <a:rPr lang="en-US" sz="1200" b="1">
                <a:solidFill>
                  <a:srgbClr val="003865"/>
                </a:solidFill>
              </a:rPr>
              <a:t>2026 planning forecast </a:t>
            </a:r>
            <a:r>
              <a:rPr lang="en-US" sz="1200"/>
              <a:t>plus…</a:t>
            </a:r>
          </a:p>
          <a:p>
            <a:pPr lvl="1">
              <a:spcBef>
                <a:spcPct val="15000"/>
              </a:spcBef>
              <a:buFont typeface="Arial" panose="020B0604020202020204" pitchFamily="34" charset="0"/>
              <a:buChar char="+"/>
            </a:pPr>
            <a:r>
              <a:rPr lang="en-US" sz="1200"/>
              <a:t>Is operational or approved to energize</a:t>
            </a:r>
          </a:p>
          <a:p>
            <a:pPr lvl="1">
              <a:spcBef>
                <a:spcPct val="15000"/>
              </a:spcBef>
              <a:buFont typeface="Arial" panose="020B0604020202020204" pitchFamily="34" charset="0"/>
              <a:buChar char="+"/>
            </a:pPr>
            <a:r>
              <a:rPr lang="en-US" sz="1200"/>
              <a:t>Has already moved through the LLI study process in the past, i.e.,:</a:t>
            </a:r>
          </a:p>
        </p:txBody>
      </p:sp>
      <p:sp>
        <p:nvSpPr>
          <p:cNvPr id="39" name="TextBox 38">
            <a:extLst>
              <a:ext uri="{FF2B5EF4-FFF2-40B4-BE49-F238E27FC236}">
                <a16:creationId xmlns:a16="http://schemas.microsoft.com/office/drawing/2014/main" id="{C82D89C3-00FA-B675-D52E-29371EE4AC4B}"/>
              </a:ext>
            </a:extLst>
          </p:cNvPr>
          <p:cNvSpPr txBox="1">
            <a:spLocks/>
          </p:cNvSpPr>
          <p:nvPr>
            <p:custDataLst>
              <p:tags r:id="rId25"/>
            </p:custDataLst>
          </p:nvPr>
        </p:nvSpPr>
        <p:spPr>
          <a:xfrm>
            <a:off x="4591051" y="3856038"/>
            <a:ext cx="2908881" cy="222984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pPr>
            <a:r>
              <a:rPr lang="en-US" sz="1200" b="1" dirty="0">
                <a:solidFill>
                  <a:srgbClr val="003865"/>
                </a:solidFill>
              </a:rPr>
              <a:t>2026 planning forecast </a:t>
            </a:r>
            <a:r>
              <a:rPr lang="en-US" sz="1200" dirty="0"/>
              <a:t>plus…</a:t>
            </a:r>
          </a:p>
          <a:p>
            <a:pPr lvl="1">
              <a:spcBef>
                <a:spcPct val="15000"/>
              </a:spcBef>
              <a:buFont typeface="Arial" panose="020B0604020202020204" pitchFamily="34" charset="0"/>
              <a:buChar char="+"/>
            </a:pPr>
            <a:r>
              <a:rPr lang="en-US" sz="1200" dirty="0"/>
              <a:t>Firm load from Batch Zero A that meets 58481 interconnection agreement criteria</a:t>
            </a:r>
          </a:p>
          <a:p>
            <a:pPr lvl="1">
              <a:spcBef>
                <a:spcPct val="15000"/>
              </a:spcBef>
              <a:buFont typeface="Arial" panose="020B0604020202020204" pitchFamily="34" charset="0"/>
              <a:buChar char="+"/>
            </a:pPr>
            <a:r>
              <a:rPr lang="en-US" sz="1200" dirty="0"/>
              <a:t>Approved allocation of loads from Batch Zero A that meet 58481 interconnection agreement criteria</a:t>
            </a:r>
          </a:p>
          <a:p>
            <a:pPr lvl="1">
              <a:spcBef>
                <a:spcPct val="15000"/>
              </a:spcBef>
              <a:buFont typeface="Arial" panose="020B0604020202020204" pitchFamily="34" charset="0"/>
              <a:buChar char="+"/>
            </a:pPr>
            <a:r>
              <a:rPr lang="en-US" sz="1200" dirty="0"/>
              <a:t>Loads exempted from the interim LLI process </a:t>
            </a:r>
            <a:r>
              <a:rPr lang="en-US" sz="1200" b="1" u="sng" dirty="0"/>
              <a:t>and</a:t>
            </a:r>
            <a:r>
              <a:rPr lang="en-US" sz="1200" dirty="0"/>
              <a:t> included in an RPG or RTP study </a:t>
            </a:r>
            <a:r>
              <a:rPr lang="en-US" sz="1200" b="1" u="sng" dirty="0"/>
              <a:t>and</a:t>
            </a:r>
            <a:r>
              <a:rPr lang="en-US" sz="1200" dirty="0"/>
              <a:t> did not meet criteria for inclusion in Batch Zero A</a:t>
            </a:r>
            <a:r>
              <a:rPr lang="en-US" sz="1200" baseline="30000" dirty="0"/>
              <a:t>4</a:t>
            </a:r>
            <a:endParaRPr lang="en-US" sz="1200" dirty="0"/>
          </a:p>
        </p:txBody>
      </p:sp>
      <p:sp>
        <p:nvSpPr>
          <p:cNvPr id="40" name="TrackerNumWhite 43">
            <a:extLst>
              <a:ext uri="{FF2B5EF4-FFF2-40B4-BE49-F238E27FC236}">
                <a16:creationId xmlns:a16="http://schemas.microsoft.com/office/drawing/2014/main" id="{B117992A-5452-F65E-5B1B-ABB252500BE4}"/>
              </a:ext>
            </a:extLst>
          </p:cNvPr>
          <p:cNvSpPr/>
          <p:nvPr>
            <p:custDataLst>
              <p:tags r:id="rId26"/>
            </p:custDataLst>
          </p:nvPr>
        </p:nvSpPr>
        <p:spPr>
          <a:xfrm>
            <a:off x="4555507" y="1870075"/>
            <a:ext cx="209872" cy="20955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1</a:t>
            </a:r>
            <a:endParaRPr lang="en-US" sz="1200" b="1" err="1">
              <a:solidFill>
                <a:schemeClr val="accent1"/>
              </a:solidFill>
            </a:endParaRPr>
          </a:p>
        </p:txBody>
      </p:sp>
      <p:sp>
        <p:nvSpPr>
          <p:cNvPr id="41" name="TrackerNumWhite 43">
            <a:extLst>
              <a:ext uri="{FF2B5EF4-FFF2-40B4-BE49-F238E27FC236}">
                <a16:creationId xmlns:a16="http://schemas.microsoft.com/office/drawing/2014/main" id="{18D99BC3-492C-4860-28BE-B40BD6B66451}"/>
              </a:ext>
            </a:extLst>
          </p:cNvPr>
          <p:cNvSpPr/>
          <p:nvPr>
            <p:custDataLst>
              <p:tags r:id="rId27"/>
            </p:custDataLst>
          </p:nvPr>
        </p:nvSpPr>
        <p:spPr>
          <a:xfrm>
            <a:off x="4555507" y="2143125"/>
            <a:ext cx="209872" cy="20955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2</a:t>
            </a:r>
          </a:p>
        </p:txBody>
      </p:sp>
      <p:sp>
        <p:nvSpPr>
          <p:cNvPr id="42" name="TrackerNumWhite 43">
            <a:extLst>
              <a:ext uri="{FF2B5EF4-FFF2-40B4-BE49-F238E27FC236}">
                <a16:creationId xmlns:a16="http://schemas.microsoft.com/office/drawing/2014/main" id="{34210318-7C52-2854-27E9-DC38E647FDC0}"/>
              </a:ext>
            </a:extLst>
          </p:cNvPr>
          <p:cNvSpPr/>
          <p:nvPr>
            <p:custDataLst>
              <p:tags r:id="rId28"/>
            </p:custDataLst>
          </p:nvPr>
        </p:nvSpPr>
        <p:spPr>
          <a:xfrm>
            <a:off x="4555507" y="4141788"/>
            <a:ext cx="209872" cy="20955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3</a:t>
            </a:r>
          </a:p>
        </p:txBody>
      </p:sp>
      <p:sp>
        <p:nvSpPr>
          <p:cNvPr id="43" name="TrackerNumWhite 43">
            <a:extLst>
              <a:ext uri="{FF2B5EF4-FFF2-40B4-BE49-F238E27FC236}">
                <a16:creationId xmlns:a16="http://schemas.microsoft.com/office/drawing/2014/main" id="{D13C5E1D-2657-585C-E07F-16205DF6742D}"/>
              </a:ext>
            </a:extLst>
          </p:cNvPr>
          <p:cNvSpPr/>
          <p:nvPr>
            <p:custDataLst>
              <p:tags r:id="rId29"/>
            </p:custDataLst>
          </p:nvPr>
        </p:nvSpPr>
        <p:spPr>
          <a:xfrm>
            <a:off x="4555507" y="4727442"/>
            <a:ext cx="209872" cy="20955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4</a:t>
            </a:r>
          </a:p>
        </p:txBody>
      </p:sp>
      <p:cxnSp>
        <p:nvCxnSpPr>
          <p:cNvPr id="44" name="Straight Connector 43">
            <a:extLst>
              <a:ext uri="{FF2B5EF4-FFF2-40B4-BE49-F238E27FC236}">
                <a16:creationId xmlns:a16="http://schemas.microsoft.com/office/drawing/2014/main" id="{9DDDC4A8-C359-1768-3A19-33EED46AD61D}"/>
              </a:ext>
            </a:extLst>
          </p:cNvPr>
          <p:cNvCxnSpPr/>
          <p:nvPr/>
        </p:nvCxnSpPr>
        <p:spPr>
          <a:xfrm flipV="1">
            <a:off x="1836738" y="1914525"/>
            <a:ext cx="0" cy="15875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rackerNumWhite 43">
            <a:extLst>
              <a:ext uri="{FF2B5EF4-FFF2-40B4-BE49-F238E27FC236}">
                <a16:creationId xmlns:a16="http://schemas.microsoft.com/office/drawing/2014/main" id="{BF4F540A-AF1A-2BD3-C1FE-81925D9D8F94}"/>
              </a:ext>
            </a:extLst>
          </p:cNvPr>
          <p:cNvSpPr/>
          <p:nvPr>
            <p:custDataLst>
              <p:tags r:id="rId30"/>
            </p:custDataLst>
          </p:nvPr>
        </p:nvSpPr>
        <p:spPr>
          <a:xfrm>
            <a:off x="1987549" y="1719263"/>
            <a:ext cx="198438" cy="1905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2</a:t>
            </a:r>
          </a:p>
        </p:txBody>
      </p:sp>
      <p:cxnSp>
        <p:nvCxnSpPr>
          <p:cNvPr id="46" name="Straight Connector 45">
            <a:extLst>
              <a:ext uri="{FF2B5EF4-FFF2-40B4-BE49-F238E27FC236}">
                <a16:creationId xmlns:a16="http://schemas.microsoft.com/office/drawing/2014/main" id="{BD56B140-94F0-EA84-4484-21C9650811FA}"/>
              </a:ext>
            </a:extLst>
          </p:cNvPr>
          <p:cNvCxnSpPr/>
          <p:nvPr/>
        </p:nvCxnSpPr>
        <p:spPr>
          <a:xfrm flipV="1">
            <a:off x="2084388" y="1914525"/>
            <a:ext cx="0" cy="15875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7" name="TrackerNumWhite 43">
            <a:extLst>
              <a:ext uri="{FF2B5EF4-FFF2-40B4-BE49-F238E27FC236}">
                <a16:creationId xmlns:a16="http://schemas.microsoft.com/office/drawing/2014/main" id="{D1DD5613-3936-80ED-FDB1-825D293DB538}"/>
              </a:ext>
            </a:extLst>
          </p:cNvPr>
          <p:cNvSpPr/>
          <p:nvPr>
            <p:custDataLst>
              <p:tags r:id="rId31"/>
            </p:custDataLst>
          </p:nvPr>
        </p:nvSpPr>
        <p:spPr>
          <a:xfrm>
            <a:off x="2300288" y="3867150"/>
            <a:ext cx="196850" cy="1905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4</a:t>
            </a:r>
          </a:p>
        </p:txBody>
      </p:sp>
      <p:sp>
        <p:nvSpPr>
          <p:cNvPr id="48" name="TrackerNumWhite 43">
            <a:extLst>
              <a:ext uri="{FF2B5EF4-FFF2-40B4-BE49-F238E27FC236}">
                <a16:creationId xmlns:a16="http://schemas.microsoft.com/office/drawing/2014/main" id="{C8335AA9-E76D-13F7-A6B2-EFF4B3C88813}"/>
              </a:ext>
            </a:extLst>
          </p:cNvPr>
          <p:cNvSpPr/>
          <p:nvPr>
            <p:custDataLst>
              <p:tags r:id="rId32"/>
            </p:custDataLst>
          </p:nvPr>
        </p:nvSpPr>
        <p:spPr>
          <a:xfrm>
            <a:off x="1739900" y="1719263"/>
            <a:ext cx="196850" cy="1905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1</a:t>
            </a:r>
          </a:p>
        </p:txBody>
      </p:sp>
      <p:cxnSp>
        <p:nvCxnSpPr>
          <p:cNvPr id="49" name="Straight Connector 48">
            <a:extLst>
              <a:ext uri="{FF2B5EF4-FFF2-40B4-BE49-F238E27FC236}">
                <a16:creationId xmlns:a16="http://schemas.microsoft.com/office/drawing/2014/main" id="{908E8BFB-35C3-0636-2F40-2A6511C48327}"/>
              </a:ext>
            </a:extLst>
          </p:cNvPr>
          <p:cNvCxnSpPr/>
          <p:nvPr/>
        </p:nvCxnSpPr>
        <p:spPr>
          <a:xfrm flipV="1">
            <a:off x="2395538" y="4065588"/>
            <a:ext cx="0" cy="15875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93D47F0-532E-6147-DFF4-A826215FA0E0}"/>
              </a:ext>
            </a:extLst>
          </p:cNvPr>
          <p:cNvCxnSpPr>
            <a:cxnSpLocks/>
            <a:endCxn id="47" idx="0"/>
          </p:cNvCxnSpPr>
          <p:nvPr/>
        </p:nvCxnSpPr>
        <p:spPr>
          <a:xfrm flipH="1">
            <a:off x="2398713" y="3430160"/>
            <a:ext cx="1316" cy="436990"/>
          </a:xfrm>
          <a:prstGeom prst="straightConnector1">
            <a:avLst/>
          </a:prstGeom>
          <a:ln w="6350" cap="flat">
            <a:solidFill>
              <a:srgbClr val="1F8B9D"/>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51" name="Left Brace 50">
            <a:extLst>
              <a:ext uri="{FF2B5EF4-FFF2-40B4-BE49-F238E27FC236}">
                <a16:creationId xmlns:a16="http://schemas.microsoft.com/office/drawing/2014/main" id="{80BAB198-956B-59D3-9C3B-8C6097088C58}"/>
              </a:ext>
            </a:extLst>
          </p:cNvPr>
          <p:cNvSpPr/>
          <p:nvPr/>
        </p:nvSpPr>
        <p:spPr>
          <a:xfrm rot="5400000">
            <a:off x="2024063" y="3841750"/>
            <a:ext cx="76200" cy="543717"/>
          </a:xfrm>
          <a:prstGeom prst="leftBrac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rackerNumWhite 43">
            <a:extLst>
              <a:ext uri="{FF2B5EF4-FFF2-40B4-BE49-F238E27FC236}">
                <a16:creationId xmlns:a16="http://schemas.microsoft.com/office/drawing/2014/main" id="{280C97A3-168F-1EA1-7426-997E1582DA48}"/>
              </a:ext>
            </a:extLst>
          </p:cNvPr>
          <p:cNvSpPr/>
          <p:nvPr>
            <p:custDataLst>
              <p:tags r:id="rId33"/>
            </p:custDataLst>
          </p:nvPr>
        </p:nvSpPr>
        <p:spPr>
          <a:xfrm>
            <a:off x="1965324" y="3867150"/>
            <a:ext cx="198438" cy="1905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3</a:t>
            </a:r>
          </a:p>
        </p:txBody>
      </p:sp>
      <p:cxnSp>
        <p:nvCxnSpPr>
          <p:cNvPr id="53" name="Connector: Elbow 52">
            <a:extLst>
              <a:ext uri="{FF2B5EF4-FFF2-40B4-BE49-F238E27FC236}">
                <a16:creationId xmlns:a16="http://schemas.microsoft.com/office/drawing/2014/main" id="{4D2AA37F-6FED-8EBC-B2F7-3F4F678F48FA}"/>
              </a:ext>
            </a:extLst>
          </p:cNvPr>
          <p:cNvCxnSpPr>
            <a:cxnSpLocks/>
            <a:endCxn id="52" idx="0"/>
          </p:cNvCxnSpPr>
          <p:nvPr/>
        </p:nvCxnSpPr>
        <p:spPr>
          <a:xfrm rot="5400000">
            <a:off x="1898086" y="3595290"/>
            <a:ext cx="438318" cy="105403"/>
          </a:xfrm>
          <a:prstGeom prst="bentConnector3">
            <a:avLst/>
          </a:prstGeom>
          <a:ln w="6350" cap="flat">
            <a:solidFill>
              <a:srgbClr val="1F8B9D"/>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1544F556-E1E7-9A56-9C5B-9181BA73CE61}"/>
              </a:ext>
            </a:extLst>
          </p:cNvPr>
          <p:cNvCxnSpPr>
            <a:cxnSpLocks/>
            <a:endCxn id="52" idx="0"/>
          </p:cNvCxnSpPr>
          <p:nvPr/>
        </p:nvCxnSpPr>
        <p:spPr>
          <a:xfrm rot="16200000" flipH="1">
            <a:off x="1726771" y="3529378"/>
            <a:ext cx="438150" cy="237394"/>
          </a:xfrm>
          <a:prstGeom prst="bentConnector3">
            <a:avLst/>
          </a:prstGeom>
          <a:ln w="6350" cap="flat">
            <a:solidFill>
              <a:srgbClr val="1F8B9D"/>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A472A99D-093D-CFEB-ADBB-97E566A55850}"/>
              </a:ext>
            </a:extLst>
          </p:cNvPr>
          <p:cNvGrpSpPr/>
          <p:nvPr/>
        </p:nvGrpSpPr>
        <p:grpSpPr>
          <a:xfrm>
            <a:off x="9969399" y="1182687"/>
            <a:ext cx="1577189" cy="4283072"/>
            <a:chOff x="9969399" y="1308100"/>
            <a:chExt cx="1577189" cy="4283021"/>
          </a:xfrm>
        </p:grpSpPr>
        <p:sp>
          <p:nvSpPr>
            <p:cNvPr id="56" name="TextBox 55">
              <a:extLst>
                <a:ext uri="{FF2B5EF4-FFF2-40B4-BE49-F238E27FC236}">
                  <a16:creationId xmlns:a16="http://schemas.microsoft.com/office/drawing/2014/main" id="{6B74DD76-FB17-0694-B87B-43B2DC0CD897}"/>
                </a:ext>
              </a:extLst>
            </p:cNvPr>
            <p:cNvSpPr txBox="1">
              <a:spLocks/>
            </p:cNvSpPr>
            <p:nvPr/>
          </p:nvSpPr>
          <p:spPr>
            <a:xfrm>
              <a:off x="9969445" y="1308100"/>
              <a:ext cx="1577143"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Study outcomes</a:t>
              </a:r>
            </a:p>
          </p:txBody>
        </p:sp>
        <p:sp>
          <p:nvSpPr>
            <p:cNvPr id="57" name="TextBox 56">
              <a:extLst>
                <a:ext uri="{FF2B5EF4-FFF2-40B4-BE49-F238E27FC236}">
                  <a16:creationId xmlns:a16="http://schemas.microsoft.com/office/drawing/2014/main" id="{B84F898F-1C72-7F10-F0E4-B571615C20B5}"/>
                </a:ext>
              </a:extLst>
            </p:cNvPr>
            <p:cNvSpPr txBox="1">
              <a:spLocks/>
            </p:cNvSpPr>
            <p:nvPr>
              <p:custDataLst>
                <p:tags r:id="rId38"/>
              </p:custDataLst>
            </p:nvPr>
          </p:nvSpPr>
          <p:spPr>
            <a:xfrm>
              <a:off x="9969399" y="1762125"/>
              <a:ext cx="1577143" cy="80483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defRPr/>
              </a:pPr>
              <a:r>
                <a:rPr lang="en-US" sz="1200" dirty="0"/>
                <a:t>Load allocation for 2027 only</a:t>
              </a:r>
            </a:p>
            <a:p>
              <a:pPr marL="0" lvl="1" indent="0">
                <a:spcBef>
                  <a:spcPct val="15000"/>
                </a:spcBef>
                <a:buNone/>
                <a:defRPr/>
              </a:pPr>
              <a:r>
                <a:rPr lang="en-US" sz="1200" dirty="0"/>
                <a:t>No transmission upgrades identified</a:t>
              </a:r>
            </a:p>
            <a:p>
              <a:pPr marL="0" lvl="1" indent="0">
                <a:spcBef>
                  <a:spcPct val="15000"/>
                </a:spcBef>
                <a:buNone/>
                <a:defRPr/>
              </a:pPr>
              <a:r>
                <a:rPr lang="en-US" sz="1200" i="1" dirty="0"/>
                <a:t>Allocation dependent on loads meeting 58481 interconnection agreement criteria</a:t>
              </a:r>
            </a:p>
          </p:txBody>
        </p:sp>
        <p:sp>
          <p:nvSpPr>
            <p:cNvPr id="58" name="TextBox 57">
              <a:extLst>
                <a:ext uri="{FF2B5EF4-FFF2-40B4-BE49-F238E27FC236}">
                  <a16:creationId xmlns:a16="http://schemas.microsoft.com/office/drawing/2014/main" id="{C0FE2795-90AE-9A5A-F845-07D0C59DB757}"/>
                </a:ext>
              </a:extLst>
            </p:cNvPr>
            <p:cNvSpPr txBox="1">
              <a:spLocks/>
            </p:cNvSpPr>
            <p:nvPr>
              <p:custDataLst>
                <p:tags r:id="rId39"/>
              </p:custDataLst>
            </p:nvPr>
          </p:nvSpPr>
          <p:spPr>
            <a:xfrm>
              <a:off x="9989947" y="3981450"/>
              <a:ext cx="1556595" cy="16096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defRPr/>
              </a:pPr>
              <a:r>
                <a:rPr lang="en-US" sz="1200" dirty="0"/>
                <a:t>Load allocation for 2027-2032</a:t>
              </a:r>
            </a:p>
            <a:p>
              <a:pPr marL="0" lvl="1" indent="0">
                <a:spcBef>
                  <a:spcPct val="15000"/>
                </a:spcBef>
                <a:buNone/>
                <a:defRPr/>
              </a:pPr>
              <a:r>
                <a:rPr lang="en-US" sz="1200" dirty="0"/>
                <a:t>Identified transmission upgrades to be reviewed by RPG, if needed</a:t>
              </a:r>
            </a:p>
            <a:p>
              <a:pPr marL="0" lvl="1" indent="0">
                <a:spcBef>
                  <a:spcPct val="15000"/>
                </a:spcBef>
                <a:buNone/>
                <a:defRPr/>
              </a:pPr>
              <a:r>
                <a:rPr lang="en-US" sz="1200" i="1" dirty="0"/>
                <a:t>Loads that have not been assessed by Batch Zero B must reapply for Batch 1</a:t>
              </a:r>
            </a:p>
            <a:p>
              <a:pPr marL="0" lvl="1" indent="0">
                <a:spcBef>
                  <a:spcPct val="15000"/>
                </a:spcBef>
                <a:buNone/>
                <a:defRPr/>
              </a:pPr>
              <a:endParaRPr lang="en-US" sz="1200" dirty="0">
                <a:solidFill>
                  <a:srgbClr val="FF0000"/>
                </a:solidFill>
              </a:endParaRPr>
            </a:p>
          </p:txBody>
        </p:sp>
      </p:grpSp>
      <p:grpSp>
        <p:nvGrpSpPr>
          <p:cNvPr id="59" name="Group 58">
            <a:extLst>
              <a:ext uri="{FF2B5EF4-FFF2-40B4-BE49-F238E27FC236}">
                <a16:creationId xmlns:a16="http://schemas.microsoft.com/office/drawing/2014/main" id="{7945D23E-C395-627A-4E07-522EBA9C8026}"/>
              </a:ext>
            </a:extLst>
          </p:cNvPr>
          <p:cNvGrpSpPr/>
          <p:nvPr/>
        </p:nvGrpSpPr>
        <p:grpSpPr>
          <a:xfrm>
            <a:off x="9672601" y="1406525"/>
            <a:ext cx="203327" cy="4587876"/>
            <a:chOff x="9884477" y="1531586"/>
            <a:chExt cx="203327" cy="4587741"/>
          </a:xfrm>
        </p:grpSpPr>
        <p:grpSp>
          <p:nvGrpSpPr>
            <p:cNvPr id="60" name="ChevronBlue 127">
              <a:extLst>
                <a:ext uri="{FF2B5EF4-FFF2-40B4-BE49-F238E27FC236}">
                  <a16:creationId xmlns:a16="http://schemas.microsoft.com/office/drawing/2014/main" id="{5DA04E4D-FA83-65C6-75AE-D1BC9E6C90A7}"/>
                </a:ext>
              </a:extLst>
            </p:cNvPr>
            <p:cNvGrpSpPr>
              <a:grpSpLocks noChangeAspect="1"/>
            </p:cNvGrpSpPr>
            <p:nvPr>
              <p:custDataLst>
                <p:tags r:id="rId37"/>
              </p:custDataLst>
            </p:nvPr>
          </p:nvGrpSpPr>
          <p:grpSpPr>
            <a:xfrm>
              <a:off x="9884477" y="1531586"/>
              <a:ext cx="203327" cy="203327"/>
              <a:chOff x="1016000" y="1016000"/>
              <a:chExt cx="396228" cy="396228"/>
            </a:xfrm>
          </p:grpSpPr>
          <p:sp>
            <p:nvSpPr>
              <p:cNvPr id="62" name="Oval 61">
                <a:extLst>
                  <a:ext uri="{FF2B5EF4-FFF2-40B4-BE49-F238E27FC236}">
                    <a16:creationId xmlns:a16="http://schemas.microsoft.com/office/drawing/2014/main" id="{459DBE95-D142-524C-8E72-8B7213D56EE1}"/>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3" name="Graphic 62">
                <a:extLst>
                  <a:ext uri="{FF2B5EF4-FFF2-40B4-BE49-F238E27FC236}">
                    <a16:creationId xmlns:a16="http://schemas.microsoft.com/office/drawing/2014/main" id="{F27F8EBF-4117-3E72-FE7F-92BD9DF42EB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023614" y="1023614"/>
                <a:ext cx="381000" cy="381000"/>
              </a:xfrm>
              <a:prstGeom prst="rect">
                <a:avLst/>
              </a:prstGeom>
            </p:spPr>
          </p:pic>
        </p:grpSp>
        <p:cxnSp>
          <p:nvCxnSpPr>
            <p:cNvPr id="61" name="Straight Connector 60">
              <a:extLst>
                <a:ext uri="{FF2B5EF4-FFF2-40B4-BE49-F238E27FC236}">
                  <a16:creationId xmlns:a16="http://schemas.microsoft.com/office/drawing/2014/main" id="{AD450329-2A77-39EB-9DAC-798CEC7C584D}"/>
                </a:ext>
              </a:extLst>
            </p:cNvPr>
            <p:cNvCxnSpPr>
              <a:cxnSpLocks/>
            </p:cNvCxnSpPr>
            <p:nvPr/>
          </p:nvCxnSpPr>
          <p:spPr>
            <a:xfrm flipH="1">
              <a:off x="9975866" y="1734913"/>
              <a:ext cx="1" cy="4384414"/>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A00C79FA-D088-D43E-9B4D-8A256FAD3753}"/>
              </a:ext>
            </a:extLst>
          </p:cNvPr>
          <p:cNvSpPr txBox="1">
            <a:spLocks/>
          </p:cNvSpPr>
          <p:nvPr>
            <p:custDataLst>
              <p:tags r:id="rId34"/>
            </p:custDataLst>
          </p:nvPr>
        </p:nvSpPr>
        <p:spPr>
          <a:xfrm>
            <a:off x="4591051" y="2536826"/>
            <a:ext cx="2908881" cy="11541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2">
              <a:spcBef>
                <a:spcPct val="0"/>
              </a:spcBef>
              <a:buFont typeface="Arial" panose="020B0604020202020204" pitchFamily="34" charset="0"/>
              <a:buChar char="-"/>
            </a:pPr>
            <a:r>
              <a:rPr lang="en-US" sz="1000"/>
              <a:t>Exempt from the interim LLI process and included in an RPG or RTP study</a:t>
            </a:r>
          </a:p>
          <a:p>
            <a:pPr lvl="2">
              <a:spcBef>
                <a:spcPct val="0"/>
              </a:spcBef>
              <a:buFont typeface="Arial" panose="020B0604020202020204" pitchFamily="34" charset="0"/>
              <a:buChar char="-"/>
            </a:pPr>
            <a:r>
              <a:rPr lang="en-US" sz="1000"/>
              <a:t>OR met interim LLI process criteria (approved SS</a:t>
            </a:r>
            <a:r>
              <a:rPr lang="en-US" sz="1000" baseline="30000"/>
              <a:t>3</a:t>
            </a:r>
            <a:r>
              <a:rPr lang="en-US" sz="1000"/>
              <a:t> study and IA) for not needing restudy by 12/15/25</a:t>
            </a:r>
          </a:p>
          <a:p>
            <a:pPr lvl="2">
              <a:spcBef>
                <a:spcPct val="0"/>
              </a:spcBef>
              <a:buFont typeface="Arial" panose="020B0604020202020204" pitchFamily="34" charset="0"/>
              <a:buChar char="-"/>
            </a:pPr>
            <a:r>
              <a:rPr lang="en-US" sz="1000"/>
              <a:t>OR met PGRR115 process criteria (PG 9.4 and 9.5) for not needing restudy by 1/28/26</a:t>
            </a:r>
          </a:p>
        </p:txBody>
      </p:sp>
      <p:sp>
        <p:nvSpPr>
          <p:cNvPr id="65" name="TextBox 64">
            <a:extLst>
              <a:ext uri="{FF2B5EF4-FFF2-40B4-BE49-F238E27FC236}">
                <a16:creationId xmlns:a16="http://schemas.microsoft.com/office/drawing/2014/main" id="{0823A431-024C-7A17-B937-DC0B70019EDC}"/>
              </a:ext>
            </a:extLst>
          </p:cNvPr>
          <p:cNvSpPr txBox="1"/>
          <p:nvPr/>
        </p:nvSpPr>
        <p:spPr>
          <a:xfrm>
            <a:off x="2468563" y="3473450"/>
            <a:ext cx="911225" cy="24606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i="1"/>
              <a:t>Some load may not be allocated</a:t>
            </a:r>
          </a:p>
        </p:txBody>
      </p:sp>
      <p:sp>
        <p:nvSpPr>
          <p:cNvPr id="82" name="TrackerNumWhite 43">
            <a:extLst>
              <a:ext uri="{FF2B5EF4-FFF2-40B4-BE49-F238E27FC236}">
                <a16:creationId xmlns:a16="http://schemas.microsoft.com/office/drawing/2014/main" id="{F0189680-8399-C5AE-C5DA-199E86F9E635}"/>
              </a:ext>
            </a:extLst>
          </p:cNvPr>
          <p:cNvSpPr/>
          <p:nvPr>
            <p:custDataLst>
              <p:tags r:id="rId35"/>
            </p:custDataLst>
          </p:nvPr>
        </p:nvSpPr>
        <p:spPr>
          <a:xfrm>
            <a:off x="2624669" y="3867150"/>
            <a:ext cx="196850" cy="1905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5</a:t>
            </a:r>
          </a:p>
        </p:txBody>
      </p:sp>
      <p:cxnSp>
        <p:nvCxnSpPr>
          <p:cNvPr id="83" name="Straight Connector 82">
            <a:extLst>
              <a:ext uri="{FF2B5EF4-FFF2-40B4-BE49-F238E27FC236}">
                <a16:creationId xmlns:a16="http://schemas.microsoft.com/office/drawing/2014/main" id="{FABEC822-829F-462B-578F-58F0C396CF85}"/>
              </a:ext>
            </a:extLst>
          </p:cNvPr>
          <p:cNvCxnSpPr/>
          <p:nvPr/>
        </p:nvCxnSpPr>
        <p:spPr>
          <a:xfrm flipV="1">
            <a:off x="2719919" y="4065588"/>
            <a:ext cx="0" cy="15875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4" name="TrackerNumWhite 43">
            <a:extLst>
              <a:ext uri="{FF2B5EF4-FFF2-40B4-BE49-F238E27FC236}">
                <a16:creationId xmlns:a16="http://schemas.microsoft.com/office/drawing/2014/main" id="{381988A2-B2EB-1CA8-1AE6-C154AF231E32}"/>
              </a:ext>
            </a:extLst>
          </p:cNvPr>
          <p:cNvSpPr/>
          <p:nvPr>
            <p:custDataLst>
              <p:tags r:id="rId36"/>
            </p:custDataLst>
          </p:nvPr>
        </p:nvSpPr>
        <p:spPr>
          <a:xfrm>
            <a:off x="4555507" y="5343525"/>
            <a:ext cx="209872" cy="20955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5</a:t>
            </a:r>
          </a:p>
        </p:txBody>
      </p:sp>
    </p:spTree>
    <p:extLst>
      <p:ext uri="{BB962C8B-B14F-4D97-AF65-F5344CB8AC3E}">
        <p14:creationId xmlns:p14="http://schemas.microsoft.com/office/powerpoint/2010/main" val="273497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3822-AB20-F5AD-5718-5F7C2929F463}"/>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37D5659-0EF6-36D4-9823-843FBAAA64D4}"/>
              </a:ext>
            </a:extLst>
          </p:cNvPr>
          <p:cNvGraphicFramePr>
            <a:graphicFrameLocks noChangeAspect="1"/>
          </p:cNvGraphicFramePr>
          <p:nvPr>
            <p:custDataLst>
              <p:tags r:id="rId1"/>
            </p:custDataLst>
            <p:extLst>
              <p:ext uri="{D42A27DB-BD31-4B8C-83A1-F6EECF244321}">
                <p14:modId xmlns:p14="http://schemas.microsoft.com/office/powerpoint/2010/main" val="1776892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3" progId="TCLayout.ActiveDocument.1">
                  <p:embed/>
                </p:oleObj>
              </mc:Choice>
              <mc:Fallback>
                <p:oleObj name="think-cell Slide" r:id="rId29" imgW="404" imgH="403" progId="TCLayout.ActiveDocument.1">
                  <p:embed/>
                  <p:pic>
                    <p:nvPicPr>
                      <p:cNvPr id="8" name="think-cell data - do not delete" hidden="1">
                        <a:extLst>
                          <a:ext uri="{FF2B5EF4-FFF2-40B4-BE49-F238E27FC236}">
                            <a16:creationId xmlns:a16="http://schemas.microsoft.com/office/drawing/2014/main" id="{637D5659-0EF6-36D4-9823-843FBAAA64D4}"/>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954FB31-35E6-DFE0-9A49-E0573F20A745}"/>
              </a:ext>
            </a:extLst>
          </p:cNvPr>
          <p:cNvSpPr>
            <a:spLocks noGrp="1"/>
          </p:cNvSpPr>
          <p:nvPr>
            <p:ph type="title"/>
          </p:nvPr>
        </p:nvSpPr>
        <p:spPr/>
        <p:txBody>
          <a:bodyPr vert="horz"/>
          <a:lstStyle/>
          <a:p>
            <a:r>
              <a:rPr lang="en-US"/>
              <a:t>Batch Zero Timing Considerations</a:t>
            </a:r>
          </a:p>
        </p:txBody>
      </p:sp>
      <p:sp>
        <p:nvSpPr>
          <p:cNvPr id="4" name="Slide Number Placeholder 5">
            <a:extLst>
              <a:ext uri="{FF2B5EF4-FFF2-40B4-BE49-F238E27FC236}">
                <a16:creationId xmlns:a16="http://schemas.microsoft.com/office/drawing/2014/main" id="{C3B9D47A-7670-A08D-BFFE-201D6D8E2F61}"/>
              </a:ext>
            </a:extLst>
          </p:cNvPr>
          <p:cNvSpPr>
            <a:spLocks noGrp="1"/>
          </p:cNvSpPr>
          <p:nvPr>
            <p:ph type="sldNum" sz="quarter" idx="4"/>
          </p:nvPr>
        </p:nvSpPr>
        <p:spPr/>
        <p:txBody>
          <a:bodyPr/>
          <a:lstStyle/>
          <a:p>
            <a:fld id="{1D93BD3E-1E9A-4970-A6F7-E7AC52762E0C}" type="slidenum">
              <a:rPr lang="en-US" smtClean="0"/>
              <a:pPr/>
              <a:t>17</a:t>
            </a:fld>
            <a:endParaRPr lang="en-US"/>
          </a:p>
        </p:txBody>
      </p:sp>
      <p:sp>
        <p:nvSpPr>
          <p:cNvPr id="9" name="TextBox 8">
            <a:extLst>
              <a:ext uri="{FF2B5EF4-FFF2-40B4-BE49-F238E27FC236}">
                <a16:creationId xmlns:a16="http://schemas.microsoft.com/office/drawing/2014/main" id="{83B705F7-CC17-BC6D-AD50-88E2B06BD228}"/>
              </a:ext>
            </a:extLst>
          </p:cNvPr>
          <p:cNvSpPr txBox="1"/>
          <p:nvPr/>
        </p:nvSpPr>
        <p:spPr>
          <a:xfrm>
            <a:off x="554735" y="766063"/>
            <a:ext cx="1103719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QSA timings and regulatory guidance impact energization timing for Batch Zero and beyond</a:t>
            </a:r>
          </a:p>
        </p:txBody>
      </p:sp>
      <p:sp>
        <p:nvSpPr>
          <p:cNvPr id="10" name="TextBox 9">
            <a:extLst>
              <a:ext uri="{FF2B5EF4-FFF2-40B4-BE49-F238E27FC236}">
                <a16:creationId xmlns:a16="http://schemas.microsoft.com/office/drawing/2014/main" id="{4A0DAB68-2260-66E7-F949-76B7C15C1317}"/>
              </a:ext>
            </a:extLst>
          </p:cNvPr>
          <p:cNvSpPr txBox="1"/>
          <p:nvPr>
            <p:custDataLst>
              <p:tags r:id="rId2"/>
            </p:custDataLst>
          </p:nvPr>
        </p:nvSpPr>
        <p:spPr>
          <a:xfrm>
            <a:off x="3684444" y="1259003"/>
            <a:ext cx="1549668"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QSA start date</a:t>
            </a:r>
          </a:p>
        </p:txBody>
      </p:sp>
      <p:sp>
        <p:nvSpPr>
          <p:cNvPr id="11" name="TextBox 10">
            <a:extLst>
              <a:ext uri="{FF2B5EF4-FFF2-40B4-BE49-F238E27FC236}">
                <a16:creationId xmlns:a16="http://schemas.microsoft.com/office/drawing/2014/main" id="{F55AEFF2-FBA3-48E4-82E7-61C37FB239D1}"/>
              </a:ext>
            </a:extLst>
          </p:cNvPr>
          <p:cNvSpPr txBox="1"/>
          <p:nvPr>
            <p:custDataLst>
              <p:tags r:id="rId3"/>
            </p:custDataLst>
          </p:nvPr>
        </p:nvSpPr>
        <p:spPr>
          <a:xfrm>
            <a:off x="3684444" y="1632223"/>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Feb 1, 2026</a:t>
            </a:r>
          </a:p>
        </p:txBody>
      </p:sp>
      <p:sp>
        <p:nvSpPr>
          <p:cNvPr id="12" name="TextBox 11">
            <a:extLst>
              <a:ext uri="{FF2B5EF4-FFF2-40B4-BE49-F238E27FC236}">
                <a16:creationId xmlns:a16="http://schemas.microsoft.com/office/drawing/2014/main" id="{B5B8D063-DF3D-1188-9A4D-ECE3D16820C7}"/>
              </a:ext>
            </a:extLst>
          </p:cNvPr>
          <p:cNvSpPr txBox="1"/>
          <p:nvPr>
            <p:custDataLst>
              <p:tags r:id="rId4"/>
            </p:custDataLst>
          </p:nvPr>
        </p:nvSpPr>
        <p:spPr>
          <a:xfrm>
            <a:off x="3684444" y="2421179"/>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May 1, 2026</a:t>
            </a:r>
          </a:p>
        </p:txBody>
      </p:sp>
      <p:sp>
        <p:nvSpPr>
          <p:cNvPr id="13" name="TextBox 12">
            <a:extLst>
              <a:ext uri="{FF2B5EF4-FFF2-40B4-BE49-F238E27FC236}">
                <a16:creationId xmlns:a16="http://schemas.microsoft.com/office/drawing/2014/main" id="{686B7327-C4F4-C6C6-C88E-BFB1E8281E61}"/>
              </a:ext>
            </a:extLst>
          </p:cNvPr>
          <p:cNvSpPr txBox="1"/>
          <p:nvPr>
            <p:custDataLst>
              <p:tags r:id="rId5"/>
            </p:custDataLst>
          </p:nvPr>
        </p:nvSpPr>
        <p:spPr>
          <a:xfrm>
            <a:off x="3684444" y="3210135"/>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Aug 1, 2026</a:t>
            </a:r>
          </a:p>
        </p:txBody>
      </p:sp>
      <p:sp>
        <p:nvSpPr>
          <p:cNvPr id="14" name="TextBox 13">
            <a:extLst>
              <a:ext uri="{FF2B5EF4-FFF2-40B4-BE49-F238E27FC236}">
                <a16:creationId xmlns:a16="http://schemas.microsoft.com/office/drawing/2014/main" id="{3946F2F4-32EC-5683-91A9-658CF009AE47}"/>
              </a:ext>
            </a:extLst>
          </p:cNvPr>
          <p:cNvSpPr txBox="1"/>
          <p:nvPr>
            <p:custDataLst>
              <p:tags r:id="rId6"/>
            </p:custDataLst>
          </p:nvPr>
        </p:nvSpPr>
        <p:spPr>
          <a:xfrm>
            <a:off x="3684444" y="3999091"/>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Nov 1, 2026</a:t>
            </a:r>
          </a:p>
        </p:txBody>
      </p:sp>
      <p:sp>
        <p:nvSpPr>
          <p:cNvPr id="15" name="TextBox 14">
            <a:extLst>
              <a:ext uri="{FF2B5EF4-FFF2-40B4-BE49-F238E27FC236}">
                <a16:creationId xmlns:a16="http://schemas.microsoft.com/office/drawing/2014/main" id="{36A5ADFD-3C5A-0424-1716-F92B9825A569}"/>
              </a:ext>
            </a:extLst>
          </p:cNvPr>
          <p:cNvSpPr txBox="1"/>
          <p:nvPr>
            <p:custDataLst>
              <p:tags r:id="rId7"/>
            </p:custDataLst>
          </p:nvPr>
        </p:nvSpPr>
        <p:spPr>
          <a:xfrm>
            <a:off x="3684444" y="4788047"/>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Feb 1, 2027</a:t>
            </a:r>
          </a:p>
        </p:txBody>
      </p:sp>
      <p:sp>
        <p:nvSpPr>
          <p:cNvPr id="16" name="TextBox 15">
            <a:extLst>
              <a:ext uri="{FF2B5EF4-FFF2-40B4-BE49-F238E27FC236}">
                <a16:creationId xmlns:a16="http://schemas.microsoft.com/office/drawing/2014/main" id="{52A3C346-730E-AFD7-8184-777B6388B166}"/>
              </a:ext>
            </a:extLst>
          </p:cNvPr>
          <p:cNvSpPr txBox="1"/>
          <p:nvPr>
            <p:custDataLst>
              <p:tags r:id="rId8"/>
            </p:custDataLst>
          </p:nvPr>
        </p:nvSpPr>
        <p:spPr>
          <a:xfrm>
            <a:off x="5334521" y="1259003"/>
            <a:ext cx="210517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Initial energization</a:t>
            </a:r>
          </a:p>
        </p:txBody>
      </p:sp>
      <p:sp>
        <p:nvSpPr>
          <p:cNvPr id="17" name="TextBox 16">
            <a:extLst>
              <a:ext uri="{FF2B5EF4-FFF2-40B4-BE49-F238E27FC236}">
                <a16:creationId xmlns:a16="http://schemas.microsoft.com/office/drawing/2014/main" id="{8E825594-29A0-CCC2-864F-73F34B5FB570}"/>
              </a:ext>
            </a:extLst>
          </p:cNvPr>
          <p:cNvSpPr txBox="1"/>
          <p:nvPr>
            <p:custDataLst>
              <p:tags r:id="rId9"/>
            </p:custDataLst>
          </p:nvPr>
        </p:nvSpPr>
        <p:spPr>
          <a:xfrm>
            <a:off x="5334521" y="1632223"/>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Q3 2026</a:t>
            </a:r>
          </a:p>
        </p:txBody>
      </p:sp>
      <p:sp>
        <p:nvSpPr>
          <p:cNvPr id="18" name="TextBox 17">
            <a:extLst>
              <a:ext uri="{FF2B5EF4-FFF2-40B4-BE49-F238E27FC236}">
                <a16:creationId xmlns:a16="http://schemas.microsoft.com/office/drawing/2014/main" id="{B4260AD0-081E-F668-720C-4ABE021659A9}"/>
              </a:ext>
            </a:extLst>
          </p:cNvPr>
          <p:cNvSpPr txBox="1"/>
          <p:nvPr>
            <p:custDataLst>
              <p:tags r:id="rId10"/>
            </p:custDataLst>
          </p:nvPr>
        </p:nvSpPr>
        <p:spPr>
          <a:xfrm>
            <a:off x="5334521" y="2421179"/>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Q4 2026</a:t>
            </a:r>
          </a:p>
        </p:txBody>
      </p:sp>
      <p:sp>
        <p:nvSpPr>
          <p:cNvPr id="19" name="TextBox 18">
            <a:extLst>
              <a:ext uri="{FF2B5EF4-FFF2-40B4-BE49-F238E27FC236}">
                <a16:creationId xmlns:a16="http://schemas.microsoft.com/office/drawing/2014/main" id="{53F80247-0240-559A-E098-4DB2D274FEAC}"/>
              </a:ext>
            </a:extLst>
          </p:cNvPr>
          <p:cNvSpPr txBox="1"/>
          <p:nvPr>
            <p:custDataLst>
              <p:tags r:id="rId11"/>
            </p:custDataLst>
          </p:nvPr>
        </p:nvSpPr>
        <p:spPr>
          <a:xfrm>
            <a:off x="5334521" y="3210135"/>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Q1 2027</a:t>
            </a:r>
          </a:p>
        </p:txBody>
      </p:sp>
      <p:sp>
        <p:nvSpPr>
          <p:cNvPr id="20" name="TextBox 19">
            <a:extLst>
              <a:ext uri="{FF2B5EF4-FFF2-40B4-BE49-F238E27FC236}">
                <a16:creationId xmlns:a16="http://schemas.microsoft.com/office/drawing/2014/main" id="{1B28A57E-D9D1-BBE3-957D-2C6E9B28B339}"/>
              </a:ext>
            </a:extLst>
          </p:cNvPr>
          <p:cNvSpPr txBox="1"/>
          <p:nvPr>
            <p:custDataLst>
              <p:tags r:id="rId12"/>
            </p:custDataLst>
          </p:nvPr>
        </p:nvSpPr>
        <p:spPr>
          <a:xfrm>
            <a:off x="5334521" y="3999091"/>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Q2 2027</a:t>
            </a:r>
          </a:p>
        </p:txBody>
      </p:sp>
      <p:sp>
        <p:nvSpPr>
          <p:cNvPr id="21" name="TextBox 20">
            <a:extLst>
              <a:ext uri="{FF2B5EF4-FFF2-40B4-BE49-F238E27FC236}">
                <a16:creationId xmlns:a16="http://schemas.microsoft.com/office/drawing/2014/main" id="{EE555A5F-AA4C-6871-81F0-77C73ED21868}"/>
              </a:ext>
            </a:extLst>
          </p:cNvPr>
          <p:cNvSpPr txBox="1"/>
          <p:nvPr>
            <p:custDataLst>
              <p:tags r:id="rId13"/>
            </p:custDataLst>
          </p:nvPr>
        </p:nvSpPr>
        <p:spPr>
          <a:xfrm>
            <a:off x="5334521" y="4788047"/>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Q3 2027</a:t>
            </a:r>
          </a:p>
        </p:txBody>
      </p:sp>
      <p:sp>
        <p:nvSpPr>
          <p:cNvPr id="22" name="TextBox 21">
            <a:extLst>
              <a:ext uri="{FF2B5EF4-FFF2-40B4-BE49-F238E27FC236}">
                <a16:creationId xmlns:a16="http://schemas.microsoft.com/office/drawing/2014/main" id="{E955BA82-2713-5CB2-87EB-97D10B4CEF94}"/>
              </a:ext>
            </a:extLst>
          </p:cNvPr>
          <p:cNvSpPr txBox="1"/>
          <p:nvPr>
            <p:custDataLst>
              <p:tags r:id="rId14"/>
            </p:custDataLst>
          </p:nvPr>
        </p:nvSpPr>
        <p:spPr>
          <a:xfrm>
            <a:off x="8199147" y="1259003"/>
            <a:ext cx="3392778"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Impact on interconnection timing</a:t>
            </a:r>
          </a:p>
        </p:txBody>
      </p:sp>
      <p:sp>
        <p:nvSpPr>
          <p:cNvPr id="23" name="TextBox 22">
            <a:extLst>
              <a:ext uri="{FF2B5EF4-FFF2-40B4-BE49-F238E27FC236}">
                <a16:creationId xmlns:a16="http://schemas.microsoft.com/office/drawing/2014/main" id="{18001712-ECF6-2FF0-5E52-070C4332D6F2}"/>
              </a:ext>
            </a:extLst>
          </p:cNvPr>
          <p:cNvSpPr txBox="1">
            <a:spLocks/>
          </p:cNvSpPr>
          <p:nvPr>
            <p:custDataLst>
              <p:tags r:id="rId15"/>
            </p:custDataLst>
          </p:nvPr>
        </p:nvSpPr>
        <p:spPr>
          <a:xfrm>
            <a:off x="8199147" y="1726972"/>
            <a:ext cx="3392778" cy="1292662"/>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For requests with an initial energization date in 2026,</a:t>
            </a:r>
            <a:r>
              <a:rPr lang="en-US" sz="1400"/>
              <a:t> studies and agreements must have been completed through the existing PGRR115 process</a:t>
            </a:r>
          </a:p>
        </p:txBody>
      </p:sp>
      <p:sp>
        <p:nvSpPr>
          <p:cNvPr id="24" name="TextBox 23">
            <a:extLst>
              <a:ext uri="{FF2B5EF4-FFF2-40B4-BE49-F238E27FC236}">
                <a16:creationId xmlns:a16="http://schemas.microsoft.com/office/drawing/2014/main" id="{E0160694-81AB-1A93-89F3-476B8ECAA88A}"/>
              </a:ext>
            </a:extLst>
          </p:cNvPr>
          <p:cNvSpPr txBox="1">
            <a:spLocks/>
          </p:cNvSpPr>
          <p:nvPr>
            <p:custDataLst>
              <p:tags r:id="rId16"/>
            </p:custDataLst>
          </p:nvPr>
        </p:nvSpPr>
        <p:spPr>
          <a:xfrm>
            <a:off x="8199147" y="3304884"/>
            <a:ext cx="3392778" cy="1292662"/>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Requests with an initial energization date in Q2 2027 or earlier that have not completed all studies and agreements </a:t>
            </a:r>
            <a:r>
              <a:rPr lang="en-US" sz="1400"/>
              <a:t>will go through Batch Zero A study process, to be completed in Q2 2026</a:t>
            </a:r>
          </a:p>
        </p:txBody>
      </p:sp>
      <p:sp>
        <p:nvSpPr>
          <p:cNvPr id="25" name="TextBox 24">
            <a:extLst>
              <a:ext uri="{FF2B5EF4-FFF2-40B4-BE49-F238E27FC236}">
                <a16:creationId xmlns:a16="http://schemas.microsoft.com/office/drawing/2014/main" id="{CCD6F188-ADFF-7A71-8161-A8E8DC03DEC7}"/>
              </a:ext>
            </a:extLst>
          </p:cNvPr>
          <p:cNvSpPr txBox="1">
            <a:spLocks/>
          </p:cNvSpPr>
          <p:nvPr>
            <p:custDataLst>
              <p:tags r:id="rId17"/>
            </p:custDataLst>
          </p:nvPr>
        </p:nvSpPr>
        <p:spPr>
          <a:xfrm>
            <a:off x="8199147" y="4803671"/>
            <a:ext cx="3392778" cy="1292662"/>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Requests with an initial energization date in Q3 2027 or later or requests with a prior initial energization date that have not completed agreements </a:t>
            </a:r>
            <a:r>
              <a:rPr lang="en-US" sz="1400"/>
              <a:t>will go through Batch Zero B study process, to be completed by Q1 2027</a:t>
            </a:r>
          </a:p>
        </p:txBody>
      </p:sp>
      <p:cxnSp>
        <p:nvCxnSpPr>
          <p:cNvPr id="26" name="Straight Connector 25">
            <a:extLst>
              <a:ext uri="{FF2B5EF4-FFF2-40B4-BE49-F238E27FC236}">
                <a16:creationId xmlns:a16="http://schemas.microsoft.com/office/drawing/2014/main" id="{B7DEE625-B648-3080-4003-98D5E91DBB0D}"/>
              </a:ext>
            </a:extLst>
          </p:cNvPr>
          <p:cNvCxnSpPr/>
          <p:nvPr>
            <p:custDataLst>
              <p:tags r:id="rId18"/>
            </p:custDataLst>
          </p:nvPr>
        </p:nvCxnSpPr>
        <p:spPr>
          <a:xfrm>
            <a:off x="3684443" y="1568723"/>
            <a:ext cx="790748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9AAAE5-7D92-9B98-3FFF-280302A8AD25}"/>
              </a:ext>
            </a:extLst>
          </p:cNvPr>
          <p:cNvCxnSpPr>
            <a:cxnSpLocks/>
          </p:cNvCxnSpPr>
          <p:nvPr>
            <p:custDataLst>
              <p:tags r:id="rId19"/>
            </p:custDataLst>
          </p:nvPr>
        </p:nvCxnSpPr>
        <p:spPr>
          <a:xfrm>
            <a:off x="3684443" y="2357679"/>
            <a:ext cx="4286740" cy="0"/>
          </a:xfrm>
          <a:prstGeom prst="line">
            <a:avLst/>
          </a:prstGeom>
          <a:ln w="6350" cap="flat">
            <a:solidFill>
              <a:srgbClr val="7F7F7F"/>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79CDBDD-F459-85B9-C403-7E7B2C031B66}"/>
              </a:ext>
            </a:extLst>
          </p:cNvPr>
          <p:cNvCxnSpPr/>
          <p:nvPr>
            <p:custDataLst>
              <p:tags r:id="rId20"/>
            </p:custDataLst>
          </p:nvPr>
        </p:nvCxnSpPr>
        <p:spPr>
          <a:xfrm>
            <a:off x="3684443" y="3146635"/>
            <a:ext cx="7907482"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CD7176-DF75-8DD8-760B-CA70AE511AED}"/>
              </a:ext>
            </a:extLst>
          </p:cNvPr>
          <p:cNvCxnSpPr>
            <a:cxnSpLocks/>
          </p:cNvCxnSpPr>
          <p:nvPr>
            <p:custDataLst>
              <p:tags r:id="rId21"/>
            </p:custDataLst>
          </p:nvPr>
        </p:nvCxnSpPr>
        <p:spPr>
          <a:xfrm>
            <a:off x="3684443" y="3935591"/>
            <a:ext cx="4286740" cy="0"/>
          </a:xfrm>
          <a:prstGeom prst="line">
            <a:avLst/>
          </a:prstGeom>
          <a:ln w="6350" cap="flat">
            <a:solidFill>
              <a:srgbClr val="7F7F7F"/>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262937-4288-79D5-776D-CDE49F851F61}"/>
              </a:ext>
            </a:extLst>
          </p:cNvPr>
          <p:cNvCxnSpPr/>
          <p:nvPr>
            <p:custDataLst>
              <p:tags r:id="rId22"/>
            </p:custDataLst>
          </p:nvPr>
        </p:nvCxnSpPr>
        <p:spPr>
          <a:xfrm>
            <a:off x="3684443" y="4724547"/>
            <a:ext cx="7907482"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7169D42-77FB-E21F-FF99-BBC16819F887}"/>
              </a:ext>
            </a:extLst>
          </p:cNvPr>
          <p:cNvSpPr/>
          <p:nvPr/>
        </p:nvSpPr>
        <p:spPr>
          <a:xfrm>
            <a:off x="508000" y="1259002"/>
            <a:ext cx="2724801" cy="4821701"/>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2" name="TextBox 31">
            <a:extLst>
              <a:ext uri="{FF2B5EF4-FFF2-40B4-BE49-F238E27FC236}">
                <a16:creationId xmlns:a16="http://schemas.microsoft.com/office/drawing/2014/main" id="{0806B9EB-76D0-0A5A-3AE1-7340B49B4452}"/>
              </a:ext>
            </a:extLst>
          </p:cNvPr>
          <p:cNvSpPr txBox="1">
            <a:spLocks/>
          </p:cNvSpPr>
          <p:nvPr>
            <p:custDataLst>
              <p:tags r:id="rId23"/>
            </p:custDataLst>
          </p:nvPr>
        </p:nvSpPr>
        <p:spPr>
          <a:xfrm>
            <a:off x="600075" y="1386992"/>
            <a:ext cx="2464534" cy="24622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Regulatory guidance</a:t>
            </a:r>
          </a:p>
        </p:txBody>
      </p:sp>
      <p:sp>
        <p:nvSpPr>
          <p:cNvPr id="33" name="TextBox 32">
            <a:extLst>
              <a:ext uri="{FF2B5EF4-FFF2-40B4-BE49-F238E27FC236}">
                <a16:creationId xmlns:a16="http://schemas.microsoft.com/office/drawing/2014/main" id="{A359C173-CED9-548C-CD13-A004B875C095}"/>
              </a:ext>
            </a:extLst>
          </p:cNvPr>
          <p:cNvSpPr txBox="1">
            <a:spLocks/>
          </p:cNvSpPr>
          <p:nvPr>
            <p:custDataLst>
              <p:tags r:id="rId24"/>
            </p:custDataLst>
          </p:nvPr>
        </p:nvSpPr>
        <p:spPr>
          <a:xfrm>
            <a:off x="600075" y="1813751"/>
            <a:ext cx="2324914" cy="250068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100000"/>
              </a:spcBef>
            </a:pPr>
            <a:r>
              <a:rPr lang="en-US" dirty="0"/>
              <a:t>Final release date of PUCT implementation guidance for SB6 (rule 58481) is yet to be announced</a:t>
            </a:r>
          </a:p>
          <a:p>
            <a:pPr>
              <a:spcBef>
                <a:spcPct val="100000"/>
              </a:spcBef>
            </a:pPr>
            <a:r>
              <a:rPr lang="en-US" dirty="0"/>
              <a:t>Proposed Batch Zero B is linked to 58481, so timing is difficult to establish in the interim</a:t>
            </a:r>
          </a:p>
        </p:txBody>
      </p:sp>
      <p:sp>
        <p:nvSpPr>
          <p:cNvPr id="34" name="TextBox 33">
            <a:extLst>
              <a:ext uri="{FF2B5EF4-FFF2-40B4-BE49-F238E27FC236}">
                <a16:creationId xmlns:a16="http://schemas.microsoft.com/office/drawing/2014/main" id="{9A355642-9972-3D36-F38C-78E1407E470C}"/>
              </a:ext>
            </a:extLst>
          </p:cNvPr>
          <p:cNvSpPr txBox="1"/>
          <p:nvPr>
            <p:custDataLst>
              <p:tags r:id="rId25"/>
            </p:custDataLst>
          </p:nvPr>
        </p:nvSpPr>
        <p:spPr>
          <a:xfrm>
            <a:off x="3684444" y="5513502"/>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May 1, 2027</a:t>
            </a:r>
          </a:p>
        </p:txBody>
      </p:sp>
      <p:sp>
        <p:nvSpPr>
          <p:cNvPr id="35" name="TextBox 34">
            <a:extLst>
              <a:ext uri="{FF2B5EF4-FFF2-40B4-BE49-F238E27FC236}">
                <a16:creationId xmlns:a16="http://schemas.microsoft.com/office/drawing/2014/main" id="{07DCE62B-3817-5309-FC01-C492F064BD60}"/>
              </a:ext>
            </a:extLst>
          </p:cNvPr>
          <p:cNvSpPr txBox="1"/>
          <p:nvPr>
            <p:custDataLst>
              <p:tags r:id="rId26"/>
            </p:custDataLst>
          </p:nvPr>
        </p:nvSpPr>
        <p:spPr>
          <a:xfrm>
            <a:off x="5334521" y="5513502"/>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Q4 2027</a:t>
            </a:r>
          </a:p>
        </p:txBody>
      </p:sp>
      <p:cxnSp>
        <p:nvCxnSpPr>
          <p:cNvPr id="36" name="Straight Connector 35">
            <a:extLst>
              <a:ext uri="{FF2B5EF4-FFF2-40B4-BE49-F238E27FC236}">
                <a16:creationId xmlns:a16="http://schemas.microsoft.com/office/drawing/2014/main" id="{DC04EFCE-8FDC-6AEC-68B9-CF58E1B8580E}"/>
              </a:ext>
            </a:extLst>
          </p:cNvPr>
          <p:cNvCxnSpPr>
            <a:cxnSpLocks/>
          </p:cNvCxnSpPr>
          <p:nvPr>
            <p:custDataLst>
              <p:tags r:id="rId27"/>
            </p:custDataLst>
          </p:nvPr>
        </p:nvCxnSpPr>
        <p:spPr>
          <a:xfrm>
            <a:off x="3684443" y="5450002"/>
            <a:ext cx="4286740" cy="0"/>
          </a:xfrm>
          <a:prstGeom prst="line">
            <a:avLst/>
          </a:prstGeom>
          <a:ln w="6350" cap="flat">
            <a:solidFill>
              <a:srgbClr val="7F7F7F"/>
            </a:solidFill>
            <a:prstDash val="dash"/>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421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DCC2-FC33-2AA8-CFEC-392139B701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CEC2F44-7439-6C4D-D10D-40A0EAAD47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8CEC2F44-7439-6C4D-D10D-40A0EAAD47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935DCA-933A-D29A-AFA2-0098BDA62449}"/>
              </a:ext>
            </a:extLst>
          </p:cNvPr>
          <p:cNvSpPr>
            <a:spLocks noGrp="1"/>
          </p:cNvSpPr>
          <p:nvPr>
            <p:ph type="title"/>
          </p:nvPr>
        </p:nvSpPr>
        <p:spPr/>
        <p:txBody>
          <a:bodyPr vert="horz"/>
          <a:lstStyle/>
          <a:p>
            <a:r>
              <a:rPr lang="en-US" dirty="0"/>
              <a:t>Inclusion Criteria for Batch Zero A</a:t>
            </a:r>
          </a:p>
        </p:txBody>
      </p:sp>
      <p:graphicFrame>
        <p:nvGraphicFramePr>
          <p:cNvPr id="5" name="Content Placeholder 4">
            <a:extLst>
              <a:ext uri="{FF2B5EF4-FFF2-40B4-BE49-F238E27FC236}">
                <a16:creationId xmlns:a16="http://schemas.microsoft.com/office/drawing/2014/main" id="{2BBDFEEF-BE46-7A2C-5C31-8E84B47999A3}"/>
              </a:ext>
            </a:extLst>
          </p:cNvPr>
          <p:cNvGraphicFramePr>
            <a:graphicFrameLocks noGrp="1"/>
          </p:cNvGraphicFramePr>
          <p:nvPr>
            <p:ph idx="1"/>
            <p:extLst>
              <p:ext uri="{D42A27DB-BD31-4B8C-83A1-F6EECF244321}">
                <p14:modId xmlns:p14="http://schemas.microsoft.com/office/powerpoint/2010/main" val="2201980631"/>
              </p:ext>
            </p:extLst>
          </p:nvPr>
        </p:nvGraphicFramePr>
        <p:xfrm>
          <a:off x="406402" y="955040"/>
          <a:ext cx="11379198" cy="5156200"/>
        </p:xfrm>
        <a:graphic>
          <a:graphicData uri="http://schemas.openxmlformats.org/drawingml/2006/table">
            <a:tbl>
              <a:tblPr firstRow="1" bandRow="1">
                <a:tableStyleId>{5C22544A-7EE6-4342-B048-85BDC9FD1C3A}</a:tableStyleId>
              </a:tblPr>
              <a:tblGrid>
                <a:gridCol w="6296548">
                  <a:extLst>
                    <a:ext uri="{9D8B030D-6E8A-4147-A177-3AD203B41FA5}">
                      <a16:colId xmlns:a16="http://schemas.microsoft.com/office/drawing/2014/main" val="1470594686"/>
                    </a:ext>
                  </a:extLst>
                </a:gridCol>
                <a:gridCol w="3570137">
                  <a:extLst>
                    <a:ext uri="{9D8B030D-6E8A-4147-A177-3AD203B41FA5}">
                      <a16:colId xmlns:a16="http://schemas.microsoft.com/office/drawing/2014/main" val="1779555138"/>
                    </a:ext>
                  </a:extLst>
                </a:gridCol>
                <a:gridCol w="1512513">
                  <a:extLst>
                    <a:ext uri="{9D8B030D-6E8A-4147-A177-3AD203B41FA5}">
                      <a16:colId xmlns:a16="http://schemas.microsoft.com/office/drawing/2014/main" val="188878997"/>
                    </a:ext>
                  </a:extLst>
                </a:gridCol>
              </a:tblGrid>
              <a:tr h="370840">
                <a:tc>
                  <a:txBody>
                    <a:bodyPr/>
                    <a:lstStyle/>
                    <a:p>
                      <a:r>
                        <a:rPr lang="en-US" sz="1400" dirty="0"/>
                        <a:t>If your Large Load project</a:t>
                      </a:r>
                    </a:p>
                  </a:txBody>
                  <a:tcPr/>
                </a:tc>
                <a:tc>
                  <a:txBody>
                    <a:bodyPr/>
                    <a:lstStyle/>
                    <a:p>
                      <a:r>
                        <a:rPr lang="en-US" sz="1400" dirty="0"/>
                        <a:t>Treatment of your project in Batch Zero A</a:t>
                      </a:r>
                    </a:p>
                  </a:txBody>
                  <a:tcPr/>
                </a:tc>
                <a:tc>
                  <a:txBody>
                    <a:bodyPr/>
                    <a:lstStyle/>
                    <a:p>
                      <a:pPr algn="r"/>
                      <a:r>
                        <a:rPr lang="en-US" sz="1400"/>
                        <a:t>Approximate MWs in this category*</a:t>
                      </a:r>
                    </a:p>
                  </a:txBody>
                  <a:tcPr/>
                </a:tc>
                <a:extLst>
                  <a:ext uri="{0D108BD9-81ED-4DB2-BD59-A6C34878D82A}">
                    <a16:rowId xmlns:a16="http://schemas.microsoft.com/office/drawing/2014/main" val="2079172792"/>
                  </a:ext>
                </a:extLst>
              </a:tr>
              <a:tr h="370840">
                <a:tc>
                  <a:txBody>
                    <a:bodyPr/>
                    <a:lstStyle/>
                    <a:p>
                      <a:r>
                        <a:rPr lang="en-US" sz="1400"/>
                        <a:t>Is Operational or Approved to Energize</a:t>
                      </a:r>
                    </a:p>
                  </a:txBody>
                  <a:tcPr/>
                </a:tc>
                <a:tc>
                  <a:txBody>
                    <a:bodyPr/>
                    <a:lstStyle/>
                    <a:p>
                      <a:r>
                        <a:rPr lang="en-US" sz="1400" dirty="0"/>
                        <a:t>Included and </a:t>
                      </a:r>
                      <a:r>
                        <a:rPr lang="en-US" sz="1400" u="sng" dirty="0"/>
                        <a:t>not</a:t>
                      </a:r>
                      <a:r>
                        <a:rPr lang="en-US" sz="1400" dirty="0"/>
                        <a:t> subject to assessment of load allocation, i.e. load is </a:t>
                      </a:r>
                      <a:r>
                        <a:rPr lang="en-US" sz="1400" u="sng" dirty="0"/>
                        <a:t>firm</a:t>
                      </a:r>
                    </a:p>
                  </a:txBody>
                  <a:tcPr/>
                </a:tc>
                <a:tc>
                  <a:txBody>
                    <a:bodyPr/>
                    <a:lstStyle/>
                    <a:p>
                      <a:pPr algn="r"/>
                      <a:r>
                        <a:rPr lang="en-US" sz="1400"/>
                        <a:t>8,223 MW</a:t>
                      </a:r>
                    </a:p>
                  </a:txBody>
                  <a:tcPr/>
                </a:tc>
                <a:extLst>
                  <a:ext uri="{0D108BD9-81ED-4DB2-BD59-A6C34878D82A}">
                    <a16:rowId xmlns:a16="http://schemas.microsoft.com/office/drawing/2014/main" val="594986730"/>
                  </a:ext>
                </a:extLst>
              </a:tr>
              <a:tr h="370840">
                <a:tc>
                  <a:txBody>
                    <a:bodyPr/>
                    <a:lstStyle/>
                    <a:p>
                      <a:r>
                        <a:rPr lang="en-US" sz="1400"/>
                        <a:t>Was exempt from the interim LLI process </a:t>
                      </a:r>
                      <a:r>
                        <a:rPr lang="en-US" sz="1400" b="1" u="sng"/>
                        <a:t>and</a:t>
                      </a:r>
                      <a:r>
                        <a:rPr lang="en-US" sz="1400" b="0" u="none"/>
                        <a:t> was included in an RPG or RTP study with a </a:t>
                      </a:r>
                      <a:r>
                        <a:rPr lang="en-US" sz="1400"/>
                        <a:t>requested an energization date before October 1, 2027</a:t>
                      </a:r>
                      <a:endParaRPr lang="en-US" sz="1400" u="sng"/>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Included and </a:t>
                      </a:r>
                      <a:r>
                        <a:rPr lang="en-US" sz="1400" u="sng" dirty="0"/>
                        <a:t>not</a:t>
                      </a:r>
                      <a:r>
                        <a:rPr lang="en-US" sz="1400" dirty="0"/>
                        <a:t> subject to assessment of load allocation, i.e. load is </a:t>
                      </a:r>
                      <a:r>
                        <a:rPr lang="en-US" sz="1400" u="sng" dirty="0"/>
                        <a:t>firm</a:t>
                      </a:r>
                    </a:p>
                  </a:txBody>
                  <a:tcPr/>
                </a:tc>
                <a:tc>
                  <a:txBody>
                    <a:bodyPr/>
                    <a:lstStyle/>
                    <a:p>
                      <a:pPr algn="r"/>
                      <a:r>
                        <a:rPr lang="en-US" sz="1400"/>
                        <a:t>17,437 MW</a:t>
                      </a:r>
                    </a:p>
                  </a:txBody>
                  <a:tcPr/>
                </a:tc>
                <a:extLst>
                  <a:ext uri="{0D108BD9-81ED-4DB2-BD59-A6C34878D82A}">
                    <a16:rowId xmlns:a16="http://schemas.microsoft.com/office/drawing/2014/main" val="2399380045"/>
                  </a:ext>
                </a:extLst>
              </a:tr>
              <a:tr h="370840">
                <a:tc>
                  <a:txBody>
                    <a:bodyPr/>
                    <a:lstStyle/>
                    <a:p>
                      <a:r>
                        <a:rPr lang="en-US" sz="1400"/>
                        <a:t>Met the criteria (approved steady state study and signed interconnection agreement) to be designated "must study" under the interim LLI process before December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Included and </a:t>
                      </a:r>
                      <a:r>
                        <a:rPr lang="en-US" sz="1400" u="sng" dirty="0"/>
                        <a:t>not</a:t>
                      </a:r>
                      <a:r>
                        <a:rPr lang="en-US" sz="1400" dirty="0"/>
                        <a:t> subject to assessment of load allocation, i.e. load is </a:t>
                      </a:r>
                      <a:r>
                        <a:rPr lang="en-US" sz="1400" u="sng" dirty="0"/>
                        <a:t>firm</a:t>
                      </a:r>
                    </a:p>
                  </a:txBody>
                  <a:tcPr/>
                </a:tc>
                <a:tc>
                  <a:txBody>
                    <a:bodyPr/>
                    <a:lstStyle/>
                    <a:p>
                      <a:pPr algn="r"/>
                      <a:r>
                        <a:rPr lang="en-US" sz="1400"/>
                        <a:t>4,666 MW</a:t>
                      </a:r>
                    </a:p>
                  </a:txBody>
                  <a:tcPr/>
                </a:tc>
                <a:extLst>
                  <a:ext uri="{0D108BD9-81ED-4DB2-BD59-A6C34878D82A}">
                    <a16:rowId xmlns:a16="http://schemas.microsoft.com/office/drawing/2014/main" val="53137721"/>
                  </a:ext>
                </a:extLst>
              </a:tr>
              <a:tr h="370840">
                <a:tc>
                  <a:txBody>
                    <a:bodyPr/>
                    <a:lstStyle/>
                    <a:p>
                      <a:r>
                        <a:rPr lang="en-US" sz="1400"/>
                        <a:t>Fulfilled the requirements in Planning Guide 9.4 (all LLIS studies complete) </a:t>
                      </a:r>
                      <a:r>
                        <a:rPr lang="en-US" sz="1400" b="1" u="sng"/>
                        <a:t>and</a:t>
                      </a:r>
                      <a:r>
                        <a:rPr lang="en-US" sz="1400" b="0" u="none"/>
                        <a:t> PG 9.5 (agreements, financial security, notice to proceed) before January 28, 2026</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Included and </a:t>
                      </a:r>
                      <a:r>
                        <a:rPr lang="en-US" sz="1400" u="sng" dirty="0"/>
                        <a:t>not</a:t>
                      </a:r>
                      <a:r>
                        <a:rPr lang="en-US" sz="1400" dirty="0"/>
                        <a:t> subject to assessment of load allocation, i.e. load is </a:t>
                      </a:r>
                      <a:r>
                        <a:rPr lang="en-US" sz="1400" u="sng" dirty="0"/>
                        <a:t>firm</a:t>
                      </a:r>
                    </a:p>
                  </a:txBody>
                  <a:tcPr/>
                </a:tc>
                <a:tc>
                  <a:txBody>
                    <a:bodyPr/>
                    <a:lstStyle/>
                    <a:p>
                      <a:pPr algn="r"/>
                      <a:r>
                        <a:rPr lang="en-US" sz="1400"/>
                        <a:t>8,471 MW</a:t>
                      </a:r>
                    </a:p>
                  </a:txBody>
                  <a:tcPr/>
                </a:tc>
                <a:extLst>
                  <a:ext uri="{0D108BD9-81ED-4DB2-BD59-A6C34878D82A}">
                    <a16:rowId xmlns:a16="http://schemas.microsoft.com/office/drawing/2014/main" val="811066551"/>
                  </a:ext>
                </a:extLst>
              </a:tr>
              <a:tr h="370840">
                <a:tc>
                  <a:txBody>
                    <a:bodyPr/>
                    <a:lstStyle/>
                    <a:p>
                      <a:r>
                        <a:rPr lang="en-US" sz="1400"/>
                        <a:t>Has requested an energization date on or before June 30, 2027 </a:t>
                      </a:r>
                      <a:r>
                        <a:rPr lang="en-US" sz="1400" b="1" u="sng"/>
                        <a:t>and</a:t>
                      </a:r>
                      <a:r>
                        <a:rPr lang="en-US" sz="1400" b="0" u="none"/>
                        <a:t> has a steady state study approved before January 28, 2026</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Included and </a:t>
                      </a:r>
                      <a:r>
                        <a:rPr lang="en-US" sz="1400" u="sng" dirty="0"/>
                        <a:t>subject to assessment of load allocation</a:t>
                      </a:r>
                    </a:p>
                  </a:txBody>
                  <a:tcPr/>
                </a:tc>
                <a:tc>
                  <a:txBody>
                    <a:bodyPr/>
                    <a:lstStyle/>
                    <a:p>
                      <a:pPr algn="r"/>
                      <a:r>
                        <a:rPr lang="en-US" sz="1400"/>
                        <a:t>8,224 MW</a:t>
                      </a:r>
                    </a:p>
                  </a:txBody>
                  <a:tcPr/>
                </a:tc>
                <a:extLst>
                  <a:ext uri="{0D108BD9-81ED-4DB2-BD59-A6C34878D82A}">
                    <a16:rowId xmlns:a16="http://schemas.microsoft.com/office/drawing/2014/main" val="2268459361"/>
                  </a:ext>
                </a:extLst>
              </a:tr>
              <a:tr h="370840">
                <a:tc>
                  <a:txBody>
                    <a:bodyPr/>
                    <a:lstStyle/>
                    <a:p>
                      <a:r>
                        <a:rPr lang="en-US" sz="1400"/>
                        <a:t>Started the LLI study process but does not meet the above criteria</a:t>
                      </a:r>
                    </a:p>
                  </a:txBody>
                  <a:tcPr/>
                </a:tc>
                <a:tc>
                  <a:txBody>
                    <a:bodyPr/>
                    <a:lstStyle/>
                    <a:p>
                      <a:r>
                        <a:rPr lang="en-US" sz="1400" dirty="0"/>
                        <a:t>Not included</a:t>
                      </a:r>
                    </a:p>
                  </a:txBody>
                  <a:tcPr/>
                </a:tc>
                <a:tc>
                  <a:txBody>
                    <a:bodyPr/>
                    <a:lstStyle/>
                    <a:p>
                      <a:pPr algn="r"/>
                      <a:r>
                        <a:rPr lang="en-US" sz="1400"/>
                        <a:t>59,411 MW</a:t>
                      </a:r>
                    </a:p>
                  </a:txBody>
                  <a:tcPr/>
                </a:tc>
                <a:extLst>
                  <a:ext uri="{0D108BD9-81ED-4DB2-BD59-A6C34878D82A}">
                    <a16:rowId xmlns:a16="http://schemas.microsoft.com/office/drawing/2014/main" val="2158387500"/>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400"/>
                        <a:t>Was exempt from the interim LLI process </a:t>
                      </a:r>
                      <a:r>
                        <a:rPr lang="en-US" sz="1400" b="1" u="sng"/>
                        <a:t>and</a:t>
                      </a:r>
                      <a:r>
                        <a:rPr lang="en-US" sz="1400" b="0" u="none"/>
                        <a:t> was included in an RPG or RTP study with a </a:t>
                      </a:r>
                      <a:r>
                        <a:rPr lang="en-US" sz="1400"/>
                        <a:t>requested an energization date on after October 1, 2027</a:t>
                      </a:r>
                      <a:endParaRPr lang="en-US" sz="1400" u="sng"/>
                    </a:p>
                  </a:txBody>
                  <a:tcPr/>
                </a:tc>
                <a:tc>
                  <a:txBody>
                    <a:bodyPr/>
                    <a:lstStyle/>
                    <a:p>
                      <a:r>
                        <a:rPr lang="en-US" sz="1400"/>
                        <a:t>Not included</a:t>
                      </a:r>
                    </a:p>
                  </a:txBody>
                  <a:tcPr/>
                </a:tc>
                <a:tc>
                  <a:txBody>
                    <a:bodyPr/>
                    <a:lstStyle/>
                    <a:p>
                      <a:pPr algn="r"/>
                      <a:r>
                        <a:rPr lang="en-US" sz="1400"/>
                        <a:t>38,211 MW</a:t>
                      </a:r>
                    </a:p>
                    <a:p>
                      <a:pPr algn="r"/>
                      <a:endParaRPr lang="en-US" sz="1400"/>
                    </a:p>
                  </a:txBody>
                  <a:tcPr/>
                </a:tc>
                <a:extLst>
                  <a:ext uri="{0D108BD9-81ED-4DB2-BD59-A6C34878D82A}">
                    <a16:rowId xmlns:a16="http://schemas.microsoft.com/office/drawing/2014/main" val="3500792105"/>
                  </a:ext>
                </a:extLst>
              </a:tr>
              <a:tr h="370840">
                <a:tc>
                  <a:txBody>
                    <a:bodyPr/>
                    <a:lstStyle/>
                    <a:p>
                      <a:r>
                        <a:rPr lang="en-US" sz="1400"/>
                        <a:t>Has a LLI number but has not started the study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Not included</a:t>
                      </a:r>
                    </a:p>
                    <a:p>
                      <a:endParaRPr lang="en-US" sz="1400"/>
                    </a:p>
                  </a:txBody>
                  <a:tcPr/>
                </a:tc>
                <a:tc>
                  <a:txBody>
                    <a:bodyPr/>
                    <a:lstStyle/>
                    <a:p>
                      <a:pPr algn="r"/>
                      <a:r>
                        <a:rPr lang="en-US" sz="1400" dirty="0"/>
                        <a:t>139,252 MW</a:t>
                      </a:r>
                    </a:p>
                  </a:txBody>
                  <a:tcPr/>
                </a:tc>
                <a:extLst>
                  <a:ext uri="{0D108BD9-81ED-4DB2-BD59-A6C34878D82A}">
                    <a16:rowId xmlns:a16="http://schemas.microsoft.com/office/drawing/2014/main" val="2677103414"/>
                  </a:ext>
                </a:extLst>
              </a:tr>
            </a:tbl>
          </a:graphicData>
        </a:graphic>
      </p:graphicFrame>
      <p:sp>
        <p:nvSpPr>
          <p:cNvPr id="4" name="Slide Number Placeholder 5">
            <a:extLst>
              <a:ext uri="{FF2B5EF4-FFF2-40B4-BE49-F238E27FC236}">
                <a16:creationId xmlns:a16="http://schemas.microsoft.com/office/drawing/2014/main" id="{FCCCD903-CA93-684D-88AB-16A5B66980F3}"/>
              </a:ext>
            </a:extLst>
          </p:cNvPr>
          <p:cNvSpPr>
            <a:spLocks noGrp="1"/>
          </p:cNvSpPr>
          <p:nvPr>
            <p:ph type="sldNum" sz="quarter" idx="4"/>
          </p:nvPr>
        </p:nvSpPr>
        <p:spPr/>
        <p:txBody>
          <a:bodyPr/>
          <a:lstStyle/>
          <a:p>
            <a:fld id="{1D93BD3E-1E9A-4970-A6F7-E7AC52762E0C}" type="slidenum">
              <a:rPr lang="en-US" smtClean="0"/>
              <a:pPr/>
              <a:t>18</a:t>
            </a:fld>
            <a:endParaRPr lang="en-US"/>
          </a:p>
        </p:txBody>
      </p:sp>
      <p:sp>
        <p:nvSpPr>
          <p:cNvPr id="3" name="TextBox 2">
            <a:extLst>
              <a:ext uri="{FF2B5EF4-FFF2-40B4-BE49-F238E27FC236}">
                <a16:creationId xmlns:a16="http://schemas.microsoft.com/office/drawing/2014/main" id="{0F5F2E9F-9E83-770E-E658-2696CFC2C9C5}"/>
              </a:ext>
            </a:extLst>
          </p:cNvPr>
          <p:cNvSpPr txBox="1"/>
          <p:nvPr/>
        </p:nvSpPr>
        <p:spPr>
          <a:xfrm>
            <a:off x="2303296" y="6548358"/>
            <a:ext cx="9075907" cy="246221"/>
          </a:xfrm>
          <a:prstGeom prst="rect">
            <a:avLst/>
          </a:prstGeom>
          <a:noFill/>
        </p:spPr>
        <p:txBody>
          <a:bodyPr wrap="square" rtlCol="0">
            <a:spAutoFit/>
          </a:bodyPr>
          <a:lstStyle/>
          <a:p>
            <a:pPr algn="r"/>
            <a:r>
              <a:rPr lang="en-US" sz="1000" dirty="0"/>
              <a:t>* Based on information submitted to ERCOT as of January 29, 2026</a:t>
            </a:r>
          </a:p>
        </p:txBody>
      </p:sp>
    </p:spTree>
    <p:extLst>
      <p:ext uri="{BB962C8B-B14F-4D97-AF65-F5344CB8AC3E}">
        <p14:creationId xmlns:p14="http://schemas.microsoft.com/office/powerpoint/2010/main" val="130637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CDBA5E0-2FDF-8F7C-6A91-511B9455C71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2CDBA5E0-2FDF-8F7C-6A91-511B9455C7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C0C5F93-7937-F365-5AB4-D131CDD7FC9F}"/>
              </a:ext>
            </a:extLst>
          </p:cNvPr>
          <p:cNvSpPr>
            <a:spLocks noGrp="1"/>
          </p:cNvSpPr>
          <p:nvPr>
            <p:ph type="title"/>
          </p:nvPr>
        </p:nvSpPr>
        <p:spPr/>
        <p:txBody>
          <a:bodyPr vert="horz"/>
          <a:lstStyle/>
          <a:p>
            <a:r>
              <a:rPr lang="en-US" dirty="0"/>
              <a:t>Inclusion Criteria for Batch Zero B</a:t>
            </a:r>
          </a:p>
        </p:txBody>
      </p:sp>
      <p:graphicFrame>
        <p:nvGraphicFramePr>
          <p:cNvPr id="5" name="Content Placeholder 4">
            <a:extLst>
              <a:ext uri="{FF2B5EF4-FFF2-40B4-BE49-F238E27FC236}">
                <a16:creationId xmlns:a16="http://schemas.microsoft.com/office/drawing/2014/main" id="{CB06B2DD-C0A2-877F-AAF9-F75EA93302DC}"/>
              </a:ext>
            </a:extLst>
          </p:cNvPr>
          <p:cNvGraphicFramePr>
            <a:graphicFrameLocks noGrp="1"/>
          </p:cNvGraphicFramePr>
          <p:nvPr>
            <p:ph idx="1"/>
            <p:extLst>
              <p:ext uri="{D42A27DB-BD31-4B8C-83A1-F6EECF244321}">
                <p14:modId xmlns:p14="http://schemas.microsoft.com/office/powerpoint/2010/main" val="163958833"/>
              </p:ext>
            </p:extLst>
          </p:nvPr>
        </p:nvGraphicFramePr>
        <p:xfrm>
          <a:off x="406400" y="1008490"/>
          <a:ext cx="11379198" cy="5115560"/>
        </p:xfrm>
        <a:graphic>
          <a:graphicData uri="http://schemas.openxmlformats.org/drawingml/2006/table">
            <a:tbl>
              <a:tblPr firstRow="1" bandRow="1">
                <a:tableStyleId>{5C22544A-7EE6-4342-B048-85BDC9FD1C3A}</a:tableStyleId>
              </a:tblPr>
              <a:tblGrid>
                <a:gridCol w="3528602">
                  <a:extLst>
                    <a:ext uri="{9D8B030D-6E8A-4147-A177-3AD203B41FA5}">
                      <a16:colId xmlns:a16="http://schemas.microsoft.com/office/drawing/2014/main" val="1470594686"/>
                    </a:ext>
                  </a:extLst>
                </a:gridCol>
                <a:gridCol w="6338083">
                  <a:extLst>
                    <a:ext uri="{9D8B030D-6E8A-4147-A177-3AD203B41FA5}">
                      <a16:colId xmlns:a16="http://schemas.microsoft.com/office/drawing/2014/main" val="1779555138"/>
                    </a:ext>
                  </a:extLst>
                </a:gridCol>
                <a:gridCol w="1512513">
                  <a:extLst>
                    <a:ext uri="{9D8B030D-6E8A-4147-A177-3AD203B41FA5}">
                      <a16:colId xmlns:a16="http://schemas.microsoft.com/office/drawing/2014/main" val="188878997"/>
                    </a:ext>
                  </a:extLst>
                </a:gridCol>
              </a:tblGrid>
              <a:tr h="370840">
                <a:tc>
                  <a:txBody>
                    <a:bodyPr/>
                    <a:lstStyle/>
                    <a:p>
                      <a:r>
                        <a:rPr lang="en-US" sz="1400" dirty="0"/>
                        <a:t>If your Large Load project</a:t>
                      </a:r>
                    </a:p>
                  </a:txBody>
                  <a:tcPr/>
                </a:tc>
                <a:tc>
                  <a:txBody>
                    <a:bodyPr/>
                    <a:lstStyle/>
                    <a:p>
                      <a:r>
                        <a:rPr lang="en-US" sz="1400" dirty="0"/>
                        <a:t>Treatment of your project in Batch Zero B</a:t>
                      </a:r>
                    </a:p>
                  </a:txBody>
                  <a:tcPr/>
                </a:tc>
                <a:tc>
                  <a:txBody>
                    <a:bodyPr/>
                    <a:lstStyle/>
                    <a:p>
                      <a:pPr algn="r"/>
                      <a:r>
                        <a:rPr lang="en-US" sz="1400"/>
                        <a:t>Approximate MWs in this category*</a:t>
                      </a:r>
                    </a:p>
                  </a:txBody>
                  <a:tcPr/>
                </a:tc>
                <a:extLst>
                  <a:ext uri="{0D108BD9-81ED-4DB2-BD59-A6C34878D82A}">
                    <a16:rowId xmlns:a16="http://schemas.microsoft.com/office/drawing/2014/main" val="2079172792"/>
                  </a:ext>
                </a:extLst>
              </a:tr>
              <a:tr h="370840">
                <a:tc>
                  <a:txBody>
                    <a:bodyPr/>
                    <a:lstStyle/>
                    <a:p>
                      <a:r>
                        <a:rPr lang="en-US" sz="1300" dirty="0"/>
                        <a:t>Is Operational or Approved to Energize</a:t>
                      </a:r>
                    </a:p>
                  </a:txBody>
                  <a:tcPr/>
                </a:tc>
                <a:tc>
                  <a:txBody>
                    <a:bodyPr/>
                    <a:lstStyle/>
                    <a:p>
                      <a:r>
                        <a:rPr lang="en-US" sz="1300" dirty="0"/>
                        <a:t>Included and </a:t>
                      </a:r>
                      <a:r>
                        <a:rPr lang="en-US" sz="1300" u="sng" dirty="0"/>
                        <a:t>not</a:t>
                      </a:r>
                      <a:r>
                        <a:rPr lang="en-US" sz="1300" dirty="0"/>
                        <a:t> subject to assessment of load allocation, i.e. load is </a:t>
                      </a:r>
                      <a:r>
                        <a:rPr lang="en-US" sz="1300" u="sng" dirty="0"/>
                        <a:t>firm</a:t>
                      </a:r>
                      <a:endParaRPr lang="en-US" sz="1300" dirty="0"/>
                    </a:p>
                  </a:txBody>
                  <a:tcPr/>
                </a:tc>
                <a:tc>
                  <a:txBody>
                    <a:bodyPr/>
                    <a:lstStyle/>
                    <a:p>
                      <a:pPr algn="r"/>
                      <a:r>
                        <a:rPr lang="en-US" sz="1300"/>
                        <a:t>8,223 MW</a:t>
                      </a:r>
                    </a:p>
                  </a:txBody>
                  <a:tcPr/>
                </a:tc>
                <a:extLst>
                  <a:ext uri="{0D108BD9-81ED-4DB2-BD59-A6C34878D82A}">
                    <a16:rowId xmlns:a16="http://schemas.microsoft.com/office/drawing/2014/main" val="594986730"/>
                  </a:ext>
                </a:extLst>
              </a:tr>
              <a:tr h="370840">
                <a:tc>
                  <a:txBody>
                    <a:bodyPr/>
                    <a:lstStyle/>
                    <a:p>
                      <a:r>
                        <a:rPr lang="en-US" sz="1300" dirty="0"/>
                        <a:t>Was included in Batch Zero A </a:t>
                      </a:r>
                      <a:r>
                        <a:rPr lang="en-US" sz="1300" u="sng" dirty="0"/>
                        <a:t>regardless of whether the project was subject to reallocation</a:t>
                      </a:r>
                    </a:p>
                  </a:txBody>
                  <a:tcPr/>
                </a:tc>
                <a:tc>
                  <a:txBody>
                    <a:bodyPr/>
                    <a:lstStyle/>
                    <a:p>
                      <a:pPr marL="285750" indent="-285750">
                        <a:buFont typeface="Arial" panose="020B0604020202020204" pitchFamily="34" charset="0"/>
                        <a:buChar char="•"/>
                      </a:pPr>
                      <a:r>
                        <a:rPr lang="en-US" sz="1300" b="1" dirty="0"/>
                        <a:t>Included and not subject to assessment of load allocation (firm) </a:t>
                      </a:r>
                      <a:r>
                        <a:rPr lang="en-US" sz="1300" dirty="0"/>
                        <a:t>if project meets 58481 “interconnection agreement” requirements before the start of Batch Zero B</a:t>
                      </a:r>
                    </a:p>
                    <a:p>
                      <a:pPr marL="285750" indent="-285750">
                        <a:buFont typeface="Arial" panose="020B0604020202020204" pitchFamily="34" charset="0"/>
                        <a:buChar char="•"/>
                      </a:pPr>
                      <a:r>
                        <a:rPr lang="en-US" sz="1300" b="1" dirty="0"/>
                        <a:t>Included and subject to assessment of load allocation</a:t>
                      </a:r>
                      <a:r>
                        <a:rPr lang="en-US" sz="1300" dirty="0"/>
                        <a:t> if project meets 58481 “intermediate agreements” requirements before the start of Batch Zero B</a:t>
                      </a:r>
                    </a:p>
                    <a:p>
                      <a:pPr marL="285750" indent="-285750">
                        <a:buFont typeface="Arial" panose="020B0604020202020204" pitchFamily="34" charset="0"/>
                        <a:buChar char="•"/>
                      </a:pPr>
                      <a:r>
                        <a:rPr lang="en-US" sz="1300" b="1" dirty="0"/>
                        <a:t>Not included </a:t>
                      </a:r>
                      <a:r>
                        <a:rPr lang="en-US" sz="1300" dirty="0"/>
                        <a:t>if project does not meet either above requirement</a:t>
                      </a:r>
                    </a:p>
                  </a:txBody>
                  <a:tcPr/>
                </a:tc>
                <a:tc>
                  <a:txBody>
                    <a:bodyPr/>
                    <a:lstStyle/>
                    <a:p>
                      <a:pPr algn="r"/>
                      <a:r>
                        <a:rPr lang="en-US" sz="1300" i="1"/>
                        <a:t>Up to**</a:t>
                      </a:r>
                    </a:p>
                    <a:p>
                      <a:pPr algn="r"/>
                      <a:r>
                        <a:rPr lang="en-US" sz="1300"/>
                        <a:t>38,798 MW</a:t>
                      </a:r>
                    </a:p>
                  </a:txBody>
                  <a:tcPr/>
                </a:tc>
                <a:extLst>
                  <a:ext uri="{0D108BD9-81ED-4DB2-BD59-A6C34878D82A}">
                    <a16:rowId xmlns:a16="http://schemas.microsoft.com/office/drawing/2014/main" val="2399380045"/>
                  </a:ext>
                </a:extLst>
              </a:tr>
              <a:tr h="370840">
                <a:tc>
                  <a:txBody>
                    <a:bodyPr/>
                    <a:lstStyle/>
                    <a:p>
                      <a:r>
                        <a:rPr lang="en-US" sz="1300" dirty="0"/>
                        <a:t>Was exempt from the interim LLI process </a:t>
                      </a:r>
                      <a:r>
                        <a:rPr lang="en-US" sz="1300" b="1" u="sng" dirty="0"/>
                        <a:t>and</a:t>
                      </a:r>
                      <a:r>
                        <a:rPr lang="en-US" sz="1300" b="0" u="none" dirty="0"/>
                        <a:t> was included in an RPG or RTP study </a:t>
                      </a:r>
                      <a:r>
                        <a:rPr lang="en-US" sz="1300" b="1" u="sng" dirty="0"/>
                        <a:t>and</a:t>
                      </a:r>
                      <a:r>
                        <a:rPr lang="en-US" sz="1300" b="0" u="none" dirty="0"/>
                        <a:t> did not meet criteria for inclusion in Batch Zero A</a:t>
                      </a:r>
                      <a:endParaRPr lang="en-US" sz="1300" dirty="0"/>
                    </a:p>
                  </a:txBody>
                  <a:tcPr/>
                </a:tc>
                <a:tc>
                  <a:txBody>
                    <a:bodyPr/>
                    <a:lstStyle/>
                    <a:p>
                      <a:pPr marL="285750" indent="-285750">
                        <a:buFont typeface="Arial" panose="020B0604020202020204" pitchFamily="34" charset="0"/>
                        <a:buChar char="•"/>
                      </a:pPr>
                      <a:r>
                        <a:rPr lang="en-US" sz="1300" b="1" dirty="0"/>
                        <a:t>Included and not subject to assessment of load allocation (firm) </a:t>
                      </a:r>
                      <a:r>
                        <a:rPr lang="en-US" sz="1300" dirty="0"/>
                        <a:t>if project meets 58481 “interconnection agreement” requirements before the start of Batch Zero B</a:t>
                      </a:r>
                    </a:p>
                    <a:p>
                      <a:pPr marL="285750" indent="-285750">
                        <a:buFont typeface="Arial" panose="020B0604020202020204" pitchFamily="34" charset="0"/>
                        <a:buChar char="•"/>
                      </a:pPr>
                      <a:r>
                        <a:rPr lang="en-US" sz="1300" b="1" dirty="0"/>
                        <a:t>Included and subject to assessment of load allocation</a:t>
                      </a:r>
                      <a:r>
                        <a:rPr lang="en-US" sz="1300" dirty="0"/>
                        <a:t> if project meets 58481 “intermediate agreements” requirements before the start of Batch Zero B</a:t>
                      </a:r>
                    </a:p>
                    <a:p>
                      <a:pPr marL="285750" indent="-285750">
                        <a:buFont typeface="Arial" panose="020B0604020202020204" pitchFamily="34" charset="0"/>
                        <a:buChar char="•"/>
                      </a:pPr>
                      <a:r>
                        <a:rPr lang="en-US" sz="1300" b="1" dirty="0"/>
                        <a:t>Not included </a:t>
                      </a:r>
                      <a:r>
                        <a:rPr lang="en-US" sz="1300" dirty="0"/>
                        <a:t>if project does not meet either above requirement</a:t>
                      </a:r>
                    </a:p>
                  </a:txBody>
                  <a:tcPr/>
                </a:tc>
                <a:tc>
                  <a:txBody>
                    <a:bodyPr/>
                    <a:lstStyle/>
                    <a:p>
                      <a:pPr algn="r"/>
                      <a:r>
                        <a:rPr lang="en-US" sz="1300" i="1"/>
                        <a:t>Up to**</a:t>
                      </a:r>
                    </a:p>
                    <a:p>
                      <a:pPr algn="r"/>
                      <a:r>
                        <a:rPr lang="en-US" sz="1300"/>
                        <a:t>38,211 MW</a:t>
                      </a:r>
                    </a:p>
                  </a:txBody>
                  <a:tcPr/>
                </a:tc>
                <a:extLst>
                  <a:ext uri="{0D108BD9-81ED-4DB2-BD59-A6C34878D82A}">
                    <a16:rowId xmlns:a16="http://schemas.microsoft.com/office/drawing/2014/main" val="1682198880"/>
                  </a:ext>
                </a:extLst>
              </a:tr>
              <a:tr h="370840">
                <a:tc>
                  <a:txBody>
                    <a:bodyPr/>
                    <a:lstStyle/>
                    <a:p>
                      <a:r>
                        <a:rPr lang="en-US" sz="1300" dirty="0"/>
                        <a:t>Was not included in Batch Zero A </a:t>
                      </a:r>
                      <a:r>
                        <a:rPr lang="en-US" sz="1300" b="1" u="sng" dirty="0"/>
                        <a:t>and</a:t>
                      </a:r>
                      <a:r>
                        <a:rPr lang="en-US" sz="1300" b="0" dirty="0"/>
                        <a:t> has a TSP steady state or stability study submitted to ERCOT by January 28, 2026 </a:t>
                      </a:r>
                      <a:r>
                        <a:rPr lang="en-US" sz="1300" b="1" u="sng" dirty="0"/>
                        <a:t>and</a:t>
                      </a:r>
                      <a:r>
                        <a:rPr lang="en-US" sz="1300" b="0" dirty="0"/>
                        <a:t> meets the 58481 “intermediate agreement” requirements before start of Batch Zero B</a:t>
                      </a:r>
                      <a:endParaRPr lang="en-US" sz="1300" dirty="0"/>
                    </a:p>
                  </a:txBody>
                  <a:tcPr/>
                </a:tc>
                <a:tc>
                  <a:txBody>
                    <a:bodyPr/>
                    <a:lstStyle/>
                    <a:p>
                      <a:r>
                        <a:rPr lang="en-US" sz="1300" dirty="0"/>
                        <a:t>Included and subject to assessment of load allocation</a:t>
                      </a:r>
                    </a:p>
                  </a:txBody>
                  <a:tcPr/>
                </a:tc>
                <a:tc>
                  <a:txBody>
                    <a:bodyPr/>
                    <a:lstStyle/>
                    <a:p>
                      <a:pPr algn="r"/>
                      <a:r>
                        <a:rPr lang="en-US" sz="1300" i="1" dirty="0"/>
                        <a:t>Up to**</a:t>
                      </a:r>
                    </a:p>
                    <a:p>
                      <a:pPr algn="r"/>
                      <a:r>
                        <a:rPr lang="en-US" sz="1300" dirty="0"/>
                        <a:t>59,579 MW</a:t>
                      </a:r>
                    </a:p>
                  </a:txBody>
                  <a:tcPr/>
                </a:tc>
                <a:extLst>
                  <a:ext uri="{0D108BD9-81ED-4DB2-BD59-A6C34878D82A}">
                    <a16:rowId xmlns:a16="http://schemas.microsoft.com/office/drawing/2014/main" val="53137721"/>
                  </a:ext>
                </a:extLst>
              </a:tr>
              <a:tr h="370840">
                <a:tc>
                  <a:txBody>
                    <a:bodyPr/>
                    <a:lstStyle/>
                    <a:p>
                      <a:r>
                        <a:rPr lang="en-US" sz="1300"/>
                        <a:t>Does not meet the above requirements</a:t>
                      </a:r>
                    </a:p>
                  </a:txBody>
                  <a:tcPr/>
                </a:tc>
                <a:tc>
                  <a:txBody>
                    <a:bodyPr/>
                    <a:lstStyle/>
                    <a:p>
                      <a:r>
                        <a:rPr lang="en-US" sz="1300"/>
                        <a:t>Not included</a:t>
                      </a:r>
                    </a:p>
                  </a:txBody>
                  <a:tcPr/>
                </a:tc>
                <a:tc>
                  <a:txBody>
                    <a:bodyPr/>
                    <a:lstStyle/>
                    <a:p>
                      <a:pPr algn="r"/>
                      <a:r>
                        <a:rPr lang="en-US" sz="1300" dirty="0"/>
                        <a:t>139,252 MW</a:t>
                      </a:r>
                    </a:p>
                  </a:txBody>
                  <a:tcPr/>
                </a:tc>
                <a:extLst>
                  <a:ext uri="{0D108BD9-81ED-4DB2-BD59-A6C34878D82A}">
                    <a16:rowId xmlns:a16="http://schemas.microsoft.com/office/drawing/2014/main" val="811066551"/>
                  </a:ext>
                </a:extLst>
              </a:tr>
            </a:tbl>
          </a:graphicData>
        </a:graphic>
      </p:graphicFrame>
      <p:sp>
        <p:nvSpPr>
          <p:cNvPr id="4" name="Slide Number Placeholder 3">
            <a:extLst>
              <a:ext uri="{FF2B5EF4-FFF2-40B4-BE49-F238E27FC236}">
                <a16:creationId xmlns:a16="http://schemas.microsoft.com/office/drawing/2014/main" id="{A80EFD02-B1CC-BC05-E88F-3A8C2425B5A6}"/>
              </a:ext>
            </a:extLst>
          </p:cNvPr>
          <p:cNvSpPr>
            <a:spLocks noGrp="1"/>
          </p:cNvSpPr>
          <p:nvPr>
            <p:ph type="sldNum" sz="quarter" idx="4"/>
          </p:nvPr>
        </p:nvSpPr>
        <p:spPr/>
        <p:txBody>
          <a:bodyPr/>
          <a:lstStyle/>
          <a:p>
            <a:fld id="{1D93BD3E-1E9A-4970-A6F7-E7AC52762E0C}" type="slidenum">
              <a:rPr lang="en-US" smtClean="0"/>
              <a:pPr/>
              <a:t>19</a:t>
            </a:fld>
            <a:endParaRPr lang="en-US"/>
          </a:p>
        </p:txBody>
      </p:sp>
      <p:sp>
        <p:nvSpPr>
          <p:cNvPr id="3" name="TextBox 2">
            <a:extLst>
              <a:ext uri="{FF2B5EF4-FFF2-40B4-BE49-F238E27FC236}">
                <a16:creationId xmlns:a16="http://schemas.microsoft.com/office/drawing/2014/main" id="{7C32456F-882B-BF5D-B865-617D10F0795D}"/>
              </a:ext>
            </a:extLst>
          </p:cNvPr>
          <p:cNvSpPr txBox="1"/>
          <p:nvPr/>
        </p:nvSpPr>
        <p:spPr>
          <a:xfrm>
            <a:off x="2303296" y="6471414"/>
            <a:ext cx="9075907" cy="400110"/>
          </a:xfrm>
          <a:prstGeom prst="rect">
            <a:avLst/>
          </a:prstGeom>
          <a:noFill/>
        </p:spPr>
        <p:txBody>
          <a:bodyPr wrap="square" rtlCol="0">
            <a:spAutoFit/>
          </a:bodyPr>
          <a:lstStyle/>
          <a:p>
            <a:pPr algn="r"/>
            <a:r>
              <a:rPr lang="en-US" sz="1000" dirty="0"/>
              <a:t>* Based on information submitted to ERCOT as of January 29, 2026</a:t>
            </a:r>
          </a:p>
          <a:p>
            <a:pPr algn="r"/>
            <a:r>
              <a:rPr lang="en-US" sz="1000" dirty="0"/>
              <a:t>** ERCOT is unable to predict the number of projects that will meet the indicated milestones by the start of Batch Zero B</a:t>
            </a:r>
          </a:p>
        </p:txBody>
      </p:sp>
    </p:spTree>
    <p:extLst>
      <p:ext uri="{BB962C8B-B14F-4D97-AF65-F5344CB8AC3E}">
        <p14:creationId xmlns:p14="http://schemas.microsoft.com/office/powerpoint/2010/main" val="207598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9B5F0F86-565B-5FDC-EDA6-FE56AFCCBE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5" name="think-cell data - do not delete" hidden="1">
                        <a:extLst>
                          <a:ext uri="{FF2B5EF4-FFF2-40B4-BE49-F238E27FC236}">
                            <a16:creationId xmlns:a16="http://schemas.microsoft.com/office/drawing/2014/main" id="{9B5F0F86-565B-5FDC-EDA6-FE56AFCCBE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A2FC6E-26D4-A95F-8258-F1522810C6D3}"/>
              </a:ext>
            </a:extLst>
          </p:cNvPr>
          <p:cNvSpPr>
            <a:spLocks noGrp="1"/>
          </p:cNvSpPr>
          <p:nvPr>
            <p:ph type="title"/>
          </p:nvPr>
        </p:nvSpPr>
        <p:spPr>
          <a:xfrm>
            <a:off x="508000" y="243682"/>
            <a:ext cx="11277600" cy="461665"/>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Disclaimer</a:t>
            </a:r>
          </a:p>
        </p:txBody>
      </p:sp>
      <p:sp>
        <p:nvSpPr>
          <p:cNvPr id="4" name="Slide Number Placeholder 3">
            <a:extLst>
              <a:ext uri="{FF2B5EF4-FFF2-40B4-BE49-F238E27FC236}">
                <a16:creationId xmlns:a16="http://schemas.microsoft.com/office/drawing/2014/main" id="{CCBA1C8E-2F37-166F-4461-CC988CF53813}"/>
              </a:ext>
            </a:extLst>
          </p:cNvPr>
          <p:cNvSpPr>
            <a:spLocks noGrp="1"/>
          </p:cNvSpPr>
          <p:nvPr>
            <p:ph type="sldNum" sz="quarter" idx="4"/>
          </p:nvPr>
        </p:nvSpPr>
        <p:spPr>
          <a:xfrm>
            <a:off x="11379203" y="6532970"/>
            <a:ext cx="646975" cy="276999"/>
          </a:xfrm>
          <a:noFill/>
          <a:ln/>
          <a:extLst>
            <a:ext uri="{909E8E84-426E-40DD-AFC4-6F175D3DCCD1}">
              <a14:hiddenFill xmlns:a14="http://schemas.microsoft.com/office/drawing/2010/main">
                <a:solidFill>
                  <a:srgbClr val="FFFFFF"/>
                </a:solidFill>
              </a14:hiddenFill>
            </a:ext>
          </a:extLst>
        </p:spPr>
        <p:txBody>
          <a:bodyPr>
            <a:spAutoFit/>
          </a:bodyPr>
          <a:lstStyle/>
          <a:p>
            <a:fld id="{1D93BD3E-1E9A-4970-A6F7-E7AC52762E0C}" type="slidenum">
              <a:rPr lang="en-US" smtClean="0"/>
              <a:pPr/>
              <a:t>2</a:t>
            </a:fld>
            <a:endParaRPr lang="en-US"/>
          </a:p>
        </p:txBody>
      </p:sp>
      <p:sp>
        <p:nvSpPr>
          <p:cNvPr id="10" name="TextBox 9">
            <a:extLst>
              <a:ext uri="{FF2B5EF4-FFF2-40B4-BE49-F238E27FC236}">
                <a16:creationId xmlns:a16="http://schemas.microsoft.com/office/drawing/2014/main" id="{917B85DA-2069-2397-D37D-14C7237FF1B5}"/>
              </a:ext>
            </a:extLst>
          </p:cNvPr>
          <p:cNvSpPr txBox="1">
            <a:spLocks/>
          </p:cNvSpPr>
          <p:nvPr/>
        </p:nvSpPr>
        <p:spPr>
          <a:xfrm>
            <a:off x="616323" y="1940833"/>
            <a:ext cx="10967573" cy="1384995"/>
          </a:xfrm>
          <a:prstGeom prst="rect">
            <a:avLst/>
          </a:prstGeom>
        </p:spPr>
        <p:txBody>
          <a:bodyPr vert="horz" wrap="square" lIns="0" tIns="0" rIns="0" bIns="0" rtlCol="0" anchor="t"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t>All </a:t>
            </a:r>
            <a:r>
              <a:rPr lang="en-US" sz="2200" b="1" dirty="0"/>
              <a:t>information</a:t>
            </a:r>
            <a:r>
              <a:rPr lang="en-US" sz="2000" b="1" dirty="0"/>
              <a:t> included in this presentation is preliminary and subject to change</a:t>
            </a:r>
          </a:p>
          <a:p>
            <a:endParaRPr lang="en-US" sz="2000" b="1" dirty="0"/>
          </a:p>
          <a:p>
            <a:r>
              <a:rPr lang="en-US" sz="2200" b="1" dirty="0"/>
              <a:t>The PGRR115 process is still in effect and the timing of the transition to a Batch Study process is to be determined</a:t>
            </a:r>
          </a:p>
          <a:p>
            <a:endParaRPr lang="en-US" sz="2000" b="1" dirty="0"/>
          </a:p>
          <a:p>
            <a:r>
              <a:rPr lang="en-US" sz="2000" b="1" dirty="0"/>
              <a:t>This presentation is conceptual in nature and many of the details will be further refined and specified in revision requests</a:t>
            </a:r>
          </a:p>
        </p:txBody>
      </p:sp>
    </p:spTree>
    <p:extLst>
      <p:ext uri="{BB962C8B-B14F-4D97-AF65-F5344CB8AC3E}">
        <p14:creationId xmlns:p14="http://schemas.microsoft.com/office/powerpoint/2010/main" val="107218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5159371-79C9-F209-1621-8BD157270415}"/>
              </a:ext>
            </a:extLst>
          </p:cNvPr>
          <p:cNvGraphicFramePr>
            <a:graphicFrameLocks noChangeAspect="1"/>
          </p:cNvGraphicFramePr>
          <p:nvPr>
            <p:custDataLst>
              <p:tags r:id="rId1"/>
            </p:custDataLst>
            <p:extLst>
              <p:ext uri="{D42A27DB-BD31-4B8C-83A1-F6EECF244321}">
                <p14:modId xmlns:p14="http://schemas.microsoft.com/office/powerpoint/2010/main" val="2650685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D5159371-79C9-F209-1621-8BD1572704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9308EE-2B62-4138-D676-8F3D81EE9374}"/>
              </a:ext>
            </a:extLst>
          </p:cNvPr>
          <p:cNvSpPr>
            <a:spLocks noGrp="1"/>
          </p:cNvSpPr>
          <p:nvPr>
            <p:ph type="title"/>
          </p:nvPr>
        </p:nvSpPr>
        <p:spPr/>
        <p:txBody>
          <a:bodyPr vert="horz"/>
          <a:lstStyle/>
          <a:p>
            <a:r>
              <a:rPr lang="en-US"/>
              <a:t>Inclusion Criteria for Batch Zero B – Additional Notes</a:t>
            </a:r>
          </a:p>
        </p:txBody>
      </p:sp>
      <p:sp>
        <p:nvSpPr>
          <p:cNvPr id="3" name="Content Placeholder 2">
            <a:extLst>
              <a:ext uri="{FF2B5EF4-FFF2-40B4-BE49-F238E27FC236}">
                <a16:creationId xmlns:a16="http://schemas.microsoft.com/office/drawing/2014/main" id="{664A3FF2-F141-4CFA-6041-74467A36B022}"/>
              </a:ext>
            </a:extLst>
          </p:cNvPr>
          <p:cNvSpPr>
            <a:spLocks noGrp="1"/>
          </p:cNvSpPr>
          <p:nvPr>
            <p:ph idx="1"/>
          </p:nvPr>
        </p:nvSpPr>
        <p:spPr>
          <a:xfrm>
            <a:off x="406400" y="762001"/>
            <a:ext cx="11379200" cy="3570208"/>
          </a:xfrm>
        </p:spPr>
        <p:txBody>
          <a:bodyPr/>
          <a:lstStyle/>
          <a:p>
            <a:r>
              <a:rPr lang="en-US" b="0" dirty="0"/>
              <a:t>Inclusion of LLI requests for Batch Zero B will depend on meeting the criteria set out in PUCT rule 58481 (currently in draft)</a:t>
            </a:r>
          </a:p>
          <a:p>
            <a:endParaRPr lang="en-US" b="0" dirty="0"/>
          </a:p>
          <a:p>
            <a:r>
              <a:rPr lang="en-US" b="0" dirty="0"/>
              <a:t>As a result, inclusion in Batch Zero A will </a:t>
            </a:r>
            <a:r>
              <a:rPr lang="en-US" u="sng" dirty="0"/>
              <a:t>not</a:t>
            </a:r>
            <a:r>
              <a:rPr lang="en-US" b="0" dirty="0"/>
              <a:t> guarantee inclusion in Batch Zero B if there is no commitment from the ILLE</a:t>
            </a:r>
          </a:p>
          <a:p>
            <a:endParaRPr lang="en-US" b="0" dirty="0"/>
          </a:p>
          <a:p>
            <a:r>
              <a:rPr lang="en-US" b="0" dirty="0"/>
              <a:t>Further, loads that were not subject to reassessment of load allocation in Zero A may be subject to reassessment of load allocation in Zero B if they do not meet the necessary requirements set out in 58481</a:t>
            </a:r>
          </a:p>
        </p:txBody>
      </p:sp>
      <p:sp>
        <p:nvSpPr>
          <p:cNvPr id="4" name="Slide Number Placeholder 5">
            <a:extLst>
              <a:ext uri="{FF2B5EF4-FFF2-40B4-BE49-F238E27FC236}">
                <a16:creationId xmlns:a16="http://schemas.microsoft.com/office/drawing/2014/main" id="{2F90713A-E5F7-8814-5A8D-2C9E5F56F9F1}"/>
              </a:ext>
            </a:extLst>
          </p:cNvPr>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36729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617A9FA-9D6B-BF37-E691-6E5461040345}"/>
              </a:ext>
            </a:extLst>
          </p:cNvPr>
          <p:cNvGraphicFramePr>
            <a:graphicFrameLocks noChangeAspect="1"/>
          </p:cNvGraphicFramePr>
          <p:nvPr>
            <p:custDataLst>
              <p:tags r:id="rId1"/>
            </p:custDataLst>
            <p:extLst>
              <p:ext uri="{D42A27DB-BD31-4B8C-83A1-F6EECF244321}">
                <p14:modId xmlns:p14="http://schemas.microsoft.com/office/powerpoint/2010/main" val="1967869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8617A9FA-9D6B-BF37-E691-6E5461040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A6ECD66-A278-7E91-DEB4-3447096FDCEE}"/>
              </a:ext>
            </a:extLst>
          </p:cNvPr>
          <p:cNvSpPr>
            <a:spLocks noGrp="1"/>
          </p:cNvSpPr>
          <p:nvPr>
            <p:ph type="title"/>
          </p:nvPr>
        </p:nvSpPr>
        <p:spPr/>
        <p:txBody>
          <a:bodyPr vert="horz"/>
          <a:lstStyle/>
          <a:p>
            <a:r>
              <a:rPr lang="en-US"/>
              <a:t>Batch Zero A Study Scope and Process</a:t>
            </a:r>
          </a:p>
        </p:txBody>
      </p:sp>
      <p:sp>
        <p:nvSpPr>
          <p:cNvPr id="3" name="Slide Number Placeholder 2">
            <a:extLst>
              <a:ext uri="{FF2B5EF4-FFF2-40B4-BE49-F238E27FC236}">
                <a16:creationId xmlns:a16="http://schemas.microsoft.com/office/drawing/2014/main" id="{89B5B866-E87E-5D23-7915-0FD95F4BE92C}"/>
              </a:ext>
            </a:extLst>
          </p:cNvPr>
          <p:cNvSpPr>
            <a:spLocks noGrp="1"/>
          </p:cNvSpPr>
          <p:nvPr>
            <p:ph type="sldNum" sz="quarter" idx="4"/>
          </p:nvPr>
        </p:nvSpPr>
        <p:spPr/>
        <p:txBody>
          <a:bodyPr/>
          <a:lstStyle/>
          <a:p>
            <a:fld id="{1D93BD3E-1E9A-4970-A6F7-E7AC52762E0C}" type="slidenum">
              <a:rPr lang="en-US" smtClean="0"/>
              <a:pPr/>
              <a:t>21</a:t>
            </a:fld>
            <a:endParaRPr lang="en-US"/>
          </a:p>
        </p:txBody>
      </p:sp>
      <p:sp>
        <p:nvSpPr>
          <p:cNvPr id="4" name="Content Placeholder 3">
            <a:extLst>
              <a:ext uri="{FF2B5EF4-FFF2-40B4-BE49-F238E27FC236}">
                <a16:creationId xmlns:a16="http://schemas.microsoft.com/office/drawing/2014/main" id="{EBBE06E2-9813-3F7E-5FF3-ADE0E6AFDB71}"/>
              </a:ext>
            </a:extLst>
          </p:cNvPr>
          <p:cNvSpPr>
            <a:spLocks noGrp="1"/>
          </p:cNvSpPr>
          <p:nvPr>
            <p:ph idx="12"/>
          </p:nvPr>
        </p:nvSpPr>
        <p:spPr>
          <a:xfrm>
            <a:off x="616323" y="1058217"/>
            <a:ext cx="2895065" cy="4999684"/>
          </a:xfrm>
        </p:spPr>
        <p:txBody>
          <a:bodyPr lIns="91440" tIns="91440" rIns="91440" bIns="91440">
            <a:noAutofit/>
          </a:bodyPr>
          <a:lstStyle/>
          <a:p>
            <a:r>
              <a:rPr lang="en-US" b="1" dirty="0"/>
              <a:t>Key Design Considerations</a:t>
            </a:r>
          </a:p>
          <a:p>
            <a:pPr marL="285750" indent="-285750">
              <a:spcBef>
                <a:spcPts val="300"/>
              </a:spcBef>
              <a:buFont typeface="Arial" panose="020B0604020202020204" pitchFamily="34" charset="0"/>
              <a:buChar char="•"/>
            </a:pPr>
            <a:r>
              <a:rPr lang="en-US" dirty="0"/>
              <a:t>Study should ensure “subject to load allocation” loads can be reliably connected</a:t>
            </a:r>
          </a:p>
          <a:p>
            <a:pPr marL="285750" indent="-285750">
              <a:spcBef>
                <a:spcPts val="300"/>
              </a:spcBef>
              <a:buFont typeface="Arial" panose="020B0604020202020204" pitchFamily="34" charset="0"/>
              <a:buChar char="•"/>
            </a:pPr>
            <a:r>
              <a:rPr lang="en-US" dirty="0"/>
              <a:t>Study should be completed in an expeditious manner due to requested energization dates</a:t>
            </a:r>
          </a:p>
          <a:p>
            <a:pPr marL="285750" indent="-285750">
              <a:spcBef>
                <a:spcPts val="300"/>
              </a:spcBef>
              <a:buFont typeface="Arial" panose="020B0604020202020204" pitchFamily="34" charset="0"/>
              <a:buChar char="•"/>
            </a:pPr>
            <a:r>
              <a:rPr lang="en-US" dirty="0"/>
              <a:t>Timeline does not allow for study of later years or identification of potential transmission upgrade projects</a:t>
            </a:r>
          </a:p>
        </p:txBody>
      </p:sp>
      <p:sp>
        <p:nvSpPr>
          <p:cNvPr id="5" name="Content Placeholder 4">
            <a:extLst>
              <a:ext uri="{FF2B5EF4-FFF2-40B4-BE49-F238E27FC236}">
                <a16:creationId xmlns:a16="http://schemas.microsoft.com/office/drawing/2014/main" id="{65F91F91-68E4-5CCA-65A6-AD4F7A3168E5}"/>
              </a:ext>
            </a:extLst>
          </p:cNvPr>
          <p:cNvSpPr>
            <a:spLocks noGrp="1"/>
          </p:cNvSpPr>
          <p:nvPr>
            <p:ph idx="13"/>
          </p:nvPr>
        </p:nvSpPr>
        <p:spPr>
          <a:xfrm>
            <a:off x="3705224" y="1058217"/>
            <a:ext cx="7878671" cy="4999684"/>
          </a:xfrm>
        </p:spPr>
        <p:txBody>
          <a:bodyPr lIns="91440" tIns="91440" rIns="91440" bIns="91440" anchor="t">
            <a:noAutofit/>
          </a:bodyPr>
          <a:lstStyle/>
          <a:p>
            <a:r>
              <a:rPr lang="en-US" b="1" dirty="0"/>
              <a:t>Scope</a:t>
            </a:r>
          </a:p>
          <a:p>
            <a:pPr marL="285750" indent="-285750">
              <a:spcBef>
                <a:spcPts val="300"/>
              </a:spcBef>
              <a:buFont typeface="Arial" panose="020B0604020202020204" pitchFamily="34" charset="0"/>
              <a:buChar char="•"/>
            </a:pPr>
            <a:r>
              <a:rPr lang="en-US" dirty="0"/>
              <a:t>2027 Summer Peak and 2027 Summer Net Peak</a:t>
            </a:r>
            <a:endParaRPr lang="en-US" dirty="0">
              <a:cs typeface="Arial"/>
            </a:endParaRPr>
          </a:p>
          <a:p>
            <a:pPr marL="1028700" lvl="1">
              <a:spcBef>
                <a:spcPts val="300"/>
              </a:spcBef>
              <a:buFont typeface="Arial" panose="020B0604020202020204" pitchFamily="34" charset="0"/>
              <a:buChar char="•"/>
            </a:pPr>
            <a:r>
              <a:rPr lang="en-US" dirty="0">
                <a:solidFill>
                  <a:schemeClr val="tx1"/>
                </a:solidFill>
              </a:rPr>
              <a:t>N-1, select G-1+N-1, select X-1+N-1, select N-1-1</a:t>
            </a:r>
            <a:endParaRPr lang="en-US" dirty="0">
              <a:solidFill>
                <a:schemeClr val="tx1"/>
              </a:solidFill>
              <a:cs typeface="Arial"/>
            </a:endParaRPr>
          </a:p>
          <a:p>
            <a:pPr marL="285750" indent="-285750">
              <a:spcBef>
                <a:spcPts val="300"/>
              </a:spcBef>
              <a:buFont typeface="Arial" panose="020B0604020202020204" pitchFamily="34" charset="0"/>
              <a:buChar char="•"/>
            </a:pPr>
            <a:r>
              <a:rPr lang="en-US" dirty="0"/>
              <a:t>2027 Fall Peak Maintenance outage (N-1-1)</a:t>
            </a:r>
            <a:endParaRPr lang="en-US" dirty="0">
              <a:cs typeface="Arial"/>
            </a:endParaRPr>
          </a:p>
          <a:p>
            <a:pPr>
              <a:spcBef>
                <a:spcPts val="300"/>
              </a:spcBef>
            </a:pPr>
            <a:endParaRPr lang="en-US" sz="1000" dirty="0">
              <a:solidFill>
                <a:schemeClr val="tx1"/>
              </a:solidFill>
            </a:endParaRPr>
          </a:p>
          <a:p>
            <a:pPr>
              <a:spcBef>
                <a:spcPts val="300"/>
              </a:spcBef>
            </a:pPr>
            <a:r>
              <a:rPr lang="en-US" b="1" dirty="0"/>
              <a:t>Process</a:t>
            </a:r>
            <a:endParaRPr lang="en-US" b="1" dirty="0">
              <a:cs typeface="Arial"/>
            </a:endParaRPr>
          </a:p>
          <a:p>
            <a:pPr marL="342900" indent="-342900">
              <a:spcBef>
                <a:spcPts val="300"/>
              </a:spcBef>
              <a:buFont typeface="+mj-lt"/>
              <a:buAutoNum type="arabicPeriod"/>
            </a:pPr>
            <a:r>
              <a:rPr lang="en-US" dirty="0"/>
              <a:t>Condition cases</a:t>
            </a:r>
            <a:endParaRPr lang="en-US" dirty="0">
              <a:cs typeface="Arial"/>
            </a:endParaRPr>
          </a:p>
          <a:p>
            <a:pPr marL="1085850" lvl="1" indent="-342900">
              <a:spcBef>
                <a:spcPts val="300"/>
              </a:spcBef>
            </a:pPr>
            <a:r>
              <a:rPr lang="en-US" dirty="0">
                <a:solidFill>
                  <a:schemeClr val="tx1"/>
                </a:solidFill>
              </a:rPr>
              <a:t>Update transmission and generation</a:t>
            </a:r>
            <a:endParaRPr lang="en-US" dirty="0">
              <a:solidFill>
                <a:schemeClr val="tx1"/>
              </a:solidFill>
              <a:cs typeface="Arial"/>
            </a:endParaRPr>
          </a:p>
          <a:p>
            <a:pPr marL="1085850" lvl="1" indent="-342900">
              <a:spcBef>
                <a:spcPts val="300"/>
              </a:spcBef>
            </a:pPr>
            <a:r>
              <a:rPr lang="en-US" dirty="0">
                <a:solidFill>
                  <a:schemeClr val="tx1"/>
                </a:solidFill>
              </a:rPr>
              <a:t>Identify and add Large Loads that meet “firm” or “subject to load allocation” criteria</a:t>
            </a:r>
            <a:endParaRPr lang="en-US" dirty="0">
              <a:solidFill>
                <a:schemeClr val="tx1"/>
              </a:solidFill>
              <a:cs typeface="Arial"/>
            </a:endParaRPr>
          </a:p>
          <a:p>
            <a:pPr marL="1085850" lvl="1" indent="-342900">
              <a:spcBef>
                <a:spcPts val="300"/>
              </a:spcBef>
            </a:pPr>
            <a:r>
              <a:rPr lang="en-US" dirty="0">
                <a:solidFill>
                  <a:schemeClr val="tx1"/>
                </a:solidFill>
              </a:rPr>
              <a:t>Identify and remove Large Loads that do not meet “firm” or “subject to load allocation” criteria</a:t>
            </a:r>
            <a:endParaRPr lang="en-US" dirty="0">
              <a:solidFill>
                <a:schemeClr val="tx1"/>
              </a:solidFill>
              <a:cs typeface="Arial"/>
            </a:endParaRPr>
          </a:p>
          <a:p>
            <a:pPr marL="342900" indent="-342900">
              <a:spcBef>
                <a:spcPts val="300"/>
              </a:spcBef>
              <a:buFont typeface="+mj-lt"/>
              <a:buAutoNum type="arabicPeriod"/>
            </a:pPr>
            <a:r>
              <a:rPr lang="en-US" dirty="0"/>
              <a:t>Perform steady state contingency analysis and decrease consumption for “subject to load allocation” Large Loads for constraints for which they have a &gt;=X% harming shift factor until the constraints are resolved</a:t>
            </a:r>
            <a:endParaRPr lang="en-US" dirty="0">
              <a:cs typeface="Arial"/>
            </a:endParaRPr>
          </a:p>
          <a:p>
            <a:pPr marL="342900" indent="-342900">
              <a:spcBef>
                <a:spcPts val="300"/>
              </a:spcBef>
              <a:buFont typeface="+mj-lt"/>
              <a:buAutoNum type="arabicPeriod"/>
            </a:pPr>
            <a:r>
              <a:rPr lang="en-US" dirty="0"/>
              <a:t>Communicate the 2027 allocated load limits to each ILLE</a:t>
            </a:r>
            <a:endParaRPr lang="en-US" dirty="0">
              <a:cs typeface="Arial"/>
            </a:endParaRPr>
          </a:p>
          <a:p>
            <a:pPr marL="1085850" lvl="1" indent="-342900">
              <a:spcBef>
                <a:spcPts val="300"/>
              </a:spcBef>
            </a:pPr>
            <a:r>
              <a:rPr lang="en-US" dirty="0">
                <a:solidFill>
                  <a:schemeClr val="tx1"/>
                </a:solidFill>
              </a:rPr>
              <a:t>Load limits for later years will be communicated as part of Batch Zero B but will not decrease from 2027 limits</a:t>
            </a:r>
            <a:endParaRPr lang="en-US" dirty="0">
              <a:solidFill>
                <a:schemeClr val="tx1"/>
              </a:solidFill>
              <a:cs typeface="Arial"/>
            </a:endParaRPr>
          </a:p>
        </p:txBody>
      </p:sp>
    </p:spTree>
    <p:extLst>
      <p:ext uri="{BB962C8B-B14F-4D97-AF65-F5344CB8AC3E}">
        <p14:creationId xmlns:p14="http://schemas.microsoft.com/office/powerpoint/2010/main" val="2999433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70506D6-9B8A-317C-5D33-F2CDD53031A6}"/>
              </a:ext>
            </a:extLst>
          </p:cNvPr>
          <p:cNvGraphicFramePr>
            <a:graphicFrameLocks noChangeAspect="1"/>
          </p:cNvGraphicFramePr>
          <p:nvPr>
            <p:custDataLst>
              <p:tags r:id="rId1"/>
            </p:custDataLst>
            <p:extLst>
              <p:ext uri="{D42A27DB-BD31-4B8C-83A1-F6EECF244321}">
                <p14:modId xmlns:p14="http://schemas.microsoft.com/office/powerpoint/2010/main" val="768540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170506D6-9B8A-317C-5D33-F2CDD53031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DBD345-A31C-4B5F-099C-D7D36EBF4A3D}"/>
              </a:ext>
            </a:extLst>
          </p:cNvPr>
          <p:cNvSpPr>
            <a:spLocks noGrp="1"/>
          </p:cNvSpPr>
          <p:nvPr>
            <p:ph type="title"/>
          </p:nvPr>
        </p:nvSpPr>
        <p:spPr/>
        <p:txBody>
          <a:bodyPr vert="horz"/>
          <a:lstStyle/>
          <a:p>
            <a:r>
              <a:rPr lang="en-US"/>
              <a:t>Batch Zero A Timeline</a:t>
            </a:r>
          </a:p>
        </p:txBody>
      </p:sp>
      <p:sp>
        <p:nvSpPr>
          <p:cNvPr id="3" name="Slide Number Placeholder 5">
            <a:extLst>
              <a:ext uri="{FF2B5EF4-FFF2-40B4-BE49-F238E27FC236}">
                <a16:creationId xmlns:a16="http://schemas.microsoft.com/office/drawing/2014/main" id="{3E970CF0-9CA6-ACE2-01D0-2E2D2D923BCE}"/>
              </a:ext>
            </a:extLst>
          </p:cNvPr>
          <p:cNvSpPr>
            <a:spLocks noGrp="1"/>
          </p:cNvSpPr>
          <p:nvPr>
            <p:ph type="sldNum" sz="quarter" idx="4"/>
          </p:nvPr>
        </p:nvSpPr>
        <p:spPr/>
        <p:txBody>
          <a:bodyPr/>
          <a:lstStyle/>
          <a:p>
            <a:fld id="{1D93BD3E-1E9A-4970-A6F7-E7AC52762E0C}" type="slidenum">
              <a:rPr lang="en-US" smtClean="0"/>
              <a:pPr/>
              <a:t>22</a:t>
            </a:fld>
            <a:endParaRPr lang="en-US"/>
          </a:p>
        </p:txBody>
      </p:sp>
      <p:graphicFrame>
        <p:nvGraphicFramePr>
          <p:cNvPr id="4" name="Table 3">
            <a:extLst>
              <a:ext uri="{FF2B5EF4-FFF2-40B4-BE49-F238E27FC236}">
                <a16:creationId xmlns:a16="http://schemas.microsoft.com/office/drawing/2014/main" id="{85F91077-3AB1-02F1-27EA-ADC56F911589}"/>
              </a:ext>
            </a:extLst>
          </p:cNvPr>
          <p:cNvGraphicFramePr>
            <a:graphicFrameLocks noGrp="1"/>
          </p:cNvGraphicFramePr>
          <p:nvPr>
            <p:extLst>
              <p:ext uri="{D42A27DB-BD31-4B8C-83A1-F6EECF244321}">
                <p14:modId xmlns:p14="http://schemas.microsoft.com/office/powerpoint/2010/main" val="3598903668"/>
              </p:ext>
            </p:extLst>
          </p:nvPr>
        </p:nvGraphicFramePr>
        <p:xfrm>
          <a:off x="612213" y="1794926"/>
          <a:ext cx="10967574" cy="2397760"/>
        </p:xfrm>
        <a:graphic>
          <a:graphicData uri="http://schemas.openxmlformats.org/drawingml/2006/table">
            <a:tbl>
              <a:tblPr firstRow="1" bandRow="1">
                <a:tableStyleId>{5C22544A-7EE6-4342-B048-85BDC9FD1C3A}</a:tableStyleId>
              </a:tblPr>
              <a:tblGrid>
                <a:gridCol w="5483787">
                  <a:extLst>
                    <a:ext uri="{9D8B030D-6E8A-4147-A177-3AD203B41FA5}">
                      <a16:colId xmlns:a16="http://schemas.microsoft.com/office/drawing/2014/main" val="797763512"/>
                    </a:ext>
                  </a:extLst>
                </a:gridCol>
                <a:gridCol w="5483787">
                  <a:extLst>
                    <a:ext uri="{9D8B030D-6E8A-4147-A177-3AD203B41FA5}">
                      <a16:colId xmlns:a16="http://schemas.microsoft.com/office/drawing/2014/main" val="1250721931"/>
                    </a:ext>
                  </a:extLst>
                </a:gridCol>
              </a:tblGrid>
              <a:tr h="370840">
                <a:tc>
                  <a:txBody>
                    <a:bodyPr/>
                    <a:lstStyle/>
                    <a:p>
                      <a:pPr algn="ctr"/>
                      <a:r>
                        <a:rPr lang="en-US"/>
                        <a:t>Activity</a:t>
                      </a:r>
                    </a:p>
                  </a:txBody>
                  <a:tcPr anchor="ctr"/>
                </a:tc>
                <a:tc>
                  <a:txBody>
                    <a:bodyPr/>
                    <a:lstStyle/>
                    <a:p>
                      <a:pPr algn="ctr"/>
                      <a:r>
                        <a:rPr lang="en-US"/>
                        <a:t>Timeline</a:t>
                      </a:r>
                    </a:p>
                  </a:txBody>
                  <a:tcPr anchor="ctr"/>
                </a:tc>
                <a:extLst>
                  <a:ext uri="{0D108BD9-81ED-4DB2-BD59-A6C34878D82A}">
                    <a16:rowId xmlns:a16="http://schemas.microsoft.com/office/drawing/2014/main" val="428820722"/>
                  </a:ext>
                </a:extLst>
              </a:tr>
              <a:tr h="370840">
                <a:tc>
                  <a:txBody>
                    <a:bodyPr/>
                    <a:lstStyle/>
                    <a:p>
                      <a:pPr algn="ctr"/>
                      <a:r>
                        <a:rPr lang="en-US"/>
                        <a:t>Case Conditioning</a:t>
                      </a:r>
                    </a:p>
                  </a:txBody>
                  <a:tcPr anchor="ctr"/>
                </a:tc>
                <a:tc>
                  <a:txBody>
                    <a:bodyPr/>
                    <a:lstStyle/>
                    <a:p>
                      <a:pPr algn="ctr"/>
                      <a:r>
                        <a:rPr lang="en-US"/>
                        <a:t>February – March 31</a:t>
                      </a:r>
                    </a:p>
                  </a:txBody>
                  <a:tcPr anchor="ctr"/>
                </a:tc>
                <a:extLst>
                  <a:ext uri="{0D108BD9-81ED-4DB2-BD59-A6C34878D82A}">
                    <a16:rowId xmlns:a16="http://schemas.microsoft.com/office/drawing/2014/main" val="823044358"/>
                  </a:ext>
                </a:extLst>
              </a:tr>
              <a:tr h="370840">
                <a:tc>
                  <a:txBody>
                    <a:bodyPr/>
                    <a:lstStyle/>
                    <a:p>
                      <a:pPr algn="ctr"/>
                      <a:r>
                        <a:rPr lang="en-US"/>
                        <a:t>Study and Load Allocation</a:t>
                      </a:r>
                    </a:p>
                  </a:txBody>
                  <a:tcPr anchor="ctr"/>
                </a:tc>
                <a:tc>
                  <a:txBody>
                    <a:bodyPr/>
                    <a:lstStyle/>
                    <a:p>
                      <a:pPr algn="ctr"/>
                      <a:r>
                        <a:rPr lang="en-US"/>
                        <a:t>April 1 – May 29</a:t>
                      </a:r>
                    </a:p>
                  </a:txBody>
                  <a:tcPr anchor="ctr"/>
                </a:tc>
                <a:extLst>
                  <a:ext uri="{0D108BD9-81ED-4DB2-BD59-A6C34878D82A}">
                    <a16:rowId xmlns:a16="http://schemas.microsoft.com/office/drawing/2014/main" val="968193209"/>
                  </a:ext>
                </a:extLst>
              </a:tr>
              <a:tr h="370840">
                <a:tc>
                  <a:txBody>
                    <a:bodyPr/>
                    <a:lstStyle/>
                    <a:p>
                      <a:pPr algn="ctr"/>
                      <a:r>
                        <a:rPr lang="en-US" dirty="0"/>
                        <a:t>Communicate Results</a:t>
                      </a:r>
                    </a:p>
                  </a:txBody>
                  <a:tcPr anchor="ctr"/>
                </a:tc>
                <a:tc>
                  <a:txBody>
                    <a:bodyPr/>
                    <a:lstStyle/>
                    <a:p>
                      <a:pPr algn="ctr"/>
                      <a:r>
                        <a:rPr lang="en-US" dirty="0"/>
                        <a:t>June 15</a:t>
                      </a:r>
                    </a:p>
                  </a:txBody>
                  <a:tcPr anchor="ctr"/>
                </a:tc>
                <a:extLst>
                  <a:ext uri="{0D108BD9-81ED-4DB2-BD59-A6C34878D82A}">
                    <a16:rowId xmlns:a16="http://schemas.microsoft.com/office/drawing/2014/main" val="943279696"/>
                  </a:ext>
                </a:extLst>
              </a:tr>
              <a:tr h="370840">
                <a:tc>
                  <a:txBody>
                    <a:bodyPr/>
                    <a:lstStyle/>
                    <a:p>
                      <a:pPr algn="ctr"/>
                      <a:r>
                        <a:rPr lang="en-US" dirty="0"/>
                        <a:t>Deadline for ILLE to meet 58481 interconnection agreement requirements for load allocation to be firm in Batch Zero B</a:t>
                      </a:r>
                    </a:p>
                  </a:txBody>
                  <a:tcPr anchor="ctr"/>
                </a:tc>
                <a:tc>
                  <a:txBody>
                    <a:bodyPr/>
                    <a:lstStyle/>
                    <a:p>
                      <a:pPr algn="ctr"/>
                      <a:r>
                        <a:rPr lang="en-US" dirty="0"/>
                        <a:t>August 1</a:t>
                      </a:r>
                    </a:p>
                  </a:txBody>
                  <a:tcPr anchor="ctr"/>
                </a:tc>
                <a:extLst>
                  <a:ext uri="{0D108BD9-81ED-4DB2-BD59-A6C34878D82A}">
                    <a16:rowId xmlns:a16="http://schemas.microsoft.com/office/drawing/2014/main" val="541357664"/>
                  </a:ext>
                </a:extLst>
              </a:tr>
            </a:tbl>
          </a:graphicData>
        </a:graphic>
      </p:graphicFrame>
      <p:sp>
        <p:nvSpPr>
          <p:cNvPr id="5" name="TextBox 4">
            <a:extLst>
              <a:ext uri="{FF2B5EF4-FFF2-40B4-BE49-F238E27FC236}">
                <a16:creationId xmlns:a16="http://schemas.microsoft.com/office/drawing/2014/main" id="{70CC9292-FF05-70AB-48B2-D76B3CBA10CE}"/>
              </a:ext>
            </a:extLst>
          </p:cNvPr>
          <p:cNvSpPr txBox="1"/>
          <p:nvPr/>
        </p:nvSpPr>
        <p:spPr>
          <a:xfrm>
            <a:off x="2032000" y="4556323"/>
            <a:ext cx="8128000" cy="923330"/>
          </a:xfrm>
          <a:prstGeom prst="rect">
            <a:avLst/>
          </a:prstGeom>
          <a:noFill/>
        </p:spPr>
        <p:txBody>
          <a:bodyPr wrap="square" rtlCol="0">
            <a:spAutoFit/>
          </a:bodyPr>
          <a:lstStyle/>
          <a:p>
            <a:r>
              <a:rPr lang="en-US" i="1" dirty="0"/>
              <a:t>Note: Because ERCOT is not performing stability analysis for Batch Zero A, TSPs will need to complete the LLIS stability study before a LLI request in Batch Zero A would be allowed to enter a QSA</a:t>
            </a:r>
          </a:p>
        </p:txBody>
      </p:sp>
    </p:spTree>
    <p:extLst>
      <p:ext uri="{BB962C8B-B14F-4D97-AF65-F5344CB8AC3E}">
        <p14:creationId xmlns:p14="http://schemas.microsoft.com/office/powerpoint/2010/main" val="4089683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CEAAB-6EAB-4E2C-EB6F-ACF3B6CE782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410A174-009B-5A8F-EE76-A4C5873F75F3}"/>
              </a:ext>
            </a:extLst>
          </p:cNvPr>
          <p:cNvGraphicFramePr>
            <a:graphicFrameLocks noChangeAspect="1"/>
          </p:cNvGraphicFramePr>
          <p:nvPr>
            <p:custDataLst>
              <p:tags r:id="rId1"/>
            </p:custDataLst>
            <p:extLst>
              <p:ext uri="{D42A27DB-BD31-4B8C-83A1-F6EECF244321}">
                <p14:modId xmlns:p14="http://schemas.microsoft.com/office/powerpoint/2010/main" val="23984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8410A174-009B-5A8F-EE76-A4C5873F7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39E76F9-165F-48DC-F4E1-78C2880A1D84}"/>
              </a:ext>
            </a:extLst>
          </p:cNvPr>
          <p:cNvSpPr>
            <a:spLocks noGrp="1"/>
          </p:cNvSpPr>
          <p:nvPr>
            <p:ph type="title"/>
          </p:nvPr>
        </p:nvSpPr>
        <p:spPr/>
        <p:txBody>
          <a:bodyPr vert="horz"/>
          <a:lstStyle/>
          <a:p>
            <a:r>
              <a:rPr lang="en-US"/>
              <a:t>Batch Zero B Study Scope and Process</a:t>
            </a:r>
          </a:p>
        </p:txBody>
      </p:sp>
      <p:sp>
        <p:nvSpPr>
          <p:cNvPr id="3" name="Slide Number Placeholder 2">
            <a:extLst>
              <a:ext uri="{FF2B5EF4-FFF2-40B4-BE49-F238E27FC236}">
                <a16:creationId xmlns:a16="http://schemas.microsoft.com/office/drawing/2014/main" id="{77180C40-970A-4B72-2296-4971AED1F45D}"/>
              </a:ext>
            </a:extLst>
          </p:cNvPr>
          <p:cNvSpPr>
            <a:spLocks noGrp="1"/>
          </p:cNvSpPr>
          <p:nvPr>
            <p:ph type="sldNum" sz="quarter" idx="4"/>
          </p:nvPr>
        </p:nvSpPr>
        <p:spPr/>
        <p:txBody>
          <a:bodyPr/>
          <a:lstStyle/>
          <a:p>
            <a:fld id="{1D93BD3E-1E9A-4970-A6F7-E7AC52762E0C}" type="slidenum">
              <a:rPr lang="en-US" smtClean="0"/>
              <a:pPr/>
              <a:t>23</a:t>
            </a:fld>
            <a:endParaRPr lang="en-US"/>
          </a:p>
        </p:txBody>
      </p:sp>
      <p:sp>
        <p:nvSpPr>
          <p:cNvPr id="4" name="Content Placeholder 3">
            <a:extLst>
              <a:ext uri="{FF2B5EF4-FFF2-40B4-BE49-F238E27FC236}">
                <a16:creationId xmlns:a16="http://schemas.microsoft.com/office/drawing/2014/main" id="{33349A7E-1C45-28DE-2BFC-A3A3A4A14B6C}"/>
              </a:ext>
            </a:extLst>
          </p:cNvPr>
          <p:cNvSpPr>
            <a:spLocks noGrp="1"/>
          </p:cNvSpPr>
          <p:nvPr>
            <p:ph idx="12"/>
          </p:nvPr>
        </p:nvSpPr>
        <p:spPr>
          <a:xfrm>
            <a:off x="616323" y="1058217"/>
            <a:ext cx="2895065" cy="4999684"/>
          </a:xfrm>
        </p:spPr>
        <p:txBody>
          <a:bodyPr lIns="91440" tIns="91440" rIns="91440" bIns="91440">
            <a:noAutofit/>
          </a:bodyPr>
          <a:lstStyle/>
          <a:p>
            <a:r>
              <a:rPr lang="en-US" b="1" dirty="0"/>
              <a:t>Key Design Considerations</a:t>
            </a:r>
          </a:p>
          <a:p>
            <a:pPr marL="285750" indent="-285750">
              <a:spcBef>
                <a:spcPts val="300"/>
              </a:spcBef>
              <a:buFont typeface="Arial" panose="020B0604020202020204" pitchFamily="34" charset="0"/>
              <a:buChar char="•"/>
            </a:pPr>
            <a:r>
              <a:rPr lang="en-US" dirty="0"/>
              <a:t>Study should ensure “subject to load allocation” loads can be reliably connected</a:t>
            </a:r>
          </a:p>
          <a:p>
            <a:pPr marL="285750" indent="-285750">
              <a:spcBef>
                <a:spcPts val="300"/>
              </a:spcBef>
              <a:buFont typeface="Arial" panose="020B0604020202020204" pitchFamily="34" charset="0"/>
              <a:buChar char="•"/>
            </a:pPr>
            <a:r>
              <a:rPr lang="en-US" dirty="0"/>
              <a:t>Study should provide clear expectations for ILLEs regarding allocated load levels by year </a:t>
            </a:r>
          </a:p>
          <a:p>
            <a:endParaRPr lang="en-US" dirty="0"/>
          </a:p>
        </p:txBody>
      </p:sp>
      <p:sp>
        <p:nvSpPr>
          <p:cNvPr id="5" name="Content Placeholder 4">
            <a:extLst>
              <a:ext uri="{FF2B5EF4-FFF2-40B4-BE49-F238E27FC236}">
                <a16:creationId xmlns:a16="http://schemas.microsoft.com/office/drawing/2014/main" id="{098E2BFC-BDCA-6F0F-74C8-E51FD5B0A935}"/>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dirty="0"/>
              <a:t>Scope</a:t>
            </a:r>
          </a:p>
          <a:p>
            <a:pPr marL="285750" indent="-285750">
              <a:spcBef>
                <a:spcPts val="300"/>
              </a:spcBef>
              <a:buFont typeface="Arial" panose="020B0604020202020204" pitchFamily="34" charset="0"/>
              <a:buChar char="•"/>
            </a:pPr>
            <a:r>
              <a:rPr lang="en-US" sz="1400" dirty="0"/>
              <a:t>2027-31 Summer Peak and 2027-31 Summer Net Peak</a:t>
            </a:r>
            <a:endParaRPr lang="en-US" sz="1400" dirty="0">
              <a:cs typeface="Arial"/>
            </a:endParaRPr>
          </a:p>
          <a:p>
            <a:pPr marL="1028700" lvl="1">
              <a:spcBef>
                <a:spcPts val="300"/>
              </a:spcBef>
              <a:buFont typeface="Arial" panose="020B0604020202020204" pitchFamily="34" charset="0"/>
              <a:buChar char="•"/>
            </a:pPr>
            <a:r>
              <a:rPr lang="en-US" sz="1200" dirty="0">
                <a:solidFill>
                  <a:schemeClr val="tx1"/>
                </a:solidFill>
              </a:rPr>
              <a:t>N-1, select G-1+N-1, select X-1+N-1, select N-1-1</a:t>
            </a:r>
            <a:endParaRPr lang="en-US" sz="1200" dirty="0">
              <a:solidFill>
                <a:schemeClr val="tx1"/>
              </a:solidFill>
              <a:cs typeface="Arial"/>
            </a:endParaRPr>
          </a:p>
          <a:p>
            <a:pPr marL="285750" indent="-285750">
              <a:spcBef>
                <a:spcPts val="300"/>
              </a:spcBef>
              <a:buFont typeface="Arial" panose="020B0604020202020204" pitchFamily="34" charset="0"/>
              <a:buChar char="•"/>
            </a:pPr>
            <a:r>
              <a:rPr lang="en-US" sz="1400" dirty="0"/>
              <a:t>2027-31 Fall Peak</a:t>
            </a:r>
            <a:endParaRPr lang="en-US" sz="1400" dirty="0">
              <a:cs typeface="Arial"/>
            </a:endParaRPr>
          </a:p>
          <a:p>
            <a:pPr marL="1028700" lvl="1">
              <a:spcBef>
                <a:spcPts val="300"/>
              </a:spcBef>
              <a:buFont typeface="Arial" panose="020B0604020202020204" pitchFamily="34" charset="0"/>
              <a:buChar char="•"/>
            </a:pPr>
            <a:r>
              <a:rPr lang="en-US" sz="1200" dirty="0">
                <a:solidFill>
                  <a:schemeClr val="tx1"/>
                </a:solidFill>
              </a:rPr>
              <a:t>Maintenance outage (N-1-1)</a:t>
            </a:r>
            <a:endParaRPr lang="en-US" sz="900" dirty="0">
              <a:solidFill>
                <a:schemeClr val="tx1"/>
              </a:solidFill>
            </a:endParaRPr>
          </a:p>
          <a:p>
            <a:pPr>
              <a:spcBef>
                <a:spcPts val="300"/>
              </a:spcBef>
            </a:pPr>
            <a:r>
              <a:rPr lang="en-US" b="1" dirty="0"/>
              <a:t>Process</a:t>
            </a:r>
            <a:endParaRPr lang="en-US" b="1" dirty="0">
              <a:cs typeface="Arial"/>
            </a:endParaRPr>
          </a:p>
          <a:p>
            <a:pPr marL="342900" indent="-342900">
              <a:spcBef>
                <a:spcPts val="300"/>
              </a:spcBef>
              <a:buFont typeface="+mj-lt"/>
              <a:buAutoNum type="arabicPeriod"/>
            </a:pPr>
            <a:r>
              <a:rPr lang="en-US" sz="1300" dirty="0"/>
              <a:t>Condition cases</a:t>
            </a:r>
            <a:endParaRPr lang="en-US" sz="1300" dirty="0">
              <a:cs typeface="Arial"/>
            </a:endParaRPr>
          </a:p>
          <a:p>
            <a:pPr marL="1085850" lvl="1" indent="-342900">
              <a:spcBef>
                <a:spcPts val="300"/>
              </a:spcBef>
            </a:pPr>
            <a:r>
              <a:rPr lang="en-US" sz="1200" dirty="0">
                <a:solidFill>
                  <a:schemeClr val="tx1"/>
                </a:solidFill>
              </a:rPr>
              <a:t>Update transmission and generation</a:t>
            </a:r>
            <a:endParaRPr lang="en-US" sz="1200" dirty="0">
              <a:solidFill>
                <a:schemeClr val="tx1"/>
              </a:solidFill>
              <a:cs typeface="Arial"/>
            </a:endParaRPr>
          </a:p>
          <a:p>
            <a:pPr marL="1085850" lvl="1" indent="-342900">
              <a:spcBef>
                <a:spcPts val="300"/>
              </a:spcBef>
            </a:pPr>
            <a:r>
              <a:rPr lang="en-US" sz="1200" dirty="0">
                <a:solidFill>
                  <a:schemeClr val="tx1"/>
                </a:solidFill>
              </a:rPr>
              <a:t>Identify and add Large Loads that meet “firm” or “subject to load allocation” criteria</a:t>
            </a:r>
            <a:endParaRPr lang="en-US" sz="1200" dirty="0">
              <a:solidFill>
                <a:schemeClr val="tx1"/>
              </a:solidFill>
              <a:cs typeface="Arial"/>
            </a:endParaRPr>
          </a:p>
          <a:p>
            <a:pPr marL="1085850" lvl="1" indent="-342900">
              <a:spcBef>
                <a:spcPts val="300"/>
              </a:spcBef>
            </a:pPr>
            <a:r>
              <a:rPr lang="en-US" sz="1200" dirty="0">
                <a:solidFill>
                  <a:schemeClr val="tx1"/>
                </a:solidFill>
              </a:rPr>
              <a:t>Identify and remove Large Loads that do not meet “firm” or “subject to load allocation” criteria</a:t>
            </a:r>
            <a:endParaRPr lang="en-US" sz="1200" dirty="0">
              <a:solidFill>
                <a:schemeClr val="tx1"/>
              </a:solidFill>
              <a:cs typeface="Arial"/>
            </a:endParaRPr>
          </a:p>
          <a:p>
            <a:pPr marL="342900" indent="-342900">
              <a:spcBef>
                <a:spcPts val="300"/>
              </a:spcBef>
              <a:buFont typeface="+mj-lt"/>
              <a:buAutoNum type="arabicPeriod"/>
            </a:pPr>
            <a:r>
              <a:rPr lang="en-US" sz="1300" dirty="0"/>
              <a:t>Perform contingency analysis and decrease consumption for “subject to load allocation” Large Loads for constraints for which they have a &gt;=X% harming shift factor until the constraints are resolved</a:t>
            </a:r>
            <a:endParaRPr lang="en-US" sz="1300" dirty="0">
              <a:cs typeface="Arial"/>
            </a:endParaRPr>
          </a:p>
          <a:p>
            <a:pPr marL="342900" indent="-342900">
              <a:spcBef>
                <a:spcPts val="300"/>
              </a:spcBef>
              <a:buFont typeface="+mj-lt"/>
              <a:buAutoNum type="arabicPeriod"/>
            </a:pPr>
            <a:r>
              <a:rPr lang="en-US" sz="1300" dirty="0"/>
              <a:t>Perform stability screening analysis and decrease consumption for “subject to load allocation” Large Loads until constraints are resolved</a:t>
            </a:r>
            <a:endParaRPr lang="en-US" sz="1300" dirty="0">
              <a:cs typeface="Arial"/>
            </a:endParaRPr>
          </a:p>
          <a:p>
            <a:pPr marL="342900" indent="-342900">
              <a:spcBef>
                <a:spcPts val="300"/>
              </a:spcBef>
              <a:buFont typeface="+mj-lt"/>
              <a:buAutoNum type="arabicPeriod"/>
            </a:pPr>
            <a:r>
              <a:rPr lang="en-US" sz="1300" dirty="0"/>
              <a:t>Communicate results to impacted TSPs</a:t>
            </a:r>
            <a:endParaRPr lang="en-US" sz="1300" dirty="0">
              <a:cs typeface="Arial"/>
            </a:endParaRPr>
          </a:p>
          <a:p>
            <a:pPr marL="342900" indent="-342900">
              <a:spcBef>
                <a:spcPts val="300"/>
              </a:spcBef>
              <a:buFont typeface="+mj-lt"/>
              <a:buAutoNum type="arabicPeriod"/>
            </a:pPr>
            <a:r>
              <a:rPr lang="en-US" sz="1300" dirty="0"/>
              <a:t>In coordination with impacted TSPs, identify transmission upgrade projects</a:t>
            </a:r>
            <a:endParaRPr lang="en-US" sz="1300" dirty="0">
              <a:cs typeface="Arial"/>
            </a:endParaRPr>
          </a:p>
          <a:p>
            <a:pPr marL="342900" indent="-342900">
              <a:spcBef>
                <a:spcPts val="300"/>
              </a:spcBef>
              <a:buFont typeface="+mj-lt"/>
              <a:buAutoNum type="arabicPeriod"/>
            </a:pPr>
            <a:r>
              <a:rPr lang="en-US" sz="1300" dirty="0"/>
              <a:t>Communicate:</a:t>
            </a:r>
            <a:endParaRPr lang="en-US" sz="1300" dirty="0">
              <a:cs typeface="Arial"/>
            </a:endParaRPr>
          </a:p>
          <a:p>
            <a:pPr marL="1085850" lvl="1" indent="-342900">
              <a:spcBef>
                <a:spcPts val="300"/>
              </a:spcBef>
            </a:pPr>
            <a:r>
              <a:rPr lang="en-US" sz="1200" dirty="0">
                <a:solidFill>
                  <a:schemeClr val="tx1"/>
                </a:solidFill>
              </a:rPr>
              <a:t>ILLE allocated load limits by year through 2032</a:t>
            </a:r>
            <a:endParaRPr lang="en-US" sz="1200" dirty="0">
              <a:solidFill>
                <a:schemeClr val="tx1"/>
              </a:solidFill>
              <a:cs typeface="Arial"/>
            </a:endParaRPr>
          </a:p>
          <a:p>
            <a:pPr marL="1085850" lvl="1" indent="-342900">
              <a:spcBef>
                <a:spcPts val="300"/>
              </a:spcBef>
            </a:pPr>
            <a:r>
              <a:rPr lang="en-US" sz="1200" dirty="0">
                <a:solidFill>
                  <a:schemeClr val="tx1"/>
                </a:solidFill>
              </a:rPr>
              <a:t>Confidential report for TSPs listing identified transmission upgrade projects and associated LLI requests</a:t>
            </a:r>
            <a:endParaRPr lang="en-US" sz="1200" dirty="0">
              <a:solidFill>
                <a:schemeClr val="tx1"/>
              </a:solidFill>
              <a:cs typeface="Arial"/>
            </a:endParaRPr>
          </a:p>
        </p:txBody>
      </p:sp>
    </p:spTree>
    <p:extLst>
      <p:ext uri="{BB962C8B-B14F-4D97-AF65-F5344CB8AC3E}">
        <p14:creationId xmlns:p14="http://schemas.microsoft.com/office/powerpoint/2010/main" val="356967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6DB95-BD39-821A-8CEA-D544653DAC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AA2FBBB-4D5F-344F-0C94-5744120BFA06}"/>
              </a:ext>
            </a:extLst>
          </p:cNvPr>
          <p:cNvGraphicFramePr>
            <a:graphicFrameLocks noChangeAspect="1"/>
          </p:cNvGraphicFramePr>
          <p:nvPr>
            <p:custDataLst>
              <p:tags r:id="rId1"/>
            </p:custDataLst>
            <p:extLst>
              <p:ext uri="{D42A27DB-BD31-4B8C-83A1-F6EECF244321}">
                <p14:modId xmlns:p14="http://schemas.microsoft.com/office/powerpoint/2010/main" val="2530971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3AA2FBBB-4D5F-344F-0C94-5744120BFA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538C5F-A52C-2E89-8A9C-9F4A1777B095}"/>
              </a:ext>
            </a:extLst>
          </p:cNvPr>
          <p:cNvSpPr>
            <a:spLocks noGrp="1"/>
          </p:cNvSpPr>
          <p:nvPr>
            <p:ph type="title"/>
          </p:nvPr>
        </p:nvSpPr>
        <p:spPr/>
        <p:txBody>
          <a:bodyPr vert="horz"/>
          <a:lstStyle/>
          <a:p>
            <a:r>
              <a:rPr lang="en-US"/>
              <a:t>Batch Zero B Timeline</a:t>
            </a:r>
          </a:p>
        </p:txBody>
      </p:sp>
      <p:sp>
        <p:nvSpPr>
          <p:cNvPr id="3" name="Slide Number Placeholder 5">
            <a:extLst>
              <a:ext uri="{FF2B5EF4-FFF2-40B4-BE49-F238E27FC236}">
                <a16:creationId xmlns:a16="http://schemas.microsoft.com/office/drawing/2014/main" id="{69D66E80-8F8F-C780-42A0-1D0DE93D97D1}"/>
              </a:ext>
            </a:extLst>
          </p:cNvPr>
          <p:cNvSpPr>
            <a:spLocks noGrp="1"/>
          </p:cNvSpPr>
          <p:nvPr>
            <p:ph type="sldNum" sz="quarter" idx="4"/>
          </p:nvPr>
        </p:nvSpPr>
        <p:spPr/>
        <p:txBody>
          <a:bodyPr/>
          <a:lstStyle/>
          <a:p>
            <a:fld id="{1D93BD3E-1E9A-4970-A6F7-E7AC52762E0C}" type="slidenum">
              <a:rPr lang="en-US" smtClean="0"/>
              <a:pPr/>
              <a:t>24</a:t>
            </a:fld>
            <a:endParaRPr lang="en-US"/>
          </a:p>
        </p:txBody>
      </p:sp>
      <p:graphicFrame>
        <p:nvGraphicFramePr>
          <p:cNvPr id="4" name="Table 3">
            <a:extLst>
              <a:ext uri="{FF2B5EF4-FFF2-40B4-BE49-F238E27FC236}">
                <a16:creationId xmlns:a16="http://schemas.microsoft.com/office/drawing/2014/main" id="{E0C9BE2A-7150-5F63-7A18-680BA1DD0CF4}"/>
              </a:ext>
            </a:extLst>
          </p:cNvPr>
          <p:cNvGraphicFramePr>
            <a:graphicFrameLocks noGrp="1"/>
          </p:cNvGraphicFramePr>
          <p:nvPr>
            <p:extLst>
              <p:ext uri="{D42A27DB-BD31-4B8C-83A1-F6EECF244321}">
                <p14:modId xmlns:p14="http://schemas.microsoft.com/office/powerpoint/2010/main" val="586669553"/>
              </p:ext>
            </p:extLst>
          </p:nvPr>
        </p:nvGraphicFramePr>
        <p:xfrm>
          <a:off x="616322" y="2000409"/>
          <a:ext cx="10967574" cy="3037840"/>
        </p:xfrm>
        <a:graphic>
          <a:graphicData uri="http://schemas.openxmlformats.org/drawingml/2006/table">
            <a:tbl>
              <a:tblPr firstRow="1" bandRow="1">
                <a:tableStyleId>{5C22544A-7EE6-4342-B048-85BDC9FD1C3A}</a:tableStyleId>
              </a:tblPr>
              <a:tblGrid>
                <a:gridCol w="5483787">
                  <a:extLst>
                    <a:ext uri="{9D8B030D-6E8A-4147-A177-3AD203B41FA5}">
                      <a16:colId xmlns:a16="http://schemas.microsoft.com/office/drawing/2014/main" val="797763512"/>
                    </a:ext>
                  </a:extLst>
                </a:gridCol>
                <a:gridCol w="5483787">
                  <a:extLst>
                    <a:ext uri="{9D8B030D-6E8A-4147-A177-3AD203B41FA5}">
                      <a16:colId xmlns:a16="http://schemas.microsoft.com/office/drawing/2014/main" val="1250721931"/>
                    </a:ext>
                  </a:extLst>
                </a:gridCol>
              </a:tblGrid>
              <a:tr h="370840">
                <a:tc>
                  <a:txBody>
                    <a:bodyPr/>
                    <a:lstStyle/>
                    <a:p>
                      <a:pPr algn="ctr"/>
                      <a:r>
                        <a:rPr lang="en-US"/>
                        <a:t>Activity</a:t>
                      </a:r>
                    </a:p>
                  </a:txBody>
                  <a:tcPr anchor="ctr"/>
                </a:tc>
                <a:tc>
                  <a:txBody>
                    <a:bodyPr/>
                    <a:lstStyle/>
                    <a:p>
                      <a:pPr algn="ctr"/>
                      <a:r>
                        <a:rPr lang="en-US"/>
                        <a:t>Timeline</a:t>
                      </a:r>
                    </a:p>
                  </a:txBody>
                  <a:tcPr anchor="ctr"/>
                </a:tc>
                <a:extLst>
                  <a:ext uri="{0D108BD9-81ED-4DB2-BD59-A6C34878D82A}">
                    <a16:rowId xmlns:a16="http://schemas.microsoft.com/office/drawing/2014/main" val="428820722"/>
                  </a:ext>
                </a:extLst>
              </a:tr>
              <a:tr h="370840">
                <a:tc>
                  <a:txBody>
                    <a:bodyPr/>
                    <a:lstStyle/>
                    <a:p>
                      <a:pPr algn="ctr"/>
                      <a:r>
                        <a:rPr lang="en-US"/>
                        <a:t>Case Conditioning</a:t>
                      </a:r>
                    </a:p>
                  </a:txBody>
                  <a:tcPr anchor="ctr"/>
                </a:tc>
                <a:tc>
                  <a:txBody>
                    <a:bodyPr/>
                    <a:lstStyle/>
                    <a:p>
                      <a:pPr algn="ctr"/>
                      <a:r>
                        <a:rPr lang="en-US"/>
                        <a:t>June 1 – September 1</a:t>
                      </a:r>
                    </a:p>
                  </a:txBody>
                  <a:tcPr anchor="ctr"/>
                </a:tc>
                <a:extLst>
                  <a:ext uri="{0D108BD9-81ED-4DB2-BD59-A6C34878D82A}">
                    <a16:rowId xmlns:a16="http://schemas.microsoft.com/office/drawing/2014/main" val="823044358"/>
                  </a:ext>
                </a:extLst>
              </a:tr>
              <a:tr h="370840">
                <a:tc>
                  <a:txBody>
                    <a:bodyPr/>
                    <a:lstStyle/>
                    <a:p>
                      <a:pPr algn="ctr"/>
                      <a:r>
                        <a:rPr lang="en-US" dirty="0"/>
                        <a:t>Deadline for LLI request to meet 58481 intermediate agreement requirements</a:t>
                      </a:r>
                    </a:p>
                  </a:txBody>
                  <a:tcPr anchor="ctr"/>
                </a:tc>
                <a:tc>
                  <a:txBody>
                    <a:bodyPr/>
                    <a:lstStyle/>
                    <a:p>
                      <a:pPr algn="ctr"/>
                      <a:r>
                        <a:rPr lang="en-US"/>
                        <a:t>August 1</a:t>
                      </a:r>
                    </a:p>
                  </a:txBody>
                  <a:tcPr anchor="ctr"/>
                </a:tc>
                <a:extLst>
                  <a:ext uri="{0D108BD9-81ED-4DB2-BD59-A6C34878D82A}">
                    <a16:rowId xmlns:a16="http://schemas.microsoft.com/office/drawing/2014/main" val="868126583"/>
                  </a:ext>
                </a:extLst>
              </a:tr>
              <a:tr h="370840">
                <a:tc>
                  <a:txBody>
                    <a:bodyPr/>
                    <a:lstStyle/>
                    <a:p>
                      <a:pPr algn="ctr"/>
                      <a:r>
                        <a:rPr lang="en-US" dirty="0"/>
                        <a:t>Study and Load Allocation</a:t>
                      </a:r>
                    </a:p>
                  </a:txBody>
                  <a:tcPr anchor="ctr"/>
                </a:tc>
                <a:tc>
                  <a:txBody>
                    <a:bodyPr/>
                    <a:lstStyle/>
                    <a:p>
                      <a:pPr algn="ctr"/>
                      <a:r>
                        <a:rPr lang="en-US"/>
                        <a:t>September 1 – December 31</a:t>
                      </a:r>
                    </a:p>
                  </a:txBody>
                  <a:tcPr anchor="ctr"/>
                </a:tc>
                <a:extLst>
                  <a:ext uri="{0D108BD9-81ED-4DB2-BD59-A6C34878D82A}">
                    <a16:rowId xmlns:a16="http://schemas.microsoft.com/office/drawing/2014/main" val="968193209"/>
                  </a:ext>
                </a:extLst>
              </a:tr>
              <a:tr h="370840">
                <a:tc>
                  <a:txBody>
                    <a:bodyPr/>
                    <a:lstStyle/>
                    <a:p>
                      <a:pPr algn="ctr"/>
                      <a:r>
                        <a:rPr lang="en-US" dirty="0"/>
                        <a:t>Communicate Results</a:t>
                      </a:r>
                    </a:p>
                  </a:txBody>
                  <a:tcPr anchor="ctr"/>
                </a:tc>
                <a:tc>
                  <a:txBody>
                    <a:bodyPr/>
                    <a:lstStyle/>
                    <a:p>
                      <a:pPr algn="ctr"/>
                      <a:r>
                        <a:rPr lang="en-US" dirty="0"/>
                        <a:t>January 15</a:t>
                      </a:r>
                    </a:p>
                  </a:txBody>
                  <a:tcPr anchor="ctr"/>
                </a:tc>
                <a:extLst>
                  <a:ext uri="{0D108BD9-81ED-4DB2-BD59-A6C34878D82A}">
                    <a16:rowId xmlns:a16="http://schemas.microsoft.com/office/drawing/2014/main" val="943279696"/>
                  </a:ext>
                </a:extLst>
              </a:tr>
              <a:tr h="370840">
                <a:tc>
                  <a:txBody>
                    <a:bodyPr/>
                    <a:lstStyle/>
                    <a:p>
                      <a:pPr algn="ctr"/>
                      <a:r>
                        <a:rPr lang="en-US" dirty="0"/>
                        <a:t>Deadline for ILLE to meet 58481 interconnection agreement requirements for load allocation to be firm in Batch 1</a:t>
                      </a:r>
                    </a:p>
                  </a:txBody>
                  <a:tcPr anchor="ctr"/>
                </a:tc>
                <a:tc>
                  <a:txBody>
                    <a:bodyPr/>
                    <a:lstStyle/>
                    <a:p>
                      <a:pPr algn="ctr"/>
                      <a:r>
                        <a:rPr lang="en-US" dirty="0"/>
                        <a:t>February 28</a:t>
                      </a:r>
                    </a:p>
                  </a:txBody>
                  <a:tcPr anchor="ctr"/>
                </a:tc>
                <a:extLst>
                  <a:ext uri="{0D108BD9-81ED-4DB2-BD59-A6C34878D82A}">
                    <a16:rowId xmlns:a16="http://schemas.microsoft.com/office/drawing/2014/main" val="304678657"/>
                  </a:ext>
                </a:extLst>
              </a:tr>
            </a:tbl>
          </a:graphicData>
        </a:graphic>
      </p:graphicFrame>
    </p:spTree>
    <p:extLst>
      <p:ext uri="{BB962C8B-B14F-4D97-AF65-F5344CB8AC3E}">
        <p14:creationId xmlns:p14="http://schemas.microsoft.com/office/powerpoint/2010/main" val="1636080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1556-2983-CE4D-CC3C-148FB13A5BC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73A0C4D-4F5A-2D90-AE0A-1EA9B702D650}"/>
              </a:ext>
            </a:extLst>
          </p:cNvPr>
          <p:cNvGraphicFramePr>
            <a:graphicFrameLocks noChangeAspect="1"/>
          </p:cNvGraphicFramePr>
          <p:nvPr>
            <p:custDataLst>
              <p:tags r:id="rId1"/>
            </p:custDataLst>
            <p:extLst>
              <p:ext uri="{D42A27DB-BD31-4B8C-83A1-F6EECF244321}">
                <p14:modId xmlns:p14="http://schemas.microsoft.com/office/powerpoint/2010/main" val="152578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7" name="think-cell data - do not delete" hidden="1">
                        <a:extLst>
                          <a:ext uri="{FF2B5EF4-FFF2-40B4-BE49-F238E27FC236}">
                            <a16:creationId xmlns:a16="http://schemas.microsoft.com/office/drawing/2014/main" id="{C73A0C4D-4F5A-2D90-AE0A-1EA9B702D65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646395D-96E0-CA41-C934-82B946308091}"/>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4" name="Slide Number Placeholder 5">
            <a:extLst>
              <a:ext uri="{FF2B5EF4-FFF2-40B4-BE49-F238E27FC236}">
                <a16:creationId xmlns:a16="http://schemas.microsoft.com/office/drawing/2014/main" id="{EA94085C-132C-EDEA-BB7A-8D0B651A41AE}"/>
              </a:ext>
            </a:extLst>
          </p:cNvPr>
          <p:cNvSpPr>
            <a:spLocks noGrp="1"/>
          </p:cNvSpPr>
          <p:nvPr>
            <p:ph type="sldNum" sz="quarter" idx="4"/>
          </p:nvPr>
        </p:nvSpPr>
        <p:spPr/>
        <p:txBody>
          <a:bodyPr/>
          <a:lstStyle/>
          <a:p>
            <a:fld id="{1D93BD3E-1E9A-4970-A6F7-E7AC52762E0C}" type="slidenum">
              <a:rPr lang="en-US" smtClean="0"/>
              <a:pPr/>
              <a:t>25</a:t>
            </a:fld>
            <a:endParaRPr lang="en-US"/>
          </a:p>
        </p:txBody>
      </p:sp>
      <p:sp>
        <p:nvSpPr>
          <p:cNvPr id="9" name="Rectangle 8">
            <a:hlinkClick r:id="rId11" action="ppaction://hlinksldjump"/>
            <a:extLst>
              <a:ext uri="{FF2B5EF4-FFF2-40B4-BE49-F238E27FC236}">
                <a16:creationId xmlns:a16="http://schemas.microsoft.com/office/drawing/2014/main" id="{B668ADC7-50B4-087B-6F67-512B6B617048}"/>
              </a:ext>
            </a:extLst>
          </p:cNvPr>
          <p:cNvSpPr/>
          <p:nvPr>
            <p:custDataLst>
              <p:tags r:id="rId2"/>
            </p:custDataLst>
          </p:nvPr>
        </p:nvSpPr>
        <p:spPr bwMode="auto">
          <a:xfrm>
            <a:off x="3978275" y="2055813"/>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ltLang="en-US">
                <a:solidFill>
                  <a:schemeClr val="tx1"/>
                </a:solidFill>
                <a:effectLst/>
              </a:rPr>
              <a:t>Introduction and context</a:t>
            </a:r>
            <a:endParaRPr lang="en-US">
              <a:solidFill>
                <a:schemeClr val="tx1"/>
              </a:solidFill>
            </a:endParaRPr>
          </a:p>
        </p:txBody>
      </p:sp>
      <p:sp>
        <p:nvSpPr>
          <p:cNvPr id="13" name="Rectangle 12">
            <a:hlinkClick r:id="rId12" action="ppaction://hlinksldjump"/>
            <a:extLst>
              <a:ext uri="{FF2B5EF4-FFF2-40B4-BE49-F238E27FC236}">
                <a16:creationId xmlns:a16="http://schemas.microsoft.com/office/drawing/2014/main" id="{F07FFB80-2EF2-23ED-4573-11EAE897B8E5}"/>
              </a:ext>
            </a:extLst>
          </p:cNvPr>
          <p:cNvSpPr/>
          <p:nvPr>
            <p:custDataLst>
              <p:tags r:id="rId3"/>
            </p:custDataLst>
          </p:nvPr>
        </p:nvSpPr>
        <p:spPr bwMode="auto">
          <a:xfrm>
            <a:off x="3978275" y="25146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ltLang="en-US">
                <a:solidFill>
                  <a:schemeClr val="tx1"/>
                </a:solidFill>
                <a:effectLst/>
              </a:rPr>
              <a:t>Future batch process flow</a:t>
            </a:r>
            <a:endParaRPr lang="en-US">
              <a:solidFill>
                <a:schemeClr val="tx1"/>
              </a:solidFill>
            </a:endParaRPr>
          </a:p>
        </p:txBody>
      </p:sp>
      <p:sp>
        <p:nvSpPr>
          <p:cNvPr id="5" name="Rectangle 4">
            <a:hlinkClick r:id="rId13" action="ppaction://hlinksldjump"/>
            <a:extLst>
              <a:ext uri="{FF2B5EF4-FFF2-40B4-BE49-F238E27FC236}">
                <a16:creationId xmlns:a16="http://schemas.microsoft.com/office/drawing/2014/main" id="{71C02E4F-7424-0DAA-119D-2C01AD7581BD}"/>
              </a:ext>
            </a:extLst>
          </p:cNvPr>
          <p:cNvSpPr/>
          <p:nvPr>
            <p:custDataLst>
              <p:tags r:id="rId4"/>
            </p:custDataLst>
          </p:nvPr>
        </p:nvSpPr>
        <p:spPr bwMode="auto">
          <a:xfrm>
            <a:off x="3978275" y="29718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Transitional process (Batch Zero)</a:t>
            </a:r>
          </a:p>
        </p:txBody>
      </p:sp>
      <p:sp>
        <p:nvSpPr>
          <p:cNvPr id="15" name="Rectangle 14">
            <a:extLst>
              <a:ext uri="{FF2B5EF4-FFF2-40B4-BE49-F238E27FC236}">
                <a16:creationId xmlns:a16="http://schemas.microsoft.com/office/drawing/2014/main" id="{D45764D7-00F5-46A6-7813-83BAEDE240F2}"/>
              </a:ext>
            </a:extLst>
          </p:cNvPr>
          <p:cNvSpPr/>
          <p:nvPr>
            <p:custDataLst>
              <p:tags r:id="rId5"/>
            </p:custDataLst>
          </p:nvPr>
        </p:nvSpPr>
        <p:spPr bwMode="auto">
          <a:xfrm>
            <a:off x="3978275" y="3429000"/>
            <a:ext cx="4235450" cy="457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b="1">
                <a:solidFill>
                  <a:schemeClr val="tx1"/>
                </a:solidFill>
              </a:rPr>
              <a:t>Anticipated timeline</a:t>
            </a:r>
          </a:p>
        </p:txBody>
      </p:sp>
      <p:sp>
        <p:nvSpPr>
          <p:cNvPr id="16" name="Rectangle 15">
            <a:hlinkClick r:id="rId14" action="ppaction://hlinksldjump"/>
            <a:extLst>
              <a:ext uri="{FF2B5EF4-FFF2-40B4-BE49-F238E27FC236}">
                <a16:creationId xmlns:a16="http://schemas.microsoft.com/office/drawing/2014/main" id="{1F8BEF51-C88B-3774-1FF3-B8331CDD2ECB}"/>
              </a:ext>
            </a:extLst>
          </p:cNvPr>
          <p:cNvSpPr/>
          <p:nvPr>
            <p:custDataLst>
              <p:tags r:id="rId6"/>
            </p:custDataLst>
          </p:nvPr>
        </p:nvSpPr>
        <p:spPr bwMode="auto">
          <a:xfrm>
            <a:off x="3978275" y="38862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Other key considerations</a:t>
            </a:r>
          </a:p>
        </p:txBody>
      </p:sp>
      <p:sp>
        <p:nvSpPr>
          <p:cNvPr id="17" name="Rectangle 16">
            <a:hlinkClick r:id="rId15" action="ppaction://hlinksldjump"/>
            <a:extLst>
              <a:ext uri="{FF2B5EF4-FFF2-40B4-BE49-F238E27FC236}">
                <a16:creationId xmlns:a16="http://schemas.microsoft.com/office/drawing/2014/main" id="{6BAFABC0-3887-527E-C7E3-EDDBB1CFAEF9}"/>
              </a:ext>
            </a:extLst>
          </p:cNvPr>
          <p:cNvSpPr/>
          <p:nvPr>
            <p:custDataLst>
              <p:tags r:id="rId7"/>
            </p:custDataLst>
          </p:nvPr>
        </p:nvSpPr>
        <p:spPr bwMode="auto">
          <a:xfrm>
            <a:off x="3978275" y="4343400"/>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solidFill>
                  <a:schemeClr val="tx1"/>
                </a:solidFill>
              </a:rPr>
              <a:t>Next steps</a:t>
            </a:r>
          </a:p>
        </p:txBody>
      </p:sp>
    </p:spTree>
    <p:extLst>
      <p:ext uri="{BB962C8B-B14F-4D97-AF65-F5344CB8AC3E}">
        <p14:creationId xmlns:p14="http://schemas.microsoft.com/office/powerpoint/2010/main" val="2962894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31064F0-20D0-79ED-9F4F-D4B32794D87C}"/>
              </a:ext>
            </a:extLst>
          </p:cNvPr>
          <p:cNvGraphicFramePr>
            <a:graphicFrameLocks noChangeAspect="1"/>
          </p:cNvGraphicFramePr>
          <p:nvPr>
            <p:custDataLst>
              <p:tags r:id="rId1"/>
            </p:custDataLst>
            <p:extLst>
              <p:ext uri="{D42A27DB-BD31-4B8C-83A1-F6EECF244321}">
                <p14:modId xmlns:p14="http://schemas.microsoft.com/office/powerpoint/2010/main" val="1988782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331064F0-20D0-79ED-9F4F-D4B32794D8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181A16A-5308-7EFD-1C6F-F5E3CE43DECF}"/>
              </a:ext>
            </a:extLst>
          </p:cNvPr>
          <p:cNvSpPr>
            <a:spLocks noGrp="1"/>
          </p:cNvSpPr>
          <p:nvPr>
            <p:ph type="title"/>
          </p:nvPr>
        </p:nvSpPr>
        <p:spPr/>
        <p:txBody>
          <a:bodyPr vert="horz"/>
          <a:lstStyle/>
          <a:p>
            <a:r>
              <a:rPr lang="en-US" sz="2300" dirty="0"/>
              <a:t>Design, Approval, and Implementation Timeline for Batches Zero A and Zero B</a:t>
            </a:r>
          </a:p>
        </p:txBody>
      </p:sp>
      <p:sp>
        <p:nvSpPr>
          <p:cNvPr id="3" name="Slide Number Placeholder 5">
            <a:extLst>
              <a:ext uri="{FF2B5EF4-FFF2-40B4-BE49-F238E27FC236}">
                <a16:creationId xmlns:a16="http://schemas.microsoft.com/office/drawing/2014/main" id="{BD6143A0-9520-E06F-0BF0-BEEECCB32A19}"/>
              </a:ext>
            </a:extLst>
          </p:cNvPr>
          <p:cNvSpPr>
            <a:spLocks noGrp="1"/>
          </p:cNvSpPr>
          <p:nvPr>
            <p:ph type="sldNum" sz="quarter" idx="4"/>
          </p:nvPr>
        </p:nvSpPr>
        <p:spPr/>
        <p:txBody>
          <a:bodyPr/>
          <a:lstStyle/>
          <a:p>
            <a:fld id="{1D93BD3E-1E9A-4970-A6F7-E7AC52762E0C}" type="slidenum">
              <a:rPr lang="en-US" smtClean="0"/>
              <a:pPr/>
              <a:t>26</a:t>
            </a:fld>
            <a:endParaRPr lang="en-US"/>
          </a:p>
        </p:txBody>
      </p:sp>
      <p:pic>
        <p:nvPicPr>
          <p:cNvPr id="48" name="Picture 47">
            <a:extLst>
              <a:ext uri="{FF2B5EF4-FFF2-40B4-BE49-F238E27FC236}">
                <a16:creationId xmlns:a16="http://schemas.microsoft.com/office/drawing/2014/main" id="{E9AED2F5-7111-54E0-57E4-71CE95BDE584}"/>
              </a:ext>
            </a:extLst>
          </p:cNvPr>
          <p:cNvPicPr>
            <a:picLocks/>
          </p:cNvPicPr>
          <p:nvPr/>
        </p:nvPicPr>
        <p:blipFill>
          <a:blip r:embed="rId5"/>
          <a:stretch>
            <a:fillRect/>
          </a:stretch>
        </p:blipFill>
        <p:spPr>
          <a:xfrm>
            <a:off x="616323" y="1743075"/>
            <a:ext cx="10967573" cy="3371850"/>
          </a:xfrm>
          <a:prstGeom prst="rect">
            <a:avLst/>
          </a:prstGeom>
        </p:spPr>
      </p:pic>
      <p:sp>
        <p:nvSpPr>
          <p:cNvPr id="9" name="Rectangle: Rounded Corners 8">
            <a:extLst>
              <a:ext uri="{FF2B5EF4-FFF2-40B4-BE49-F238E27FC236}">
                <a16:creationId xmlns:a16="http://schemas.microsoft.com/office/drawing/2014/main" id="{A65EA611-A474-C888-15E7-38B01E67177D}"/>
              </a:ext>
            </a:extLst>
          </p:cNvPr>
          <p:cNvSpPr/>
          <p:nvPr/>
        </p:nvSpPr>
        <p:spPr>
          <a:xfrm>
            <a:off x="2350124" y="2204185"/>
            <a:ext cx="625642" cy="2213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D321451-B98B-1F8E-866A-8815F76BBD6B}"/>
              </a:ext>
            </a:extLst>
          </p:cNvPr>
          <p:cNvSpPr/>
          <p:nvPr/>
        </p:nvSpPr>
        <p:spPr>
          <a:xfrm>
            <a:off x="2350123" y="2577966"/>
            <a:ext cx="952901" cy="2213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C57D70CC-1728-05DC-927B-CDC60AB2BEE5}"/>
              </a:ext>
            </a:extLst>
          </p:cNvPr>
          <p:cNvSpPr/>
          <p:nvPr/>
        </p:nvSpPr>
        <p:spPr>
          <a:xfrm>
            <a:off x="2733128" y="2961939"/>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C1AB62-C280-BA2B-1109-79B289A65171}"/>
              </a:ext>
            </a:extLst>
          </p:cNvPr>
          <p:cNvSpPr txBox="1"/>
          <p:nvPr/>
        </p:nvSpPr>
        <p:spPr>
          <a:xfrm>
            <a:off x="2318843" y="2829824"/>
            <a:ext cx="656923" cy="200055"/>
          </a:xfrm>
          <a:prstGeom prst="rect">
            <a:avLst/>
          </a:prstGeom>
          <a:noFill/>
        </p:spPr>
        <p:txBody>
          <a:bodyPr wrap="square" rtlCol="0">
            <a:spAutoFit/>
          </a:bodyPr>
          <a:lstStyle/>
          <a:p>
            <a:r>
              <a:rPr lang="en-US" sz="700"/>
              <a:t>1/22 LLWG</a:t>
            </a:r>
          </a:p>
        </p:txBody>
      </p:sp>
      <p:sp>
        <p:nvSpPr>
          <p:cNvPr id="16" name="TextBox 15">
            <a:extLst>
              <a:ext uri="{FF2B5EF4-FFF2-40B4-BE49-F238E27FC236}">
                <a16:creationId xmlns:a16="http://schemas.microsoft.com/office/drawing/2014/main" id="{4AA31B7F-9C61-E563-7A3C-F94B2D2E48D4}"/>
              </a:ext>
            </a:extLst>
          </p:cNvPr>
          <p:cNvSpPr txBox="1"/>
          <p:nvPr/>
        </p:nvSpPr>
        <p:spPr>
          <a:xfrm>
            <a:off x="3213208" y="3171619"/>
            <a:ext cx="554639" cy="107722"/>
          </a:xfrm>
          <a:prstGeom prst="rect">
            <a:avLst/>
          </a:prstGeom>
          <a:solidFill>
            <a:schemeClr val="bg1"/>
          </a:solidFill>
        </p:spPr>
        <p:txBody>
          <a:bodyPr wrap="square" lIns="0" tIns="0" rIns="0" bIns="0" rtlCol="0">
            <a:spAutoFit/>
          </a:bodyPr>
          <a:lstStyle/>
          <a:p>
            <a:r>
              <a:rPr lang="en-US" sz="700"/>
              <a:t>2/3 Workshop</a:t>
            </a:r>
          </a:p>
        </p:txBody>
      </p:sp>
      <p:sp>
        <p:nvSpPr>
          <p:cNvPr id="17" name="Star: 5 Points 16">
            <a:extLst>
              <a:ext uri="{FF2B5EF4-FFF2-40B4-BE49-F238E27FC236}">
                <a16:creationId xmlns:a16="http://schemas.microsoft.com/office/drawing/2014/main" id="{6FB2A5A3-5396-D0CF-BE68-99F61DF5E2BF}"/>
              </a:ext>
            </a:extLst>
          </p:cNvPr>
          <p:cNvSpPr/>
          <p:nvPr/>
        </p:nvSpPr>
        <p:spPr>
          <a:xfrm>
            <a:off x="2975766" y="2961938"/>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C5700C72-E1F2-242A-3854-032655BE9EAE}"/>
              </a:ext>
            </a:extLst>
          </p:cNvPr>
          <p:cNvSpPr/>
          <p:nvPr/>
        </p:nvSpPr>
        <p:spPr>
          <a:xfrm>
            <a:off x="3177895" y="2961937"/>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9DDFCD6F-B9AA-1017-361B-844CD1A46AA7}"/>
              </a:ext>
            </a:extLst>
          </p:cNvPr>
          <p:cNvSpPr/>
          <p:nvPr/>
        </p:nvSpPr>
        <p:spPr>
          <a:xfrm>
            <a:off x="3343529" y="3325524"/>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A2B8AC2-6CBD-41E4-C86A-20DED689AFFF}"/>
              </a:ext>
            </a:extLst>
          </p:cNvPr>
          <p:cNvSpPr txBox="1"/>
          <p:nvPr/>
        </p:nvSpPr>
        <p:spPr>
          <a:xfrm>
            <a:off x="3435971" y="2879654"/>
            <a:ext cx="604333" cy="107722"/>
          </a:xfrm>
          <a:prstGeom prst="rect">
            <a:avLst/>
          </a:prstGeom>
          <a:solidFill>
            <a:schemeClr val="bg1"/>
          </a:solidFill>
        </p:spPr>
        <p:txBody>
          <a:bodyPr wrap="square" lIns="0" tIns="0" rIns="0" bIns="0" rtlCol="0">
            <a:spAutoFit/>
          </a:bodyPr>
          <a:lstStyle/>
          <a:p>
            <a:r>
              <a:rPr lang="en-US" sz="700"/>
              <a:t>2/12 Workshop</a:t>
            </a:r>
          </a:p>
        </p:txBody>
      </p:sp>
      <p:cxnSp>
        <p:nvCxnSpPr>
          <p:cNvPr id="22" name="Straight Connector 21">
            <a:extLst>
              <a:ext uri="{FF2B5EF4-FFF2-40B4-BE49-F238E27FC236}">
                <a16:creationId xmlns:a16="http://schemas.microsoft.com/office/drawing/2014/main" id="{4CCFC979-C04B-DD49-10A1-D3238DE0C451}"/>
              </a:ext>
            </a:extLst>
          </p:cNvPr>
          <p:cNvCxnSpPr>
            <a:cxnSpLocks/>
          </p:cNvCxnSpPr>
          <p:nvPr/>
        </p:nvCxnSpPr>
        <p:spPr>
          <a:xfrm>
            <a:off x="2597716" y="2979260"/>
            <a:ext cx="118167" cy="6900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536778C-9A75-D388-FD03-C095B977EBDE}"/>
              </a:ext>
            </a:extLst>
          </p:cNvPr>
          <p:cNvCxnSpPr>
            <a:cxnSpLocks/>
          </p:cNvCxnSpPr>
          <p:nvPr/>
        </p:nvCxnSpPr>
        <p:spPr>
          <a:xfrm>
            <a:off x="3067778" y="3129926"/>
            <a:ext cx="118167" cy="6900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851748E-C119-3760-E4AF-854933563837}"/>
              </a:ext>
            </a:extLst>
          </p:cNvPr>
          <p:cNvCxnSpPr>
            <a:cxnSpLocks/>
          </p:cNvCxnSpPr>
          <p:nvPr/>
        </p:nvCxnSpPr>
        <p:spPr>
          <a:xfrm flipV="1">
            <a:off x="3303024" y="2933515"/>
            <a:ext cx="93484" cy="80248"/>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C8D12B04-1B28-6DCF-7136-5EC84C1E9090}"/>
              </a:ext>
            </a:extLst>
          </p:cNvPr>
          <p:cNvSpPr txBox="1"/>
          <p:nvPr/>
        </p:nvSpPr>
        <p:spPr>
          <a:xfrm>
            <a:off x="3528429" y="3289317"/>
            <a:ext cx="831781" cy="307777"/>
          </a:xfrm>
          <a:prstGeom prst="rect">
            <a:avLst/>
          </a:prstGeom>
          <a:noFill/>
        </p:spPr>
        <p:txBody>
          <a:bodyPr wrap="square" rtlCol="0">
            <a:spAutoFit/>
          </a:bodyPr>
          <a:lstStyle/>
          <a:p>
            <a:r>
              <a:rPr lang="en-US" sz="700"/>
              <a:t>2/20 PUCT Open Meeting</a:t>
            </a:r>
          </a:p>
        </p:txBody>
      </p:sp>
      <p:cxnSp>
        <p:nvCxnSpPr>
          <p:cNvPr id="38" name="Straight Connector 37">
            <a:extLst>
              <a:ext uri="{FF2B5EF4-FFF2-40B4-BE49-F238E27FC236}">
                <a16:creationId xmlns:a16="http://schemas.microsoft.com/office/drawing/2014/main" id="{2D31F3D6-A383-20FD-373D-E64B172304E8}"/>
              </a:ext>
            </a:extLst>
          </p:cNvPr>
          <p:cNvCxnSpPr>
            <a:cxnSpLocks/>
          </p:cNvCxnSpPr>
          <p:nvPr/>
        </p:nvCxnSpPr>
        <p:spPr>
          <a:xfrm>
            <a:off x="3506642" y="3443205"/>
            <a:ext cx="122457" cy="0"/>
          </a:xfrm>
          <a:prstGeom prst="line">
            <a:avLst/>
          </a:prstGeom>
        </p:spPr>
        <p:style>
          <a:lnRef idx="1">
            <a:schemeClr val="dk1"/>
          </a:lnRef>
          <a:fillRef idx="0">
            <a:schemeClr val="dk1"/>
          </a:fillRef>
          <a:effectRef idx="0">
            <a:schemeClr val="dk1"/>
          </a:effectRef>
          <a:fontRef idx="minor">
            <a:schemeClr val="tx1"/>
          </a:fontRef>
        </p:style>
      </p:cxnSp>
      <p:sp>
        <p:nvSpPr>
          <p:cNvPr id="44" name="Rectangle: Rounded Corners 43">
            <a:extLst>
              <a:ext uri="{FF2B5EF4-FFF2-40B4-BE49-F238E27FC236}">
                <a16:creationId xmlns:a16="http://schemas.microsoft.com/office/drawing/2014/main" id="{2E7C4D1A-0727-54E7-6B9A-73DA923ED2DB}"/>
              </a:ext>
            </a:extLst>
          </p:cNvPr>
          <p:cNvSpPr/>
          <p:nvPr/>
        </p:nvSpPr>
        <p:spPr>
          <a:xfrm>
            <a:off x="4087483" y="3688249"/>
            <a:ext cx="1926658" cy="2213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28A97CD9-4796-A941-1814-6B4927D9E282}"/>
              </a:ext>
            </a:extLst>
          </p:cNvPr>
          <p:cNvSpPr/>
          <p:nvPr/>
        </p:nvSpPr>
        <p:spPr>
          <a:xfrm>
            <a:off x="6693409" y="4066255"/>
            <a:ext cx="4033701" cy="2213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54649A7-2189-67BB-0BA6-CF7B17BC6F74}"/>
              </a:ext>
            </a:extLst>
          </p:cNvPr>
          <p:cNvSpPr/>
          <p:nvPr/>
        </p:nvSpPr>
        <p:spPr>
          <a:xfrm>
            <a:off x="4087483" y="4439930"/>
            <a:ext cx="3601153" cy="2213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48">
            <a:extLst>
              <a:ext uri="{FF2B5EF4-FFF2-40B4-BE49-F238E27FC236}">
                <a16:creationId xmlns:a16="http://schemas.microsoft.com/office/drawing/2014/main" id="{F487FE7E-BBDF-EA00-FB36-514D0D980288}"/>
              </a:ext>
            </a:extLst>
          </p:cNvPr>
          <p:cNvSpPr/>
          <p:nvPr/>
        </p:nvSpPr>
        <p:spPr>
          <a:xfrm>
            <a:off x="11234379" y="4830474"/>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9A56137A-091F-F583-D224-144980F69290}"/>
              </a:ext>
            </a:extLst>
          </p:cNvPr>
          <p:cNvSpPr/>
          <p:nvPr/>
        </p:nvSpPr>
        <p:spPr>
          <a:xfrm>
            <a:off x="8316555" y="4439930"/>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19965B7-5FB6-0A25-0035-B4B308D15F3D}"/>
              </a:ext>
            </a:extLst>
          </p:cNvPr>
          <p:cNvSpPr txBox="1"/>
          <p:nvPr/>
        </p:nvSpPr>
        <p:spPr>
          <a:xfrm>
            <a:off x="7872089" y="4405416"/>
            <a:ext cx="831781" cy="307777"/>
          </a:xfrm>
          <a:prstGeom prst="rect">
            <a:avLst/>
          </a:prstGeom>
          <a:noFill/>
        </p:spPr>
        <p:txBody>
          <a:bodyPr wrap="square" rtlCol="0">
            <a:spAutoFit/>
          </a:bodyPr>
          <a:lstStyle/>
          <a:p>
            <a:r>
              <a:rPr lang="en-US" sz="700"/>
              <a:t>PUCT </a:t>
            </a:r>
          </a:p>
          <a:p>
            <a:r>
              <a:rPr lang="en-US" sz="700"/>
              <a:t>Approval</a:t>
            </a:r>
          </a:p>
        </p:txBody>
      </p:sp>
    </p:spTree>
    <p:extLst>
      <p:ext uri="{BB962C8B-B14F-4D97-AF65-F5344CB8AC3E}">
        <p14:creationId xmlns:p14="http://schemas.microsoft.com/office/powerpoint/2010/main" val="90984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B099-AF3B-B97B-CB3E-BDBBDFC53C2C}"/>
              </a:ext>
            </a:extLst>
          </p:cNvPr>
          <p:cNvSpPr>
            <a:spLocks noGrp="1"/>
          </p:cNvSpPr>
          <p:nvPr>
            <p:ph type="title"/>
          </p:nvPr>
        </p:nvSpPr>
        <p:spPr/>
        <p:txBody>
          <a:bodyPr/>
          <a:lstStyle/>
          <a:p>
            <a:r>
              <a:rPr lang="en-US"/>
              <a:t>Detailed Batches 1-3 Study Timeline</a:t>
            </a:r>
          </a:p>
        </p:txBody>
      </p:sp>
      <p:sp>
        <p:nvSpPr>
          <p:cNvPr id="3" name="Slide Number Placeholder 5">
            <a:extLst>
              <a:ext uri="{FF2B5EF4-FFF2-40B4-BE49-F238E27FC236}">
                <a16:creationId xmlns:a16="http://schemas.microsoft.com/office/drawing/2014/main" id="{658D8228-EA19-0F30-6E1C-C139C0192690}"/>
              </a:ext>
            </a:extLst>
          </p:cNvPr>
          <p:cNvSpPr>
            <a:spLocks noGrp="1"/>
          </p:cNvSpPr>
          <p:nvPr>
            <p:ph type="sldNum" sz="quarter" idx="4"/>
          </p:nvPr>
        </p:nvSpPr>
        <p:spPr/>
        <p:txBody>
          <a:bodyPr/>
          <a:lstStyle/>
          <a:p>
            <a:fld id="{1D93BD3E-1E9A-4970-A6F7-E7AC52762E0C}" type="slidenum">
              <a:rPr lang="en-US" smtClean="0"/>
              <a:pPr/>
              <a:t>27</a:t>
            </a:fld>
            <a:endParaRPr lang="en-US"/>
          </a:p>
        </p:txBody>
      </p:sp>
      <p:pic>
        <p:nvPicPr>
          <p:cNvPr id="4" name="Picture 3">
            <a:extLst>
              <a:ext uri="{FF2B5EF4-FFF2-40B4-BE49-F238E27FC236}">
                <a16:creationId xmlns:a16="http://schemas.microsoft.com/office/drawing/2014/main" id="{612BB61F-ECD3-F1C6-74C7-ADDE1CDE8F95}"/>
              </a:ext>
            </a:extLst>
          </p:cNvPr>
          <p:cNvPicPr>
            <a:picLocks/>
          </p:cNvPicPr>
          <p:nvPr/>
        </p:nvPicPr>
        <p:blipFill>
          <a:blip r:embed="rId2"/>
          <a:stretch>
            <a:fillRect/>
          </a:stretch>
        </p:blipFill>
        <p:spPr>
          <a:xfrm>
            <a:off x="616323" y="963976"/>
            <a:ext cx="10967573" cy="5141849"/>
          </a:xfrm>
          <a:prstGeom prst="rect">
            <a:avLst/>
          </a:prstGeom>
        </p:spPr>
      </p:pic>
    </p:spTree>
    <p:extLst>
      <p:ext uri="{BB962C8B-B14F-4D97-AF65-F5344CB8AC3E}">
        <p14:creationId xmlns:p14="http://schemas.microsoft.com/office/powerpoint/2010/main" val="4127429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B52764A-787A-D9E6-4F40-9C72332068E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78AB135-3F97-5A1A-3629-D7335D697877}"/>
              </a:ext>
            </a:extLst>
          </p:cNvPr>
          <p:cNvGraphicFramePr>
            <a:graphicFrameLocks noChangeAspect="1"/>
          </p:cNvGraphicFramePr>
          <p:nvPr>
            <p:custDataLst>
              <p:tags r:id="rId1"/>
            </p:custDataLst>
            <p:extLst>
              <p:ext uri="{D42A27DB-BD31-4B8C-83A1-F6EECF244321}">
                <p14:modId xmlns:p14="http://schemas.microsoft.com/office/powerpoint/2010/main" val="1112210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7" name="think-cell data - do not delete" hidden="1">
                        <a:extLst>
                          <a:ext uri="{FF2B5EF4-FFF2-40B4-BE49-F238E27FC236}">
                            <a16:creationId xmlns:a16="http://schemas.microsoft.com/office/drawing/2014/main" id="{078AB135-3F97-5A1A-3629-D7335D69787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0290F6-2431-A916-E3DA-40C88DB1BB9A}"/>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4" name="Slide Number Placeholder 5">
            <a:extLst>
              <a:ext uri="{FF2B5EF4-FFF2-40B4-BE49-F238E27FC236}">
                <a16:creationId xmlns:a16="http://schemas.microsoft.com/office/drawing/2014/main" id="{06D02354-1AE5-AB8B-2916-39A155C4F728}"/>
              </a:ext>
            </a:extLst>
          </p:cNvPr>
          <p:cNvSpPr>
            <a:spLocks noGrp="1"/>
          </p:cNvSpPr>
          <p:nvPr>
            <p:ph type="sldNum" sz="quarter" idx="4"/>
          </p:nvPr>
        </p:nvSpPr>
        <p:spPr/>
        <p:txBody>
          <a:bodyPr/>
          <a:lstStyle/>
          <a:p>
            <a:fld id="{1D93BD3E-1E9A-4970-A6F7-E7AC52762E0C}" type="slidenum">
              <a:rPr lang="en-US" smtClean="0"/>
              <a:pPr/>
              <a:t>28</a:t>
            </a:fld>
            <a:endParaRPr lang="en-US"/>
          </a:p>
        </p:txBody>
      </p:sp>
      <p:sp>
        <p:nvSpPr>
          <p:cNvPr id="10" name="Rectangle 9">
            <a:hlinkClick r:id="rId14" action="ppaction://hlinksldjump"/>
            <a:extLst>
              <a:ext uri="{FF2B5EF4-FFF2-40B4-BE49-F238E27FC236}">
                <a16:creationId xmlns:a16="http://schemas.microsoft.com/office/drawing/2014/main" id="{926DADEB-A5DD-51D1-FBA3-D55B66A572A4}"/>
              </a:ext>
            </a:extLst>
          </p:cNvPr>
          <p:cNvSpPr/>
          <p:nvPr>
            <p:custDataLst>
              <p:tags r:id="rId2"/>
            </p:custDataLst>
          </p:nvPr>
        </p:nvSpPr>
        <p:spPr bwMode="auto">
          <a:xfrm>
            <a:off x="3978275" y="1370013"/>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ltLang="en-US">
                <a:solidFill>
                  <a:schemeClr val="tx1"/>
                </a:solidFill>
                <a:effectLst/>
              </a:rPr>
              <a:t>Introduction and context</a:t>
            </a:r>
            <a:endParaRPr lang="en-US">
              <a:solidFill>
                <a:schemeClr val="tx1"/>
              </a:solidFill>
            </a:endParaRPr>
          </a:p>
        </p:txBody>
      </p:sp>
      <p:sp>
        <p:nvSpPr>
          <p:cNvPr id="14" name="Rectangle 13">
            <a:hlinkClick r:id="rId15" action="ppaction://hlinksldjump"/>
            <a:extLst>
              <a:ext uri="{FF2B5EF4-FFF2-40B4-BE49-F238E27FC236}">
                <a16:creationId xmlns:a16="http://schemas.microsoft.com/office/drawing/2014/main" id="{79401C31-CBBD-7076-1D46-BD6F94280BCC}"/>
              </a:ext>
            </a:extLst>
          </p:cNvPr>
          <p:cNvSpPr/>
          <p:nvPr>
            <p:custDataLst>
              <p:tags r:id="rId3"/>
            </p:custDataLst>
          </p:nvPr>
        </p:nvSpPr>
        <p:spPr bwMode="auto">
          <a:xfrm>
            <a:off x="3978275" y="1827213"/>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ltLang="en-US">
                <a:solidFill>
                  <a:schemeClr val="tx1"/>
                </a:solidFill>
                <a:effectLst/>
              </a:rPr>
              <a:t>Future batch process flow</a:t>
            </a:r>
            <a:endParaRPr lang="en-US">
              <a:solidFill>
                <a:schemeClr val="tx1"/>
              </a:solidFill>
            </a:endParaRPr>
          </a:p>
        </p:txBody>
      </p:sp>
      <p:sp>
        <p:nvSpPr>
          <p:cNvPr id="9" name="Rectangle 8">
            <a:hlinkClick r:id="rId16" action="ppaction://hlinksldjump"/>
            <a:extLst>
              <a:ext uri="{FF2B5EF4-FFF2-40B4-BE49-F238E27FC236}">
                <a16:creationId xmlns:a16="http://schemas.microsoft.com/office/drawing/2014/main" id="{728BE1E1-0569-6864-6277-04043DAABC78}"/>
              </a:ext>
            </a:extLst>
          </p:cNvPr>
          <p:cNvSpPr/>
          <p:nvPr>
            <p:custDataLst>
              <p:tags r:id="rId4"/>
            </p:custDataLst>
          </p:nvPr>
        </p:nvSpPr>
        <p:spPr bwMode="auto">
          <a:xfrm>
            <a:off x="3978275" y="22860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Transitional process (Batch Zero)</a:t>
            </a:r>
          </a:p>
        </p:txBody>
      </p:sp>
      <p:sp>
        <p:nvSpPr>
          <p:cNvPr id="16" name="Rectangle 15">
            <a:hlinkClick r:id="rId17" action="ppaction://hlinksldjump"/>
            <a:extLst>
              <a:ext uri="{FF2B5EF4-FFF2-40B4-BE49-F238E27FC236}">
                <a16:creationId xmlns:a16="http://schemas.microsoft.com/office/drawing/2014/main" id="{8A35DC5D-E9BF-4DC7-8737-4567D67391D6}"/>
              </a:ext>
            </a:extLst>
          </p:cNvPr>
          <p:cNvSpPr/>
          <p:nvPr>
            <p:custDataLst>
              <p:tags r:id="rId5"/>
            </p:custDataLst>
          </p:nvPr>
        </p:nvSpPr>
        <p:spPr bwMode="auto">
          <a:xfrm>
            <a:off x="3978275" y="27432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Anticipated timeline</a:t>
            </a:r>
          </a:p>
        </p:txBody>
      </p:sp>
      <p:sp>
        <p:nvSpPr>
          <p:cNvPr id="17" name="Rectangle 16">
            <a:extLst>
              <a:ext uri="{FF2B5EF4-FFF2-40B4-BE49-F238E27FC236}">
                <a16:creationId xmlns:a16="http://schemas.microsoft.com/office/drawing/2014/main" id="{A3F3BB9F-243C-C593-FDF0-DB28FB0805F8}"/>
              </a:ext>
            </a:extLst>
          </p:cNvPr>
          <p:cNvSpPr/>
          <p:nvPr>
            <p:custDataLst>
              <p:tags r:id="rId6"/>
            </p:custDataLst>
          </p:nvPr>
        </p:nvSpPr>
        <p:spPr bwMode="auto">
          <a:xfrm>
            <a:off x="3978275" y="3200400"/>
            <a:ext cx="4235450" cy="457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b="1">
                <a:solidFill>
                  <a:schemeClr val="tx1"/>
                </a:solidFill>
              </a:rPr>
              <a:t>Other key considerations</a:t>
            </a:r>
          </a:p>
        </p:txBody>
      </p:sp>
      <p:sp>
        <p:nvSpPr>
          <p:cNvPr id="5" name="Rectangle 4">
            <a:hlinkClick r:id="rId18" action="ppaction://hlinksldjump"/>
            <a:extLst>
              <a:ext uri="{FF2B5EF4-FFF2-40B4-BE49-F238E27FC236}">
                <a16:creationId xmlns:a16="http://schemas.microsoft.com/office/drawing/2014/main" id="{9D9AD339-392F-1AF4-3A1B-BF7F790135BD}"/>
              </a:ext>
            </a:extLst>
          </p:cNvPr>
          <p:cNvSpPr/>
          <p:nvPr>
            <p:custDataLst>
              <p:tags r:id="rId7"/>
            </p:custDataLst>
          </p:nvPr>
        </p:nvSpPr>
        <p:spPr bwMode="auto">
          <a:xfrm>
            <a:off x="3978275" y="36576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lvl="1">
              <a:spcBef>
                <a:spcPct val="0"/>
              </a:spcBef>
              <a:spcAft>
                <a:spcPct val="0"/>
              </a:spcAft>
            </a:pPr>
            <a:r>
              <a:rPr lang="en-US">
                <a:solidFill>
                  <a:schemeClr val="tx1"/>
                </a:solidFill>
              </a:rPr>
              <a:t>LLI request considerations</a:t>
            </a:r>
          </a:p>
        </p:txBody>
      </p:sp>
      <p:sp>
        <p:nvSpPr>
          <p:cNvPr id="6" name="Rectangle 5">
            <a:hlinkClick r:id="rId19" action="ppaction://hlinksldjump"/>
            <a:extLst>
              <a:ext uri="{FF2B5EF4-FFF2-40B4-BE49-F238E27FC236}">
                <a16:creationId xmlns:a16="http://schemas.microsoft.com/office/drawing/2014/main" id="{EB924E1B-3EBB-8681-DFA0-1879215D9DC2}"/>
              </a:ext>
            </a:extLst>
          </p:cNvPr>
          <p:cNvSpPr/>
          <p:nvPr>
            <p:custDataLst>
              <p:tags r:id="rId8"/>
            </p:custDataLst>
          </p:nvPr>
        </p:nvSpPr>
        <p:spPr bwMode="auto">
          <a:xfrm>
            <a:off x="3978275" y="41148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lvl="1">
              <a:spcBef>
                <a:spcPct val="0"/>
              </a:spcBef>
              <a:spcAft>
                <a:spcPct val="0"/>
              </a:spcAft>
            </a:pPr>
            <a:r>
              <a:rPr lang="en-US">
                <a:solidFill>
                  <a:schemeClr val="tx1"/>
                </a:solidFill>
              </a:rPr>
              <a:t>Study methodology detail</a:t>
            </a:r>
          </a:p>
        </p:txBody>
      </p:sp>
      <p:sp>
        <p:nvSpPr>
          <p:cNvPr id="8" name="Rectangle 7">
            <a:hlinkClick r:id="rId20" action="ppaction://hlinksldjump"/>
            <a:extLst>
              <a:ext uri="{FF2B5EF4-FFF2-40B4-BE49-F238E27FC236}">
                <a16:creationId xmlns:a16="http://schemas.microsoft.com/office/drawing/2014/main" id="{0130645E-1EB2-00B7-F79B-F8CEFD819116}"/>
              </a:ext>
            </a:extLst>
          </p:cNvPr>
          <p:cNvSpPr/>
          <p:nvPr>
            <p:custDataLst>
              <p:tags r:id="rId9"/>
            </p:custDataLst>
          </p:nvPr>
        </p:nvSpPr>
        <p:spPr bwMode="auto">
          <a:xfrm>
            <a:off x="3978275" y="4572000"/>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lvl="1">
              <a:spcBef>
                <a:spcPct val="0"/>
              </a:spcBef>
              <a:spcAft>
                <a:spcPct val="0"/>
              </a:spcAft>
            </a:pPr>
            <a:r>
              <a:rPr lang="en-US">
                <a:solidFill>
                  <a:schemeClr val="tx1"/>
                </a:solidFill>
              </a:rPr>
              <a:t>Modifications to other processes</a:t>
            </a:r>
          </a:p>
        </p:txBody>
      </p:sp>
      <p:sp>
        <p:nvSpPr>
          <p:cNvPr id="18" name="Rectangle 17">
            <a:hlinkClick r:id="rId21" action="ppaction://hlinksldjump"/>
            <a:extLst>
              <a:ext uri="{FF2B5EF4-FFF2-40B4-BE49-F238E27FC236}">
                <a16:creationId xmlns:a16="http://schemas.microsoft.com/office/drawing/2014/main" id="{D219A296-2F06-643E-5D43-10EF3B70CD0E}"/>
              </a:ext>
            </a:extLst>
          </p:cNvPr>
          <p:cNvSpPr/>
          <p:nvPr>
            <p:custDataLst>
              <p:tags r:id="rId10"/>
            </p:custDataLst>
          </p:nvPr>
        </p:nvSpPr>
        <p:spPr bwMode="auto">
          <a:xfrm>
            <a:off x="3978275" y="5030788"/>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Next steps</a:t>
            </a:r>
          </a:p>
        </p:txBody>
      </p:sp>
    </p:spTree>
    <p:extLst>
      <p:ext uri="{BB962C8B-B14F-4D97-AF65-F5344CB8AC3E}">
        <p14:creationId xmlns:p14="http://schemas.microsoft.com/office/powerpoint/2010/main" val="1866763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D4B14-EE6B-2143-7009-E57836E03A3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061F518-64FD-86FB-E450-49226AD97B1A}"/>
              </a:ext>
            </a:extLst>
          </p:cNvPr>
          <p:cNvGraphicFramePr>
            <a:graphicFrameLocks noChangeAspect="1"/>
          </p:cNvGraphicFramePr>
          <p:nvPr>
            <p:custDataLst>
              <p:tags r:id="rId1"/>
            </p:custDataLst>
            <p:extLst>
              <p:ext uri="{D42A27DB-BD31-4B8C-83A1-F6EECF244321}">
                <p14:modId xmlns:p14="http://schemas.microsoft.com/office/powerpoint/2010/main" val="1420803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7" name="think-cell data - do not delete" hidden="1">
                        <a:extLst>
                          <a:ext uri="{FF2B5EF4-FFF2-40B4-BE49-F238E27FC236}">
                            <a16:creationId xmlns:a16="http://schemas.microsoft.com/office/drawing/2014/main" id="{0061F518-64FD-86FB-E450-49226AD97B1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F3CE77E-277A-2EA4-104E-5D51BDC57AD1}"/>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4" name="Slide Number Placeholder 5">
            <a:extLst>
              <a:ext uri="{FF2B5EF4-FFF2-40B4-BE49-F238E27FC236}">
                <a16:creationId xmlns:a16="http://schemas.microsoft.com/office/drawing/2014/main" id="{1B469362-0168-6555-579D-CDB44117612E}"/>
              </a:ext>
            </a:extLst>
          </p:cNvPr>
          <p:cNvSpPr>
            <a:spLocks noGrp="1"/>
          </p:cNvSpPr>
          <p:nvPr>
            <p:ph type="sldNum" sz="quarter" idx="4"/>
          </p:nvPr>
        </p:nvSpPr>
        <p:spPr/>
        <p:txBody>
          <a:bodyPr/>
          <a:lstStyle/>
          <a:p>
            <a:fld id="{1D93BD3E-1E9A-4970-A6F7-E7AC52762E0C}" type="slidenum">
              <a:rPr lang="en-US" smtClean="0"/>
              <a:pPr/>
              <a:t>29</a:t>
            </a:fld>
            <a:endParaRPr lang="en-US"/>
          </a:p>
        </p:txBody>
      </p:sp>
      <p:sp>
        <p:nvSpPr>
          <p:cNvPr id="9" name="Rectangle 8">
            <a:hlinkClick r:id="rId14" action="ppaction://hlinksldjump"/>
            <a:extLst>
              <a:ext uri="{FF2B5EF4-FFF2-40B4-BE49-F238E27FC236}">
                <a16:creationId xmlns:a16="http://schemas.microsoft.com/office/drawing/2014/main" id="{C2983C53-1E5A-0E6C-DEF5-8C78158B0831}"/>
              </a:ext>
            </a:extLst>
          </p:cNvPr>
          <p:cNvSpPr/>
          <p:nvPr>
            <p:custDataLst>
              <p:tags r:id="rId2"/>
            </p:custDataLst>
          </p:nvPr>
        </p:nvSpPr>
        <p:spPr bwMode="auto">
          <a:xfrm>
            <a:off x="3978275" y="1370013"/>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ltLang="en-US">
                <a:solidFill>
                  <a:schemeClr val="tx1"/>
                </a:solidFill>
                <a:effectLst/>
              </a:rPr>
              <a:t>Introduction and context</a:t>
            </a:r>
            <a:endParaRPr lang="en-US">
              <a:solidFill>
                <a:schemeClr val="tx1"/>
              </a:solidFill>
            </a:endParaRPr>
          </a:p>
        </p:txBody>
      </p:sp>
      <p:sp>
        <p:nvSpPr>
          <p:cNvPr id="13" name="Rectangle 12">
            <a:hlinkClick r:id="rId15" action="ppaction://hlinksldjump"/>
            <a:extLst>
              <a:ext uri="{FF2B5EF4-FFF2-40B4-BE49-F238E27FC236}">
                <a16:creationId xmlns:a16="http://schemas.microsoft.com/office/drawing/2014/main" id="{8FEAB45B-0F06-9321-DA39-4E31C169662F}"/>
              </a:ext>
            </a:extLst>
          </p:cNvPr>
          <p:cNvSpPr/>
          <p:nvPr>
            <p:custDataLst>
              <p:tags r:id="rId3"/>
            </p:custDataLst>
          </p:nvPr>
        </p:nvSpPr>
        <p:spPr bwMode="auto">
          <a:xfrm>
            <a:off x="3978275" y="1827213"/>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ltLang="en-US">
                <a:solidFill>
                  <a:schemeClr val="tx1"/>
                </a:solidFill>
                <a:effectLst/>
              </a:rPr>
              <a:t>Future batch process flow</a:t>
            </a:r>
            <a:endParaRPr lang="en-US">
              <a:solidFill>
                <a:schemeClr val="tx1"/>
              </a:solidFill>
            </a:endParaRPr>
          </a:p>
        </p:txBody>
      </p:sp>
      <p:sp>
        <p:nvSpPr>
          <p:cNvPr id="6" name="Rectangle 5">
            <a:hlinkClick r:id="rId16" action="ppaction://hlinksldjump"/>
            <a:extLst>
              <a:ext uri="{FF2B5EF4-FFF2-40B4-BE49-F238E27FC236}">
                <a16:creationId xmlns:a16="http://schemas.microsoft.com/office/drawing/2014/main" id="{B5C8E9E3-1367-7328-CF88-D0E43856DFB0}"/>
              </a:ext>
            </a:extLst>
          </p:cNvPr>
          <p:cNvSpPr/>
          <p:nvPr>
            <p:custDataLst>
              <p:tags r:id="rId4"/>
            </p:custDataLst>
          </p:nvPr>
        </p:nvSpPr>
        <p:spPr bwMode="auto">
          <a:xfrm>
            <a:off x="3978275" y="22860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Transitional process (Batch Zero)</a:t>
            </a:r>
          </a:p>
        </p:txBody>
      </p:sp>
      <p:sp>
        <p:nvSpPr>
          <p:cNvPr id="17" name="Rectangle 16">
            <a:hlinkClick r:id="rId17" action="ppaction://hlinksldjump"/>
            <a:extLst>
              <a:ext uri="{FF2B5EF4-FFF2-40B4-BE49-F238E27FC236}">
                <a16:creationId xmlns:a16="http://schemas.microsoft.com/office/drawing/2014/main" id="{1657F342-797A-EA7A-9EEE-AA124258CBAA}"/>
              </a:ext>
            </a:extLst>
          </p:cNvPr>
          <p:cNvSpPr/>
          <p:nvPr>
            <p:custDataLst>
              <p:tags r:id="rId5"/>
            </p:custDataLst>
          </p:nvPr>
        </p:nvSpPr>
        <p:spPr bwMode="auto">
          <a:xfrm>
            <a:off x="3978275" y="27432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Anticipated timeline</a:t>
            </a:r>
          </a:p>
        </p:txBody>
      </p:sp>
      <p:sp>
        <p:nvSpPr>
          <p:cNvPr id="18" name="Rectangle 17">
            <a:hlinkClick r:id="rId18" action="ppaction://hlinksldjump"/>
            <a:extLst>
              <a:ext uri="{FF2B5EF4-FFF2-40B4-BE49-F238E27FC236}">
                <a16:creationId xmlns:a16="http://schemas.microsoft.com/office/drawing/2014/main" id="{85250FD2-F785-129E-F710-E7CA41334359}"/>
              </a:ext>
            </a:extLst>
          </p:cNvPr>
          <p:cNvSpPr/>
          <p:nvPr>
            <p:custDataLst>
              <p:tags r:id="rId6"/>
            </p:custDataLst>
          </p:nvPr>
        </p:nvSpPr>
        <p:spPr bwMode="auto">
          <a:xfrm>
            <a:off x="3978275" y="32004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Other key considerations</a:t>
            </a:r>
          </a:p>
        </p:txBody>
      </p:sp>
      <p:sp>
        <p:nvSpPr>
          <p:cNvPr id="5" name="Rectangle 4">
            <a:extLst>
              <a:ext uri="{FF2B5EF4-FFF2-40B4-BE49-F238E27FC236}">
                <a16:creationId xmlns:a16="http://schemas.microsoft.com/office/drawing/2014/main" id="{96EE2563-3D47-5EDE-4BCA-130AB5A79A9D}"/>
              </a:ext>
            </a:extLst>
          </p:cNvPr>
          <p:cNvSpPr/>
          <p:nvPr>
            <p:custDataLst>
              <p:tags r:id="rId7"/>
            </p:custDataLst>
          </p:nvPr>
        </p:nvSpPr>
        <p:spPr bwMode="auto">
          <a:xfrm>
            <a:off x="3978275" y="3657600"/>
            <a:ext cx="4235450" cy="457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lvl="1">
              <a:spcBef>
                <a:spcPct val="0"/>
              </a:spcBef>
              <a:spcAft>
                <a:spcPct val="0"/>
              </a:spcAft>
            </a:pPr>
            <a:r>
              <a:rPr lang="en-US" b="1">
                <a:solidFill>
                  <a:schemeClr val="tx1"/>
                </a:solidFill>
              </a:rPr>
              <a:t>LLI request considerations</a:t>
            </a:r>
          </a:p>
        </p:txBody>
      </p:sp>
      <p:sp>
        <p:nvSpPr>
          <p:cNvPr id="22" name="Rectangle 21">
            <a:hlinkClick r:id="rId19" action="ppaction://hlinksldjump"/>
            <a:extLst>
              <a:ext uri="{FF2B5EF4-FFF2-40B4-BE49-F238E27FC236}">
                <a16:creationId xmlns:a16="http://schemas.microsoft.com/office/drawing/2014/main" id="{2818D2FD-3F33-A1FC-E02D-0256278E77DB}"/>
              </a:ext>
            </a:extLst>
          </p:cNvPr>
          <p:cNvSpPr/>
          <p:nvPr>
            <p:custDataLst>
              <p:tags r:id="rId8"/>
            </p:custDataLst>
          </p:nvPr>
        </p:nvSpPr>
        <p:spPr bwMode="auto">
          <a:xfrm>
            <a:off x="3978275" y="41148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lvl="1">
              <a:spcBef>
                <a:spcPct val="0"/>
              </a:spcBef>
              <a:spcAft>
                <a:spcPct val="0"/>
              </a:spcAft>
            </a:pPr>
            <a:r>
              <a:rPr lang="en-US">
                <a:solidFill>
                  <a:schemeClr val="tx1"/>
                </a:solidFill>
              </a:rPr>
              <a:t>Study methodology detail</a:t>
            </a:r>
          </a:p>
        </p:txBody>
      </p:sp>
      <p:sp>
        <p:nvSpPr>
          <p:cNvPr id="31" name="Rectangle 30">
            <a:hlinkClick r:id="rId20" action="ppaction://hlinksldjump"/>
            <a:extLst>
              <a:ext uri="{FF2B5EF4-FFF2-40B4-BE49-F238E27FC236}">
                <a16:creationId xmlns:a16="http://schemas.microsoft.com/office/drawing/2014/main" id="{83F91CDA-71F8-1A27-6983-0BAB8ADF8E7F}"/>
              </a:ext>
            </a:extLst>
          </p:cNvPr>
          <p:cNvSpPr/>
          <p:nvPr>
            <p:custDataLst>
              <p:tags r:id="rId9"/>
            </p:custDataLst>
          </p:nvPr>
        </p:nvSpPr>
        <p:spPr bwMode="auto">
          <a:xfrm>
            <a:off x="3978275" y="4572000"/>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lvl="1">
              <a:spcBef>
                <a:spcPct val="0"/>
              </a:spcBef>
              <a:spcAft>
                <a:spcPct val="0"/>
              </a:spcAft>
            </a:pPr>
            <a:r>
              <a:rPr lang="en-US">
                <a:solidFill>
                  <a:schemeClr val="tx1"/>
                </a:solidFill>
              </a:rPr>
              <a:t>Modifications to other processes</a:t>
            </a:r>
          </a:p>
        </p:txBody>
      </p:sp>
      <p:sp>
        <p:nvSpPr>
          <p:cNvPr id="19" name="Rectangle 18">
            <a:hlinkClick r:id="rId21" action="ppaction://hlinksldjump"/>
            <a:extLst>
              <a:ext uri="{FF2B5EF4-FFF2-40B4-BE49-F238E27FC236}">
                <a16:creationId xmlns:a16="http://schemas.microsoft.com/office/drawing/2014/main" id="{36FC2BC5-5C9D-64AF-4A4A-3DD317D04BE9}"/>
              </a:ext>
            </a:extLst>
          </p:cNvPr>
          <p:cNvSpPr/>
          <p:nvPr>
            <p:custDataLst>
              <p:tags r:id="rId10"/>
            </p:custDataLst>
          </p:nvPr>
        </p:nvSpPr>
        <p:spPr bwMode="auto">
          <a:xfrm>
            <a:off x="3978275" y="5030788"/>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Next steps</a:t>
            </a:r>
          </a:p>
        </p:txBody>
      </p:sp>
    </p:spTree>
    <p:extLst>
      <p:ext uri="{BB962C8B-B14F-4D97-AF65-F5344CB8AC3E}">
        <p14:creationId xmlns:p14="http://schemas.microsoft.com/office/powerpoint/2010/main" val="161745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1048F-A6AC-F728-07DD-9FE21D6C1A6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EAFF30B-84AC-EA49-55E3-398F972E7B3B}"/>
              </a:ext>
            </a:extLst>
          </p:cNvPr>
          <p:cNvGraphicFramePr>
            <a:graphicFrameLocks noChangeAspect="1"/>
          </p:cNvGraphicFramePr>
          <p:nvPr>
            <p:custDataLst>
              <p:tags r:id="rId1"/>
            </p:custDataLst>
            <p:extLst>
              <p:ext uri="{D42A27DB-BD31-4B8C-83A1-F6EECF244321}">
                <p14:modId xmlns:p14="http://schemas.microsoft.com/office/powerpoint/2010/main" val="1639730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5" name="think-cell data - do not delete" hidden="1">
                        <a:extLst>
                          <a:ext uri="{FF2B5EF4-FFF2-40B4-BE49-F238E27FC236}">
                            <a16:creationId xmlns:a16="http://schemas.microsoft.com/office/drawing/2014/main" id="{EEAFF30B-84AC-EA49-55E3-398F972E7B3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5" name="Rectangle 44">
            <a:extLst>
              <a:ext uri="{FF2B5EF4-FFF2-40B4-BE49-F238E27FC236}">
                <a16:creationId xmlns:a16="http://schemas.microsoft.com/office/drawing/2014/main" id="{718303DB-F76A-ACC7-BA00-E7D7E1A2201B}"/>
              </a:ext>
            </a:extLst>
          </p:cNvPr>
          <p:cNvSpPr/>
          <p:nvPr/>
        </p:nvSpPr>
        <p:spPr>
          <a:xfrm>
            <a:off x="1828800" y="914398"/>
            <a:ext cx="8722659" cy="493022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16339-75D9-E9EC-E976-978A1E852F4C}"/>
              </a:ext>
            </a:extLst>
          </p:cNvPr>
          <p:cNvSpPr>
            <a:spLocks noGrp="1"/>
          </p:cNvSpPr>
          <p:nvPr>
            <p:ph type="title"/>
          </p:nvPr>
        </p:nvSpPr>
        <p:spPr/>
        <p:txBody>
          <a:bodyPr vert="horz"/>
          <a:lstStyle/>
          <a:p>
            <a:r>
              <a:rPr lang="en-US"/>
              <a:t>Agenda</a:t>
            </a:r>
          </a:p>
        </p:txBody>
      </p:sp>
      <p:sp>
        <p:nvSpPr>
          <p:cNvPr id="4" name="Slide Number Placeholder 5">
            <a:extLst>
              <a:ext uri="{FF2B5EF4-FFF2-40B4-BE49-F238E27FC236}">
                <a16:creationId xmlns:a16="http://schemas.microsoft.com/office/drawing/2014/main" id="{BCDD3CC8-A1DF-4057-FA7E-C21B3248316B}"/>
              </a:ext>
            </a:extLst>
          </p:cNvPr>
          <p:cNvSpPr>
            <a:spLocks noGrp="1"/>
          </p:cNvSpPr>
          <p:nvPr>
            <p:ph type="sldNum" sz="quarter" idx="4"/>
          </p:nvPr>
        </p:nvSpPr>
        <p:spPr/>
        <p:txBody>
          <a:bodyPr/>
          <a:lstStyle/>
          <a:p>
            <a:fld id="{1D93BD3E-1E9A-4970-A6F7-E7AC52762E0C}" type="slidenum">
              <a:rPr lang="en-US" smtClean="0"/>
              <a:pPr/>
              <a:t>3</a:t>
            </a:fld>
            <a:endParaRPr lang="en-US"/>
          </a:p>
        </p:txBody>
      </p:sp>
      <p:sp>
        <p:nvSpPr>
          <p:cNvPr id="26" name="TextBox 25">
            <a:extLst>
              <a:ext uri="{FF2B5EF4-FFF2-40B4-BE49-F238E27FC236}">
                <a16:creationId xmlns:a16="http://schemas.microsoft.com/office/drawing/2014/main" id="{F966D3FA-00DB-F790-5E04-029A2E69D03D}"/>
              </a:ext>
            </a:extLst>
          </p:cNvPr>
          <p:cNvSpPr txBox="1"/>
          <p:nvPr/>
        </p:nvSpPr>
        <p:spPr>
          <a:xfrm>
            <a:off x="2770094" y="2270651"/>
            <a:ext cx="2223247"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Process flow overview</a:t>
            </a:r>
            <a:br>
              <a:rPr lang="en-US" b="1"/>
            </a:br>
            <a:endParaRPr lang="en-US"/>
          </a:p>
        </p:txBody>
      </p:sp>
      <p:sp>
        <p:nvSpPr>
          <p:cNvPr id="27" name="TextBox 26">
            <a:extLst>
              <a:ext uri="{FF2B5EF4-FFF2-40B4-BE49-F238E27FC236}">
                <a16:creationId xmlns:a16="http://schemas.microsoft.com/office/drawing/2014/main" id="{22CF6F85-CA52-79F9-4314-8FE4A68ADA1D}"/>
              </a:ext>
            </a:extLst>
          </p:cNvPr>
          <p:cNvSpPr txBox="1"/>
          <p:nvPr>
            <p:custDataLst>
              <p:tags r:id="rId2"/>
            </p:custDataLst>
          </p:nvPr>
        </p:nvSpPr>
        <p:spPr>
          <a:xfrm>
            <a:off x="5185563" y="2270651"/>
            <a:ext cx="4971450" cy="187743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ct val="50000"/>
              </a:spcBef>
              <a:buFont typeface="Arial" panose="020B0604020202020204" pitchFamily="34" charset="0"/>
              <a:buChar char="•"/>
            </a:pPr>
            <a:r>
              <a:rPr lang="en-US" sz="1400"/>
              <a:t>Introduction and context for LLI process redesign</a:t>
            </a:r>
          </a:p>
          <a:p>
            <a:pPr marL="285750" indent="-285750">
              <a:spcBef>
                <a:spcPct val="50000"/>
              </a:spcBef>
              <a:buFont typeface="Arial" panose="020B0604020202020204" pitchFamily="34" charset="0"/>
              <a:buChar char="•"/>
            </a:pPr>
            <a:r>
              <a:rPr lang="en-US" sz="1400"/>
              <a:t>Overview of end-state batch process (batches 1+)</a:t>
            </a:r>
          </a:p>
          <a:p>
            <a:pPr marL="285750" indent="-285750">
              <a:spcBef>
                <a:spcPct val="50000"/>
              </a:spcBef>
              <a:buFont typeface="Arial" panose="020B0604020202020204" pitchFamily="34" charset="0"/>
              <a:buChar char="•"/>
            </a:pPr>
            <a:r>
              <a:rPr lang="en-US" sz="1400"/>
              <a:t>Overview of Batch Zero (Zero A and Zero B)</a:t>
            </a:r>
          </a:p>
          <a:p>
            <a:pPr marL="285750" indent="-285750">
              <a:spcBef>
                <a:spcPct val="50000"/>
              </a:spcBef>
              <a:buFont typeface="Arial" panose="020B0604020202020204" pitchFamily="34" charset="0"/>
              <a:buChar char="•"/>
            </a:pPr>
            <a:r>
              <a:rPr lang="en-US" sz="1400"/>
              <a:t>Batch timing and sequencing</a:t>
            </a:r>
          </a:p>
          <a:p>
            <a:pPr marL="285750" indent="-285750">
              <a:spcBef>
                <a:spcPct val="50000"/>
              </a:spcBef>
              <a:buFont typeface="Arial" panose="020B0604020202020204" pitchFamily="34" charset="0"/>
              <a:buChar char="•"/>
            </a:pPr>
            <a:r>
              <a:rPr lang="en-US" sz="1400"/>
              <a:t>Other core considerations arising from interviews and LLWG discussions</a:t>
            </a:r>
          </a:p>
        </p:txBody>
      </p:sp>
      <p:sp>
        <p:nvSpPr>
          <p:cNvPr id="25" name="TrackerNumBlue 15">
            <a:extLst>
              <a:ext uri="{FF2B5EF4-FFF2-40B4-BE49-F238E27FC236}">
                <a16:creationId xmlns:a16="http://schemas.microsoft.com/office/drawing/2014/main" id="{41AF21CC-277B-F525-C2F1-C583CBFC4550}"/>
              </a:ext>
            </a:extLst>
          </p:cNvPr>
          <p:cNvSpPr/>
          <p:nvPr>
            <p:custDataLst>
              <p:tags r:id="rId3"/>
            </p:custDataLst>
          </p:nvPr>
        </p:nvSpPr>
        <p:spPr>
          <a:xfrm>
            <a:off x="2270599" y="2270651"/>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2</a:t>
            </a:r>
          </a:p>
        </p:txBody>
      </p:sp>
      <p:grpSp>
        <p:nvGrpSpPr>
          <p:cNvPr id="28" name="Group 27">
            <a:extLst>
              <a:ext uri="{FF2B5EF4-FFF2-40B4-BE49-F238E27FC236}">
                <a16:creationId xmlns:a16="http://schemas.microsoft.com/office/drawing/2014/main" id="{1E047402-42CF-C459-C8AF-8B78BE59C936}"/>
              </a:ext>
            </a:extLst>
          </p:cNvPr>
          <p:cNvGrpSpPr/>
          <p:nvPr/>
        </p:nvGrpSpPr>
        <p:grpSpPr>
          <a:xfrm>
            <a:off x="2270599" y="4526055"/>
            <a:ext cx="7886414" cy="307274"/>
            <a:chOff x="3857352" y="4115639"/>
            <a:chExt cx="7886414" cy="307274"/>
          </a:xfrm>
        </p:grpSpPr>
        <p:grpSp>
          <p:nvGrpSpPr>
            <p:cNvPr id="29" name="Group 28">
              <a:extLst>
                <a:ext uri="{FF2B5EF4-FFF2-40B4-BE49-F238E27FC236}">
                  <a16:creationId xmlns:a16="http://schemas.microsoft.com/office/drawing/2014/main" id="{2732B29F-AAC2-B24C-D71C-17C4A2E34160}"/>
                </a:ext>
              </a:extLst>
            </p:cNvPr>
            <p:cNvGrpSpPr/>
            <p:nvPr/>
          </p:nvGrpSpPr>
          <p:grpSpPr>
            <a:xfrm>
              <a:off x="4356847" y="4115639"/>
              <a:ext cx="7386919" cy="246221"/>
              <a:chOff x="4356847" y="4140509"/>
              <a:chExt cx="7386919" cy="246221"/>
            </a:xfrm>
          </p:grpSpPr>
          <p:sp>
            <p:nvSpPr>
              <p:cNvPr id="31" name="TextBox 30">
                <a:extLst>
                  <a:ext uri="{FF2B5EF4-FFF2-40B4-BE49-F238E27FC236}">
                    <a16:creationId xmlns:a16="http://schemas.microsoft.com/office/drawing/2014/main" id="{866AD772-371C-99C2-7CAD-EB5B7A2FD02C}"/>
                  </a:ext>
                </a:extLst>
              </p:cNvPr>
              <p:cNvSpPr txBox="1"/>
              <p:nvPr/>
            </p:nvSpPr>
            <p:spPr>
              <a:xfrm>
                <a:off x="4356847" y="4140509"/>
                <a:ext cx="222324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b="1"/>
                  <a:t>Next steps</a:t>
                </a:r>
                <a:endParaRPr lang="en-US"/>
              </a:p>
            </p:txBody>
          </p:sp>
          <p:sp>
            <p:nvSpPr>
              <p:cNvPr id="32" name="TextBox 31">
                <a:extLst>
                  <a:ext uri="{FF2B5EF4-FFF2-40B4-BE49-F238E27FC236}">
                    <a16:creationId xmlns:a16="http://schemas.microsoft.com/office/drawing/2014/main" id="{6BF2C547-3CCA-10AA-7CF2-F4F3A82552A4}"/>
                  </a:ext>
                </a:extLst>
              </p:cNvPr>
              <p:cNvSpPr txBox="1"/>
              <p:nvPr/>
            </p:nvSpPr>
            <p:spPr>
              <a:xfrm>
                <a:off x="6772316" y="4140509"/>
                <a:ext cx="49714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a:t>Key upcoming process dates</a:t>
                </a:r>
              </a:p>
            </p:txBody>
          </p:sp>
        </p:grpSp>
        <p:sp>
          <p:nvSpPr>
            <p:cNvPr id="30" name="TrackerNumBlue 15">
              <a:extLst>
                <a:ext uri="{FF2B5EF4-FFF2-40B4-BE49-F238E27FC236}">
                  <a16:creationId xmlns:a16="http://schemas.microsoft.com/office/drawing/2014/main" id="{918D189D-A2F0-AA09-6870-FE30CF99231F}"/>
                </a:ext>
              </a:extLst>
            </p:cNvPr>
            <p:cNvSpPr/>
            <p:nvPr>
              <p:custDataLst>
                <p:tags r:id="rId7"/>
              </p:custDataLst>
            </p:nvPr>
          </p:nvSpPr>
          <p:spPr>
            <a:xfrm>
              <a:off x="3857352" y="4115639"/>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3</a:t>
              </a:r>
            </a:p>
          </p:txBody>
        </p:sp>
      </p:grpSp>
      <p:sp>
        <p:nvSpPr>
          <p:cNvPr id="34" name="TrackerNumBlue 15">
            <a:extLst>
              <a:ext uri="{FF2B5EF4-FFF2-40B4-BE49-F238E27FC236}">
                <a16:creationId xmlns:a16="http://schemas.microsoft.com/office/drawing/2014/main" id="{028D4183-9ACE-5768-AECF-C1C8936D95FE}"/>
              </a:ext>
            </a:extLst>
          </p:cNvPr>
          <p:cNvSpPr/>
          <p:nvPr>
            <p:custDataLst>
              <p:tags r:id="rId4"/>
            </p:custDataLst>
          </p:nvPr>
        </p:nvSpPr>
        <p:spPr>
          <a:xfrm>
            <a:off x="2270599" y="1125253"/>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sp>
        <p:nvSpPr>
          <p:cNvPr id="36" name="TextBox 35">
            <a:extLst>
              <a:ext uri="{FF2B5EF4-FFF2-40B4-BE49-F238E27FC236}">
                <a16:creationId xmlns:a16="http://schemas.microsoft.com/office/drawing/2014/main" id="{FAAAE9B9-87DE-4389-A897-4F10BA6F2A33}"/>
              </a:ext>
            </a:extLst>
          </p:cNvPr>
          <p:cNvSpPr txBox="1"/>
          <p:nvPr/>
        </p:nvSpPr>
        <p:spPr>
          <a:xfrm>
            <a:off x="2770094" y="1125253"/>
            <a:ext cx="2223247"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b="1"/>
              <a:t>Key insights emerging from stakeholder interviews</a:t>
            </a:r>
            <a:endParaRPr lang="en-US"/>
          </a:p>
        </p:txBody>
      </p:sp>
      <p:sp>
        <p:nvSpPr>
          <p:cNvPr id="37" name="TextBox 36">
            <a:extLst>
              <a:ext uri="{FF2B5EF4-FFF2-40B4-BE49-F238E27FC236}">
                <a16:creationId xmlns:a16="http://schemas.microsoft.com/office/drawing/2014/main" id="{E99B3CA0-E950-71D9-8391-E6E821016BFC}"/>
              </a:ext>
            </a:extLst>
          </p:cNvPr>
          <p:cNvSpPr txBox="1"/>
          <p:nvPr>
            <p:custDataLst>
              <p:tags r:id="rId5"/>
            </p:custDataLst>
          </p:nvPr>
        </p:nvSpPr>
        <p:spPr>
          <a:xfrm>
            <a:off x="5185563" y="1125253"/>
            <a:ext cx="4971450" cy="79252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ct val="50000"/>
              </a:spcBef>
              <a:buFont typeface="Arial" panose="020B0604020202020204" pitchFamily="34" charset="0"/>
              <a:buChar char="•"/>
            </a:pPr>
            <a:r>
              <a:rPr lang="en-US" sz="1400"/>
              <a:t>Review of stakeholder interviews process</a:t>
            </a:r>
          </a:p>
          <a:p>
            <a:pPr marL="285750" indent="-285750">
              <a:spcBef>
                <a:spcPct val="50000"/>
              </a:spcBef>
              <a:buFont typeface="Arial" panose="020B0604020202020204" pitchFamily="34" charset="0"/>
              <a:buChar char="•"/>
            </a:pPr>
            <a:r>
              <a:rPr lang="en-US" sz="1400"/>
              <a:t>High-level areas of broad agreement and divergence based on stakeholder input</a:t>
            </a:r>
          </a:p>
        </p:txBody>
      </p:sp>
      <p:cxnSp>
        <p:nvCxnSpPr>
          <p:cNvPr id="38" name="Straight Connector 37">
            <a:extLst>
              <a:ext uri="{FF2B5EF4-FFF2-40B4-BE49-F238E27FC236}">
                <a16:creationId xmlns:a16="http://schemas.microsoft.com/office/drawing/2014/main" id="{2F92805F-54AB-FE19-EF7A-628AB4188F52}"/>
              </a:ext>
            </a:extLst>
          </p:cNvPr>
          <p:cNvCxnSpPr/>
          <p:nvPr/>
        </p:nvCxnSpPr>
        <p:spPr>
          <a:xfrm>
            <a:off x="2270599" y="2067284"/>
            <a:ext cx="7823660" cy="0"/>
          </a:xfrm>
          <a:prstGeom prst="line">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05707E-7496-14DB-2FE7-FFA4AB8307A8}"/>
              </a:ext>
            </a:extLst>
          </p:cNvPr>
          <p:cNvCxnSpPr/>
          <p:nvPr/>
        </p:nvCxnSpPr>
        <p:spPr>
          <a:xfrm>
            <a:off x="2270599" y="4322688"/>
            <a:ext cx="7823660" cy="0"/>
          </a:xfrm>
          <a:prstGeom prst="line">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05511C9D-8F5D-84E7-D743-6090EA487F72}"/>
              </a:ext>
            </a:extLst>
          </p:cNvPr>
          <p:cNvGrpSpPr/>
          <p:nvPr/>
        </p:nvGrpSpPr>
        <p:grpSpPr>
          <a:xfrm>
            <a:off x="2270599" y="5252313"/>
            <a:ext cx="2722742" cy="492443"/>
            <a:chOff x="3857352" y="4962491"/>
            <a:chExt cx="2722742" cy="492443"/>
          </a:xfrm>
        </p:grpSpPr>
        <p:sp>
          <p:nvSpPr>
            <p:cNvPr id="41" name="TextBox 40">
              <a:extLst>
                <a:ext uri="{FF2B5EF4-FFF2-40B4-BE49-F238E27FC236}">
                  <a16:creationId xmlns:a16="http://schemas.microsoft.com/office/drawing/2014/main" id="{D9B0DE39-F7F7-7F45-00DB-1A235DCF9A05}"/>
                </a:ext>
              </a:extLst>
            </p:cNvPr>
            <p:cNvSpPr txBox="1"/>
            <p:nvPr/>
          </p:nvSpPr>
          <p:spPr>
            <a:xfrm>
              <a:off x="4356847" y="4962491"/>
              <a:ext cx="2223247"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b="1"/>
                <a:t>Open Q&amp;A</a:t>
              </a:r>
              <a:br>
                <a:rPr lang="en-US" b="1"/>
              </a:br>
              <a:endParaRPr lang="en-US"/>
            </a:p>
          </p:txBody>
        </p:sp>
        <p:sp>
          <p:nvSpPr>
            <p:cNvPr id="42" name="TrackerNumBlue 15">
              <a:extLst>
                <a:ext uri="{FF2B5EF4-FFF2-40B4-BE49-F238E27FC236}">
                  <a16:creationId xmlns:a16="http://schemas.microsoft.com/office/drawing/2014/main" id="{936E5256-773A-7066-07A6-B4EC7C295006}"/>
                </a:ext>
              </a:extLst>
            </p:cNvPr>
            <p:cNvSpPr/>
            <p:nvPr>
              <p:custDataLst>
                <p:tags r:id="rId6"/>
              </p:custDataLst>
            </p:nvPr>
          </p:nvSpPr>
          <p:spPr>
            <a:xfrm>
              <a:off x="3857352" y="4962491"/>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4</a:t>
              </a:r>
            </a:p>
          </p:txBody>
        </p:sp>
      </p:grpSp>
      <p:cxnSp>
        <p:nvCxnSpPr>
          <p:cNvPr id="43" name="Straight Connector 42">
            <a:extLst>
              <a:ext uri="{FF2B5EF4-FFF2-40B4-BE49-F238E27FC236}">
                <a16:creationId xmlns:a16="http://schemas.microsoft.com/office/drawing/2014/main" id="{11310F65-2656-ACF8-1DF3-04DA2F90AD6C}"/>
              </a:ext>
            </a:extLst>
          </p:cNvPr>
          <p:cNvCxnSpPr/>
          <p:nvPr/>
        </p:nvCxnSpPr>
        <p:spPr>
          <a:xfrm>
            <a:off x="2270599" y="5048947"/>
            <a:ext cx="7823660" cy="0"/>
          </a:xfrm>
          <a:prstGeom prst="line">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9BDA99DC-3839-AD2C-45B2-8FEF47F57F4D}"/>
              </a:ext>
            </a:extLst>
          </p:cNvPr>
          <p:cNvSpPr/>
          <p:nvPr/>
        </p:nvSpPr>
        <p:spPr>
          <a:xfrm>
            <a:off x="2060958" y="2067283"/>
            <a:ext cx="8283388" cy="2255399"/>
          </a:xfrm>
          <a:prstGeom prst="roundRect">
            <a:avLst>
              <a:gd name="adj" fmla="val 680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812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1B9BE-B2A1-8E7C-F629-45AB71770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CDD81-3AB5-F897-4D0F-E95DDBD6CC14}"/>
              </a:ext>
            </a:extLst>
          </p:cNvPr>
          <p:cNvSpPr>
            <a:spLocks noGrp="1"/>
          </p:cNvSpPr>
          <p:nvPr>
            <p:ph type="title"/>
          </p:nvPr>
        </p:nvSpPr>
        <p:spPr/>
        <p:txBody>
          <a:bodyPr/>
          <a:lstStyle/>
          <a:p>
            <a:r>
              <a:rPr lang="en-US"/>
              <a:t>LLI Request Information</a:t>
            </a:r>
          </a:p>
        </p:txBody>
      </p:sp>
      <p:sp>
        <p:nvSpPr>
          <p:cNvPr id="3" name="Slide Number Placeholder 2">
            <a:extLst>
              <a:ext uri="{FF2B5EF4-FFF2-40B4-BE49-F238E27FC236}">
                <a16:creationId xmlns:a16="http://schemas.microsoft.com/office/drawing/2014/main" id="{A3F7E6F1-6C2E-5778-A43B-AAAF1305A70C}"/>
              </a:ext>
            </a:extLst>
          </p:cNvPr>
          <p:cNvSpPr>
            <a:spLocks noGrp="1"/>
          </p:cNvSpPr>
          <p:nvPr>
            <p:ph type="sldNum" sz="quarter" idx="4"/>
          </p:nvPr>
        </p:nvSpPr>
        <p:spPr/>
        <p:txBody>
          <a:bodyPr/>
          <a:lstStyle/>
          <a:p>
            <a:fld id="{1D93BD3E-1E9A-4970-A6F7-E7AC52762E0C}" type="slidenum">
              <a:rPr lang="en-US" smtClean="0"/>
              <a:pPr/>
              <a:t>30</a:t>
            </a:fld>
            <a:endParaRPr lang="en-US"/>
          </a:p>
        </p:txBody>
      </p:sp>
      <p:sp>
        <p:nvSpPr>
          <p:cNvPr id="4" name="Content Placeholder 3">
            <a:extLst>
              <a:ext uri="{FF2B5EF4-FFF2-40B4-BE49-F238E27FC236}">
                <a16:creationId xmlns:a16="http://schemas.microsoft.com/office/drawing/2014/main" id="{08C8852D-88A4-6DE6-669C-870B72D6BDCE}"/>
              </a:ext>
            </a:extLst>
          </p:cNvPr>
          <p:cNvSpPr>
            <a:spLocks noGrp="1"/>
          </p:cNvSpPr>
          <p:nvPr>
            <p:ph idx="12"/>
          </p:nvPr>
        </p:nvSpPr>
        <p:spPr>
          <a:xfrm>
            <a:off x="616323" y="1058217"/>
            <a:ext cx="2895065" cy="4999684"/>
          </a:xfrm>
        </p:spPr>
        <p:txBody>
          <a:bodyPr lIns="91440" tIns="91440" rIns="91440" bIns="91440">
            <a:noAutofit/>
          </a:bodyPr>
          <a:lstStyle/>
          <a:p>
            <a:pPr>
              <a:spcBef>
                <a:spcPts val="300"/>
              </a:spcBef>
            </a:pPr>
            <a:r>
              <a:rPr lang="en-US" b="1" dirty="0"/>
              <a:t>Key Design Considerations</a:t>
            </a:r>
          </a:p>
          <a:p>
            <a:pPr marL="285750" indent="-285750">
              <a:spcBef>
                <a:spcPts val="300"/>
              </a:spcBef>
              <a:buFont typeface="Arial" panose="020B0604020202020204" pitchFamily="34" charset="0"/>
              <a:buChar char="•"/>
            </a:pPr>
            <a:r>
              <a:rPr lang="en-US" dirty="0"/>
              <a:t>ERCOT needs certain information from the interconnecting TSP and from ILLE in order to perform a Batch Study</a:t>
            </a:r>
          </a:p>
          <a:p>
            <a:pPr marL="285750" indent="-285750">
              <a:spcBef>
                <a:spcPts val="300"/>
              </a:spcBef>
              <a:buFont typeface="Arial" panose="020B0604020202020204" pitchFamily="34" charset="0"/>
              <a:buChar char="•"/>
            </a:pPr>
            <a:r>
              <a:rPr lang="en-US" dirty="0"/>
              <a:t>Some ILLEs may choose to not move forward with a LLI request if the load allocation is below a certain threshold</a:t>
            </a:r>
          </a:p>
          <a:p>
            <a:pPr marL="285750" indent="-285750">
              <a:spcBef>
                <a:spcPts val="300"/>
              </a:spcBef>
              <a:buFont typeface="Arial" panose="020B0604020202020204" pitchFamily="34" charset="0"/>
              <a:buChar char="•"/>
            </a:pPr>
            <a:r>
              <a:rPr lang="en-US" dirty="0"/>
              <a:t>Some LLI requests may be developed in discrete blocks, while others may not</a:t>
            </a:r>
          </a:p>
        </p:txBody>
      </p:sp>
      <p:sp>
        <p:nvSpPr>
          <p:cNvPr id="5" name="Content Placeholder 4">
            <a:extLst>
              <a:ext uri="{FF2B5EF4-FFF2-40B4-BE49-F238E27FC236}">
                <a16:creationId xmlns:a16="http://schemas.microsoft.com/office/drawing/2014/main" id="{21818BA9-930D-3B31-BB4D-3A5445F4A6C7}"/>
              </a:ext>
            </a:extLst>
          </p:cNvPr>
          <p:cNvSpPr>
            <a:spLocks noGrp="1"/>
          </p:cNvSpPr>
          <p:nvPr>
            <p:ph idx="13"/>
          </p:nvPr>
        </p:nvSpPr>
        <p:spPr>
          <a:xfrm>
            <a:off x="3705224" y="1058217"/>
            <a:ext cx="7878671" cy="4999684"/>
          </a:xfrm>
        </p:spPr>
        <p:txBody>
          <a:bodyPr lIns="91440" tIns="91440" rIns="91440" bIns="91440">
            <a:noAutofit/>
          </a:bodyPr>
          <a:lstStyle/>
          <a:p>
            <a:pPr>
              <a:spcBef>
                <a:spcPts val="300"/>
              </a:spcBef>
            </a:pPr>
            <a:r>
              <a:rPr lang="en-US" b="1" dirty="0"/>
              <a:t>Information ERCOT needs from TSP</a:t>
            </a:r>
          </a:p>
          <a:p>
            <a:pPr marL="285750" indent="-285750">
              <a:spcBef>
                <a:spcPts val="300"/>
              </a:spcBef>
              <a:buFont typeface="Arial" panose="020B0604020202020204" pitchFamily="34" charset="0"/>
              <a:buChar char="•"/>
            </a:pPr>
            <a:r>
              <a:rPr lang="en-US" dirty="0"/>
              <a:t>Point of Interconnection</a:t>
            </a:r>
          </a:p>
          <a:p>
            <a:pPr marL="285750" indent="-285750">
              <a:spcBef>
                <a:spcPts val="300"/>
              </a:spcBef>
              <a:buFont typeface="Arial" panose="020B0604020202020204" pitchFamily="34" charset="0"/>
              <a:buChar char="•"/>
            </a:pPr>
            <a:r>
              <a:rPr lang="en-US" dirty="0"/>
              <a:t>POI model information (.</a:t>
            </a:r>
            <a:r>
              <a:rPr lang="en-US" dirty="0" err="1"/>
              <a:t>idv’s</a:t>
            </a:r>
            <a:r>
              <a:rPr lang="en-US" dirty="0"/>
              <a:t> and associated contingencies)</a:t>
            </a:r>
          </a:p>
          <a:p>
            <a:pPr marL="285750" indent="-285750">
              <a:spcBef>
                <a:spcPts val="300"/>
              </a:spcBef>
              <a:buFont typeface="Arial" panose="020B0604020202020204" pitchFamily="34" charset="0"/>
              <a:buChar char="•"/>
            </a:pPr>
            <a:r>
              <a:rPr lang="en-US" dirty="0"/>
              <a:t>LLI request “intermediate agreement” and “interconnection agreement” (see PUCT 58481 rulemaking) status</a:t>
            </a:r>
          </a:p>
          <a:p>
            <a:pPr marL="285750" indent="-285750">
              <a:spcBef>
                <a:spcPts val="300"/>
              </a:spcBef>
              <a:buFont typeface="Arial" panose="020B0604020202020204" pitchFamily="34" charset="0"/>
              <a:buChar char="•"/>
            </a:pPr>
            <a:endParaRPr lang="en-US" dirty="0"/>
          </a:p>
          <a:p>
            <a:pPr>
              <a:spcBef>
                <a:spcPts val="300"/>
              </a:spcBef>
            </a:pPr>
            <a:r>
              <a:rPr lang="en-US" b="1" dirty="0"/>
              <a:t>Information ERCOT needs from ILLE</a:t>
            </a:r>
          </a:p>
          <a:p>
            <a:pPr marL="342900" indent="-342900">
              <a:spcBef>
                <a:spcPts val="300"/>
              </a:spcBef>
              <a:buFont typeface="Arial" panose="020B0604020202020204" pitchFamily="34" charset="0"/>
              <a:buChar char="•"/>
            </a:pPr>
            <a:r>
              <a:rPr lang="en-US" dirty="0"/>
              <a:t>Peak load</a:t>
            </a:r>
          </a:p>
          <a:p>
            <a:pPr marL="342900" indent="-342900">
              <a:spcBef>
                <a:spcPts val="300"/>
              </a:spcBef>
              <a:buFont typeface="Arial" panose="020B0604020202020204" pitchFamily="34" charset="0"/>
              <a:buChar char="•"/>
            </a:pPr>
            <a:r>
              <a:rPr lang="en-US" dirty="0"/>
              <a:t>Dynamic model data and associated information</a:t>
            </a:r>
          </a:p>
          <a:p>
            <a:pPr marL="342900" indent="-342900">
              <a:spcBef>
                <a:spcPts val="300"/>
              </a:spcBef>
              <a:buFont typeface="Arial" panose="020B0604020202020204" pitchFamily="34" charset="0"/>
              <a:buChar char="•"/>
            </a:pPr>
            <a:r>
              <a:rPr lang="en-US" dirty="0"/>
              <a:t>Ramp schedule</a:t>
            </a:r>
          </a:p>
          <a:p>
            <a:pPr marL="342900" indent="-342900">
              <a:spcBef>
                <a:spcPts val="300"/>
              </a:spcBef>
              <a:buFont typeface="Arial" panose="020B0604020202020204" pitchFamily="34" charset="0"/>
              <a:buChar char="•"/>
            </a:pPr>
            <a:r>
              <a:rPr lang="en-US" dirty="0"/>
              <a:t>Minimum load allocation for a viable project</a:t>
            </a:r>
          </a:p>
          <a:p>
            <a:pPr marL="342900" indent="-342900">
              <a:spcBef>
                <a:spcPts val="300"/>
              </a:spcBef>
              <a:buFont typeface="Arial" panose="020B0604020202020204" pitchFamily="34" charset="0"/>
              <a:buChar char="•"/>
            </a:pPr>
            <a:r>
              <a:rPr lang="en-US" dirty="0"/>
              <a:t>Load block size(s), if applicable</a:t>
            </a:r>
          </a:p>
          <a:p>
            <a:pPr marL="342900" indent="-342900">
              <a:spcBef>
                <a:spcPts val="300"/>
              </a:spcBef>
              <a:buFont typeface="Arial" panose="020B0604020202020204" pitchFamily="34" charset="0"/>
              <a:buChar char="•"/>
            </a:pPr>
            <a:r>
              <a:rPr lang="en-US" dirty="0"/>
              <a:t>CLR information, if applicable</a:t>
            </a:r>
          </a:p>
          <a:p>
            <a:pPr marL="342900" indent="-342900">
              <a:spcBef>
                <a:spcPts val="300"/>
              </a:spcBef>
              <a:buFont typeface="Arial" panose="020B0604020202020204" pitchFamily="34" charset="0"/>
              <a:buChar char="•"/>
            </a:pPr>
            <a:r>
              <a:rPr lang="en-US" dirty="0"/>
              <a:t>Co-located generation information, if applicable</a:t>
            </a: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07851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66D3-A488-DA33-2BE2-EE0E58CAC86D}"/>
              </a:ext>
            </a:extLst>
          </p:cNvPr>
          <p:cNvSpPr>
            <a:spLocks noGrp="1"/>
          </p:cNvSpPr>
          <p:nvPr>
            <p:ph type="title"/>
          </p:nvPr>
        </p:nvSpPr>
        <p:spPr/>
        <p:txBody>
          <a:bodyPr/>
          <a:lstStyle/>
          <a:p>
            <a:r>
              <a:rPr lang="en-US" dirty="0"/>
              <a:t>Information Flow (Option 1: TSP is liaison to ERCOT for ILLE)</a:t>
            </a:r>
          </a:p>
        </p:txBody>
      </p:sp>
      <p:sp>
        <p:nvSpPr>
          <p:cNvPr id="3" name="Slide Number Placeholder 2">
            <a:extLst>
              <a:ext uri="{FF2B5EF4-FFF2-40B4-BE49-F238E27FC236}">
                <a16:creationId xmlns:a16="http://schemas.microsoft.com/office/drawing/2014/main" id="{B373F248-9215-1380-7D02-1F949F6F6352}"/>
              </a:ext>
            </a:extLst>
          </p:cNvPr>
          <p:cNvSpPr>
            <a:spLocks noGrp="1"/>
          </p:cNvSpPr>
          <p:nvPr>
            <p:ph type="sldNum" sz="quarter" idx="4"/>
          </p:nvPr>
        </p:nvSpPr>
        <p:spPr/>
        <p:txBody>
          <a:bodyPr/>
          <a:lstStyle/>
          <a:p>
            <a:fld id="{1D93BD3E-1E9A-4970-A6F7-E7AC52762E0C}" type="slidenum">
              <a:rPr lang="en-US" smtClean="0"/>
              <a:pPr/>
              <a:t>31</a:t>
            </a:fld>
            <a:endParaRPr lang="en-US"/>
          </a:p>
        </p:txBody>
      </p:sp>
      <p:sp>
        <p:nvSpPr>
          <p:cNvPr id="7" name="Rectangle 6">
            <a:extLst>
              <a:ext uri="{FF2B5EF4-FFF2-40B4-BE49-F238E27FC236}">
                <a16:creationId xmlns:a16="http://schemas.microsoft.com/office/drawing/2014/main" id="{C5A438A3-B5F4-5F5F-57C9-BACE6174550C}"/>
              </a:ext>
            </a:extLst>
          </p:cNvPr>
          <p:cNvSpPr>
            <a:spLocks/>
          </p:cNvSpPr>
          <p:nvPr/>
        </p:nvSpPr>
        <p:spPr>
          <a:xfrm>
            <a:off x="1784255"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en-US" sz="1200">
                <a:solidFill>
                  <a:schemeClr val="tx1"/>
                </a:solidFill>
              </a:rPr>
              <a:t>Request Interconnection </a:t>
            </a:r>
          </a:p>
          <a:p>
            <a:pPr marL="171450" indent="-171450">
              <a:buFont typeface="Arial" panose="020B0604020202020204" pitchFamily="34" charset="0"/>
              <a:buChar char="•"/>
            </a:pPr>
            <a:r>
              <a:rPr lang="en-US" sz="1200">
                <a:solidFill>
                  <a:schemeClr val="tx1"/>
                </a:solidFill>
              </a:rPr>
              <a:t>Provide LLI Information</a:t>
            </a:r>
          </a:p>
        </p:txBody>
      </p:sp>
      <p:sp>
        <p:nvSpPr>
          <p:cNvPr id="8" name="Rectangle 7">
            <a:extLst>
              <a:ext uri="{FF2B5EF4-FFF2-40B4-BE49-F238E27FC236}">
                <a16:creationId xmlns:a16="http://schemas.microsoft.com/office/drawing/2014/main" id="{6B095A1D-CCE7-E993-AC00-102C2074D8FE}"/>
              </a:ext>
            </a:extLst>
          </p:cNvPr>
          <p:cNvSpPr>
            <a:spLocks/>
          </p:cNvSpPr>
          <p:nvPr/>
        </p:nvSpPr>
        <p:spPr>
          <a:xfrm>
            <a:off x="1784255"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Process Request</a:t>
            </a:r>
          </a:p>
        </p:txBody>
      </p:sp>
      <p:sp>
        <p:nvSpPr>
          <p:cNvPr id="9" name="Rectangle 8">
            <a:extLst>
              <a:ext uri="{FF2B5EF4-FFF2-40B4-BE49-F238E27FC236}">
                <a16:creationId xmlns:a16="http://schemas.microsoft.com/office/drawing/2014/main" id="{002C943E-CF46-7485-56E4-B9699B9C53C5}"/>
              </a:ext>
            </a:extLst>
          </p:cNvPr>
          <p:cNvSpPr>
            <a:spLocks/>
          </p:cNvSpPr>
          <p:nvPr/>
        </p:nvSpPr>
        <p:spPr>
          <a:xfrm>
            <a:off x="3464248"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en-US" sz="1200">
                <a:solidFill>
                  <a:schemeClr val="tx1"/>
                </a:solidFill>
              </a:rPr>
              <a:t>Identify POI</a:t>
            </a:r>
          </a:p>
          <a:p>
            <a:pPr marL="171450" indent="-171450">
              <a:buFont typeface="Arial" panose="020B0604020202020204" pitchFamily="34" charset="0"/>
              <a:buChar char="•"/>
            </a:pPr>
            <a:r>
              <a:rPr lang="en-US" sz="1200">
                <a:solidFill>
                  <a:schemeClr val="tx1"/>
                </a:solidFill>
              </a:rPr>
              <a:t>Provide LLI Information</a:t>
            </a:r>
          </a:p>
        </p:txBody>
      </p:sp>
      <p:sp>
        <p:nvSpPr>
          <p:cNvPr id="10" name="Rectangle 9">
            <a:extLst>
              <a:ext uri="{FF2B5EF4-FFF2-40B4-BE49-F238E27FC236}">
                <a16:creationId xmlns:a16="http://schemas.microsoft.com/office/drawing/2014/main" id="{8DCB9065-EE6B-0A72-DAB3-0CE24A3835FF}"/>
              </a:ext>
            </a:extLst>
          </p:cNvPr>
          <p:cNvSpPr>
            <a:spLocks/>
          </p:cNvSpPr>
          <p:nvPr/>
        </p:nvSpPr>
        <p:spPr>
          <a:xfrm>
            <a:off x="5144241"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Request LLI Number Assignment </a:t>
            </a:r>
          </a:p>
        </p:txBody>
      </p:sp>
      <p:sp>
        <p:nvSpPr>
          <p:cNvPr id="11" name="Rectangle 10">
            <a:extLst>
              <a:ext uri="{FF2B5EF4-FFF2-40B4-BE49-F238E27FC236}">
                <a16:creationId xmlns:a16="http://schemas.microsoft.com/office/drawing/2014/main" id="{472193B4-3CE1-DE85-67A1-CE00A7856807}"/>
              </a:ext>
            </a:extLst>
          </p:cNvPr>
          <p:cNvSpPr>
            <a:spLocks/>
          </p:cNvSpPr>
          <p:nvPr/>
        </p:nvSpPr>
        <p:spPr>
          <a:xfrm>
            <a:off x="6824234"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Perform Batch Study</a:t>
            </a:r>
          </a:p>
        </p:txBody>
      </p:sp>
      <p:sp>
        <p:nvSpPr>
          <p:cNvPr id="12" name="Rectangle 11">
            <a:extLst>
              <a:ext uri="{FF2B5EF4-FFF2-40B4-BE49-F238E27FC236}">
                <a16:creationId xmlns:a16="http://schemas.microsoft.com/office/drawing/2014/main" id="{B9C5074A-3976-7DDF-8D43-7EF9D63C95CC}"/>
              </a:ext>
            </a:extLst>
          </p:cNvPr>
          <p:cNvSpPr>
            <a:spLocks/>
          </p:cNvSpPr>
          <p:nvPr/>
        </p:nvSpPr>
        <p:spPr>
          <a:xfrm>
            <a:off x="6824233"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Assess “Intermediate Agreement” Status</a:t>
            </a:r>
          </a:p>
        </p:txBody>
      </p:sp>
      <p:sp>
        <p:nvSpPr>
          <p:cNvPr id="13" name="Rectangle 12">
            <a:extLst>
              <a:ext uri="{FF2B5EF4-FFF2-40B4-BE49-F238E27FC236}">
                <a16:creationId xmlns:a16="http://schemas.microsoft.com/office/drawing/2014/main" id="{6CF59CA8-4A9E-FB66-1071-1305E1022585}"/>
              </a:ext>
            </a:extLst>
          </p:cNvPr>
          <p:cNvSpPr>
            <a:spLocks/>
          </p:cNvSpPr>
          <p:nvPr/>
        </p:nvSpPr>
        <p:spPr>
          <a:xfrm>
            <a:off x="8504227"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Allocate Load</a:t>
            </a:r>
          </a:p>
        </p:txBody>
      </p:sp>
      <p:sp>
        <p:nvSpPr>
          <p:cNvPr id="14" name="Rectangle 13">
            <a:extLst>
              <a:ext uri="{FF2B5EF4-FFF2-40B4-BE49-F238E27FC236}">
                <a16:creationId xmlns:a16="http://schemas.microsoft.com/office/drawing/2014/main" id="{1776F405-9819-9B31-34A6-5DF10EC73003}"/>
              </a:ext>
            </a:extLst>
          </p:cNvPr>
          <p:cNvSpPr>
            <a:spLocks/>
          </p:cNvSpPr>
          <p:nvPr/>
        </p:nvSpPr>
        <p:spPr>
          <a:xfrm>
            <a:off x="8504227"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Communicate Load Allocation to ILLE</a:t>
            </a:r>
          </a:p>
        </p:txBody>
      </p:sp>
      <p:sp>
        <p:nvSpPr>
          <p:cNvPr id="15" name="Rectangle 14">
            <a:extLst>
              <a:ext uri="{FF2B5EF4-FFF2-40B4-BE49-F238E27FC236}">
                <a16:creationId xmlns:a16="http://schemas.microsoft.com/office/drawing/2014/main" id="{D57B74B9-E6B5-D55C-AAB3-3CDE2A6931FD}"/>
              </a:ext>
            </a:extLst>
          </p:cNvPr>
          <p:cNvSpPr>
            <a:spLocks/>
          </p:cNvSpPr>
          <p:nvPr/>
        </p:nvSpPr>
        <p:spPr>
          <a:xfrm>
            <a:off x="9344224"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Interconnection Agreement</a:t>
            </a:r>
          </a:p>
        </p:txBody>
      </p:sp>
      <p:sp>
        <p:nvSpPr>
          <p:cNvPr id="16" name="Rectangle 15">
            <a:extLst>
              <a:ext uri="{FF2B5EF4-FFF2-40B4-BE49-F238E27FC236}">
                <a16:creationId xmlns:a16="http://schemas.microsoft.com/office/drawing/2014/main" id="{E9204F09-9EF8-0D2A-E936-6DB383792A1C}"/>
              </a:ext>
            </a:extLst>
          </p:cNvPr>
          <p:cNvSpPr>
            <a:spLocks/>
          </p:cNvSpPr>
          <p:nvPr/>
        </p:nvSpPr>
        <p:spPr>
          <a:xfrm>
            <a:off x="10184220"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Assess “Interconnection Agreement” Status</a:t>
            </a:r>
          </a:p>
        </p:txBody>
      </p:sp>
      <p:sp>
        <p:nvSpPr>
          <p:cNvPr id="17" name="Rectangle 16">
            <a:extLst>
              <a:ext uri="{FF2B5EF4-FFF2-40B4-BE49-F238E27FC236}">
                <a16:creationId xmlns:a16="http://schemas.microsoft.com/office/drawing/2014/main" id="{34FD5721-1A83-46E1-FA57-87F2D3C8548E}"/>
              </a:ext>
            </a:extLst>
          </p:cNvPr>
          <p:cNvSpPr>
            <a:spLocks/>
          </p:cNvSpPr>
          <p:nvPr/>
        </p:nvSpPr>
        <p:spPr>
          <a:xfrm>
            <a:off x="10184220"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Update Planning Forecast</a:t>
            </a:r>
          </a:p>
        </p:txBody>
      </p:sp>
      <p:cxnSp>
        <p:nvCxnSpPr>
          <p:cNvPr id="19" name="Connector: Elbow 18">
            <a:extLst>
              <a:ext uri="{FF2B5EF4-FFF2-40B4-BE49-F238E27FC236}">
                <a16:creationId xmlns:a16="http://schemas.microsoft.com/office/drawing/2014/main" id="{85134BC2-FADD-4944-DA47-526B2729C474}"/>
              </a:ext>
            </a:extLst>
          </p:cNvPr>
          <p:cNvCxnSpPr>
            <a:stCxn id="7" idx="2"/>
            <a:endCxn id="8" idx="0"/>
          </p:cNvCxnSpPr>
          <p:nvPr/>
        </p:nvCxnSpPr>
        <p:spPr>
          <a:xfrm>
            <a:off x="2484093" y="2241075"/>
            <a:ext cx="0" cy="61498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ctor: Elbow 19">
            <a:extLst>
              <a:ext uri="{FF2B5EF4-FFF2-40B4-BE49-F238E27FC236}">
                <a16:creationId xmlns:a16="http://schemas.microsoft.com/office/drawing/2014/main" id="{2890979E-3318-F7A8-62A7-202D44E103AE}"/>
              </a:ext>
            </a:extLst>
          </p:cNvPr>
          <p:cNvCxnSpPr>
            <a:cxnSpLocks/>
            <a:stCxn id="8" idx="3"/>
            <a:endCxn id="9" idx="1"/>
          </p:cNvCxnSpPr>
          <p:nvPr/>
        </p:nvCxnSpPr>
        <p:spPr>
          <a:xfrm>
            <a:off x="3183930" y="3362804"/>
            <a:ext cx="280318" cy="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onnector: Elbow 28">
            <a:extLst>
              <a:ext uri="{FF2B5EF4-FFF2-40B4-BE49-F238E27FC236}">
                <a16:creationId xmlns:a16="http://schemas.microsoft.com/office/drawing/2014/main" id="{9BCC3C6B-1860-BA2F-BE93-FD762BBB1B1D}"/>
              </a:ext>
            </a:extLst>
          </p:cNvPr>
          <p:cNvCxnSpPr>
            <a:cxnSpLocks/>
            <a:stCxn id="12" idx="2"/>
            <a:endCxn id="11" idx="0"/>
          </p:cNvCxnSpPr>
          <p:nvPr/>
        </p:nvCxnSpPr>
        <p:spPr>
          <a:xfrm rot="16200000" flipH="1">
            <a:off x="7216581" y="4177041"/>
            <a:ext cx="614980" cy="1"/>
          </a:xfrm>
          <a:prstGeom prst="bentConnector3">
            <a:avLst>
              <a:gd name="adj1" fmla="val 50000"/>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33" name="Connector: Elbow 32">
            <a:extLst>
              <a:ext uri="{FF2B5EF4-FFF2-40B4-BE49-F238E27FC236}">
                <a16:creationId xmlns:a16="http://schemas.microsoft.com/office/drawing/2014/main" id="{53928F9C-8CCD-6F24-82E6-B79421FAB4E4}"/>
              </a:ext>
            </a:extLst>
          </p:cNvPr>
          <p:cNvCxnSpPr>
            <a:cxnSpLocks/>
            <a:stCxn id="14" idx="0"/>
            <a:endCxn id="15" idx="1"/>
          </p:cNvCxnSpPr>
          <p:nvPr/>
        </p:nvCxnSpPr>
        <p:spPr>
          <a:xfrm rot="5400000" flipH="1" flipV="1">
            <a:off x="8713280" y="2225112"/>
            <a:ext cx="1121728" cy="140159"/>
          </a:xfrm>
          <a:prstGeom prst="bentConnector2">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38" name="Connector: Elbow 37">
            <a:extLst>
              <a:ext uri="{FF2B5EF4-FFF2-40B4-BE49-F238E27FC236}">
                <a16:creationId xmlns:a16="http://schemas.microsoft.com/office/drawing/2014/main" id="{E9E0A819-C3F4-3154-30CB-C84926E61586}"/>
              </a:ext>
            </a:extLst>
          </p:cNvPr>
          <p:cNvCxnSpPr>
            <a:cxnSpLocks/>
            <a:stCxn id="15" idx="3"/>
            <a:endCxn id="16" idx="0"/>
          </p:cNvCxnSpPr>
          <p:nvPr/>
        </p:nvCxnSpPr>
        <p:spPr>
          <a:xfrm>
            <a:off x="10743899" y="1734327"/>
            <a:ext cx="140159" cy="1121728"/>
          </a:xfrm>
          <a:prstGeom prst="bentConnector2">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43" name="Connector: Elbow 42">
            <a:extLst>
              <a:ext uri="{FF2B5EF4-FFF2-40B4-BE49-F238E27FC236}">
                <a16:creationId xmlns:a16="http://schemas.microsoft.com/office/drawing/2014/main" id="{49CCE600-D101-AF13-E2C9-19E898869843}"/>
              </a:ext>
            </a:extLst>
          </p:cNvPr>
          <p:cNvCxnSpPr>
            <a:cxnSpLocks/>
            <a:stCxn id="11" idx="3"/>
            <a:endCxn id="13" idx="1"/>
          </p:cNvCxnSpPr>
          <p:nvPr/>
        </p:nvCxnSpPr>
        <p:spPr>
          <a:xfrm>
            <a:off x="8223909" y="4991281"/>
            <a:ext cx="280318" cy="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48" name="Rectangle 47">
            <a:extLst>
              <a:ext uri="{FF2B5EF4-FFF2-40B4-BE49-F238E27FC236}">
                <a16:creationId xmlns:a16="http://schemas.microsoft.com/office/drawing/2014/main" id="{02D737DC-FF30-0B2D-1A60-F98D1D417773}"/>
              </a:ext>
            </a:extLst>
          </p:cNvPr>
          <p:cNvSpPr>
            <a:spLocks/>
          </p:cNvSpPr>
          <p:nvPr/>
        </p:nvSpPr>
        <p:spPr>
          <a:xfrm>
            <a:off x="5144241"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Assign LLI Number</a:t>
            </a:r>
          </a:p>
        </p:txBody>
      </p:sp>
      <p:cxnSp>
        <p:nvCxnSpPr>
          <p:cNvPr id="59" name="Connector: Elbow 58">
            <a:extLst>
              <a:ext uri="{FF2B5EF4-FFF2-40B4-BE49-F238E27FC236}">
                <a16:creationId xmlns:a16="http://schemas.microsoft.com/office/drawing/2014/main" id="{C94E32FF-C223-E76B-E2CF-D1EE043119A9}"/>
              </a:ext>
            </a:extLst>
          </p:cNvPr>
          <p:cNvCxnSpPr>
            <a:stCxn id="48" idx="0"/>
            <a:endCxn id="10" idx="2"/>
          </p:cNvCxnSpPr>
          <p:nvPr/>
        </p:nvCxnSpPr>
        <p:spPr>
          <a:xfrm flipV="1">
            <a:off x="5844079" y="3869552"/>
            <a:ext cx="0" cy="61498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4BA70413-411B-58BC-1AE9-5EF5F297BD97}"/>
              </a:ext>
            </a:extLst>
          </p:cNvPr>
          <p:cNvCxnSpPr>
            <a:cxnSpLocks/>
            <a:stCxn id="9" idx="2"/>
            <a:endCxn id="11" idx="2"/>
          </p:cNvCxnSpPr>
          <p:nvPr/>
        </p:nvCxnSpPr>
        <p:spPr>
          <a:xfrm rot="16200000" flipH="1">
            <a:off x="5029841" y="3003797"/>
            <a:ext cx="1628477" cy="3359986"/>
          </a:xfrm>
          <a:prstGeom prst="bentConnector3">
            <a:avLst>
              <a:gd name="adj1" fmla="val 114038"/>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65" name="Connector: Elbow 64">
            <a:extLst>
              <a:ext uri="{FF2B5EF4-FFF2-40B4-BE49-F238E27FC236}">
                <a16:creationId xmlns:a16="http://schemas.microsoft.com/office/drawing/2014/main" id="{8760371C-E82F-4568-B0B2-1748CCE515C1}"/>
              </a:ext>
            </a:extLst>
          </p:cNvPr>
          <p:cNvCxnSpPr>
            <a:cxnSpLocks/>
            <a:stCxn id="13" idx="0"/>
            <a:endCxn id="14" idx="2"/>
          </p:cNvCxnSpPr>
          <p:nvPr/>
        </p:nvCxnSpPr>
        <p:spPr>
          <a:xfrm flipV="1">
            <a:off x="9204065" y="3869552"/>
            <a:ext cx="0" cy="61498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72" name="Connector: Elbow 71">
            <a:extLst>
              <a:ext uri="{FF2B5EF4-FFF2-40B4-BE49-F238E27FC236}">
                <a16:creationId xmlns:a16="http://schemas.microsoft.com/office/drawing/2014/main" id="{EBA076A1-B748-1C59-7669-4446CB16CB20}"/>
              </a:ext>
            </a:extLst>
          </p:cNvPr>
          <p:cNvCxnSpPr>
            <a:cxnSpLocks/>
            <a:stCxn id="16" idx="2"/>
            <a:endCxn id="17" idx="0"/>
          </p:cNvCxnSpPr>
          <p:nvPr/>
        </p:nvCxnSpPr>
        <p:spPr>
          <a:xfrm>
            <a:off x="10884058" y="3869552"/>
            <a:ext cx="0" cy="61498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76" name="Rectangle 75">
            <a:extLst>
              <a:ext uri="{FF2B5EF4-FFF2-40B4-BE49-F238E27FC236}">
                <a16:creationId xmlns:a16="http://schemas.microsoft.com/office/drawing/2014/main" id="{D3624EEE-A238-A094-7F70-00B070AA68B5}"/>
              </a:ext>
            </a:extLst>
          </p:cNvPr>
          <p:cNvSpPr>
            <a:spLocks/>
          </p:cNvSpPr>
          <p:nvPr/>
        </p:nvSpPr>
        <p:spPr>
          <a:xfrm>
            <a:off x="6824234"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Intermediate Agreement</a:t>
            </a:r>
          </a:p>
        </p:txBody>
      </p:sp>
      <p:cxnSp>
        <p:nvCxnSpPr>
          <p:cNvPr id="77" name="Connector: Elbow 76">
            <a:extLst>
              <a:ext uri="{FF2B5EF4-FFF2-40B4-BE49-F238E27FC236}">
                <a16:creationId xmlns:a16="http://schemas.microsoft.com/office/drawing/2014/main" id="{2EC50B5E-6E81-9791-0E2F-6949E1B6309B}"/>
              </a:ext>
            </a:extLst>
          </p:cNvPr>
          <p:cNvCxnSpPr>
            <a:cxnSpLocks/>
            <a:stCxn id="12" idx="0"/>
            <a:endCxn id="76" idx="2"/>
          </p:cNvCxnSpPr>
          <p:nvPr/>
        </p:nvCxnSpPr>
        <p:spPr>
          <a:xfrm rot="5400000" flipH="1" flipV="1">
            <a:off x="7216581" y="2548565"/>
            <a:ext cx="614980" cy="1"/>
          </a:xfrm>
          <a:prstGeom prst="bentConnector3">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5D219D-838F-0E9F-199F-B25D9D75A5C0}"/>
              </a:ext>
            </a:extLst>
          </p:cNvPr>
          <p:cNvSpPr txBox="1"/>
          <p:nvPr/>
        </p:nvSpPr>
        <p:spPr>
          <a:xfrm>
            <a:off x="635265" y="3224304"/>
            <a:ext cx="868672" cy="276999"/>
          </a:xfrm>
          <a:prstGeom prst="rect">
            <a:avLst/>
          </a:prstGeom>
          <a:noFill/>
        </p:spPr>
        <p:txBody>
          <a:bodyPr wrap="square" lIns="0" tIns="0" rIns="0" bIns="0" rtlCol="0">
            <a:spAutoFit/>
          </a:bodyPr>
          <a:lstStyle/>
          <a:p>
            <a:r>
              <a:rPr lang="en-US" b="1"/>
              <a:t>TSP</a:t>
            </a:r>
          </a:p>
        </p:txBody>
      </p:sp>
      <p:sp>
        <p:nvSpPr>
          <p:cNvPr id="21" name="TextBox 20">
            <a:extLst>
              <a:ext uri="{FF2B5EF4-FFF2-40B4-BE49-F238E27FC236}">
                <a16:creationId xmlns:a16="http://schemas.microsoft.com/office/drawing/2014/main" id="{1D852DB1-8756-95AA-290F-8BFD18F16DE6}"/>
              </a:ext>
            </a:extLst>
          </p:cNvPr>
          <p:cNvSpPr txBox="1"/>
          <p:nvPr/>
        </p:nvSpPr>
        <p:spPr>
          <a:xfrm>
            <a:off x="635266" y="1595827"/>
            <a:ext cx="868672" cy="276999"/>
          </a:xfrm>
          <a:prstGeom prst="rect">
            <a:avLst/>
          </a:prstGeom>
          <a:noFill/>
        </p:spPr>
        <p:txBody>
          <a:bodyPr wrap="square" lIns="0" tIns="0" rIns="0" bIns="0" rtlCol="0">
            <a:spAutoFit/>
          </a:bodyPr>
          <a:lstStyle/>
          <a:p>
            <a:r>
              <a:rPr lang="en-US" b="1"/>
              <a:t>ILLE</a:t>
            </a:r>
          </a:p>
        </p:txBody>
      </p:sp>
      <p:sp>
        <p:nvSpPr>
          <p:cNvPr id="22" name="TextBox 21">
            <a:extLst>
              <a:ext uri="{FF2B5EF4-FFF2-40B4-BE49-F238E27FC236}">
                <a16:creationId xmlns:a16="http://schemas.microsoft.com/office/drawing/2014/main" id="{6E9EE2D7-74DC-87C1-375C-3B4B6448A70F}"/>
              </a:ext>
            </a:extLst>
          </p:cNvPr>
          <p:cNvSpPr txBox="1"/>
          <p:nvPr/>
        </p:nvSpPr>
        <p:spPr>
          <a:xfrm>
            <a:off x="635265" y="4852781"/>
            <a:ext cx="868672" cy="276999"/>
          </a:xfrm>
          <a:prstGeom prst="rect">
            <a:avLst/>
          </a:prstGeom>
          <a:noFill/>
        </p:spPr>
        <p:txBody>
          <a:bodyPr wrap="square" lIns="0" tIns="0" rIns="0" bIns="0" rtlCol="0">
            <a:spAutoFit/>
          </a:bodyPr>
          <a:lstStyle/>
          <a:p>
            <a:r>
              <a:rPr lang="en-US" b="1"/>
              <a:t>ERCOT</a:t>
            </a:r>
          </a:p>
        </p:txBody>
      </p:sp>
    </p:spTree>
    <p:extLst>
      <p:ext uri="{BB962C8B-B14F-4D97-AF65-F5344CB8AC3E}">
        <p14:creationId xmlns:p14="http://schemas.microsoft.com/office/powerpoint/2010/main" val="3925939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353AB-C243-5759-9660-9F272F7CE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7BF91-2A43-A5C1-DF96-2A64945B7144}"/>
              </a:ext>
            </a:extLst>
          </p:cNvPr>
          <p:cNvSpPr>
            <a:spLocks noGrp="1"/>
          </p:cNvSpPr>
          <p:nvPr>
            <p:ph type="title"/>
          </p:nvPr>
        </p:nvSpPr>
        <p:spPr/>
        <p:txBody>
          <a:bodyPr/>
          <a:lstStyle/>
          <a:p>
            <a:r>
              <a:rPr lang="en-US" dirty="0"/>
              <a:t>Information Flow (Option 2: ILLE has direct relationship with ERCOT)</a:t>
            </a:r>
          </a:p>
        </p:txBody>
      </p:sp>
      <p:sp>
        <p:nvSpPr>
          <p:cNvPr id="3" name="Slide Number Placeholder 2">
            <a:extLst>
              <a:ext uri="{FF2B5EF4-FFF2-40B4-BE49-F238E27FC236}">
                <a16:creationId xmlns:a16="http://schemas.microsoft.com/office/drawing/2014/main" id="{3FF347BF-C3E8-D854-80E6-7DC484400D5B}"/>
              </a:ext>
            </a:extLst>
          </p:cNvPr>
          <p:cNvSpPr>
            <a:spLocks noGrp="1"/>
          </p:cNvSpPr>
          <p:nvPr>
            <p:ph type="sldNum" sz="quarter" idx="4"/>
          </p:nvPr>
        </p:nvSpPr>
        <p:spPr/>
        <p:txBody>
          <a:bodyPr/>
          <a:lstStyle/>
          <a:p>
            <a:fld id="{1D93BD3E-1E9A-4970-A6F7-E7AC52762E0C}" type="slidenum">
              <a:rPr lang="en-US" smtClean="0"/>
              <a:pPr/>
              <a:t>32</a:t>
            </a:fld>
            <a:endParaRPr lang="en-US"/>
          </a:p>
        </p:txBody>
      </p:sp>
      <p:cxnSp>
        <p:nvCxnSpPr>
          <p:cNvPr id="19" name="Connector: Elbow 18">
            <a:extLst>
              <a:ext uri="{FF2B5EF4-FFF2-40B4-BE49-F238E27FC236}">
                <a16:creationId xmlns:a16="http://schemas.microsoft.com/office/drawing/2014/main" id="{C906703B-2014-38CC-D951-5DB759E68695}"/>
              </a:ext>
            </a:extLst>
          </p:cNvPr>
          <p:cNvCxnSpPr>
            <a:cxnSpLocks/>
            <a:stCxn id="7" idx="2"/>
            <a:endCxn id="48" idx="0"/>
          </p:cNvCxnSpPr>
          <p:nvPr/>
        </p:nvCxnSpPr>
        <p:spPr>
          <a:xfrm>
            <a:off x="2484093" y="2241075"/>
            <a:ext cx="0" cy="2243457"/>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ctor: Elbow 19">
            <a:extLst>
              <a:ext uri="{FF2B5EF4-FFF2-40B4-BE49-F238E27FC236}">
                <a16:creationId xmlns:a16="http://schemas.microsoft.com/office/drawing/2014/main" id="{DB28AE12-3C74-6501-4F7E-5E3DD45680C4}"/>
              </a:ext>
            </a:extLst>
          </p:cNvPr>
          <p:cNvCxnSpPr>
            <a:cxnSpLocks/>
            <a:stCxn id="48" idx="3"/>
            <a:endCxn id="9" idx="1"/>
          </p:cNvCxnSpPr>
          <p:nvPr/>
        </p:nvCxnSpPr>
        <p:spPr>
          <a:xfrm flipV="1">
            <a:off x="3183930" y="3362804"/>
            <a:ext cx="280318" cy="1628477"/>
          </a:xfrm>
          <a:prstGeom prst="bentConnector3">
            <a:avLst>
              <a:gd name="adj1" fmla="val 50000"/>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onnector: Elbow 28">
            <a:extLst>
              <a:ext uri="{FF2B5EF4-FFF2-40B4-BE49-F238E27FC236}">
                <a16:creationId xmlns:a16="http://schemas.microsoft.com/office/drawing/2014/main" id="{A3DD9694-2FC5-4A62-22B6-DD11DB5565CE}"/>
              </a:ext>
            </a:extLst>
          </p:cNvPr>
          <p:cNvCxnSpPr>
            <a:cxnSpLocks/>
            <a:stCxn id="12" idx="2"/>
            <a:endCxn id="11" idx="0"/>
          </p:cNvCxnSpPr>
          <p:nvPr/>
        </p:nvCxnSpPr>
        <p:spPr>
          <a:xfrm>
            <a:off x="5844079" y="3869552"/>
            <a:ext cx="0" cy="61498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33" name="Connector: Elbow 32">
            <a:extLst>
              <a:ext uri="{FF2B5EF4-FFF2-40B4-BE49-F238E27FC236}">
                <a16:creationId xmlns:a16="http://schemas.microsoft.com/office/drawing/2014/main" id="{821010FE-370F-9C65-CFA6-355A97EC2A72}"/>
              </a:ext>
            </a:extLst>
          </p:cNvPr>
          <p:cNvCxnSpPr>
            <a:cxnSpLocks/>
            <a:stCxn id="14" idx="0"/>
            <a:endCxn id="15" idx="1"/>
          </p:cNvCxnSpPr>
          <p:nvPr/>
        </p:nvCxnSpPr>
        <p:spPr>
          <a:xfrm rot="5400000" flipH="1" flipV="1">
            <a:off x="7899042" y="3039351"/>
            <a:ext cx="2750205" cy="140159"/>
          </a:xfrm>
          <a:prstGeom prst="bentConnector2">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38" name="Connector: Elbow 37">
            <a:extLst>
              <a:ext uri="{FF2B5EF4-FFF2-40B4-BE49-F238E27FC236}">
                <a16:creationId xmlns:a16="http://schemas.microsoft.com/office/drawing/2014/main" id="{A8C51B0F-375B-D286-D51D-C272BE2E738F}"/>
              </a:ext>
            </a:extLst>
          </p:cNvPr>
          <p:cNvCxnSpPr>
            <a:cxnSpLocks/>
            <a:stCxn id="15" idx="3"/>
            <a:endCxn id="16" idx="0"/>
          </p:cNvCxnSpPr>
          <p:nvPr/>
        </p:nvCxnSpPr>
        <p:spPr>
          <a:xfrm>
            <a:off x="10743899" y="1734327"/>
            <a:ext cx="140159" cy="1121728"/>
          </a:xfrm>
          <a:prstGeom prst="bentConnector2">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43" name="Connector: Elbow 42">
            <a:extLst>
              <a:ext uri="{FF2B5EF4-FFF2-40B4-BE49-F238E27FC236}">
                <a16:creationId xmlns:a16="http://schemas.microsoft.com/office/drawing/2014/main" id="{41943F72-D9E1-CFDA-B9E5-73349902A104}"/>
              </a:ext>
            </a:extLst>
          </p:cNvPr>
          <p:cNvCxnSpPr>
            <a:cxnSpLocks/>
            <a:stCxn id="11" idx="3"/>
            <a:endCxn id="13" idx="1"/>
          </p:cNvCxnSpPr>
          <p:nvPr/>
        </p:nvCxnSpPr>
        <p:spPr>
          <a:xfrm>
            <a:off x="6543916" y="4991281"/>
            <a:ext cx="280318" cy="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62" name="Connector: Elbow 61">
            <a:extLst>
              <a:ext uri="{FF2B5EF4-FFF2-40B4-BE49-F238E27FC236}">
                <a16:creationId xmlns:a16="http://schemas.microsoft.com/office/drawing/2014/main" id="{6F0747C1-3811-F77A-48BB-640E95991506}"/>
              </a:ext>
            </a:extLst>
          </p:cNvPr>
          <p:cNvCxnSpPr>
            <a:cxnSpLocks/>
            <a:stCxn id="9" idx="2"/>
            <a:endCxn id="11" idx="1"/>
          </p:cNvCxnSpPr>
          <p:nvPr/>
        </p:nvCxnSpPr>
        <p:spPr>
          <a:xfrm rot="16200000" flipH="1">
            <a:off x="4093299" y="3940338"/>
            <a:ext cx="1121729" cy="980155"/>
          </a:xfrm>
          <a:prstGeom prst="bentConnector2">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65" name="Connector: Elbow 64">
            <a:extLst>
              <a:ext uri="{FF2B5EF4-FFF2-40B4-BE49-F238E27FC236}">
                <a16:creationId xmlns:a16="http://schemas.microsoft.com/office/drawing/2014/main" id="{093837BA-B5EB-5DF1-6739-B4E88C62DA29}"/>
              </a:ext>
            </a:extLst>
          </p:cNvPr>
          <p:cNvCxnSpPr>
            <a:cxnSpLocks/>
            <a:stCxn id="13" idx="3"/>
            <a:endCxn id="14" idx="1"/>
          </p:cNvCxnSpPr>
          <p:nvPr/>
        </p:nvCxnSpPr>
        <p:spPr>
          <a:xfrm>
            <a:off x="8223909" y="4991281"/>
            <a:ext cx="280318" cy="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72" name="Connector: Elbow 71">
            <a:extLst>
              <a:ext uri="{FF2B5EF4-FFF2-40B4-BE49-F238E27FC236}">
                <a16:creationId xmlns:a16="http://schemas.microsoft.com/office/drawing/2014/main" id="{41AA2741-EE04-4D94-3A4C-F8FE4F61F281}"/>
              </a:ext>
            </a:extLst>
          </p:cNvPr>
          <p:cNvCxnSpPr>
            <a:cxnSpLocks/>
            <a:stCxn id="16" idx="2"/>
            <a:endCxn id="17" idx="0"/>
          </p:cNvCxnSpPr>
          <p:nvPr/>
        </p:nvCxnSpPr>
        <p:spPr>
          <a:xfrm>
            <a:off x="10884058" y="3869552"/>
            <a:ext cx="0" cy="61498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77" name="Connector: Elbow 76">
            <a:extLst>
              <a:ext uri="{FF2B5EF4-FFF2-40B4-BE49-F238E27FC236}">
                <a16:creationId xmlns:a16="http://schemas.microsoft.com/office/drawing/2014/main" id="{EC374E0C-0EB4-B8B7-6B5A-262AF4A0F96D}"/>
              </a:ext>
            </a:extLst>
          </p:cNvPr>
          <p:cNvCxnSpPr>
            <a:cxnSpLocks/>
            <a:stCxn id="12" idx="0"/>
            <a:endCxn id="76" idx="2"/>
          </p:cNvCxnSpPr>
          <p:nvPr/>
        </p:nvCxnSpPr>
        <p:spPr>
          <a:xfrm flipV="1">
            <a:off x="5844079" y="2241075"/>
            <a:ext cx="0" cy="61498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B35F6BA-4143-46FE-8396-591D13CE7877}"/>
              </a:ext>
            </a:extLst>
          </p:cNvPr>
          <p:cNvSpPr>
            <a:spLocks/>
          </p:cNvSpPr>
          <p:nvPr/>
        </p:nvSpPr>
        <p:spPr>
          <a:xfrm>
            <a:off x="3464248"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Identify POI</a:t>
            </a:r>
          </a:p>
        </p:txBody>
      </p:sp>
      <p:sp>
        <p:nvSpPr>
          <p:cNvPr id="16" name="Rectangle 15">
            <a:extLst>
              <a:ext uri="{FF2B5EF4-FFF2-40B4-BE49-F238E27FC236}">
                <a16:creationId xmlns:a16="http://schemas.microsoft.com/office/drawing/2014/main" id="{3E2A986C-30F5-A58A-FE9E-C29A966181D0}"/>
              </a:ext>
            </a:extLst>
          </p:cNvPr>
          <p:cNvSpPr>
            <a:spLocks/>
          </p:cNvSpPr>
          <p:nvPr/>
        </p:nvSpPr>
        <p:spPr>
          <a:xfrm>
            <a:off x="10184220"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Assess “Interconnection Agreement” Status</a:t>
            </a:r>
          </a:p>
        </p:txBody>
      </p:sp>
      <p:sp>
        <p:nvSpPr>
          <p:cNvPr id="12" name="Rectangle 11">
            <a:extLst>
              <a:ext uri="{FF2B5EF4-FFF2-40B4-BE49-F238E27FC236}">
                <a16:creationId xmlns:a16="http://schemas.microsoft.com/office/drawing/2014/main" id="{6CF24B6A-E7CD-775A-5834-BCE9EFE5C83C}"/>
              </a:ext>
            </a:extLst>
          </p:cNvPr>
          <p:cNvSpPr>
            <a:spLocks/>
          </p:cNvSpPr>
          <p:nvPr/>
        </p:nvSpPr>
        <p:spPr>
          <a:xfrm>
            <a:off x="5144241"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Assess “Intermediate Agreement” Status</a:t>
            </a:r>
          </a:p>
        </p:txBody>
      </p:sp>
      <p:sp>
        <p:nvSpPr>
          <p:cNvPr id="42" name="TextBox 41">
            <a:extLst>
              <a:ext uri="{FF2B5EF4-FFF2-40B4-BE49-F238E27FC236}">
                <a16:creationId xmlns:a16="http://schemas.microsoft.com/office/drawing/2014/main" id="{74FAD4F5-2118-5332-F9B8-355DC1A64BB9}"/>
              </a:ext>
            </a:extLst>
          </p:cNvPr>
          <p:cNvSpPr txBox="1"/>
          <p:nvPr/>
        </p:nvSpPr>
        <p:spPr>
          <a:xfrm>
            <a:off x="635265" y="3224304"/>
            <a:ext cx="868672" cy="276999"/>
          </a:xfrm>
          <a:prstGeom prst="rect">
            <a:avLst/>
          </a:prstGeom>
          <a:noFill/>
        </p:spPr>
        <p:txBody>
          <a:bodyPr wrap="square" lIns="0" tIns="0" rIns="0" bIns="0" rtlCol="0">
            <a:spAutoFit/>
          </a:bodyPr>
          <a:lstStyle/>
          <a:p>
            <a:r>
              <a:rPr lang="en-US" b="1"/>
              <a:t>TSP</a:t>
            </a:r>
          </a:p>
        </p:txBody>
      </p:sp>
      <p:sp>
        <p:nvSpPr>
          <p:cNvPr id="15" name="Rectangle 14">
            <a:extLst>
              <a:ext uri="{FF2B5EF4-FFF2-40B4-BE49-F238E27FC236}">
                <a16:creationId xmlns:a16="http://schemas.microsoft.com/office/drawing/2014/main" id="{9E91E5E1-BEE1-CF98-64B0-976AF9110774}"/>
              </a:ext>
            </a:extLst>
          </p:cNvPr>
          <p:cNvSpPr>
            <a:spLocks/>
          </p:cNvSpPr>
          <p:nvPr/>
        </p:nvSpPr>
        <p:spPr>
          <a:xfrm>
            <a:off x="9344224"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Interconnection Agreement</a:t>
            </a:r>
          </a:p>
        </p:txBody>
      </p:sp>
      <p:sp>
        <p:nvSpPr>
          <p:cNvPr id="7" name="Rectangle 6">
            <a:extLst>
              <a:ext uri="{FF2B5EF4-FFF2-40B4-BE49-F238E27FC236}">
                <a16:creationId xmlns:a16="http://schemas.microsoft.com/office/drawing/2014/main" id="{854A0A49-3139-22F0-4090-932B37648549}"/>
              </a:ext>
            </a:extLst>
          </p:cNvPr>
          <p:cNvSpPr>
            <a:spLocks/>
          </p:cNvSpPr>
          <p:nvPr/>
        </p:nvSpPr>
        <p:spPr>
          <a:xfrm>
            <a:off x="1784255"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en-US" sz="1200">
                <a:solidFill>
                  <a:schemeClr val="tx1"/>
                </a:solidFill>
              </a:rPr>
              <a:t>Request Interconnection </a:t>
            </a:r>
          </a:p>
          <a:p>
            <a:pPr marL="171450" indent="-171450">
              <a:buFont typeface="Arial" panose="020B0604020202020204" pitchFamily="34" charset="0"/>
              <a:buChar char="•"/>
            </a:pPr>
            <a:r>
              <a:rPr lang="en-US" sz="1200">
                <a:solidFill>
                  <a:schemeClr val="tx1"/>
                </a:solidFill>
              </a:rPr>
              <a:t>Provide LLI Information</a:t>
            </a:r>
          </a:p>
        </p:txBody>
      </p:sp>
      <p:sp>
        <p:nvSpPr>
          <p:cNvPr id="76" name="Rectangle 75">
            <a:extLst>
              <a:ext uri="{FF2B5EF4-FFF2-40B4-BE49-F238E27FC236}">
                <a16:creationId xmlns:a16="http://schemas.microsoft.com/office/drawing/2014/main" id="{F8929861-A354-94C3-3860-7A54B5C14575}"/>
              </a:ext>
            </a:extLst>
          </p:cNvPr>
          <p:cNvSpPr>
            <a:spLocks/>
          </p:cNvSpPr>
          <p:nvPr/>
        </p:nvSpPr>
        <p:spPr>
          <a:xfrm>
            <a:off x="5144241"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Intermediate Agreement</a:t>
            </a:r>
          </a:p>
        </p:txBody>
      </p:sp>
      <p:sp>
        <p:nvSpPr>
          <p:cNvPr id="44" name="TextBox 43">
            <a:extLst>
              <a:ext uri="{FF2B5EF4-FFF2-40B4-BE49-F238E27FC236}">
                <a16:creationId xmlns:a16="http://schemas.microsoft.com/office/drawing/2014/main" id="{6E3F0C9E-C328-A762-1696-D116C3ABD67F}"/>
              </a:ext>
            </a:extLst>
          </p:cNvPr>
          <p:cNvSpPr txBox="1"/>
          <p:nvPr/>
        </p:nvSpPr>
        <p:spPr>
          <a:xfrm>
            <a:off x="635266" y="1595827"/>
            <a:ext cx="868672" cy="276999"/>
          </a:xfrm>
          <a:prstGeom prst="rect">
            <a:avLst/>
          </a:prstGeom>
          <a:noFill/>
        </p:spPr>
        <p:txBody>
          <a:bodyPr wrap="square" lIns="0" tIns="0" rIns="0" bIns="0" rtlCol="0">
            <a:spAutoFit/>
          </a:bodyPr>
          <a:lstStyle/>
          <a:p>
            <a:r>
              <a:rPr lang="en-US" b="1"/>
              <a:t>ILLE</a:t>
            </a:r>
          </a:p>
        </p:txBody>
      </p:sp>
      <p:sp>
        <p:nvSpPr>
          <p:cNvPr id="13" name="Rectangle 12">
            <a:extLst>
              <a:ext uri="{FF2B5EF4-FFF2-40B4-BE49-F238E27FC236}">
                <a16:creationId xmlns:a16="http://schemas.microsoft.com/office/drawing/2014/main" id="{DC4D1E60-BDCC-5F12-DE07-CA43FFF1B61D}"/>
              </a:ext>
            </a:extLst>
          </p:cNvPr>
          <p:cNvSpPr>
            <a:spLocks/>
          </p:cNvSpPr>
          <p:nvPr/>
        </p:nvSpPr>
        <p:spPr>
          <a:xfrm>
            <a:off x="6824234"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Allocate Load</a:t>
            </a:r>
          </a:p>
        </p:txBody>
      </p:sp>
      <p:sp>
        <p:nvSpPr>
          <p:cNvPr id="14" name="Rectangle 13">
            <a:extLst>
              <a:ext uri="{FF2B5EF4-FFF2-40B4-BE49-F238E27FC236}">
                <a16:creationId xmlns:a16="http://schemas.microsoft.com/office/drawing/2014/main" id="{2014D65F-9BFE-8E13-A1DB-70ED65B7C06F}"/>
              </a:ext>
            </a:extLst>
          </p:cNvPr>
          <p:cNvSpPr>
            <a:spLocks/>
          </p:cNvSpPr>
          <p:nvPr/>
        </p:nvSpPr>
        <p:spPr>
          <a:xfrm>
            <a:off x="8504227"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Communicate Load Allocation to ILLE</a:t>
            </a:r>
          </a:p>
        </p:txBody>
      </p:sp>
      <p:sp>
        <p:nvSpPr>
          <p:cNvPr id="17" name="Rectangle 16">
            <a:extLst>
              <a:ext uri="{FF2B5EF4-FFF2-40B4-BE49-F238E27FC236}">
                <a16:creationId xmlns:a16="http://schemas.microsoft.com/office/drawing/2014/main" id="{D5C5289C-B925-B18A-32DB-3045953B5660}"/>
              </a:ext>
            </a:extLst>
          </p:cNvPr>
          <p:cNvSpPr>
            <a:spLocks/>
          </p:cNvSpPr>
          <p:nvPr/>
        </p:nvSpPr>
        <p:spPr>
          <a:xfrm>
            <a:off x="10184220"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Update Planning Forecast</a:t>
            </a:r>
          </a:p>
        </p:txBody>
      </p:sp>
      <p:sp>
        <p:nvSpPr>
          <p:cNvPr id="48" name="Rectangle 47">
            <a:extLst>
              <a:ext uri="{FF2B5EF4-FFF2-40B4-BE49-F238E27FC236}">
                <a16:creationId xmlns:a16="http://schemas.microsoft.com/office/drawing/2014/main" id="{0CB8DC24-6BA8-E633-23DE-60D47CE4A85E}"/>
              </a:ext>
            </a:extLst>
          </p:cNvPr>
          <p:cNvSpPr>
            <a:spLocks/>
          </p:cNvSpPr>
          <p:nvPr/>
        </p:nvSpPr>
        <p:spPr>
          <a:xfrm>
            <a:off x="1784255"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en-US" sz="1200">
                <a:solidFill>
                  <a:schemeClr val="tx1"/>
                </a:solidFill>
              </a:rPr>
              <a:t>Process Request</a:t>
            </a:r>
          </a:p>
          <a:p>
            <a:pPr marL="171450" indent="-171450">
              <a:buFont typeface="Arial" panose="020B0604020202020204" pitchFamily="34" charset="0"/>
              <a:buChar char="•"/>
            </a:pPr>
            <a:r>
              <a:rPr lang="en-US" sz="1200">
                <a:solidFill>
                  <a:schemeClr val="tx1"/>
                </a:solidFill>
              </a:rPr>
              <a:t>Assign LLI Number</a:t>
            </a:r>
          </a:p>
        </p:txBody>
      </p:sp>
      <p:sp>
        <p:nvSpPr>
          <p:cNvPr id="11" name="Rectangle 10">
            <a:extLst>
              <a:ext uri="{FF2B5EF4-FFF2-40B4-BE49-F238E27FC236}">
                <a16:creationId xmlns:a16="http://schemas.microsoft.com/office/drawing/2014/main" id="{26C7BD19-0D5E-637D-71AF-D2C8F552423F}"/>
              </a:ext>
            </a:extLst>
          </p:cNvPr>
          <p:cNvSpPr>
            <a:spLocks/>
          </p:cNvSpPr>
          <p:nvPr/>
        </p:nvSpPr>
        <p:spPr>
          <a:xfrm>
            <a:off x="5144241"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Perform Batch Study</a:t>
            </a:r>
          </a:p>
        </p:txBody>
      </p:sp>
      <p:sp>
        <p:nvSpPr>
          <p:cNvPr id="45" name="TextBox 44">
            <a:extLst>
              <a:ext uri="{FF2B5EF4-FFF2-40B4-BE49-F238E27FC236}">
                <a16:creationId xmlns:a16="http://schemas.microsoft.com/office/drawing/2014/main" id="{25E0FFE0-1E6E-04F5-DF0B-A69CC357B16A}"/>
              </a:ext>
            </a:extLst>
          </p:cNvPr>
          <p:cNvSpPr txBox="1"/>
          <p:nvPr/>
        </p:nvSpPr>
        <p:spPr>
          <a:xfrm>
            <a:off x="635265" y="4852781"/>
            <a:ext cx="868672" cy="276999"/>
          </a:xfrm>
          <a:prstGeom prst="rect">
            <a:avLst/>
          </a:prstGeom>
          <a:noFill/>
        </p:spPr>
        <p:txBody>
          <a:bodyPr wrap="square" lIns="0" tIns="0" rIns="0" bIns="0" rtlCol="0">
            <a:spAutoFit/>
          </a:bodyPr>
          <a:lstStyle/>
          <a:p>
            <a:r>
              <a:rPr lang="en-US" b="1"/>
              <a:t>ERCOT</a:t>
            </a:r>
          </a:p>
        </p:txBody>
      </p:sp>
    </p:spTree>
    <p:extLst>
      <p:ext uri="{BB962C8B-B14F-4D97-AF65-F5344CB8AC3E}">
        <p14:creationId xmlns:p14="http://schemas.microsoft.com/office/powerpoint/2010/main" val="1063910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D9DC9-3C8D-E0DB-953E-2F678D810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BDF54-4C0D-D850-23B0-1618FE31ED86}"/>
              </a:ext>
            </a:extLst>
          </p:cNvPr>
          <p:cNvSpPr>
            <a:spLocks noGrp="1"/>
          </p:cNvSpPr>
          <p:nvPr>
            <p:ph type="title"/>
          </p:nvPr>
        </p:nvSpPr>
        <p:spPr/>
        <p:txBody>
          <a:bodyPr/>
          <a:lstStyle/>
          <a:p>
            <a:r>
              <a:rPr lang="en-US"/>
              <a:t>Other TSP Requirements</a:t>
            </a:r>
          </a:p>
        </p:txBody>
      </p:sp>
      <p:sp>
        <p:nvSpPr>
          <p:cNvPr id="4" name="Slide Number Placeholder 5">
            <a:extLst>
              <a:ext uri="{FF2B5EF4-FFF2-40B4-BE49-F238E27FC236}">
                <a16:creationId xmlns:a16="http://schemas.microsoft.com/office/drawing/2014/main" id="{D85E0DF4-3428-B6C9-00D2-B45C10047532}"/>
              </a:ext>
            </a:extLst>
          </p:cNvPr>
          <p:cNvSpPr>
            <a:spLocks noGrp="1"/>
          </p:cNvSpPr>
          <p:nvPr>
            <p:ph type="sldNum" sz="quarter" idx="4"/>
          </p:nvPr>
        </p:nvSpPr>
        <p:spPr/>
        <p:txBody>
          <a:bodyPr/>
          <a:lstStyle/>
          <a:p>
            <a:fld id="{1D93BD3E-1E9A-4970-A6F7-E7AC52762E0C}" type="slidenum">
              <a:rPr lang="en-US" smtClean="0"/>
              <a:pPr/>
              <a:t>33</a:t>
            </a:fld>
            <a:endParaRPr lang="en-US"/>
          </a:p>
        </p:txBody>
      </p:sp>
      <p:sp>
        <p:nvSpPr>
          <p:cNvPr id="5" name="Right Brace 4">
            <a:extLst>
              <a:ext uri="{FF2B5EF4-FFF2-40B4-BE49-F238E27FC236}">
                <a16:creationId xmlns:a16="http://schemas.microsoft.com/office/drawing/2014/main" id="{9869D55E-AB41-9599-46D3-85862BAB8ABF}"/>
              </a:ext>
            </a:extLst>
          </p:cNvPr>
          <p:cNvSpPr/>
          <p:nvPr/>
        </p:nvSpPr>
        <p:spPr>
          <a:xfrm>
            <a:off x="8002476" y="2182877"/>
            <a:ext cx="240577" cy="1819175"/>
          </a:xfrm>
          <a:prstGeom prst="rightBrace">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C8C0E519-A0DA-262F-2283-2E6F8BB721E3}"/>
              </a:ext>
            </a:extLst>
          </p:cNvPr>
          <p:cNvSpPr/>
          <p:nvPr/>
        </p:nvSpPr>
        <p:spPr>
          <a:xfrm>
            <a:off x="8002475" y="4275761"/>
            <a:ext cx="240577" cy="588062"/>
          </a:xfrm>
          <a:prstGeom prst="rightBrace">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78C97BE-3219-730D-8751-B9CE03BAE92C}"/>
              </a:ext>
            </a:extLst>
          </p:cNvPr>
          <p:cNvSpPr txBox="1"/>
          <p:nvPr/>
        </p:nvSpPr>
        <p:spPr>
          <a:xfrm>
            <a:off x="8444756" y="2969354"/>
            <a:ext cx="3130921" cy="246221"/>
          </a:xfrm>
          <a:prstGeom prst="rect">
            <a:avLst/>
          </a:prstGeom>
          <a:noFill/>
        </p:spPr>
        <p:txBody>
          <a:bodyPr wrap="square" lIns="0" tIns="0" rIns="0" bIns="0" rtlCol="0">
            <a:spAutoFit/>
          </a:bodyPr>
          <a:lstStyle/>
          <a:p>
            <a:r>
              <a:rPr lang="en-US" sz="1600"/>
              <a:t>Before interconnection agreement</a:t>
            </a:r>
          </a:p>
        </p:txBody>
      </p:sp>
      <p:sp>
        <p:nvSpPr>
          <p:cNvPr id="9" name="TextBox 8">
            <a:extLst>
              <a:ext uri="{FF2B5EF4-FFF2-40B4-BE49-F238E27FC236}">
                <a16:creationId xmlns:a16="http://schemas.microsoft.com/office/drawing/2014/main" id="{30273695-D520-C629-2FF1-673C9A22937B}"/>
              </a:ext>
            </a:extLst>
          </p:cNvPr>
          <p:cNvSpPr txBox="1"/>
          <p:nvPr/>
        </p:nvSpPr>
        <p:spPr>
          <a:xfrm>
            <a:off x="8444756" y="4446682"/>
            <a:ext cx="3130921" cy="246221"/>
          </a:xfrm>
          <a:prstGeom prst="rect">
            <a:avLst/>
          </a:prstGeom>
          <a:noFill/>
        </p:spPr>
        <p:txBody>
          <a:bodyPr wrap="square" lIns="0" tIns="0" rIns="0" bIns="0" rtlCol="0">
            <a:spAutoFit/>
          </a:bodyPr>
          <a:lstStyle/>
          <a:p>
            <a:r>
              <a:rPr lang="en-US" sz="1600"/>
              <a:t>Within Batch Study</a:t>
            </a:r>
          </a:p>
        </p:txBody>
      </p:sp>
      <p:sp>
        <p:nvSpPr>
          <p:cNvPr id="16" name="TextBox 15">
            <a:extLst>
              <a:ext uri="{FF2B5EF4-FFF2-40B4-BE49-F238E27FC236}">
                <a16:creationId xmlns:a16="http://schemas.microsoft.com/office/drawing/2014/main" id="{4EAFFABC-C34F-578C-B228-9E635EB8CDFE}"/>
              </a:ext>
            </a:extLst>
          </p:cNvPr>
          <p:cNvSpPr txBox="1"/>
          <p:nvPr/>
        </p:nvSpPr>
        <p:spPr>
          <a:xfrm>
            <a:off x="616323" y="1461248"/>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dirty="0">
                <a:solidFill>
                  <a:srgbClr val="2D3338"/>
                </a:solidFill>
                <a:latin typeface="Arial" panose="020B0604020202020204" pitchFamily="34" charset="0"/>
                <a:sym typeface=""/>
              </a:rPr>
              <a:t>Screening study (optional?)</a:t>
            </a:r>
          </a:p>
        </p:txBody>
      </p:sp>
      <p:sp>
        <p:nvSpPr>
          <p:cNvPr id="20" name="TextBox 19">
            <a:extLst>
              <a:ext uri="{FF2B5EF4-FFF2-40B4-BE49-F238E27FC236}">
                <a16:creationId xmlns:a16="http://schemas.microsoft.com/office/drawing/2014/main" id="{D04FD956-64D4-0C3A-C84A-C8F0D0CC2855}"/>
              </a:ext>
            </a:extLst>
          </p:cNvPr>
          <p:cNvSpPr txBox="1"/>
          <p:nvPr/>
        </p:nvSpPr>
        <p:spPr>
          <a:xfrm>
            <a:off x="616323" y="2938576"/>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err="1">
                <a:solidFill>
                  <a:srgbClr val="2D3338"/>
                </a:solidFill>
                <a:latin typeface="Arial" panose="020B0604020202020204" pitchFamily="34" charset="0"/>
                <a:sym typeface=""/>
              </a:rPr>
              <a:t>Subsynchronous</a:t>
            </a:r>
            <a:r>
              <a:rPr lang="en-US" sz="2000">
                <a:solidFill>
                  <a:srgbClr val="2D3338"/>
                </a:solidFill>
                <a:latin typeface="Arial" panose="020B0604020202020204" pitchFamily="34" charset="0"/>
                <a:sym typeface=""/>
              </a:rPr>
              <a:t> Oscillation (SSO) screening study</a:t>
            </a:r>
          </a:p>
        </p:txBody>
      </p:sp>
      <p:sp>
        <p:nvSpPr>
          <p:cNvPr id="18" name="TextBox 17">
            <a:extLst>
              <a:ext uri="{FF2B5EF4-FFF2-40B4-BE49-F238E27FC236}">
                <a16:creationId xmlns:a16="http://schemas.microsoft.com/office/drawing/2014/main" id="{3939E384-25D4-C716-5AB6-1ECC79A9A212}"/>
              </a:ext>
            </a:extLst>
          </p:cNvPr>
          <p:cNvSpPr txBox="1"/>
          <p:nvPr/>
        </p:nvSpPr>
        <p:spPr>
          <a:xfrm>
            <a:off x="616323" y="2199912"/>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a:solidFill>
                  <a:srgbClr val="2D3338"/>
                </a:solidFill>
                <a:latin typeface="Arial" panose="020B0604020202020204" pitchFamily="34" charset="0"/>
                <a:sym typeface=""/>
              </a:rPr>
              <a:t>Short circuit study</a:t>
            </a:r>
          </a:p>
        </p:txBody>
      </p:sp>
      <p:sp>
        <p:nvSpPr>
          <p:cNvPr id="22" name="TextBox 21">
            <a:extLst>
              <a:ext uri="{FF2B5EF4-FFF2-40B4-BE49-F238E27FC236}">
                <a16:creationId xmlns:a16="http://schemas.microsoft.com/office/drawing/2014/main" id="{83DA8078-9147-25CE-8DDD-5306752B01C9}"/>
              </a:ext>
            </a:extLst>
          </p:cNvPr>
          <p:cNvSpPr txBox="1"/>
          <p:nvPr/>
        </p:nvSpPr>
        <p:spPr>
          <a:xfrm>
            <a:off x="616323" y="3677240"/>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a:solidFill>
                  <a:srgbClr val="2D3338"/>
                </a:solidFill>
                <a:latin typeface="Arial" panose="020B0604020202020204" pitchFamily="34" charset="0"/>
                <a:sym typeface=""/>
              </a:rPr>
              <a:t>Facilities study</a:t>
            </a:r>
          </a:p>
        </p:txBody>
      </p:sp>
      <p:sp>
        <p:nvSpPr>
          <p:cNvPr id="24" name="TextBox 23">
            <a:extLst>
              <a:ext uri="{FF2B5EF4-FFF2-40B4-BE49-F238E27FC236}">
                <a16:creationId xmlns:a16="http://schemas.microsoft.com/office/drawing/2014/main" id="{45ECA68A-241D-333D-7DBA-B086BEBB1097}"/>
              </a:ext>
            </a:extLst>
          </p:cNvPr>
          <p:cNvSpPr txBox="1"/>
          <p:nvPr/>
        </p:nvSpPr>
        <p:spPr>
          <a:xfrm>
            <a:off x="616323" y="4415904"/>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a:solidFill>
                  <a:srgbClr val="2D3338"/>
                </a:solidFill>
                <a:latin typeface="Arial" panose="020B0604020202020204" pitchFamily="34" charset="0"/>
                <a:sym typeface=""/>
              </a:rPr>
              <a:t>Transmission upgrade project ideation and feasibility</a:t>
            </a:r>
          </a:p>
        </p:txBody>
      </p:sp>
      <p:sp>
        <p:nvSpPr>
          <p:cNvPr id="26" name="TextBox 25">
            <a:extLst>
              <a:ext uri="{FF2B5EF4-FFF2-40B4-BE49-F238E27FC236}">
                <a16:creationId xmlns:a16="http://schemas.microsoft.com/office/drawing/2014/main" id="{96570602-5B7C-337C-045D-6819FC69CBA6}"/>
              </a:ext>
            </a:extLst>
          </p:cNvPr>
          <p:cNvSpPr txBox="1"/>
          <p:nvPr/>
        </p:nvSpPr>
        <p:spPr>
          <a:xfrm>
            <a:off x="616323" y="5154568"/>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a:solidFill>
                  <a:srgbClr val="2D3338"/>
                </a:solidFill>
                <a:latin typeface="Arial" panose="020B0604020202020204" pitchFamily="34" charset="0"/>
                <a:sym typeface=""/>
              </a:rPr>
              <a:t>Any other studies TSPs deem necessary for their own purposes</a:t>
            </a:r>
          </a:p>
        </p:txBody>
      </p:sp>
    </p:spTree>
    <p:extLst>
      <p:ext uri="{BB962C8B-B14F-4D97-AF65-F5344CB8AC3E}">
        <p14:creationId xmlns:p14="http://schemas.microsoft.com/office/powerpoint/2010/main" val="2752369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31E5C-68BB-6B4D-E53A-CA442609071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EA91B58-BB8A-7775-5494-0300A8036F98}"/>
              </a:ext>
            </a:extLst>
          </p:cNvPr>
          <p:cNvGraphicFramePr>
            <a:graphicFrameLocks noChangeAspect="1"/>
          </p:cNvGraphicFramePr>
          <p:nvPr>
            <p:custDataLst>
              <p:tags r:id="rId1"/>
            </p:custDataLst>
            <p:extLst>
              <p:ext uri="{D42A27DB-BD31-4B8C-83A1-F6EECF244321}">
                <p14:modId xmlns:p14="http://schemas.microsoft.com/office/powerpoint/2010/main" val="94948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7" name="think-cell data - do not delete" hidden="1">
                        <a:extLst>
                          <a:ext uri="{FF2B5EF4-FFF2-40B4-BE49-F238E27FC236}">
                            <a16:creationId xmlns:a16="http://schemas.microsoft.com/office/drawing/2014/main" id="{FEA91B58-BB8A-7775-5494-0300A8036F9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11B88C5-86E9-3402-A6E5-2A603F50CE73}"/>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4" name="Slide Number Placeholder 5">
            <a:extLst>
              <a:ext uri="{FF2B5EF4-FFF2-40B4-BE49-F238E27FC236}">
                <a16:creationId xmlns:a16="http://schemas.microsoft.com/office/drawing/2014/main" id="{45DD56F8-20AA-D802-3A51-1BA151B551B3}"/>
              </a:ext>
            </a:extLst>
          </p:cNvPr>
          <p:cNvSpPr>
            <a:spLocks noGrp="1"/>
          </p:cNvSpPr>
          <p:nvPr>
            <p:ph type="sldNum" sz="quarter" idx="4"/>
          </p:nvPr>
        </p:nvSpPr>
        <p:spPr/>
        <p:txBody>
          <a:bodyPr/>
          <a:lstStyle/>
          <a:p>
            <a:fld id="{1D93BD3E-1E9A-4970-A6F7-E7AC52762E0C}" type="slidenum">
              <a:rPr lang="en-US" smtClean="0"/>
              <a:pPr/>
              <a:t>34</a:t>
            </a:fld>
            <a:endParaRPr lang="en-US"/>
          </a:p>
        </p:txBody>
      </p:sp>
      <p:sp>
        <p:nvSpPr>
          <p:cNvPr id="10" name="Rectangle 9">
            <a:hlinkClick r:id="rId14" action="ppaction://hlinksldjump"/>
            <a:extLst>
              <a:ext uri="{FF2B5EF4-FFF2-40B4-BE49-F238E27FC236}">
                <a16:creationId xmlns:a16="http://schemas.microsoft.com/office/drawing/2014/main" id="{E572DE59-E008-DF16-D0B7-16797980606A}"/>
              </a:ext>
            </a:extLst>
          </p:cNvPr>
          <p:cNvSpPr/>
          <p:nvPr>
            <p:custDataLst>
              <p:tags r:id="rId2"/>
            </p:custDataLst>
          </p:nvPr>
        </p:nvSpPr>
        <p:spPr bwMode="auto">
          <a:xfrm>
            <a:off x="3978275" y="1370013"/>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ltLang="en-US">
                <a:solidFill>
                  <a:schemeClr val="tx1"/>
                </a:solidFill>
                <a:effectLst/>
              </a:rPr>
              <a:t>Introduction and context</a:t>
            </a:r>
            <a:endParaRPr lang="en-US">
              <a:solidFill>
                <a:schemeClr val="tx1"/>
              </a:solidFill>
            </a:endParaRPr>
          </a:p>
        </p:txBody>
      </p:sp>
      <p:sp>
        <p:nvSpPr>
          <p:cNvPr id="14" name="Rectangle 13">
            <a:hlinkClick r:id="rId15" action="ppaction://hlinksldjump"/>
            <a:extLst>
              <a:ext uri="{FF2B5EF4-FFF2-40B4-BE49-F238E27FC236}">
                <a16:creationId xmlns:a16="http://schemas.microsoft.com/office/drawing/2014/main" id="{D9A97B6B-24FE-3A51-162D-43AB664F6BAD}"/>
              </a:ext>
            </a:extLst>
          </p:cNvPr>
          <p:cNvSpPr/>
          <p:nvPr>
            <p:custDataLst>
              <p:tags r:id="rId3"/>
            </p:custDataLst>
          </p:nvPr>
        </p:nvSpPr>
        <p:spPr bwMode="auto">
          <a:xfrm>
            <a:off x="3978275" y="1827213"/>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ltLang="en-US">
                <a:solidFill>
                  <a:schemeClr val="tx1"/>
                </a:solidFill>
                <a:effectLst/>
              </a:rPr>
              <a:t>Future batch process flow</a:t>
            </a:r>
            <a:endParaRPr lang="en-US">
              <a:solidFill>
                <a:schemeClr val="tx1"/>
              </a:solidFill>
            </a:endParaRPr>
          </a:p>
        </p:txBody>
      </p:sp>
      <p:sp>
        <p:nvSpPr>
          <p:cNvPr id="11" name="Rectangle 10">
            <a:hlinkClick r:id="rId16" action="ppaction://hlinksldjump"/>
            <a:extLst>
              <a:ext uri="{FF2B5EF4-FFF2-40B4-BE49-F238E27FC236}">
                <a16:creationId xmlns:a16="http://schemas.microsoft.com/office/drawing/2014/main" id="{D6698428-08F3-60FB-E394-826F3E84583A}"/>
              </a:ext>
            </a:extLst>
          </p:cNvPr>
          <p:cNvSpPr/>
          <p:nvPr>
            <p:custDataLst>
              <p:tags r:id="rId4"/>
            </p:custDataLst>
          </p:nvPr>
        </p:nvSpPr>
        <p:spPr bwMode="auto">
          <a:xfrm>
            <a:off x="3978275" y="22860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Transitional process (Batch Zero)</a:t>
            </a:r>
          </a:p>
        </p:txBody>
      </p:sp>
      <p:sp>
        <p:nvSpPr>
          <p:cNvPr id="17" name="Rectangle 16">
            <a:hlinkClick r:id="rId17" action="ppaction://hlinksldjump"/>
            <a:extLst>
              <a:ext uri="{FF2B5EF4-FFF2-40B4-BE49-F238E27FC236}">
                <a16:creationId xmlns:a16="http://schemas.microsoft.com/office/drawing/2014/main" id="{20111991-414F-DCC4-CEEA-804972DF90CF}"/>
              </a:ext>
            </a:extLst>
          </p:cNvPr>
          <p:cNvSpPr/>
          <p:nvPr>
            <p:custDataLst>
              <p:tags r:id="rId5"/>
            </p:custDataLst>
          </p:nvPr>
        </p:nvSpPr>
        <p:spPr bwMode="auto">
          <a:xfrm>
            <a:off x="3978275" y="27432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Anticipated timeline</a:t>
            </a:r>
          </a:p>
        </p:txBody>
      </p:sp>
      <p:sp>
        <p:nvSpPr>
          <p:cNvPr id="19" name="Rectangle 18">
            <a:hlinkClick r:id="rId18" action="ppaction://hlinksldjump"/>
            <a:extLst>
              <a:ext uri="{FF2B5EF4-FFF2-40B4-BE49-F238E27FC236}">
                <a16:creationId xmlns:a16="http://schemas.microsoft.com/office/drawing/2014/main" id="{A063E78E-EA37-CA62-6D7E-3DF70566BF7C}"/>
              </a:ext>
            </a:extLst>
          </p:cNvPr>
          <p:cNvSpPr/>
          <p:nvPr>
            <p:custDataLst>
              <p:tags r:id="rId6"/>
            </p:custDataLst>
          </p:nvPr>
        </p:nvSpPr>
        <p:spPr bwMode="auto">
          <a:xfrm>
            <a:off x="3978275" y="32004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Other key considerations</a:t>
            </a:r>
          </a:p>
        </p:txBody>
      </p:sp>
      <p:sp>
        <p:nvSpPr>
          <p:cNvPr id="6" name="Rectangle 5">
            <a:hlinkClick r:id="rId19" action="ppaction://hlinksldjump"/>
            <a:extLst>
              <a:ext uri="{FF2B5EF4-FFF2-40B4-BE49-F238E27FC236}">
                <a16:creationId xmlns:a16="http://schemas.microsoft.com/office/drawing/2014/main" id="{22C8B287-EEDB-B42A-77F6-D92C9F2338D8}"/>
              </a:ext>
            </a:extLst>
          </p:cNvPr>
          <p:cNvSpPr/>
          <p:nvPr>
            <p:custDataLst>
              <p:tags r:id="rId7"/>
            </p:custDataLst>
          </p:nvPr>
        </p:nvSpPr>
        <p:spPr bwMode="auto">
          <a:xfrm>
            <a:off x="3978275" y="36576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lvl="1">
              <a:spcBef>
                <a:spcPct val="0"/>
              </a:spcBef>
              <a:spcAft>
                <a:spcPct val="0"/>
              </a:spcAft>
            </a:pPr>
            <a:r>
              <a:rPr lang="en-US">
                <a:solidFill>
                  <a:schemeClr val="tx1"/>
                </a:solidFill>
              </a:rPr>
              <a:t>LLI request considerations</a:t>
            </a:r>
          </a:p>
        </p:txBody>
      </p:sp>
      <p:sp>
        <p:nvSpPr>
          <p:cNvPr id="8" name="Rectangle 7">
            <a:extLst>
              <a:ext uri="{FF2B5EF4-FFF2-40B4-BE49-F238E27FC236}">
                <a16:creationId xmlns:a16="http://schemas.microsoft.com/office/drawing/2014/main" id="{F75D543F-FDA1-63F3-3527-99556720C98E}"/>
              </a:ext>
            </a:extLst>
          </p:cNvPr>
          <p:cNvSpPr/>
          <p:nvPr>
            <p:custDataLst>
              <p:tags r:id="rId8"/>
            </p:custDataLst>
          </p:nvPr>
        </p:nvSpPr>
        <p:spPr bwMode="auto">
          <a:xfrm>
            <a:off x="3978275" y="4114800"/>
            <a:ext cx="4235450" cy="457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lvl="1">
              <a:spcBef>
                <a:spcPct val="0"/>
              </a:spcBef>
              <a:spcAft>
                <a:spcPct val="0"/>
              </a:spcAft>
            </a:pPr>
            <a:r>
              <a:rPr lang="en-US" b="1">
                <a:solidFill>
                  <a:schemeClr val="tx1"/>
                </a:solidFill>
              </a:rPr>
              <a:t>Study methodology detail</a:t>
            </a:r>
          </a:p>
        </p:txBody>
      </p:sp>
      <p:sp>
        <p:nvSpPr>
          <p:cNvPr id="9" name="Rectangle 8">
            <a:hlinkClick r:id="rId20" action="ppaction://hlinksldjump"/>
            <a:extLst>
              <a:ext uri="{FF2B5EF4-FFF2-40B4-BE49-F238E27FC236}">
                <a16:creationId xmlns:a16="http://schemas.microsoft.com/office/drawing/2014/main" id="{16D64B1B-3360-0C48-9829-F1B20AC0D0B9}"/>
              </a:ext>
            </a:extLst>
          </p:cNvPr>
          <p:cNvSpPr/>
          <p:nvPr>
            <p:custDataLst>
              <p:tags r:id="rId9"/>
            </p:custDataLst>
          </p:nvPr>
        </p:nvSpPr>
        <p:spPr bwMode="auto">
          <a:xfrm>
            <a:off x="3978275" y="4572000"/>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lvl="1">
              <a:spcBef>
                <a:spcPct val="0"/>
              </a:spcBef>
              <a:spcAft>
                <a:spcPct val="0"/>
              </a:spcAft>
            </a:pPr>
            <a:r>
              <a:rPr lang="en-US">
                <a:solidFill>
                  <a:schemeClr val="tx1"/>
                </a:solidFill>
              </a:rPr>
              <a:t>Modifications to other processes</a:t>
            </a:r>
          </a:p>
        </p:txBody>
      </p:sp>
      <p:sp>
        <p:nvSpPr>
          <p:cNvPr id="20" name="Rectangle 19">
            <a:hlinkClick r:id="rId21" action="ppaction://hlinksldjump"/>
            <a:extLst>
              <a:ext uri="{FF2B5EF4-FFF2-40B4-BE49-F238E27FC236}">
                <a16:creationId xmlns:a16="http://schemas.microsoft.com/office/drawing/2014/main" id="{0B818B42-8BB8-966C-69F5-C33C0DA100C4}"/>
              </a:ext>
            </a:extLst>
          </p:cNvPr>
          <p:cNvSpPr/>
          <p:nvPr>
            <p:custDataLst>
              <p:tags r:id="rId10"/>
            </p:custDataLst>
          </p:nvPr>
        </p:nvSpPr>
        <p:spPr bwMode="auto">
          <a:xfrm>
            <a:off x="3978275" y="5030788"/>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Next steps</a:t>
            </a:r>
          </a:p>
        </p:txBody>
      </p:sp>
    </p:spTree>
    <p:extLst>
      <p:ext uri="{BB962C8B-B14F-4D97-AF65-F5344CB8AC3E}">
        <p14:creationId xmlns:p14="http://schemas.microsoft.com/office/powerpoint/2010/main" val="1098806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3F291-33CD-3E57-41F4-4D8DBF625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25B67-6E72-58D4-B3A1-F39D51F01A81}"/>
              </a:ext>
            </a:extLst>
          </p:cNvPr>
          <p:cNvSpPr>
            <a:spLocks noGrp="1"/>
          </p:cNvSpPr>
          <p:nvPr>
            <p:ph type="title"/>
          </p:nvPr>
        </p:nvSpPr>
        <p:spPr/>
        <p:txBody>
          <a:bodyPr/>
          <a:lstStyle/>
          <a:p>
            <a:r>
              <a:rPr lang="en-US"/>
              <a:t>Methodology for Addition of Generation to Study Cases</a:t>
            </a:r>
          </a:p>
        </p:txBody>
      </p:sp>
      <p:sp>
        <p:nvSpPr>
          <p:cNvPr id="3" name="Slide Number Placeholder 2">
            <a:extLst>
              <a:ext uri="{FF2B5EF4-FFF2-40B4-BE49-F238E27FC236}">
                <a16:creationId xmlns:a16="http://schemas.microsoft.com/office/drawing/2014/main" id="{AA8D82C3-493F-CB88-5D15-CB2A63703089}"/>
              </a:ext>
            </a:extLst>
          </p:cNvPr>
          <p:cNvSpPr>
            <a:spLocks noGrp="1"/>
          </p:cNvSpPr>
          <p:nvPr>
            <p:ph type="sldNum" sz="quarter" idx="4"/>
          </p:nvPr>
        </p:nvSpPr>
        <p:spPr/>
        <p:txBody>
          <a:bodyPr/>
          <a:lstStyle/>
          <a:p>
            <a:fld id="{1D93BD3E-1E9A-4970-A6F7-E7AC52762E0C}" type="slidenum">
              <a:rPr lang="en-US" smtClean="0"/>
              <a:pPr/>
              <a:t>35</a:t>
            </a:fld>
            <a:endParaRPr lang="en-US"/>
          </a:p>
        </p:txBody>
      </p:sp>
      <p:sp>
        <p:nvSpPr>
          <p:cNvPr id="4" name="Content Placeholder 3">
            <a:extLst>
              <a:ext uri="{FF2B5EF4-FFF2-40B4-BE49-F238E27FC236}">
                <a16:creationId xmlns:a16="http://schemas.microsoft.com/office/drawing/2014/main" id="{A2285F48-5DCA-75D6-4F91-0F739C77CD70}"/>
              </a:ext>
            </a:extLst>
          </p:cNvPr>
          <p:cNvSpPr>
            <a:spLocks noGrp="1"/>
          </p:cNvSpPr>
          <p:nvPr>
            <p:ph idx="12"/>
          </p:nvPr>
        </p:nvSpPr>
        <p:spPr>
          <a:xfrm>
            <a:off x="616323" y="1058217"/>
            <a:ext cx="2600225" cy="4999684"/>
          </a:xfrm>
        </p:spPr>
        <p:txBody>
          <a:bodyPr lIns="91440" tIns="91440" rIns="91440" bIns="91440">
            <a:noAutofit/>
          </a:bodyPr>
          <a:lstStyle/>
          <a:p>
            <a:pPr>
              <a:spcBef>
                <a:spcPts val="300"/>
              </a:spcBef>
            </a:pPr>
            <a:r>
              <a:rPr lang="en-US" b="1" dirty="0"/>
              <a:t>Key Design Considerations</a:t>
            </a:r>
          </a:p>
          <a:p>
            <a:pPr marL="285750" indent="-285750">
              <a:spcBef>
                <a:spcPts val="300"/>
              </a:spcBef>
              <a:buFont typeface="Arial" panose="020B0604020202020204" pitchFamily="34" charset="0"/>
              <a:buChar char="•"/>
            </a:pPr>
            <a:r>
              <a:rPr lang="en-US" sz="1400" dirty="0"/>
              <a:t>Most planning cases do not have sufficient generation meeting Planning Guide Section 6.9(1) criteria for addition to the cases</a:t>
            </a:r>
          </a:p>
          <a:p>
            <a:pPr marL="285750" indent="-285750">
              <a:spcBef>
                <a:spcPts val="300"/>
              </a:spcBef>
              <a:buFont typeface="Arial" panose="020B0604020202020204" pitchFamily="34" charset="0"/>
              <a:buChar char="•"/>
            </a:pPr>
            <a:r>
              <a:rPr lang="en-US" sz="1400" dirty="0"/>
              <a:t>ERCOT will need to add generation to the Batch Study cases to balance the load additions</a:t>
            </a:r>
          </a:p>
          <a:p>
            <a:pPr marL="285750" indent="-285750">
              <a:spcBef>
                <a:spcPts val="300"/>
              </a:spcBef>
              <a:buFont typeface="Arial" panose="020B0604020202020204" pitchFamily="34" charset="0"/>
              <a:buChar char="•"/>
            </a:pPr>
            <a:r>
              <a:rPr lang="en-US" sz="1400" dirty="0"/>
              <a:t>The Batch Study process is focused on transmission system security and </a:t>
            </a:r>
            <a:r>
              <a:rPr lang="en-US" sz="1400" b="1" dirty="0"/>
              <a:t>is not a resource adequacy assessment</a:t>
            </a:r>
          </a:p>
          <a:p>
            <a:pPr marL="285750" indent="-285750">
              <a:buFont typeface="Arial" panose="020B0604020202020204" pitchFamily="34" charset="0"/>
              <a:buChar char="•"/>
            </a:pPr>
            <a:endParaRPr lang="en-US" sz="1400" dirty="0"/>
          </a:p>
        </p:txBody>
      </p:sp>
      <p:sp>
        <p:nvSpPr>
          <p:cNvPr id="5" name="Content Placeholder 4">
            <a:extLst>
              <a:ext uri="{FF2B5EF4-FFF2-40B4-BE49-F238E27FC236}">
                <a16:creationId xmlns:a16="http://schemas.microsoft.com/office/drawing/2014/main" id="{05C6ED97-0605-F4DF-77D8-3052C4702BF9}"/>
              </a:ext>
            </a:extLst>
          </p:cNvPr>
          <p:cNvSpPr>
            <a:spLocks noGrp="1"/>
          </p:cNvSpPr>
          <p:nvPr>
            <p:ph idx="13"/>
          </p:nvPr>
        </p:nvSpPr>
        <p:spPr>
          <a:xfrm>
            <a:off x="3412753" y="1058217"/>
            <a:ext cx="8171143" cy="4999684"/>
          </a:xfrm>
        </p:spPr>
        <p:txBody>
          <a:bodyPr lIns="91440" tIns="91440" rIns="91440" bIns="91440">
            <a:noAutofit/>
          </a:bodyPr>
          <a:lstStyle/>
          <a:p>
            <a:pPr>
              <a:spcBef>
                <a:spcPts val="300"/>
              </a:spcBef>
            </a:pPr>
            <a:r>
              <a:rPr lang="en-US" b="1" dirty="0"/>
              <a:t>Methodology</a:t>
            </a:r>
          </a:p>
          <a:p>
            <a:pPr marL="285750" indent="-285750">
              <a:spcBef>
                <a:spcPts val="300"/>
              </a:spcBef>
              <a:buFont typeface="Arial" panose="020B0604020202020204" pitchFamily="34" charset="0"/>
              <a:buChar char="•"/>
            </a:pPr>
            <a:r>
              <a:rPr lang="en-US" sz="1400" dirty="0"/>
              <a:t>ERCOT plans to use the PGRR127, Addition of Proposed Generation to the Planning Models, methodology for adding generation to the study cases</a:t>
            </a:r>
          </a:p>
          <a:p>
            <a:pPr marL="285750" indent="-285750">
              <a:spcBef>
                <a:spcPts val="300"/>
              </a:spcBef>
              <a:buFont typeface="Arial" panose="020B0604020202020204" pitchFamily="34" charset="0"/>
              <a:buChar char="•"/>
            </a:pPr>
            <a:r>
              <a:rPr lang="en-US" sz="1400" dirty="0"/>
              <a:t>PGRR127 is expected to be approved by the ERCOT Board in February and the PUCT in March</a:t>
            </a:r>
          </a:p>
          <a:p>
            <a:pPr marL="285750" indent="-285750">
              <a:spcBef>
                <a:spcPts val="300"/>
              </a:spcBef>
              <a:buFont typeface="Arial" panose="020B0604020202020204" pitchFamily="34" charset="0"/>
              <a:buChar char="•"/>
            </a:pPr>
            <a:r>
              <a:rPr lang="en-US" sz="1400" dirty="0"/>
              <a:t>The relevant language in PGRR127 states (Section 6.9(5)):</a:t>
            </a:r>
          </a:p>
          <a:p>
            <a:pPr>
              <a:spcBef>
                <a:spcPts val="300"/>
              </a:spcBef>
            </a:pPr>
            <a:endParaRPr lang="en-US" sz="1300" dirty="0"/>
          </a:p>
          <a:p>
            <a:pPr>
              <a:spcBef>
                <a:spcPts val="300"/>
              </a:spcBef>
            </a:pPr>
            <a:r>
              <a:rPr lang="en-US" sz="1200" dirty="0">
                <a:latin typeface="Times New Roman" panose="02020603050405020304" pitchFamily="18" charset="0"/>
                <a:cs typeface="Times New Roman" panose="02020603050405020304" pitchFamily="18" charset="0"/>
              </a:rPr>
              <a:t>ERCOT may include large generator projects that have not met all of the requirements of paragraph (1) above in the base cases created and maintained by SSWG to ensure that sufficient generation is available to meet the demand in the base cases.  These large generator projects may be added to the base cases in the following order until the demand is met:</a:t>
            </a:r>
          </a:p>
          <a:p>
            <a:pPr marL="461963" indent="-230188">
              <a:spcBef>
                <a:spcPts val="300"/>
              </a:spcBef>
            </a:pPr>
            <a:r>
              <a:rPr lang="en-US" sz="1200" dirty="0">
                <a:latin typeface="Times New Roman" panose="02020603050405020304" pitchFamily="18" charset="0"/>
                <a:cs typeface="Times New Roman" panose="02020603050405020304" pitchFamily="18" charset="0"/>
              </a:rPr>
              <a:t>(a)	Large generator projects with “Planned” status that meet the conditions of paragraph (1) of Section 5.2.1 and have a signed SGIA submitted by the TSP via the online RIOO system;</a:t>
            </a:r>
          </a:p>
          <a:p>
            <a:pPr marL="461963" indent="-230188">
              <a:spcBef>
                <a:spcPts val="300"/>
              </a:spcBef>
            </a:pPr>
            <a:r>
              <a:rPr lang="en-US" sz="1200" dirty="0">
                <a:latin typeface="Times New Roman" panose="02020603050405020304" pitchFamily="18" charset="0"/>
                <a:cs typeface="Times New Roman" panose="02020603050405020304" pitchFamily="18" charset="0"/>
              </a:rPr>
              <a:t>(b)	Large generator projects with “Planned” status that meet the conditions of paragraph (1) of Section 5.2.1 and have completed the FIS;</a:t>
            </a:r>
          </a:p>
          <a:p>
            <a:pPr marL="461963" indent="-230188">
              <a:spcBef>
                <a:spcPts val="300"/>
              </a:spcBef>
            </a:pPr>
            <a:r>
              <a:rPr lang="en-US" sz="1200" dirty="0">
                <a:latin typeface="Times New Roman" panose="02020603050405020304" pitchFamily="18" charset="0"/>
                <a:cs typeface="Times New Roman" panose="02020603050405020304" pitchFamily="18" charset="0"/>
              </a:rPr>
              <a:t>(c)	Large generator projects with “Planned” status that meet the conditions of paragraph (1) of Section 5.2.1, have not completed the FIS, and:</a:t>
            </a:r>
          </a:p>
          <a:p>
            <a:pPr marL="974725" lvl="1" indent="0">
              <a:spcBef>
                <a:spcPts val="300"/>
              </a:spcBef>
              <a:buNone/>
            </a:pPr>
            <a:r>
              <a:rPr lang="en-US" sz="1200" dirty="0">
                <a:solidFill>
                  <a:schemeClr val="tx1"/>
                </a:solidFill>
                <a:latin typeface="Times New Roman" panose="02020603050405020304" pitchFamily="18" charset="0"/>
                <a:cs typeface="Times New Roman" panose="02020603050405020304" pitchFamily="18" charset="0"/>
              </a:rPr>
              <a:t>(i) Have completed the steady-state and stability studies of the FIS;</a:t>
            </a:r>
          </a:p>
          <a:p>
            <a:pPr marL="974725" lvl="1" indent="0">
              <a:spcBef>
                <a:spcPts val="300"/>
              </a:spcBef>
              <a:buNone/>
            </a:pPr>
            <a:r>
              <a:rPr lang="en-US" sz="1200" dirty="0">
                <a:solidFill>
                  <a:schemeClr val="tx1"/>
                </a:solidFill>
                <a:latin typeface="Times New Roman" panose="02020603050405020304" pitchFamily="18" charset="0"/>
                <a:cs typeface="Times New Roman" panose="02020603050405020304" pitchFamily="18" charset="0"/>
              </a:rPr>
              <a:t>(ii) Have completed the steady-state study of the FIS;</a:t>
            </a:r>
          </a:p>
          <a:p>
            <a:pPr marL="974725" lvl="1" indent="0">
              <a:spcBef>
                <a:spcPts val="300"/>
              </a:spcBef>
              <a:buNone/>
            </a:pPr>
            <a:r>
              <a:rPr lang="en-US" sz="1200" dirty="0">
                <a:solidFill>
                  <a:schemeClr val="tx1"/>
                </a:solidFill>
                <a:latin typeface="Times New Roman" panose="02020603050405020304" pitchFamily="18" charset="0"/>
                <a:cs typeface="Times New Roman" panose="02020603050405020304" pitchFamily="18" charset="0"/>
              </a:rPr>
              <a:t>(iii) Have started the FIS;</a:t>
            </a:r>
          </a:p>
          <a:p>
            <a:pPr marL="461963" indent="-230188">
              <a:spcBef>
                <a:spcPts val="300"/>
              </a:spcBef>
            </a:pPr>
            <a:r>
              <a:rPr lang="en-US" sz="1200" dirty="0">
                <a:latin typeface="Times New Roman" panose="02020603050405020304" pitchFamily="18" charset="0"/>
                <a:cs typeface="Times New Roman" panose="02020603050405020304" pitchFamily="18" charset="0"/>
              </a:rPr>
              <a:t>(d)	Large generator projects with “Inactive” status that meet the conditions of paragraphs (a), (b), or (c) above that have completed FIS stability studies, with the most recently inactivated projects to be included first; and</a:t>
            </a:r>
          </a:p>
          <a:p>
            <a:pPr marL="461963" indent="-230188">
              <a:spcBef>
                <a:spcPts val="300"/>
              </a:spcBef>
            </a:pPr>
            <a:r>
              <a:rPr lang="en-US" sz="1200" dirty="0">
                <a:latin typeface="Times New Roman" panose="02020603050405020304" pitchFamily="18" charset="0"/>
                <a:cs typeface="Times New Roman" panose="02020603050405020304" pitchFamily="18" charset="0"/>
              </a:rPr>
              <a:t>(e)	Additional generation outside of the interconnection queue based on ERCOT’s discretion.</a:t>
            </a:r>
          </a:p>
          <a:p>
            <a:endParaRPr lang="en-US" sz="1300" dirty="0"/>
          </a:p>
        </p:txBody>
      </p:sp>
    </p:spTree>
    <p:extLst>
      <p:ext uri="{BB962C8B-B14F-4D97-AF65-F5344CB8AC3E}">
        <p14:creationId xmlns:p14="http://schemas.microsoft.com/office/powerpoint/2010/main" val="2216209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83D8-FA63-0FFD-80D3-A5D265C78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28CA0-93F1-82DD-5C82-EB8A06241985}"/>
              </a:ext>
            </a:extLst>
          </p:cNvPr>
          <p:cNvSpPr>
            <a:spLocks noGrp="1"/>
          </p:cNvSpPr>
          <p:nvPr>
            <p:ph type="title"/>
          </p:nvPr>
        </p:nvSpPr>
        <p:spPr/>
        <p:txBody>
          <a:bodyPr/>
          <a:lstStyle/>
          <a:p>
            <a:r>
              <a:rPr lang="en-US"/>
              <a:t>Methodology for Allocating Load</a:t>
            </a:r>
          </a:p>
        </p:txBody>
      </p:sp>
      <p:sp>
        <p:nvSpPr>
          <p:cNvPr id="3" name="Slide Number Placeholder 2">
            <a:extLst>
              <a:ext uri="{FF2B5EF4-FFF2-40B4-BE49-F238E27FC236}">
                <a16:creationId xmlns:a16="http://schemas.microsoft.com/office/drawing/2014/main" id="{D697C1D7-777D-9677-D8F7-C04E31F1F2E8}"/>
              </a:ext>
            </a:extLst>
          </p:cNvPr>
          <p:cNvSpPr>
            <a:spLocks noGrp="1"/>
          </p:cNvSpPr>
          <p:nvPr>
            <p:ph type="sldNum" sz="quarter" idx="4"/>
          </p:nvPr>
        </p:nvSpPr>
        <p:spPr/>
        <p:txBody>
          <a:bodyPr/>
          <a:lstStyle/>
          <a:p>
            <a:fld id="{1D93BD3E-1E9A-4970-A6F7-E7AC52762E0C}" type="slidenum">
              <a:rPr lang="en-US" smtClean="0"/>
              <a:pPr/>
              <a:t>36</a:t>
            </a:fld>
            <a:endParaRPr lang="en-US"/>
          </a:p>
        </p:txBody>
      </p:sp>
      <p:sp>
        <p:nvSpPr>
          <p:cNvPr id="4" name="Content Placeholder 3">
            <a:extLst>
              <a:ext uri="{FF2B5EF4-FFF2-40B4-BE49-F238E27FC236}">
                <a16:creationId xmlns:a16="http://schemas.microsoft.com/office/drawing/2014/main" id="{D6EAAB59-9008-DA9E-171F-DD173E31B20F}"/>
              </a:ext>
            </a:extLst>
          </p:cNvPr>
          <p:cNvSpPr>
            <a:spLocks noGrp="1"/>
          </p:cNvSpPr>
          <p:nvPr>
            <p:ph idx="12"/>
          </p:nvPr>
        </p:nvSpPr>
        <p:spPr>
          <a:xfrm>
            <a:off x="616323" y="1058217"/>
            <a:ext cx="3371743"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sz="1400"/>
              <a:t>When projected transmission system constraints prevent all the load requests in an area from being reliably served, ERCOT needs a methodology to “allocate” the load</a:t>
            </a:r>
          </a:p>
          <a:p>
            <a:pPr marL="285750" indent="-285750">
              <a:spcBef>
                <a:spcPts val="300"/>
              </a:spcBef>
              <a:buFont typeface="Arial" panose="020B0604020202020204" pitchFamily="34" charset="0"/>
              <a:buChar char="•"/>
            </a:pPr>
            <a:r>
              <a:rPr lang="en-US" sz="1400" err="1"/>
              <a:t>Powerflow</a:t>
            </a:r>
            <a:r>
              <a:rPr lang="en-US" sz="1400"/>
              <a:t> software tools can automate allocation using a load maximization approach based on the physical constraints of the transmission system. This is also an equitable solution</a:t>
            </a:r>
          </a:p>
          <a:p>
            <a:pPr marL="285750" indent="-285750">
              <a:spcBef>
                <a:spcPts val="300"/>
              </a:spcBef>
              <a:buFont typeface="Arial" panose="020B0604020202020204" pitchFamily="34" charset="0"/>
              <a:buChar char="•"/>
            </a:pPr>
            <a:r>
              <a:rPr lang="en-US" sz="1400"/>
              <a:t>Other, non-physics-based approaches may require manual work that could make a six-month Batch Study process unachievable</a:t>
            </a:r>
          </a:p>
          <a:p>
            <a:pPr marL="285750" indent="-285750">
              <a:spcBef>
                <a:spcPts val="300"/>
              </a:spcBef>
              <a:buFont typeface="Arial" panose="020B0604020202020204" pitchFamily="34" charset="0"/>
              <a:buChar char="•"/>
            </a:pPr>
            <a:r>
              <a:rPr lang="en-US" sz="1400"/>
              <a:t>Some loads have minimum allocation amounts or discrete block sizes </a:t>
            </a:r>
          </a:p>
          <a:p>
            <a:pPr marL="285750" indent="-285750">
              <a:buFont typeface="Arial" panose="020B0604020202020204" pitchFamily="34" charset="0"/>
              <a:buChar char="•"/>
            </a:pPr>
            <a:endParaRPr lang="en-US"/>
          </a:p>
        </p:txBody>
      </p:sp>
      <p:sp>
        <p:nvSpPr>
          <p:cNvPr id="5" name="Content Placeholder 4">
            <a:extLst>
              <a:ext uri="{FF2B5EF4-FFF2-40B4-BE49-F238E27FC236}">
                <a16:creationId xmlns:a16="http://schemas.microsoft.com/office/drawing/2014/main" id="{D082CACC-1FC8-C913-76B2-F900BFDF9194}"/>
              </a:ext>
            </a:extLst>
          </p:cNvPr>
          <p:cNvSpPr>
            <a:spLocks noGrp="1"/>
          </p:cNvSpPr>
          <p:nvPr>
            <p:ph idx="13"/>
          </p:nvPr>
        </p:nvSpPr>
        <p:spPr>
          <a:xfrm>
            <a:off x="4168141" y="1058217"/>
            <a:ext cx="7415755" cy="4999684"/>
          </a:xfrm>
        </p:spPr>
        <p:txBody>
          <a:bodyPr lIns="91440" tIns="91440" rIns="91440" bIns="91440">
            <a:noAutofit/>
          </a:bodyPr>
          <a:lstStyle/>
          <a:p>
            <a:pPr>
              <a:spcBef>
                <a:spcPts val="300"/>
              </a:spcBef>
            </a:pPr>
            <a:r>
              <a:rPr lang="en-US" b="1" dirty="0"/>
              <a:t>Methodology</a:t>
            </a:r>
          </a:p>
          <a:p>
            <a:pPr marL="342900" indent="-342900">
              <a:spcBef>
                <a:spcPts val="300"/>
              </a:spcBef>
              <a:buFont typeface="+mj-lt"/>
              <a:buAutoNum type="arabicPeriod"/>
            </a:pPr>
            <a:r>
              <a:rPr lang="en-US" sz="1300" dirty="0"/>
              <a:t>Make all Large Load requests “dispatchable” in the case</a:t>
            </a:r>
          </a:p>
          <a:p>
            <a:pPr marL="342900" indent="-342900">
              <a:spcBef>
                <a:spcPts val="300"/>
              </a:spcBef>
              <a:buFont typeface="+mj-lt"/>
              <a:buAutoNum type="arabicPeriod"/>
            </a:pPr>
            <a:r>
              <a:rPr lang="en-US" sz="1300" dirty="0"/>
              <a:t>Assign a dispatch cost to the loads such that generation is first dispatched to resolve the constraint and loads are not dispatched for constraints for which they have less than X% shift factor</a:t>
            </a:r>
          </a:p>
          <a:p>
            <a:pPr marL="1085850" lvl="1" indent="-342900">
              <a:spcBef>
                <a:spcPts val="300"/>
              </a:spcBef>
            </a:pPr>
            <a:r>
              <a:rPr lang="en-US" sz="1300" dirty="0">
                <a:solidFill>
                  <a:schemeClr val="tx1"/>
                </a:solidFill>
              </a:rPr>
              <a:t>All loads in a Batch will receive the same dispatch cost</a:t>
            </a:r>
          </a:p>
          <a:p>
            <a:pPr marL="342900" indent="-342900">
              <a:spcBef>
                <a:spcPts val="300"/>
              </a:spcBef>
              <a:buFont typeface="+mj-lt"/>
              <a:buAutoNum type="arabicPeriod"/>
            </a:pPr>
            <a:r>
              <a:rPr lang="en-US" sz="1300" dirty="0"/>
              <a:t>Run Security Constrained Optimal Power Flow (SCOPF) to minimize cost; i.e. dispatch (allocate) loads </a:t>
            </a:r>
          </a:p>
          <a:p>
            <a:pPr marL="342900" indent="-342900">
              <a:spcBef>
                <a:spcPts val="300"/>
              </a:spcBef>
              <a:buFont typeface="+mj-lt"/>
              <a:buAutoNum type="arabicPeriod"/>
            </a:pPr>
            <a:r>
              <a:rPr lang="en-US" sz="1300" dirty="0"/>
              <a:t>Iteratively identify transmission upgrade projects to increase load allocation</a:t>
            </a:r>
          </a:p>
          <a:p>
            <a:pPr marL="342900" indent="-342900">
              <a:spcBef>
                <a:spcPts val="300"/>
              </a:spcBef>
              <a:buFont typeface="+mj-lt"/>
              <a:buAutoNum type="arabicPeriod"/>
            </a:pPr>
            <a:r>
              <a:rPr lang="en-US" sz="1300" dirty="0"/>
              <a:t>Remove any loads dispatched below their minimum allocation level and round down to the next lowest block size for loads with discrete blocks</a:t>
            </a:r>
          </a:p>
          <a:p>
            <a:pPr marL="342900" indent="-342900">
              <a:spcBef>
                <a:spcPts val="300"/>
              </a:spcBef>
              <a:buFont typeface="+mj-lt"/>
              <a:buAutoNum type="arabicPeriod"/>
            </a:pPr>
            <a:r>
              <a:rPr lang="en-US" sz="1300" dirty="0"/>
              <a:t>Run final SCOPF and assign load allocation</a:t>
            </a:r>
          </a:p>
          <a:p>
            <a:pPr>
              <a:spcBef>
                <a:spcPts val="300"/>
              </a:spcBef>
            </a:pPr>
            <a:endParaRPr lang="en-US" sz="500" dirty="0"/>
          </a:p>
          <a:p>
            <a:pPr>
              <a:spcBef>
                <a:spcPts val="300"/>
              </a:spcBef>
            </a:pPr>
            <a:r>
              <a:rPr lang="en-US" b="1" dirty="0"/>
              <a:t>Example</a:t>
            </a:r>
            <a:endParaRPr lang="en-US" sz="1400" b="1" dirty="0"/>
          </a:p>
          <a:p>
            <a:endParaRPr lang="en-US" sz="1400" dirty="0"/>
          </a:p>
        </p:txBody>
      </p:sp>
      <p:sp>
        <p:nvSpPr>
          <p:cNvPr id="6" name="Cloud 5">
            <a:extLst>
              <a:ext uri="{FF2B5EF4-FFF2-40B4-BE49-F238E27FC236}">
                <a16:creationId xmlns:a16="http://schemas.microsoft.com/office/drawing/2014/main" id="{172EE7E0-7B29-02EF-8934-0E210B4B3E38}"/>
              </a:ext>
            </a:extLst>
          </p:cNvPr>
          <p:cNvSpPr/>
          <p:nvPr/>
        </p:nvSpPr>
        <p:spPr>
          <a:xfrm>
            <a:off x="5125367" y="4484570"/>
            <a:ext cx="1925053" cy="121278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0ABF642B-0CC2-DC4A-98D3-1F25EE7B8F01}"/>
              </a:ext>
            </a:extLst>
          </p:cNvPr>
          <p:cNvSpPr/>
          <p:nvPr/>
        </p:nvSpPr>
        <p:spPr>
          <a:xfrm>
            <a:off x="7579808" y="4484570"/>
            <a:ext cx="1925053" cy="121278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F7FD6C5F-95F5-79E9-073B-455A43B8FCB2}"/>
              </a:ext>
            </a:extLst>
          </p:cNvPr>
          <p:cNvSpPr/>
          <p:nvPr/>
        </p:nvSpPr>
        <p:spPr>
          <a:xfrm rot="10800000">
            <a:off x="5529628" y="4758892"/>
            <a:ext cx="308009" cy="24063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A4E7547F-E079-BC9D-B895-9D3329AED1F7}"/>
              </a:ext>
            </a:extLst>
          </p:cNvPr>
          <p:cNvSpPr/>
          <p:nvPr/>
        </p:nvSpPr>
        <p:spPr>
          <a:xfrm rot="10800000">
            <a:off x="6500175" y="5173257"/>
            <a:ext cx="308009" cy="24063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FCEC0F-7352-7692-5780-7B41F6398EBD}"/>
              </a:ext>
            </a:extLst>
          </p:cNvPr>
          <p:cNvSpPr txBox="1"/>
          <p:nvPr/>
        </p:nvSpPr>
        <p:spPr>
          <a:xfrm>
            <a:off x="4826985" y="4330566"/>
            <a:ext cx="853862" cy="577081"/>
          </a:xfrm>
          <a:prstGeom prst="rect">
            <a:avLst/>
          </a:prstGeom>
          <a:noFill/>
        </p:spPr>
        <p:txBody>
          <a:bodyPr wrap="square" rtlCol="0">
            <a:spAutoFit/>
          </a:bodyPr>
          <a:lstStyle/>
          <a:p>
            <a:r>
              <a:rPr lang="en-US" sz="1050"/>
              <a:t>LLI A</a:t>
            </a:r>
          </a:p>
          <a:p>
            <a:r>
              <a:rPr lang="en-US" sz="1050"/>
              <a:t>100 MW</a:t>
            </a:r>
          </a:p>
          <a:p>
            <a:r>
              <a:rPr lang="en-US" sz="1050"/>
              <a:t>5% sf</a:t>
            </a:r>
          </a:p>
        </p:txBody>
      </p:sp>
      <p:sp>
        <p:nvSpPr>
          <p:cNvPr id="11" name="TextBox 10">
            <a:extLst>
              <a:ext uri="{FF2B5EF4-FFF2-40B4-BE49-F238E27FC236}">
                <a16:creationId xmlns:a16="http://schemas.microsoft.com/office/drawing/2014/main" id="{5957E6AF-79D9-C441-8CBD-BC88FAB114C9}"/>
              </a:ext>
            </a:extLst>
          </p:cNvPr>
          <p:cNvSpPr txBox="1"/>
          <p:nvPr/>
        </p:nvSpPr>
        <p:spPr>
          <a:xfrm>
            <a:off x="6704502" y="4290935"/>
            <a:ext cx="1404108" cy="415498"/>
          </a:xfrm>
          <a:prstGeom prst="rect">
            <a:avLst/>
          </a:prstGeom>
          <a:noFill/>
        </p:spPr>
        <p:txBody>
          <a:bodyPr wrap="square" rtlCol="0">
            <a:spAutoFit/>
          </a:bodyPr>
          <a:lstStyle/>
          <a:p>
            <a:pPr algn="ctr"/>
            <a:r>
              <a:rPr lang="en-US" sz="1050"/>
              <a:t>Trans Constraint </a:t>
            </a:r>
          </a:p>
          <a:p>
            <a:pPr algn="ctr"/>
            <a:r>
              <a:rPr lang="en-US" sz="1050"/>
              <a:t>50 MW Overloaded</a:t>
            </a:r>
          </a:p>
        </p:txBody>
      </p:sp>
      <p:cxnSp>
        <p:nvCxnSpPr>
          <p:cNvPr id="13" name="Straight Connector 12">
            <a:extLst>
              <a:ext uri="{FF2B5EF4-FFF2-40B4-BE49-F238E27FC236}">
                <a16:creationId xmlns:a16="http://schemas.microsoft.com/office/drawing/2014/main" id="{FACBF817-CDC9-421F-C79A-D000D734745F}"/>
              </a:ext>
            </a:extLst>
          </p:cNvPr>
          <p:cNvCxnSpPr>
            <a:cxnSpLocks/>
          </p:cNvCxnSpPr>
          <p:nvPr/>
        </p:nvCxnSpPr>
        <p:spPr>
          <a:xfrm flipV="1">
            <a:off x="6879570" y="4811831"/>
            <a:ext cx="1053971" cy="13475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060FFBE-6BA9-66B3-7058-D9495A7E8925}"/>
              </a:ext>
            </a:extLst>
          </p:cNvPr>
          <p:cNvSpPr txBox="1"/>
          <p:nvPr/>
        </p:nvSpPr>
        <p:spPr>
          <a:xfrm>
            <a:off x="6706694" y="5395120"/>
            <a:ext cx="853862" cy="577081"/>
          </a:xfrm>
          <a:prstGeom prst="rect">
            <a:avLst/>
          </a:prstGeom>
          <a:noFill/>
        </p:spPr>
        <p:txBody>
          <a:bodyPr wrap="square" rtlCol="0">
            <a:spAutoFit/>
          </a:bodyPr>
          <a:lstStyle/>
          <a:p>
            <a:r>
              <a:rPr lang="en-US" sz="1050"/>
              <a:t>LLI B</a:t>
            </a:r>
          </a:p>
          <a:p>
            <a:r>
              <a:rPr lang="en-US" sz="1050"/>
              <a:t>500 MW</a:t>
            </a:r>
          </a:p>
          <a:p>
            <a:r>
              <a:rPr lang="en-US" sz="1050"/>
              <a:t>25% sf</a:t>
            </a:r>
          </a:p>
        </p:txBody>
      </p:sp>
      <p:sp>
        <p:nvSpPr>
          <p:cNvPr id="16" name="TextBox 15">
            <a:extLst>
              <a:ext uri="{FF2B5EF4-FFF2-40B4-BE49-F238E27FC236}">
                <a16:creationId xmlns:a16="http://schemas.microsoft.com/office/drawing/2014/main" id="{2C4BBB28-479C-E6F8-DAC9-A6560B1913D8}"/>
              </a:ext>
            </a:extLst>
          </p:cNvPr>
          <p:cNvSpPr txBox="1"/>
          <p:nvPr/>
        </p:nvSpPr>
        <p:spPr>
          <a:xfrm>
            <a:off x="9752286" y="4203608"/>
            <a:ext cx="1651535" cy="1708160"/>
          </a:xfrm>
          <a:prstGeom prst="rect">
            <a:avLst/>
          </a:prstGeom>
          <a:noFill/>
        </p:spPr>
        <p:txBody>
          <a:bodyPr wrap="square" rtlCol="0">
            <a:spAutoFit/>
          </a:bodyPr>
          <a:lstStyle/>
          <a:p>
            <a:r>
              <a:rPr lang="en-US" sz="1050"/>
              <a:t>To relieve the 50 MW overload, SCOPF will dispatch LLI B to 300 MW:</a:t>
            </a:r>
          </a:p>
          <a:p>
            <a:r>
              <a:rPr lang="en-US" sz="1050"/>
              <a:t>50 MW /0.25 = 200 MW</a:t>
            </a:r>
          </a:p>
          <a:p>
            <a:r>
              <a:rPr lang="en-US" sz="1050"/>
              <a:t>500-200 = 300 MW</a:t>
            </a:r>
          </a:p>
          <a:p>
            <a:endParaRPr lang="en-US" sz="1050"/>
          </a:p>
          <a:p>
            <a:r>
              <a:rPr lang="en-US" sz="1050" b="1"/>
              <a:t>Load allocation:</a:t>
            </a:r>
          </a:p>
          <a:p>
            <a:r>
              <a:rPr lang="en-US" sz="1050" b="1"/>
              <a:t>LLI A = 100 MW</a:t>
            </a:r>
          </a:p>
          <a:p>
            <a:r>
              <a:rPr lang="en-US" sz="1050" b="1"/>
              <a:t>LLI B = 300 MW</a:t>
            </a:r>
          </a:p>
        </p:txBody>
      </p:sp>
    </p:spTree>
    <p:extLst>
      <p:ext uri="{BB962C8B-B14F-4D97-AF65-F5344CB8AC3E}">
        <p14:creationId xmlns:p14="http://schemas.microsoft.com/office/powerpoint/2010/main" val="296516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9B2C2-6DED-D6E0-C947-C140F42A7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3869A-263F-3152-41E1-F70215D32B5C}"/>
              </a:ext>
            </a:extLst>
          </p:cNvPr>
          <p:cNvSpPr>
            <a:spLocks noGrp="1"/>
          </p:cNvSpPr>
          <p:nvPr>
            <p:ph type="title"/>
          </p:nvPr>
        </p:nvSpPr>
        <p:spPr/>
        <p:txBody>
          <a:bodyPr/>
          <a:lstStyle/>
          <a:p>
            <a:r>
              <a:rPr lang="en-US" dirty="0"/>
              <a:t>Load Allocation – Additional Notes</a:t>
            </a:r>
          </a:p>
        </p:txBody>
      </p:sp>
      <p:sp>
        <p:nvSpPr>
          <p:cNvPr id="4" name="Slide Number Placeholder 5">
            <a:extLst>
              <a:ext uri="{FF2B5EF4-FFF2-40B4-BE49-F238E27FC236}">
                <a16:creationId xmlns:a16="http://schemas.microsoft.com/office/drawing/2014/main" id="{A27A7B87-D0D3-D023-CB2B-B97A92BBC927}"/>
              </a:ext>
            </a:extLst>
          </p:cNvPr>
          <p:cNvSpPr>
            <a:spLocks noGrp="1"/>
          </p:cNvSpPr>
          <p:nvPr>
            <p:ph type="sldNum" sz="quarter" idx="4"/>
          </p:nvPr>
        </p:nvSpPr>
        <p:spPr/>
        <p:txBody>
          <a:bodyPr/>
          <a:lstStyle/>
          <a:p>
            <a:fld id="{1D93BD3E-1E9A-4970-A6F7-E7AC52762E0C}" type="slidenum">
              <a:rPr lang="en-US" smtClean="0"/>
              <a:pPr/>
              <a:t>37</a:t>
            </a:fld>
            <a:endParaRPr lang="en-US"/>
          </a:p>
        </p:txBody>
      </p:sp>
      <p:sp>
        <p:nvSpPr>
          <p:cNvPr id="8" name="TextBox 7">
            <a:extLst>
              <a:ext uri="{FF2B5EF4-FFF2-40B4-BE49-F238E27FC236}">
                <a16:creationId xmlns:a16="http://schemas.microsoft.com/office/drawing/2014/main" id="{71EC6B9E-EFE8-AA18-9B92-2F5108140C5D}"/>
              </a:ext>
            </a:extLst>
          </p:cNvPr>
          <p:cNvSpPr txBox="1"/>
          <p:nvPr/>
        </p:nvSpPr>
        <p:spPr>
          <a:xfrm>
            <a:off x="616323" y="1191464"/>
            <a:ext cx="10967573" cy="467820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a:t>Load allocation will be by year</a:t>
            </a:r>
          </a:p>
          <a:p>
            <a:pPr lvl="1"/>
            <a:r>
              <a:rPr lang="en-US" sz="2000"/>
              <a:t>If a subsequent study year has a lower load allocation for a LLI request, the previous years’ allocation will be reduced. For example, if the results show 200 MW in 2028, 200 MW in 2029, and 150 MW in 2030, 2028 and 2029 allocations will be set to 150 MW</a:t>
            </a:r>
          </a:p>
          <a:p>
            <a:pPr lvl="1"/>
            <a:r>
              <a:rPr lang="en-US" sz="2000"/>
              <a:t>As noted earlier, Year 6 load allocation will be for the full requested amount</a:t>
            </a:r>
          </a:p>
          <a:p>
            <a:r>
              <a:rPr lang="en-US" sz="2000"/>
              <a:t>Load allocation cannot be reduced in subsequent Batches if the LLI request meets the interconnection agreement requirements prior to the start of the next Batch</a:t>
            </a:r>
          </a:p>
          <a:p>
            <a:pPr lvl="1"/>
            <a:r>
              <a:rPr lang="en-US" sz="2000"/>
              <a:t>However, if the LLI request does not meet the interconnection agreement requirements, the load allocation is forfeited</a:t>
            </a:r>
          </a:p>
          <a:p>
            <a:r>
              <a:rPr lang="en-US" sz="2000"/>
              <a:t>Load allocation is not a guarantee that the load will be served in real-time. Emergencies and other situations may arise that require the load to be shed, the same as for any other load on the system</a:t>
            </a:r>
          </a:p>
          <a:p>
            <a:r>
              <a:rPr lang="en-US" sz="2000"/>
              <a:t>Load above the allocated amount may be resubmitted for study in subsequent Batch studies and may receive additional allocations if neighboring loads drop out of the process</a:t>
            </a:r>
          </a:p>
        </p:txBody>
      </p:sp>
    </p:spTree>
    <p:extLst>
      <p:ext uri="{BB962C8B-B14F-4D97-AF65-F5344CB8AC3E}">
        <p14:creationId xmlns:p14="http://schemas.microsoft.com/office/powerpoint/2010/main" val="2567932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53D7-C949-CE9A-9B9C-8D3CF7DC3C82}"/>
              </a:ext>
            </a:extLst>
          </p:cNvPr>
          <p:cNvSpPr>
            <a:spLocks noGrp="1"/>
          </p:cNvSpPr>
          <p:nvPr>
            <p:ph type="title"/>
          </p:nvPr>
        </p:nvSpPr>
        <p:spPr/>
        <p:txBody>
          <a:bodyPr/>
          <a:lstStyle/>
          <a:p>
            <a:r>
              <a:rPr lang="en-US" dirty="0"/>
              <a:t>CLR and Co-Located Generation Considerations</a:t>
            </a:r>
          </a:p>
        </p:txBody>
      </p:sp>
      <p:sp>
        <p:nvSpPr>
          <p:cNvPr id="4" name="Slide Number Placeholder 5">
            <a:extLst>
              <a:ext uri="{FF2B5EF4-FFF2-40B4-BE49-F238E27FC236}">
                <a16:creationId xmlns:a16="http://schemas.microsoft.com/office/drawing/2014/main" id="{84E61AF6-B987-9F0E-0A55-20E3DECAFB3C}"/>
              </a:ext>
            </a:extLst>
          </p:cNvPr>
          <p:cNvSpPr>
            <a:spLocks noGrp="1"/>
          </p:cNvSpPr>
          <p:nvPr>
            <p:ph type="sldNum" sz="quarter" idx="4"/>
          </p:nvPr>
        </p:nvSpPr>
        <p:spPr/>
        <p:txBody>
          <a:bodyPr/>
          <a:lstStyle/>
          <a:p>
            <a:fld id="{1D93BD3E-1E9A-4970-A6F7-E7AC52762E0C}" type="slidenum">
              <a:rPr lang="en-US" smtClean="0"/>
              <a:pPr/>
              <a:t>38</a:t>
            </a:fld>
            <a:endParaRPr lang="en-US"/>
          </a:p>
        </p:txBody>
      </p:sp>
      <p:sp>
        <p:nvSpPr>
          <p:cNvPr id="6" name="TextBox 5">
            <a:extLst>
              <a:ext uri="{FF2B5EF4-FFF2-40B4-BE49-F238E27FC236}">
                <a16:creationId xmlns:a16="http://schemas.microsoft.com/office/drawing/2014/main" id="{81DF3411-7E59-D250-EB35-9C649C7E6940}"/>
              </a:ext>
            </a:extLst>
          </p:cNvPr>
          <p:cNvSpPr txBox="1"/>
          <p:nvPr/>
        </p:nvSpPr>
        <p:spPr>
          <a:xfrm>
            <a:off x="616323" y="1514475"/>
            <a:ext cx="10967573" cy="938719"/>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a:t>The following rules needed for CLRs and LLI requests co-located with new generators need to be in place at the start of a Batch Study. It is unlikely that these rules will be in place for Batch Zero since they need to be codified in the Batch Study revision requests</a:t>
            </a:r>
          </a:p>
        </p:txBody>
      </p:sp>
    </p:spTree>
    <p:extLst>
      <p:ext uri="{BB962C8B-B14F-4D97-AF65-F5344CB8AC3E}">
        <p14:creationId xmlns:p14="http://schemas.microsoft.com/office/powerpoint/2010/main" val="1633840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B921B-F081-A201-ACE6-51E399E8B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E754D-2260-B1FA-7C84-A2F48BE10590}"/>
              </a:ext>
            </a:extLst>
          </p:cNvPr>
          <p:cNvSpPr>
            <a:spLocks noGrp="1"/>
          </p:cNvSpPr>
          <p:nvPr>
            <p:ph type="title"/>
          </p:nvPr>
        </p:nvSpPr>
        <p:spPr/>
        <p:txBody>
          <a:bodyPr/>
          <a:lstStyle/>
          <a:p>
            <a:r>
              <a:rPr lang="en-US"/>
              <a:t>Controllable Load Resource Rules</a:t>
            </a:r>
          </a:p>
        </p:txBody>
      </p:sp>
      <p:sp>
        <p:nvSpPr>
          <p:cNvPr id="3" name="Slide Number Placeholder 2">
            <a:extLst>
              <a:ext uri="{FF2B5EF4-FFF2-40B4-BE49-F238E27FC236}">
                <a16:creationId xmlns:a16="http://schemas.microsoft.com/office/drawing/2014/main" id="{277B2AAA-8C32-8EB5-D594-6648F47D2815}"/>
              </a:ext>
            </a:extLst>
          </p:cNvPr>
          <p:cNvSpPr>
            <a:spLocks noGrp="1"/>
          </p:cNvSpPr>
          <p:nvPr>
            <p:ph type="sldNum" sz="quarter" idx="4"/>
          </p:nvPr>
        </p:nvSpPr>
        <p:spPr/>
        <p:txBody>
          <a:bodyPr/>
          <a:lstStyle/>
          <a:p>
            <a:fld id="{1D93BD3E-1E9A-4970-A6F7-E7AC52762E0C}" type="slidenum">
              <a:rPr lang="en-US" smtClean="0"/>
              <a:pPr/>
              <a:t>39</a:t>
            </a:fld>
            <a:endParaRPr lang="en-US"/>
          </a:p>
        </p:txBody>
      </p:sp>
      <p:sp>
        <p:nvSpPr>
          <p:cNvPr id="4" name="Content Placeholder 3">
            <a:extLst>
              <a:ext uri="{FF2B5EF4-FFF2-40B4-BE49-F238E27FC236}">
                <a16:creationId xmlns:a16="http://schemas.microsoft.com/office/drawing/2014/main" id="{9F3C6A8F-AF39-0C6A-16C0-75691D2C3304}"/>
              </a:ext>
            </a:extLst>
          </p:cNvPr>
          <p:cNvSpPr>
            <a:spLocks noGrp="1"/>
          </p:cNvSpPr>
          <p:nvPr>
            <p:ph idx="12"/>
          </p:nvPr>
        </p:nvSpPr>
        <p:spPr>
          <a:xfrm>
            <a:off x="616322" y="1058217"/>
            <a:ext cx="4618617" cy="4999684"/>
          </a:xfrm>
        </p:spPr>
        <p:txBody>
          <a:bodyPr lIns="91440" tIns="91440" rIns="91440" bIns="91440">
            <a:noAutofit/>
          </a:bodyPr>
          <a:lstStyle/>
          <a:p>
            <a:pPr>
              <a:spcBef>
                <a:spcPts val="300"/>
              </a:spcBef>
            </a:pPr>
            <a:r>
              <a:rPr lang="en-US" b="1" dirty="0"/>
              <a:t>Key Design Considerations</a:t>
            </a:r>
          </a:p>
          <a:p>
            <a:pPr marL="285750" indent="-285750">
              <a:spcBef>
                <a:spcPts val="300"/>
              </a:spcBef>
              <a:buFont typeface="Arial" panose="020B0604020202020204" pitchFamily="34" charset="0"/>
              <a:buChar char="•"/>
            </a:pPr>
            <a:r>
              <a:rPr lang="en-US" sz="1500" dirty="0"/>
              <a:t>CLR is an existing resource type in ERCOT Protocols</a:t>
            </a:r>
          </a:p>
          <a:p>
            <a:pPr marL="285750" indent="-285750">
              <a:spcBef>
                <a:spcPts val="300"/>
              </a:spcBef>
              <a:buFont typeface="Arial" panose="020B0604020202020204" pitchFamily="34" charset="0"/>
              <a:buChar char="•"/>
            </a:pPr>
            <a:r>
              <a:rPr lang="en-US" sz="1500" dirty="0"/>
              <a:t>Similar to generators, CLRs can be dispatched down in real-time by ERCOT’s Security Constrained Economic Dispatch tool</a:t>
            </a:r>
          </a:p>
          <a:p>
            <a:pPr marL="285750" indent="-285750">
              <a:spcBef>
                <a:spcPts val="300"/>
              </a:spcBef>
              <a:buFont typeface="Arial" panose="020B0604020202020204" pitchFamily="34" charset="0"/>
              <a:buChar char="•"/>
            </a:pPr>
            <a:r>
              <a:rPr lang="en-US" sz="1500" dirty="0"/>
              <a:t>Some CLRs can be dispatched to zero load while others have a higher minimum load values</a:t>
            </a:r>
          </a:p>
          <a:p>
            <a:pPr marL="285750" indent="-285750">
              <a:spcBef>
                <a:spcPts val="300"/>
              </a:spcBef>
              <a:buFont typeface="Arial" panose="020B0604020202020204" pitchFamily="34" charset="0"/>
              <a:buChar char="•"/>
            </a:pPr>
            <a:r>
              <a:rPr lang="en-US" sz="1500" dirty="0"/>
              <a:t>ILLEs registering loads as CLRs still want the transmission system to be planned to serve the full load</a:t>
            </a:r>
          </a:p>
          <a:p>
            <a:pPr marL="285750" indent="-285750">
              <a:spcBef>
                <a:spcPts val="300"/>
              </a:spcBef>
              <a:buFont typeface="Arial" panose="020B0604020202020204" pitchFamily="34" charset="0"/>
              <a:buChar char="•"/>
            </a:pPr>
            <a:r>
              <a:rPr lang="en-US" sz="1500" dirty="0"/>
              <a:t>ERCOT and CLR entities need clearly defined rules to govern expectations</a:t>
            </a:r>
          </a:p>
          <a:p>
            <a:pPr marL="285750" indent="-285750">
              <a:spcBef>
                <a:spcPts val="300"/>
              </a:spcBef>
              <a:buFont typeface="Arial" panose="020B0604020202020204" pitchFamily="34" charset="0"/>
              <a:buChar char="•"/>
            </a:pPr>
            <a:r>
              <a:rPr lang="en-US" sz="1500" dirty="0"/>
              <a:t>NPRR1188 (expected late 2026 implementation) provides some but not all rules necessary for allowing specific consideration of CLRs in the Batch Study process</a:t>
            </a:r>
          </a:p>
        </p:txBody>
      </p:sp>
      <p:sp>
        <p:nvSpPr>
          <p:cNvPr id="5" name="Content Placeholder 4">
            <a:extLst>
              <a:ext uri="{FF2B5EF4-FFF2-40B4-BE49-F238E27FC236}">
                <a16:creationId xmlns:a16="http://schemas.microsoft.com/office/drawing/2014/main" id="{ABDCC3FF-6144-A81C-B474-E1C393BB6568}"/>
              </a:ext>
            </a:extLst>
          </p:cNvPr>
          <p:cNvSpPr>
            <a:spLocks noGrp="1"/>
          </p:cNvSpPr>
          <p:nvPr>
            <p:ph idx="13"/>
          </p:nvPr>
        </p:nvSpPr>
        <p:spPr>
          <a:xfrm>
            <a:off x="5422901" y="1058217"/>
            <a:ext cx="6160995" cy="4999684"/>
          </a:xfrm>
        </p:spPr>
        <p:txBody>
          <a:bodyPr lIns="91440" tIns="91440" rIns="91440" bIns="91440">
            <a:noAutofit/>
          </a:bodyPr>
          <a:lstStyle/>
          <a:p>
            <a:pPr>
              <a:spcBef>
                <a:spcPts val="300"/>
              </a:spcBef>
            </a:pPr>
            <a:r>
              <a:rPr lang="en-US" b="1"/>
              <a:t>Additional CLR Rules Needed</a:t>
            </a:r>
          </a:p>
          <a:p>
            <a:pPr marL="285750" indent="-285750">
              <a:spcBef>
                <a:spcPts val="300"/>
              </a:spcBef>
              <a:buFont typeface="Arial" panose="020B0604020202020204" pitchFamily="34" charset="0"/>
              <a:buChar char="•"/>
            </a:pPr>
            <a:r>
              <a:rPr lang="en-US" sz="1500"/>
              <a:t>Offer mitigation or similar concept to ensure high CLR offers don’t result in constraint violations in SCED optimization</a:t>
            </a:r>
          </a:p>
          <a:p>
            <a:pPr marL="285750" indent="-285750">
              <a:spcBef>
                <a:spcPts val="300"/>
              </a:spcBef>
              <a:buFont typeface="Arial" panose="020B0604020202020204" pitchFamily="34" charset="0"/>
              <a:buChar char="•"/>
            </a:pPr>
            <a:r>
              <a:rPr lang="en-US" sz="1500"/>
              <a:t>Binding agreement and exit conditions so CLRs remain as CLRs until necessary transmission upgrades are complete </a:t>
            </a:r>
          </a:p>
          <a:p>
            <a:pPr marL="285750" indent="-285750">
              <a:spcBef>
                <a:spcPts val="300"/>
              </a:spcBef>
              <a:buFont typeface="Arial" panose="020B0604020202020204" pitchFamily="34" charset="0"/>
              <a:buChar char="•"/>
            </a:pPr>
            <a:endParaRPr lang="en-US" sz="1400"/>
          </a:p>
          <a:p>
            <a:pPr>
              <a:spcBef>
                <a:spcPts val="300"/>
              </a:spcBef>
            </a:pPr>
            <a:r>
              <a:rPr lang="en-US" b="1"/>
              <a:t>CLR Treatment in Batch Studies</a:t>
            </a:r>
          </a:p>
          <a:p>
            <a:pPr marL="285750" indent="-285750">
              <a:spcBef>
                <a:spcPts val="300"/>
              </a:spcBef>
              <a:buFont typeface="Arial" panose="020B0604020202020204" pitchFamily="34" charset="0"/>
              <a:buChar char="•"/>
            </a:pPr>
            <a:r>
              <a:rPr lang="en-US" sz="1500"/>
              <a:t>LLI request selection of CLR/ not CLR will be binding for the Batch Study</a:t>
            </a:r>
          </a:p>
          <a:p>
            <a:pPr marL="285750" indent="-285750">
              <a:spcBef>
                <a:spcPts val="300"/>
              </a:spcBef>
              <a:buFont typeface="Arial" panose="020B0604020202020204" pitchFamily="34" charset="0"/>
              <a:buChar char="•"/>
            </a:pPr>
            <a:r>
              <a:rPr lang="en-US" sz="1500"/>
              <a:t>A CLR will be allocated their full load request but may be required to have a  minimum load amount assigned in the Batch process</a:t>
            </a:r>
          </a:p>
          <a:p>
            <a:pPr marL="285750" indent="-285750">
              <a:spcBef>
                <a:spcPts val="300"/>
              </a:spcBef>
              <a:buFont typeface="Arial" panose="020B0604020202020204" pitchFamily="34" charset="0"/>
              <a:buChar char="•"/>
            </a:pPr>
            <a:endParaRPr lang="en-US" sz="1400"/>
          </a:p>
          <a:p>
            <a:pPr>
              <a:spcBef>
                <a:spcPts val="300"/>
              </a:spcBef>
            </a:pPr>
            <a:r>
              <a:rPr lang="en-US" b="1"/>
              <a:t>CLR Treatment in Other Studies</a:t>
            </a:r>
          </a:p>
          <a:p>
            <a:pPr marL="285750" indent="-285750">
              <a:spcBef>
                <a:spcPts val="300"/>
              </a:spcBef>
              <a:buFont typeface="Arial" panose="020B0604020202020204" pitchFamily="34" charset="0"/>
              <a:buChar char="•"/>
            </a:pPr>
            <a:r>
              <a:rPr lang="en-US" sz="1500"/>
              <a:t>CLRs will be modeled at their full requested load in transmission planning studies and the FAC-002 stability study</a:t>
            </a:r>
          </a:p>
          <a:p>
            <a:pPr marL="285750" indent="-285750">
              <a:spcBef>
                <a:spcPts val="300"/>
              </a:spcBef>
              <a:buFont typeface="Arial" panose="020B0604020202020204" pitchFamily="34" charset="0"/>
              <a:buChar char="•"/>
            </a:pPr>
            <a:r>
              <a:rPr lang="en-US" sz="1500"/>
              <a:t>All TSP studies must consider the full load</a:t>
            </a:r>
          </a:p>
        </p:txBody>
      </p:sp>
    </p:spTree>
    <p:extLst>
      <p:ext uri="{BB962C8B-B14F-4D97-AF65-F5344CB8AC3E}">
        <p14:creationId xmlns:p14="http://schemas.microsoft.com/office/powerpoint/2010/main" val="281591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35EB017-E717-89B2-5541-B2041B17A998}"/>
              </a:ext>
            </a:extLst>
          </p:cNvPr>
          <p:cNvGraphicFramePr>
            <a:graphicFrameLocks noChangeAspect="1"/>
          </p:cNvGraphicFramePr>
          <p:nvPr>
            <p:custDataLst>
              <p:tags r:id="rId1"/>
            </p:custDataLst>
            <p:extLst>
              <p:ext uri="{D42A27DB-BD31-4B8C-83A1-F6EECF244321}">
                <p14:modId xmlns:p14="http://schemas.microsoft.com/office/powerpoint/2010/main" val="3582784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7" name="think-cell data - do not delete" hidden="1">
                        <a:extLst>
                          <a:ext uri="{FF2B5EF4-FFF2-40B4-BE49-F238E27FC236}">
                            <a16:creationId xmlns:a16="http://schemas.microsoft.com/office/drawing/2014/main" id="{B35EB017-E717-89B2-5541-B2041B17A99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386226-C87A-6629-1A26-C3BC2EE55B3E}"/>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4" name="Slide Number Placeholder 5">
            <a:extLst>
              <a:ext uri="{FF2B5EF4-FFF2-40B4-BE49-F238E27FC236}">
                <a16:creationId xmlns:a16="http://schemas.microsoft.com/office/drawing/2014/main" id="{43798C60-7248-A282-7053-64E6D720D3A2}"/>
              </a:ext>
            </a:extLst>
          </p:cNvPr>
          <p:cNvSpPr>
            <a:spLocks noGrp="1"/>
          </p:cNvSpPr>
          <p:nvPr>
            <p:ph type="sldNum" sz="quarter" idx="4"/>
          </p:nvPr>
        </p:nvSpPr>
        <p:spPr/>
        <p:txBody>
          <a:bodyPr/>
          <a:lstStyle/>
          <a:p>
            <a:fld id="{1D93BD3E-1E9A-4970-A6F7-E7AC52762E0C}" type="slidenum">
              <a:rPr lang="en-US" smtClean="0"/>
              <a:pPr/>
              <a:t>4</a:t>
            </a:fld>
            <a:endParaRPr lang="en-US"/>
          </a:p>
        </p:txBody>
      </p:sp>
      <p:sp>
        <p:nvSpPr>
          <p:cNvPr id="5" name="Rectangle 4">
            <a:extLst>
              <a:ext uri="{FF2B5EF4-FFF2-40B4-BE49-F238E27FC236}">
                <a16:creationId xmlns:a16="http://schemas.microsoft.com/office/drawing/2014/main" id="{0376EAC8-DAB6-481D-CD06-1318907973AC}"/>
              </a:ext>
            </a:extLst>
          </p:cNvPr>
          <p:cNvSpPr/>
          <p:nvPr>
            <p:custDataLst>
              <p:tags r:id="rId2"/>
            </p:custDataLst>
          </p:nvPr>
        </p:nvSpPr>
        <p:spPr bwMode="auto">
          <a:xfrm>
            <a:off x="3978275" y="2055813"/>
            <a:ext cx="4235450" cy="4587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ltLang="en-US" b="1">
                <a:solidFill>
                  <a:schemeClr val="tx1"/>
                </a:solidFill>
                <a:effectLst/>
              </a:rPr>
              <a:t>Introduction and context</a:t>
            </a:r>
            <a:endParaRPr lang="en-US" b="1">
              <a:solidFill>
                <a:schemeClr val="tx1"/>
              </a:solidFill>
            </a:endParaRPr>
          </a:p>
        </p:txBody>
      </p:sp>
      <p:sp>
        <p:nvSpPr>
          <p:cNvPr id="12" name="Rectangle 11">
            <a:hlinkClick r:id="rId11" action="ppaction://hlinksldjump"/>
            <a:extLst>
              <a:ext uri="{FF2B5EF4-FFF2-40B4-BE49-F238E27FC236}">
                <a16:creationId xmlns:a16="http://schemas.microsoft.com/office/drawing/2014/main" id="{D1D9B38E-4757-3F52-BA55-2732F3975848}"/>
              </a:ext>
            </a:extLst>
          </p:cNvPr>
          <p:cNvSpPr/>
          <p:nvPr>
            <p:custDataLst>
              <p:tags r:id="rId3"/>
            </p:custDataLst>
          </p:nvPr>
        </p:nvSpPr>
        <p:spPr bwMode="auto">
          <a:xfrm>
            <a:off x="3978275" y="25146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ltLang="en-US">
                <a:solidFill>
                  <a:schemeClr val="tx1"/>
                </a:solidFill>
                <a:effectLst/>
              </a:rPr>
              <a:t>Future batch process flow</a:t>
            </a:r>
            <a:endParaRPr lang="en-US">
              <a:solidFill>
                <a:schemeClr val="tx1"/>
              </a:solidFill>
            </a:endParaRPr>
          </a:p>
        </p:txBody>
      </p:sp>
      <p:sp>
        <p:nvSpPr>
          <p:cNvPr id="6" name="Rectangle 5">
            <a:hlinkClick r:id="rId12" action="ppaction://hlinksldjump"/>
            <a:extLst>
              <a:ext uri="{FF2B5EF4-FFF2-40B4-BE49-F238E27FC236}">
                <a16:creationId xmlns:a16="http://schemas.microsoft.com/office/drawing/2014/main" id="{67FD7048-0B8A-97D7-2A82-0A816B82961C}"/>
              </a:ext>
            </a:extLst>
          </p:cNvPr>
          <p:cNvSpPr/>
          <p:nvPr>
            <p:custDataLst>
              <p:tags r:id="rId4"/>
            </p:custDataLst>
          </p:nvPr>
        </p:nvSpPr>
        <p:spPr bwMode="auto">
          <a:xfrm>
            <a:off x="3978275" y="29718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Transitional process (Batch Zero)</a:t>
            </a:r>
          </a:p>
        </p:txBody>
      </p:sp>
      <p:sp>
        <p:nvSpPr>
          <p:cNvPr id="33" name="Rectangle 32">
            <a:hlinkClick r:id="rId13" action="ppaction://hlinksldjump"/>
            <a:extLst>
              <a:ext uri="{FF2B5EF4-FFF2-40B4-BE49-F238E27FC236}">
                <a16:creationId xmlns:a16="http://schemas.microsoft.com/office/drawing/2014/main" id="{2BDEA7BB-AC94-C2C2-044A-C0EC346F3EA2}"/>
              </a:ext>
            </a:extLst>
          </p:cNvPr>
          <p:cNvSpPr/>
          <p:nvPr>
            <p:custDataLst>
              <p:tags r:id="rId5"/>
            </p:custDataLst>
          </p:nvPr>
        </p:nvSpPr>
        <p:spPr bwMode="auto">
          <a:xfrm>
            <a:off x="3978275" y="34290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Anticipated timeline</a:t>
            </a:r>
          </a:p>
        </p:txBody>
      </p:sp>
      <p:sp>
        <p:nvSpPr>
          <p:cNvPr id="39" name="Rectangle 38">
            <a:hlinkClick r:id="rId14" action="ppaction://hlinksldjump"/>
            <a:extLst>
              <a:ext uri="{FF2B5EF4-FFF2-40B4-BE49-F238E27FC236}">
                <a16:creationId xmlns:a16="http://schemas.microsoft.com/office/drawing/2014/main" id="{280DA4C2-DE87-D2B2-BF23-0E30195DA12A}"/>
              </a:ext>
            </a:extLst>
          </p:cNvPr>
          <p:cNvSpPr/>
          <p:nvPr>
            <p:custDataLst>
              <p:tags r:id="rId6"/>
            </p:custDataLst>
          </p:nvPr>
        </p:nvSpPr>
        <p:spPr bwMode="auto">
          <a:xfrm>
            <a:off x="3978275" y="38862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Other key considerations</a:t>
            </a:r>
          </a:p>
        </p:txBody>
      </p:sp>
      <p:sp>
        <p:nvSpPr>
          <p:cNvPr id="45" name="Rectangle 44">
            <a:hlinkClick r:id="rId15" action="ppaction://hlinksldjump"/>
            <a:extLst>
              <a:ext uri="{FF2B5EF4-FFF2-40B4-BE49-F238E27FC236}">
                <a16:creationId xmlns:a16="http://schemas.microsoft.com/office/drawing/2014/main" id="{BC55DEDC-4709-94B1-FC56-97C240D8A775}"/>
              </a:ext>
            </a:extLst>
          </p:cNvPr>
          <p:cNvSpPr/>
          <p:nvPr>
            <p:custDataLst>
              <p:tags r:id="rId7"/>
            </p:custDataLst>
          </p:nvPr>
        </p:nvSpPr>
        <p:spPr bwMode="auto">
          <a:xfrm>
            <a:off x="3978275" y="4343400"/>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solidFill>
                  <a:schemeClr val="tx1"/>
                </a:solidFill>
              </a:rPr>
              <a:t>Next steps</a:t>
            </a:r>
          </a:p>
        </p:txBody>
      </p:sp>
    </p:spTree>
    <p:extLst>
      <p:ext uri="{BB962C8B-B14F-4D97-AF65-F5344CB8AC3E}">
        <p14:creationId xmlns:p14="http://schemas.microsoft.com/office/powerpoint/2010/main" val="2642455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1F187-05AD-BC1F-F308-A52AAEC55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94FC5-83BF-E710-B183-96B62449C269}"/>
              </a:ext>
            </a:extLst>
          </p:cNvPr>
          <p:cNvSpPr>
            <a:spLocks noGrp="1"/>
          </p:cNvSpPr>
          <p:nvPr>
            <p:ph type="title"/>
          </p:nvPr>
        </p:nvSpPr>
        <p:spPr/>
        <p:txBody>
          <a:bodyPr/>
          <a:lstStyle/>
          <a:p>
            <a:r>
              <a:rPr lang="en-US"/>
              <a:t>Co-Location with New Generation Rules</a:t>
            </a:r>
          </a:p>
        </p:txBody>
      </p:sp>
      <p:sp>
        <p:nvSpPr>
          <p:cNvPr id="3" name="Slide Number Placeholder 2">
            <a:extLst>
              <a:ext uri="{FF2B5EF4-FFF2-40B4-BE49-F238E27FC236}">
                <a16:creationId xmlns:a16="http://schemas.microsoft.com/office/drawing/2014/main" id="{A6754FE0-DB2D-6D9C-3856-F4CB97D2AD73}"/>
              </a:ext>
            </a:extLst>
          </p:cNvPr>
          <p:cNvSpPr>
            <a:spLocks noGrp="1"/>
          </p:cNvSpPr>
          <p:nvPr>
            <p:ph type="sldNum" sz="quarter" idx="4"/>
          </p:nvPr>
        </p:nvSpPr>
        <p:spPr/>
        <p:txBody>
          <a:bodyPr/>
          <a:lstStyle/>
          <a:p>
            <a:fld id="{1D93BD3E-1E9A-4970-A6F7-E7AC52762E0C}" type="slidenum">
              <a:rPr lang="en-US" smtClean="0"/>
              <a:pPr/>
              <a:t>40</a:t>
            </a:fld>
            <a:endParaRPr lang="en-US"/>
          </a:p>
        </p:txBody>
      </p:sp>
      <p:sp>
        <p:nvSpPr>
          <p:cNvPr id="4" name="Content Placeholder 3">
            <a:extLst>
              <a:ext uri="{FF2B5EF4-FFF2-40B4-BE49-F238E27FC236}">
                <a16:creationId xmlns:a16="http://schemas.microsoft.com/office/drawing/2014/main" id="{D54E95ED-1339-10DB-3BDE-EDFF74786FCF}"/>
              </a:ext>
            </a:extLst>
          </p:cNvPr>
          <p:cNvSpPr>
            <a:spLocks noGrp="1"/>
          </p:cNvSpPr>
          <p:nvPr>
            <p:ph idx="12"/>
          </p:nvPr>
        </p:nvSpPr>
        <p:spPr>
          <a:xfrm>
            <a:off x="616323" y="1058217"/>
            <a:ext cx="3251052"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sz="1400"/>
              <a:t>New co-located generators can reduce the need for the transmission system to support a new Large Load</a:t>
            </a:r>
          </a:p>
          <a:p>
            <a:pPr marL="285750" indent="-285750">
              <a:spcBef>
                <a:spcPts val="300"/>
              </a:spcBef>
              <a:buFont typeface="Arial" panose="020B0604020202020204" pitchFamily="34" charset="0"/>
              <a:buChar char="•"/>
            </a:pPr>
            <a:r>
              <a:rPr lang="en-US" sz="1400"/>
              <a:t>There are multiple scenarios regarding how the co-located generation and Large Load interact with the transmission system, each requiring different rules</a:t>
            </a:r>
          </a:p>
          <a:p>
            <a:pPr marL="285750" indent="-285750">
              <a:spcBef>
                <a:spcPts val="300"/>
              </a:spcBef>
              <a:buFont typeface="Arial" panose="020B0604020202020204" pitchFamily="34" charset="0"/>
              <a:buChar char="•"/>
            </a:pPr>
            <a:r>
              <a:rPr lang="en-US" sz="1400"/>
              <a:t>In some scenarios, new rules are needed to link generation interconnection requests to LLI requests</a:t>
            </a:r>
          </a:p>
        </p:txBody>
      </p:sp>
      <p:sp>
        <p:nvSpPr>
          <p:cNvPr id="5" name="Content Placeholder 4">
            <a:extLst>
              <a:ext uri="{FF2B5EF4-FFF2-40B4-BE49-F238E27FC236}">
                <a16:creationId xmlns:a16="http://schemas.microsoft.com/office/drawing/2014/main" id="{FBDEE2E2-3FF9-D7A2-6C81-3E1DA5254A34}"/>
              </a:ext>
            </a:extLst>
          </p:cNvPr>
          <p:cNvSpPr>
            <a:spLocks noGrp="1"/>
          </p:cNvSpPr>
          <p:nvPr>
            <p:ph idx="13"/>
          </p:nvPr>
        </p:nvSpPr>
        <p:spPr>
          <a:xfrm>
            <a:off x="4069080" y="1058217"/>
            <a:ext cx="7514817" cy="4999684"/>
          </a:xfrm>
        </p:spPr>
        <p:txBody>
          <a:bodyPr lIns="91440" tIns="91440" rIns="91440" bIns="91440">
            <a:noAutofit/>
          </a:bodyPr>
          <a:lstStyle/>
          <a:p>
            <a:pPr>
              <a:spcBef>
                <a:spcPts val="300"/>
              </a:spcBef>
            </a:pPr>
            <a:r>
              <a:rPr lang="en-US" sz="1400" b="1" dirty="0"/>
              <a:t>Scenario 1: Large Load does not consume from the grid – only from the co-located generation</a:t>
            </a:r>
          </a:p>
          <a:p>
            <a:pPr marL="285750" indent="-285750">
              <a:spcBef>
                <a:spcPts val="300"/>
              </a:spcBef>
              <a:buFont typeface="Arial" panose="020B0604020202020204" pitchFamily="34" charset="0"/>
              <a:buChar char="•"/>
            </a:pPr>
            <a:r>
              <a:rPr lang="en-US" sz="1400" dirty="0"/>
              <a:t>The co-located Large Load will be allocated their full load request</a:t>
            </a:r>
          </a:p>
          <a:p>
            <a:pPr marL="285750" indent="-285750">
              <a:spcBef>
                <a:spcPts val="300"/>
              </a:spcBef>
              <a:buFont typeface="Arial" panose="020B0604020202020204" pitchFamily="34" charset="0"/>
              <a:buChar char="•"/>
            </a:pPr>
            <a:r>
              <a:rPr lang="en-US" sz="1400" dirty="0"/>
              <a:t>Rules needed to ensure Large Load will never consume from the grid, even momentarily</a:t>
            </a:r>
          </a:p>
          <a:p>
            <a:pPr marL="285750" indent="-285750">
              <a:spcBef>
                <a:spcPts val="300"/>
              </a:spcBef>
              <a:buFont typeface="Arial" panose="020B0604020202020204" pitchFamily="34" charset="0"/>
              <a:buChar char="•"/>
            </a:pPr>
            <a:r>
              <a:rPr lang="en-US" sz="1400" dirty="0"/>
              <a:t>Rules needed to ensure LLI request and GINR are linked</a:t>
            </a:r>
          </a:p>
          <a:p>
            <a:pPr marL="285750" indent="-285750">
              <a:spcBef>
                <a:spcPts val="300"/>
              </a:spcBef>
              <a:buFont typeface="Arial" panose="020B0604020202020204" pitchFamily="34" charset="0"/>
              <a:buChar char="•"/>
            </a:pPr>
            <a:endParaRPr lang="en-US" sz="1400" dirty="0"/>
          </a:p>
          <a:p>
            <a:pPr>
              <a:spcBef>
                <a:spcPts val="300"/>
              </a:spcBef>
            </a:pPr>
            <a:r>
              <a:rPr lang="en-US" sz="1400" b="1" dirty="0"/>
              <a:t>Scenario 2: Scenario 1 temporarily until transmission upgrades are complete</a:t>
            </a:r>
          </a:p>
          <a:p>
            <a:pPr marL="285750" indent="-285750">
              <a:spcBef>
                <a:spcPts val="300"/>
              </a:spcBef>
              <a:buFont typeface="Arial" panose="020B0604020202020204" pitchFamily="34" charset="0"/>
              <a:buChar char="•"/>
            </a:pPr>
            <a:r>
              <a:rPr lang="en-US" sz="1400" dirty="0"/>
              <a:t>All Scenario 1 rules apply</a:t>
            </a:r>
          </a:p>
          <a:p>
            <a:pPr marL="285750" indent="-285750">
              <a:spcBef>
                <a:spcPts val="300"/>
              </a:spcBef>
              <a:buFont typeface="Arial" panose="020B0604020202020204" pitchFamily="34" charset="0"/>
              <a:buChar char="•"/>
            </a:pPr>
            <a:r>
              <a:rPr lang="en-US" sz="1400" dirty="0"/>
              <a:t>A separate study is needed to determine the required transmission upgrades and rules needed to exit no-transmission-system-load status</a:t>
            </a:r>
          </a:p>
          <a:p>
            <a:pPr marL="285750" indent="-285750">
              <a:spcBef>
                <a:spcPts val="300"/>
              </a:spcBef>
              <a:buFont typeface="Arial" panose="020B0604020202020204" pitchFamily="34" charset="0"/>
              <a:buChar char="•"/>
            </a:pPr>
            <a:endParaRPr lang="en-US" sz="1400" dirty="0"/>
          </a:p>
          <a:p>
            <a:pPr>
              <a:spcBef>
                <a:spcPts val="300"/>
              </a:spcBef>
            </a:pPr>
            <a:r>
              <a:rPr lang="en-US" sz="1400" b="1" dirty="0"/>
              <a:t>Scenario 3: Large Load has co-located dispatchable generation and may sometimes consume from the grid</a:t>
            </a:r>
          </a:p>
          <a:p>
            <a:pPr marL="285750" indent="-285750">
              <a:spcBef>
                <a:spcPts val="300"/>
              </a:spcBef>
              <a:buFont typeface="Arial" panose="020B0604020202020204" pitchFamily="34" charset="0"/>
              <a:buChar char="•"/>
            </a:pPr>
            <a:r>
              <a:rPr lang="en-US" sz="1400" dirty="0"/>
              <a:t>The co-located Large Load will be allocated their full load request except in the G-1+N-1 analysis</a:t>
            </a:r>
          </a:p>
          <a:p>
            <a:pPr marL="285750" indent="-285750">
              <a:spcBef>
                <a:spcPts val="300"/>
              </a:spcBef>
              <a:buFont typeface="Arial" panose="020B0604020202020204" pitchFamily="34" charset="0"/>
              <a:buChar char="•"/>
            </a:pPr>
            <a:r>
              <a:rPr lang="en-US" sz="1400" dirty="0"/>
              <a:t>Rules needed to ensure LLI request and GINR are linked</a:t>
            </a:r>
          </a:p>
          <a:p>
            <a:pPr marL="285750" indent="-285750">
              <a:spcBef>
                <a:spcPts val="300"/>
              </a:spcBef>
              <a:buFont typeface="Arial" panose="020B0604020202020204" pitchFamily="34" charset="0"/>
              <a:buChar char="•"/>
            </a:pPr>
            <a:endParaRPr lang="en-US" sz="1400" dirty="0"/>
          </a:p>
          <a:p>
            <a:pPr>
              <a:spcBef>
                <a:spcPts val="300"/>
              </a:spcBef>
            </a:pPr>
            <a:r>
              <a:rPr lang="en-US" sz="1400" b="1" dirty="0"/>
              <a:t>Scenario 4: Large Load has co-located intermittent generation and/or energy storage and may sometimes consume from the grid</a:t>
            </a:r>
          </a:p>
          <a:p>
            <a:pPr marL="285750" indent="-285750">
              <a:spcBef>
                <a:spcPts val="300"/>
              </a:spcBef>
              <a:buFont typeface="Arial" panose="020B0604020202020204" pitchFamily="34" charset="0"/>
              <a:buChar char="•"/>
            </a:pPr>
            <a:r>
              <a:rPr lang="en-US" sz="1400" dirty="0"/>
              <a:t>No specific rules</a:t>
            </a:r>
          </a:p>
        </p:txBody>
      </p:sp>
    </p:spTree>
    <p:extLst>
      <p:ext uri="{BB962C8B-B14F-4D97-AF65-F5344CB8AC3E}">
        <p14:creationId xmlns:p14="http://schemas.microsoft.com/office/powerpoint/2010/main" val="1463347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71B5-916F-B2F6-361A-9EA382103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E42FF-6A6A-4A8C-3E0D-D7269EF12544}"/>
              </a:ext>
            </a:extLst>
          </p:cNvPr>
          <p:cNvSpPr>
            <a:spLocks noGrp="1"/>
          </p:cNvSpPr>
          <p:nvPr>
            <p:ph type="title"/>
          </p:nvPr>
        </p:nvSpPr>
        <p:spPr/>
        <p:txBody>
          <a:bodyPr/>
          <a:lstStyle/>
          <a:p>
            <a:r>
              <a:rPr lang="en-US"/>
              <a:t>Co-Location with Existing Generation Rules</a:t>
            </a:r>
          </a:p>
        </p:txBody>
      </p:sp>
      <p:sp>
        <p:nvSpPr>
          <p:cNvPr id="3" name="Slide Number Placeholder 5">
            <a:extLst>
              <a:ext uri="{FF2B5EF4-FFF2-40B4-BE49-F238E27FC236}">
                <a16:creationId xmlns:a16="http://schemas.microsoft.com/office/drawing/2014/main" id="{385ADB25-26FE-6593-928F-68CC25C21725}"/>
              </a:ext>
            </a:extLst>
          </p:cNvPr>
          <p:cNvSpPr>
            <a:spLocks noGrp="1"/>
          </p:cNvSpPr>
          <p:nvPr>
            <p:ph type="sldNum" sz="quarter" idx="4"/>
          </p:nvPr>
        </p:nvSpPr>
        <p:spPr/>
        <p:txBody>
          <a:bodyPr/>
          <a:lstStyle/>
          <a:p>
            <a:fld id="{1D93BD3E-1E9A-4970-A6F7-E7AC52762E0C}" type="slidenum">
              <a:rPr lang="en-US" smtClean="0"/>
              <a:pPr/>
              <a:t>41</a:t>
            </a:fld>
            <a:endParaRPr lang="en-US"/>
          </a:p>
        </p:txBody>
      </p:sp>
      <p:sp>
        <p:nvSpPr>
          <p:cNvPr id="4" name="Content Placeholder 3">
            <a:extLst>
              <a:ext uri="{FF2B5EF4-FFF2-40B4-BE49-F238E27FC236}">
                <a16:creationId xmlns:a16="http://schemas.microsoft.com/office/drawing/2014/main" id="{E3B5E48F-5E94-E555-1FDE-E5BA362D4123}"/>
              </a:ext>
            </a:extLst>
          </p:cNvPr>
          <p:cNvSpPr>
            <a:spLocks noGrp="1"/>
          </p:cNvSpPr>
          <p:nvPr>
            <p:ph idx="12"/>
          </p:nvPr>
        </p:nvSpPr>
        <p:spPr>
          <a:xfrm>
            <a:off x="616323" y="1058217"/>
            <a:ext cx="3251052" cy="4999684"/>
          </a:xfrm>
        </p:spPr>
        <p:txBody>
          <a:bodyPr lIns="91440" tIns="91440" rIns="91440" bIns="91440">
            <a:noAutofit/>
          </a:bodyPr>
          <a:lstStyle/>
          <a:p>
            <a:pPr>
              <a:spcBef>
                <a:spcPts val="300"/>
              </a:spcBef>
            </a:pPr>
            <a:r>
              <a:rPr lang="en-US" b="1" dirty="0"/>
              <a:t>Key Design Considerations</a:t>
            </a:r>
          </a:p>
          <a:p>
            <a:pPr marL="285750" indent="-285750">
              <a:spcBef>
                <a:spcPts val="300"/>
              </a:spcBef>
              <a:buFont typeface="Arial" panose="020B0604020202020204" pitchFamily="34" charset="0"/>
              <a:buChar char="•"/>
            </a:pPr>
            <a:r>
              <a:rPr lang="en-US" dirty="0"/>
              <a:t>Senate Bill 6 rules may apply for generators existing before September 1, 2025</a:t>
            </a:r>
          </a:p>
          <a:p>
            <a:pPr marL="285750" indent="-285750">
              <a:spcBef>
                <a:spcPts val="300"/>
              </a:spcBef>
              <a:buFont typeface="Arial" panose="020B0604020202020204" pitchFamily="34" charset="0"/>
              <a:buChar char="•"/>
            </a:pPr>
            <a:r>
              <a:rPr lang="en-US" dirty="0"/>
              <a:t>The transmission system has been planned assuming the existing generation supports the system</a:t>
            </a:r>
          </a:p>
        </p:txBody>
      </p:sp>
      <p:sp>
        <p:nvSpPr>
          <p:cNvPr id="5" name="Content Placeholder 4">
            <a:extLst>
              <a:ext uri="{FF2B5EF4-FFF2-40B4-BE49-F238E27FC236}">
                <a16:creationId xmlns:a16="http://schemas.microsoft.com/office/drawing/2014/main" id="{5650438C-1E86-DDBA-EA5F-2251EDA36065}"/>
              </a:ext>
            </a:extLst>
          </p:cNvPr>
          <p:cNvSpPr>
            <a:spLocks noGrp="1"/>
          </p:cNvSpPr>
          <p:nvPr>
            <p:ph idx="13"/>
          </p:nvPr>
        </p:nvSpPr>
        <p:spPr>
          <a:xfrm>
            <a:off x="4069080" y="1058217"/>
            <a:ext cx="7514817" cy="4999684"/>
          </a:xfrm>
        </p:spPr>
        <p:txBody>
          <a:bodyPr lIns="91440" tIns="91440" rIns="91440" bIns="91440">
            <a:noAutofit/>
          </a:bodyPr>
          <a:lstStyle/>
          <a:p>
            <a:pPr>
              <a:spcBef>
                <a:spcPts val="300"/>
              </a:spcBef>
            </a:pPr>
            <a:r>
              <a:rPr lang="en-US" b="1" dirty="0"/>
              <a:t>Co-Location with existing generation</a:t>
            </a:r>
          </a:p>
          <a:p>
            <a:pPr marL="285750" indent="-285750">
              <a:spcBef>
                <a:spcPts val="300"/>
              </a:spcBef>
              <a:buFont typeface="Arial" panose="020B0604020202020204" pitchFamily="34" charset="0"/>
              <a:buChar char="•"/>
            </a:pPr>
            <a:r>
              <a:rPr lang="en-US" dirty="0"/>
              <a:t>No specific rules aside from existing requirements in the Protocols (such as an updated Reactive Power study)</a:t>
            </a:r>
          </a:p>
        </p:txBody>
      </p:sp>
    </p:spTree>
    <p:extLst>
      <p:ext uri="{BB962C8B-B14F-4D97-AF65-F5344CB8AC3E}">
        <p14:creationId xmlns:p14="http://schemas.microsoft.com/office/powerpoint/2010/main" val="1319224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C98F-A322-05E7-19D0-FA52709A3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D957F-6618-2A1A-FB11-AE8241585A8C}"/>
              </a:ext>
            </a:extLst>
          </p:cNvPr>
          <p:cNvSpPr>
            <a:spLocks noGrp="1"/>
          </p:cNvSpPr>
          <p:nvPr>
            <p:ph type="title"/>
          </p:nvPr>
        </p:nvSpPr>
        <p:spPr/>
        <p:txBody>
          <a:bodyPr/>
          <a:lstStyle/>
          <a:p>
            <a:r>
              <a:rPr lang="en-US"/>
              <a:t>Loads Less Than 75 MW</a:t>
            </a:r>
          </a:p>
        </p:txBody>
      </p:sp>
      <p:sp>
        <p:nvSpPr>
          <p:cNvPr id="3" name="Slide Number Placeholder 5">
            <a:extLst>
              <a:ext uri="{FF2B5EF4-FFF2-40B4-BE49-F238E27FC236}">
                <a16:creationId xmlns:a16="http://schemas.microsoft.com/office/drawing/2014/main" id="{D7D5F7BE-97C6-42D6-59C3-54E147CBA2F3}"/>
              </a:ext>
            </a:extLst>
          </p:cNvPr>
          <p:cNvSpPr>
            <a:spLocks noGrp="1"/>
          </p:cNvSpPr>
          <p:nvPr>
            <p:ph type="sldNum" sz="quarter" idx="4"/>
          </p:nvPr>
        </p:nvSpPr>
        <p:spPr/>
        <p:txBody>
          <a:bodyPr/>
          <a:lstStyle/>
          <a:p>
            <a:fld id="{1D93BD3E-1E9A-4970-A6F7-E7AC52762E0C}" type="slidenum">
              <a:rPr lang="en-US" smtClean="0"/>
              <a:pPr/>
              <a:t>42</a:t>
            </a:fld>
            <a:endParaRPr lang="en-US"/>
          </a:p>
        </p:txBody>
      </p:sp>
      <p:sp>
        <p:nvSpPr>
          <p:cNvPr id="4" name="TextBox 3">
            <a:extLst>
              <a:ext uri="{FF2B5EF4-FFF2-40B4-BE49-F238E27FC236}">
                <a16:creationId xmlns:a16="http://schemas.microsoft.com/office/drawing/2014/main" id="{7FD3F1F8-CC6C-A2A7-9471-A1D2908B7220}"/>
              </a:ext>
            </a:extLst>
          </p:cNvPr>
          <p:cNvSpPr txBox="1">
            <a:spLocks/>
          </p:cNvSpPr>
          <p:nvPr/>
        </p:nvSpPr>
        <p:spPr>
          <a:xfrm>
            <a:off x="616323" y="1514475"/>
            <a:ext cx="10967573" cy="569387"/>
          </a:xfrm>
          <a:prstGeom prst="rect">
            <a:avLst/>
          </a:prstGeom>
          <a:noFill/>
        </p:spPr>
        <p:txBody>
          <a:bodyPr wrap="square" lIns="0" tIns="0" rIns="0" bIns="0" rtlCol="0">
            <a:noAutofit/>
          </a:bodyPr>
          <a:lstStyle/>
          <a:p>
            <a:r>
              <a:rPr lang="en-US" sz="2000"/>
              <a:t>Loads less than 75 MW will be included in the Batch Studies to the extent they are included in the forecasts. It is important for the planning forecasts to include this load growth.</a:t>
            </a:r>
          </a:p>
        </p:txBody>
      </p:sp>
    </p:spTree>
    <p:extLst>
      <p:ext uri="{BB962C8B-B14F-4D97-AF65-F5344CB8AC3E}">
        <p14:creationId xmlns:p14="http://schemas.microsoft.com/office/powerpoint/2010/main" val="3750614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4EA77-B27E-A2C3-DA1B-EA6EB4F58DA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403B900-B353-2DD7-8356-42718D59FC3B}"/>
              </a:ext>
            </a:extLst>
          </p:cNvPr>
          <p:cNvGraphicFramePr>
            <a:graphicFrameLocks noChangeAspect="1"/>
          </p:cNvGraphicFramePr>
          <p:nvPr>
            <p:custDataLst>
              <p:tags r:id="rId1"/>
            </p:custDataLst>
            <p:extLst>
              <p:ext uri="{D42A27DB-BD31-4B8C-83A1-F6EECF244321}">
                <p14:modId xmlns:p14="http://schemas.microsoft.com/office/powerpoint/2010/main" val="1720084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7" name="think-cell data - do not delete" hidden="1">
                        <a:extLst>
                          <a:ext uri="{FF2B5EF4-FFF2-40B4-BE49-F238E27FC236}">
                            <a16:creationId xmlns:a16="http://schemas.microsoft.com/office/drawing/2014/main" id="{7403B900-B353-2DD7-8356-42718D59FC3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5508E7-EFD6-6FBA-084D-987D35808A63}"/>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4" name="Slide Number Placeholder 5">
            <a:extLst>
              <a:ext uri="{FF2B5EF4-FFF2-40B4-BE49-F238E27FC236}">
                <a16:creationId xmlns:a16="http://schemas.microsoft.com/office/drawing/2014/main" id="{C6108D07-81EB-8639-BFFA-9720CB54EC6F}"/>
              </a:ext>
            </a:extLst>
          </p:cNvPr>
          <p:cNvSpPr>
            <a:spLocks noGrp="1"/>
          </p:cNvSpPr>
          <p:nvPr>
            <p:ph type="sldNum" sz="quarter" idx="4"/>
          </p:nvPr>
        </p:nvSpPr>
        <p:spPr/>
        <p:txBody>
          <a:bodyPr/>
          <a:lstStyle/>
          <a:p>
            <a:fld id="{1D93BD3E-1E9A-4970-A6F7-E7AC52762E0C}" type="slidenum">
              <a:rPr lang="en-US" smtClean="0"/>
              <a:pPr/>
              <a:t>43</a:t>
            </a:fld>
            <a:endParaRPr lang="en-US"/>
          </a:p>
        </p:txBody>
      </p:sp>
      <p:sp>
        <p:nvSpPr>
          <p:cNvPr id="9" name="Rectangle 8">
            <a:hlinkClick r:id="rId14" action="ppaction://hlinksldjump"/>
            <a:extLst>
              <a:ext uri="{FF2B5EF4-FFF2-40B4-BE49-F238E27FC236}">
                <a16:creationId xmlns:a16="http://schemas.microsoft.com/office/drawing/2014/main" id="{A8EA55A7-3125-4581-CF1F-0C7A93F5AAC2}"/>
              </a:ext>
            </a:extLst>
          </p:cNvPr>
          <p:cNvSpPr/>
          <p:nvPr>
            <p:custDataLst>
              <p:tags r:id="rId2"/>
            </p:custDataLst>
          </p:nvPr>
        </p:nvSpPr>
        <p:spPr bwMode="auto">
          <a:xfrm>
            <a:off x="3978275" y="1370013"/>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ltLang="en-US">
                <a:solidFill>
                  <a:schemeClr val="tx1"/>
                </a:solidFill>
                <a:effectLst/>
              </a:rPr>
              <a:t>Introduction and context</a:t>
            </a:r>
            <a:endParaRPr lang="en-US">
              <a:solidFill>
                <a:schemeClr val="tx1"/>
              </a:solidFill>
            </a:endParaRPr>
          </a:p>
        </p:txBody>
      </p:sp>
      <p:sp>
        <p:nvSpPr>
          <p:cNvPr id="13" name="Rectangle 12">
            <a:hlinkClick r:id="rId15" action="ppaction://hlinksldjump"/>
            <a:extLst>
              <a:ext uri="{FF2B5EF4-FFF2-40B4-BE49-F238E27FC236}">
                <a16:creationId xmlns:a16="http://schemas.microsoft.com/office/drawing/2014/main" id="{7E53BDA1-DFE5-80A9-F583-36B855026076}"/>
              </a:ext>
            </a:extLst>
          </p:cNvPr>
          <p:cNvSpPr/>
          <p:nvPr>
            <p:custDataLst>
              <p:tags r:id="rId3"/>
            </p:custDataLst>
          </p:nvPr>
        </p:nvSpPr>
        <p:spPr bwMode="auto">
          <a:xfrm>
            <a:off x="3978275" y="1827213"/>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ltLang="en-US">
                <a:solidFill>
                  <a:schemeClr val="tx1"/>
                </a:solidFill>
                <a:effectLst/>
              </a:rPr>
              <a:t>Future batch process flow</a:t>
            </a:r>
            <a:endParaRPr lang="en-US">
              <a:solidFill>
                <a:schemeClr val="tx1"/>
              </a:solidFill>
            </a:endParaRPr>
          </a:p>
        </p:txBody>
      </p:sp>
      <p:sp>
        <p:nvSpPr>
          <p:cNvPr id="16" name="Rectangle 15">
            <a:hlinkClick r:id="rId16" action="ppaction://hlinksldjump"/>
            <a:extLst>
              <a:ext uri="{FF2B5EF4-FFF2-40B4-BE49-F238E27FC236}">
                <a16:creationId xmlns:a16="http://schemas.microsoft.com/office/drawing/2014/main" id="{1D576CFF-E52C-FE36-A04B-D09585306231}"/>
              </a:ext>
            </a:extLst>
          </p:cNvPr>
          <p:cNvSpPr/>
          <p:nvPr>
            <p:custDataLst>
              <p:tags r:id="rId4"/>
            </p:custDataLst>
          </p:nvPr>
        </p:nvSpPr>
        <p:spPr bwMode="auto">
          <a:xfrm>
            <a:off x="3978275" y="22860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Transitional process (Batch Zero)</a:t>
            </a:r>
          </a:p>
        </p:txBody>
      </p:sp>
      <p:sp>
        <p:nvSpPr>
          <p:cNvPr id="18" name="Rectangle 17">
            <a:hlinkClick r:id="rId17" action="ppaction://hlinksldjump"/>
            <a:extLst>
              <a:ext uri="{FF2B5EF4-FFF2-40B4-BE49-F238E27FC236}">
                <a16:creationId xmlns:a16="http://schemas.microsoft.com/office/drawing/2014/main" id="{AA7D6B2D-CCC8-D0AE-D2DF-565699BB9ABE}"/>
              </a:ext>
            </a:extLst>
          </p:cNvPr>
          <p:cNvSpPr/>
          <p:nvPr>
            <p:custDataLst>
              <p:tags r:id="rId5"/>
            </p:custDataLst>
          </p:nvPr>
        </p:nvSpPr>
        <p:spPr bwMode="auto">
          <a:xfrm>
            <a:off x="3978275" y="27432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Anticipated timeline</a:t>
            </a:r>
          </a:p>
        </p:txBody>
      </p:sp>
      <p:sp>
        <p:nvSpPr>
          <p:cNvPr id="20" name="Rectangle 19">
            <a:hlinkClick r:id="rId18" action="ppaction://hlinksldjump"/>
            <a:extLst>
              <a:ext uri="{FF2B5EF4-FFF2-40B4-BE49-F238E27FC236}">
                <a16:creationId xmlns:a16="http://schemas.microsoft.com/office/drawing/2014/main" id="{323469ED-D541-B1C8-9D3A-AC328F7D853A}"/>
              </a:ext>
            </a:extLst>
          </p:cNvPr>
          <p:cNvSpPr/>
          <p:nvPr>
            <p:custDataLst>
              <p:tags r:id="rId6"/>
            </p:custDataLst>
          </p:nvPr>
        </p:nvSpPr>
        <p:spPr bwMode="auto">
          <a:xfrm>
            <a:off x="3978275" y="32004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Other key considerations</a:t>
            </a:r>
          </a:p>
        </p:txBody>
      </p:sp>
      <p:sp>
        <p:nvSpPr>
          <p:cNvPr id="6" name="Rectangle 5">
            <a:hlinkClick r:id="rId19" action="ppaction://hlinksldjump"/>
            <a:extLst>
              <a:ext uri="{FF2B5EF4-FFF2-40B4-BE49-F238E27FC236}">
                <a16:creationId xmlns:a16="http://schemas.microsoft.com/office/drawing/2014/main" id="{2A8F0984-1D91-BEEB-0AAE-06582DF7D4DD}"/>
              </a:ext>
            </a:extLst>
          </p:cNvPr>
          <p:cNvSpPr/>
          <p:nvPr>
            <p:custDataLst>
              <p:tags r:id="rId7"/>
            </p:custDataLst>
          </p:nvPr>
        </p:nvSpPr>
        <p:spPr bwMode="auto">
          <a:xfrm>
            <a:off x="3978275" y="36576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lvl="1">
              <a:spcBef>
                <a:spcPct val="0"/>
              </a:spcBef>
              <a:spcAft>
                <a:spcPct val="0"/>
              </a:spcAft>
            </a:pPr>
            <a:r>
              <a:rPr lang="en-US">
                <a:solidFill>
                  <a:schemeClr val="tx1"/>
                </a:solidFill>
              </a:rPr>
              <a:t>LLI request considerations</a:t>
            </a:r>
          </a:p>
        </p:txBody>
      </p:sp>
      <p:sp>
        <p:nvSpPr>
          <p:cNvPr id="8" name="Rectangle 7">
            <a:hlinkClick r:id="rId20" action="ppaction://hlinksldjump"/>
            <a:extLst>
              <a:ext uri="{FF2B5EF4-FFF2-40B4-BE49-F238E27FC236}">
                <a16:creationId xmlns:a16="http://schemas.microsoft.com/office/drawing/2014/main" id="{43BECF1B-9D9A-CF9D-8930-90A9905ED21D}"/>
              </a:ext>
            </a:extLst>
          </p:cNvPr>
          <p:cNvSpPr/>
          <p:nvPr>
            <p:custDataLst>
              <p:tags r:id="rId8"/>
            </p:custDataLst>
          </p:nvPr>
        </p:nvSpPr>
        <p:spPr bwMode="auto">
          <a:xfrm>
            <a:off x="3978275" y="41148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lvl="1">
              <a:spcBef>
                <a:spcPct val="0"/>
              </a:spcBef>
              <a:spcAft>
                <a:spcPct val="0"/>
              </a:spcAft>
            </a:pPr>
            <a:r>
              <a:rPr lang="en-US">
                <a:solidFill>
                  <a:schemeClr val="tx1"/>
                </a:solidFill>
              </a:rPr>
              <a:t>Study methodology detail</a:t>
            </a:r>
          </a:p>
        </p:txBody>
      </p:sp>
      <p:sp>
        <p:nvSpPr>
          <p:cNvPr id="10" name="Rectangle 9">
            <a:extLst>
              <a:ext uri="{FF2B5EF4-FFF2-40B4-BE49-F238E27FC236}">
                <a16:creationId xmlns:a16="http://schemas.microsoft.com/office/drawing/2014/main" id="{3FE0D1FB-9CB5-FE22-38D5-9B507169BDEF}"/>
              </a:ext>
            </a:extLst>
          </p:cNvPr>
          <p:cNvSpPr/>
          <p:nvPr>
            <p:custDataLst>
              <p:tags r:id="rId9"/>
            </p:custDataLst>
          </p:nvPr>
        </p:nvSpPr>
        <p:spPr bwMode="auto">
          <a:xfrm>
            <a:off x="3978275" y="4572000"/>
            <a:ext cx="4235450" cy="4587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lvl="1">
              <a:spcBef>
                <a:spcPct val="0"/>
              </a:spcBef>
              <a:spcAft>
                <a:spcPct val="0"/>
              </a:spcAft>
            </a:pPr>
            <a:r>
              <a:rPr lang="en-US" b="1">
                <a:solidFill>
                  <a:schemeClr val="tx1"/>
                </a:solidFill>
              </a:rPr>
              <a:t>Modifications to other processes</a:t>
            </a:r>
          </a:p>
        </p:txBody>
      </p:sp>
      <p:sp>
        <p:nvSpPr>
          <p:cNvPr id="21" name="Rectangle 20">
            <a:hlinkClick r:id="rId21" action="ppaction://hlinksldjump"/>
            <a:extLst>
              <a:ext uri="{FF2B5EF4-FFF2-40B4-BE49-F238E27FC236}">
                <a16:creationId xmlns:a16="http://schemas.microsoft.com/office/drawing/2014/main" id="{A794C99B-2EE8-F1E1-89DC-D9C9C8C3D906}"/>
              </a:ext>
            </a:extLst>
          </p:cNvPr>
          <p:cNvSpPr/>
          <p:nvPr>
            <p:custDataLst>
              <p:tags r:id="rId10"/>
            </p:custDataLst>
          </p:nvPr>
        </p:nvSpPr>
        <p:spPr bwMode="auto">
          <a:xfrm>
            <a:off x="3978275" y="5030788"/>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Next steps</a:t>
            </a:r>
          </a:p>
        </p:txBody>
      </p:sp>
    </p:spTree>
    <p:extLst>
      <p:ext uri="{BB962C8B-B14F-4D97-AF65-F5344CB8AC3E}">
        <p14:creationId xmlns:p14="http://schemas.microsoft.com/office/powerpoint/2010/main" val="3149513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3DC36-22C4-752F-5063-DCFD54AA6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1500B-641D-BC7A-096F-C41D2EFA007A}"/>
              </a:ext>
            </a:extLst>
          </p:cNvPr>
          <p:cNvSpPr>
            <a:spLocks noGrp="1"/>
          </p:cNvSpPr>
          <p:nvPr>
            <p:ph type="title"/>
          </p:nvPr>
        </p:nvSpPr>
        <p:spPr/>
        <p:txBody>
          <a:bodyPr/>
          <a:lstStyle/>
          <a:p>
            <a:r>
              <a:rPr lang="en-US"/>
              <a:t>Regional Planning Group Process Alignment</a:t>
            </a:r>
          </a:p>
        </p:txBody>
      </p:sp>
      <p:sp>
        <p:nvSpPr>
          <p:cNvPr id="3" name="Slide Number Placeholder 2">
            <a:extLst>
              <a:ext uri="{FF2B5EF4-FFF2-40B4-BE49-F238E27FC236}">
                <a16:creationId xmlns:a16="http://schemas.microsoft.com/office/drawing/2014/main" id="{CD83679D-5452-EF4B-7D9B-D392389190CA}"/>
              </a:ext>
            </a:extLst>
          </p:cNvPr>
          <p:cNvSpPr>
            <a:spLocks noGrp="1"/>
          </p:cNvSpPr>
          <p:nvPr>
            <p:ph type="sldNum" sz="quarter" idx="4"/>
          </p:nvPr>
        </p:nvSpPr>
        <p:spPr/>
        <p:txBody>
          <a:bodyPr/>
          <a:lstStyle/>
          <a:p>
            <a:fld id="{1D93BD3E-1E9A-4970-A6F7-E7AC52762E0C}" type="slidenum">
              <a:rPr lang="en-US" smtClean="0"/>
              <a:pPr/>
              <a:t>44</a:t>
            </a:fld>
            <a:endParaRPr lang="en-US"/>
          </a:p>
        </p:txBody>
      </p:sp>
      <p:sp>
        <p:nvSpPr>
          <p:cNvPr id="4" name="Content Placeholder 3">
            <a:extLst>
              <a:ext uri="{FF2B5EF4-FFF2-40B4-BE49-F238E27FC236}">
                <a16:creationId xmlns:a16="http://schemas.microsoft.com/office/drawing/2014/main" id="{980426AB-42D9-6C5B-AAD8-FB8163C42AB8}"/>
              </a:ext>
            </a:extLst>
          </p:cNvPr>
          <p:cNvSpPr>
            <a:spLocks noGrp="1"/>
          </p:cNvSpPr>
          <p:nvPr>
            <p:ph idx="12"/>
          </p:nvPr>
        </p:nvSpPr>
        <p:spPr>
          <a:xfrm>
            <a:off x="616323" y="1058217"/>
            <a:ext cx="3371743"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sz="1500"/>
              <a:t>A consistent theme in stakeholder interviews was a noted pain point with the existing process regarding the tie between a LLI request Load Commissioning Plan and proposed transmission projects that may change during the RPG review process</a:t>
            </a:r>
          </a:p>
          <a:p>
            <a:pPr marL="285750" indent="-285750">
              <a:spcBef>
                <a:spcPts val="300"/>
              </a:spcBef>
              <a:buFont typeface="Arial" panose="020B0604020202020204" pitchFamily="34" charset="0"/>
              <a:buChar char="•"/>
            </a:pPr>
            <a:r>
              <a:rPr lang="en-US" sz="1500"/>
              <a:t>The RPG comment process is valuable for gathering stakeholder feedback on proposed transmission upgrade projects</a:t>
            </a:r>
          </a:p>
          <a:p>
            <a:pPr marL="285750" indent="-285750">
              <a:spcBef>
                <a:spcPts val="300"/>
              </a:spcBef>
              <a:buFont typeface="Arial" panose="020B0604020202020204" pitchFamily="34" charset="0"/>
              <a:buChar char="•"/>
            </a:pPr>
            <a:r>
              <a:rPr lang="en-US" sz="1500"/>
              <a:t>To the extent Batch Study assumptions change, the RPG process can be used to refine transmission upgrade project proposals</a:t>
            </a:r>
          </a:p>
        </p:txBody>
      </p:sp>
      <p:sp>
        <p:nvSpPr>
          <p:cNvPr id="5" name="Content Placeholder 4">
            <a:extLst>
              <a:ext uri="{FF2B5EF4-FFF2-40B4-BE49-F238E27FC236}">
                <a16:creationId xmlns:a16="http://schemas.microsoft.com/office/drawing/2014/main" id="{4A448670-1AF3-4741-6FDF-9B316CD9D719}"/>
              </a:ext>
            </a:extLst>
          </p:cNvPr>
          <p:cNvSpPr>
            <a:spLocks noGrp="1"/>
          </p:cNvSpPr>
          <p:nvPr>
            <p:ph idx="13"/>
          </p:nvPr>
        </p:nvSpPr>
        <p:spPr>
          <a:xfrm>
            <a:off x="4168141" y="1058217"/>
            <a:ext cx="7415755" cy="4999684"/>
          </a:xfrm>
        </p:spPr>
        <p:txBody>
          <a:bodyPr lIns="91440" tIns="91440" rIns="91440" bIns="91440">
            <a:noAutofit/>
          </a:bodyPr>
          <a:lstStyle/>
          <a:p>
            <a:pPr>
              <a:spcBef>
                <a:spcPts val="300"/>
              </a:spcBef>
            </a:pPr>
            <a:r>
              <a:rPr lang="en-US" b="1"/>
              <a:t>Transmission Upgrade Project Process</a:t>
            </a:r>
          </a:p>
          <a:p>
            <a:pPr marL="285750" indent="-285750">
              <a:spcBef>
                <a:spcPts val="300"/>
              </a:spcBef>
              <a:buFont typeface="Arial" panose="020B0604020202020204" pitchFamily="34" charset="0"/>
              <a:buChar char="•"/>
            </a:pPr>
            <a:r>
              <a:rPr lang="en-US" sz="1500"/>
              <a:t>At the conclusion of a Batch Study, ERCOT will send a confidential report to TSPs listing proposed transmission upgrade projects and associated LLI requests</a:t>
            </a:r>
          </a:p>
          <a:p>
            <a:pPr marL="285750" indent="-285750">
              <a:spcBef>
                <a:spcPts val="300"/>
              </a:spcBef>
              <a:buFont typeface="Arial" panose="020B0604020202020204" pitchFamily="34" charset="0"/>
              <a:buChar char="•"/>
            </a:pPr>
            <a:r>
              <a:rPr lang="en-US" sz="1500">
                <a:solidFill>
                  <a:schemeClr val="tx1"/>
                </a:solidFill>
              </a:rPr>
              <a:t>If all </a:t>
            </a:r>
            <a:r>
              <a:rPr lang="en-US" sz="1500"/>
              <a:t>LLI requests associated with a proposed transmission upgrade project meet the interconnection agreement requirements, the TSP will be required to submit the project for RPG review (if required) within X days. ERCOT’s Batch Study may be used as establishing the need for the project for RPG submittal purposes and may also be used as ERCOT’s Independent Review, subject to ERCOT’s concurrence</a:t>
            </a:r>
          </a:p>
          <a:p>
            <a:pPr marL="285750" indent="-285750">
              <a:spcBef>
                <a:spcPts val="300"/>
              </a:spcBef>
              <a:buFont typeface="Arial" panose="020B0604020202020204" pitchFamily="34" charset="0"/>
              <a:buChar char="•"/>
            </a:pPr>
            <a:r>
              <a:rPr lang="en-US" sz="1500">
                <a:solidFill>
                  <a:schemeClr val="tx1"/>
                </a:solidFill>
              </a:rPr>
              <a:t>If a subset of LLI requests associated with a proposed transmission upgrade project meet the interconnection agreement requirements, the TSP will be required to assess the need for the project and, if still needed, submit the project for RPG review (if required) within Y days</a:t>
            </a:r>
          </a:p>
          <a:p>
            <a:pPr marL="285750" indent="-285750">
              <a:spcBef>
                <a:spcPts val="300"/>
              </a:spcBef>
              <a:buFont typeface="Arial" panose="020B0604020202020204" pitchFamily="34" charset="0"/>
              <a:buChar char="•"/>
            </a:pPr>
            <a:r>
              <a:rPr lang="en-US" sz="1500">
                <a:solidFill>
                  <a:schemeClr val="tx1"/>
                </a:solidFill>
              </a:rPr>
              <a:t>Proposed </a:t>
            </a:r>
            <a:r>
              <a:rPr lang="en-US" sz="1500"/>
              <a:t>transmission upgrade projects will not be assumed in subsequent Batch Study or RTP base cases until they have received RPG approval, but may be added as proposed upgrade projects</a:t>
            </a:r>
          </a:p>
          <a:p>
            <a:pPr marL="285750" indent="-285750">
              <a:spcBef>
                <a:spcPts val="300"/>
              </a:spcBef>
              <a:buFont typeface="Arial" panose="020B0604020202020204" pitchFamily="34" charset="0"/>
              <a:buChar char="•"/>
            </a:pPr>
            <a:r>
              <a:rPr lang="en-US" sz="1500"/>
              <a:t>Load Commissioning Plans will no longer be tied to specific transmission upgrade projects due to the changing nature of planning assumptions and upgrade projects</a:t>
            </a:r>
          </a:p>
        </p:txBody>
      </p:sp>
    </p:spTree>
    <p:extLst>
      <p:ext uri="{BB962C8B-B14F-4D97-AF65-F5344CB8AC3E}">
        <p14:creationId xmlns:p14="http://schemas.microsoft.com/office/powerpoint/2010/main" val="604898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812B-D7D1-958C-F148-394791701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42663-FEDD-BC43-E16C-BE7821B5FF41}"/>
              </a:ext>
            </a:extLst>
          </p:cNvPr>
          <p:cNvSpPr>
            <a:spLocks noGrp="1"/>
          </p:cNvSpPr>
          <p:nvPr>
            <p:ph type="title"/>
          </p:nvPr>
        </p:nvSpPr>
        <p:spPr/>
        <p:txBody>
          <a:bodyPr/>
          <a:lstStyle/>
          <a:p>
            <a:r>
              <a:rPr lang="en-US"/>
              <a:t>Regional Transmission Plan Process Alignment</a:t>
            </a:r>
          </a:p>
        </p:txBody>
      </p:sp>
      <p:sp>
        <p:nvSpPr>
          <p:cNvPr id="3" name="Slide Number Placeholder 5">
            <a:extLst>
              <a:ext uri="{FF2B5EF4-FFF2-40B4-BE49-F238E27FC236}">
                <a16:creationId xmlns:a16="http://schemas.microsoft.com/office/drawing/2014/main" id="{4811ED2B-2010-B10A-9360-E919C0F9842A}"/>
              </a:ext>
            </a:extLst>
          </p:cNvPr>
          <p:cNvSpPr>
            <a:spLocks noGrp="1"/>
          </p:cNvSpPr>
          <p:nvPr>
            <p:ph type="sldNum" sz="quarter" idx="4"/>
          </p:nvPr>
        </p:nvSpPr>
        <p:spPr/>
        <p:txBody>
          <a:bodyPr/>
          <a:lstStyle/>
          <a:p>
            <a:fld id="{1D93BD3E-1E9A-4970-A6F7-E7AC52762E0C}" type="slidenum">
              <a:rPr lang="en-US" smtClean="0"/>
              <a:pPr/>
              <a:t>45</a:t>
            </a:fld>
            <a:endParaRPr lang="en-US"/>
          </a:p>
        </p:txBody>
      </p:sp>
      <p:sp>
        <p:nvSpPr>
          <p:cNvPr id="4" name="Content Placeholder 3">
            <a:extLst>
              <a:ext uri="{FF2B5EF4-FFF2-40B4-BE49-F238E27FC236}">
                <a16:creationId xmlns:a16="http://schemas.microsoft.com/office/drawing/2014/main" id="{34CD89CC-66BB-5383-08B4-99E704273934}"/>
              </a:ext>
            </a:extLst>
          </p:cNvPr>
          <p:cNvSpPr>
            <a:spLocks noGrp="1"/>
          </p:cNvSpPr>
          <p:nvPr>
            <p:ph idx="12"/>
          </p:nvPr>
        </p:nvSpPr>
        <p:spPr>
          <a:xfrm>
            <a:off x="616322" y="1058217"/>
            <a:ext cx="4618617" cy="4999684"/>
          </a:xfrm>
        </p:spPr>
        <p:txBody>
          <a:bodyPr lIns="91440" tIns="91440" rIns="91440" bIns="91440">
            <a:noAutofit/>
          </a:bodyPr>
          <a:lstStyle/>
          <a:p>
            <a:pPr>
              <a:spcBef>
                <a:spcPts val="300"/>
              </a:spcBef>
            </a:pPr>
            <a:r>
              <a:rPr lang="en-US" b="1" dirty="0"/>
              <a:t>Key Design Considerations</a:t>
            </a:r>
          </a:p>
          <a:p>
            <a:pPr marL="285750" indent="-285750">
              <a:spcBef>
                <a:spcPts val="300"/>
              </a:spcBef>
              <a:buFont typeface="Arial" panose="020B0604020202020204" pitchFamily="34" charset="0"/>
              <a:buChar char="•"/>
            </a:pPr>
            <a:r>
              <a:rPr lang="en-US" dirty="0"/>
              <a:t>The RTP uses an annual process to satisfy NERC TPL-001-5 requirements</a:t>
            </a:r>
          </a:p>
          <a:p>
            <a:pPr marL="285750" indent="-285750">
              <a:spcBef>
                <a:spcPts val="300"/>
              </a:spcBef>
              <a:buFont typeface="Arial" panose="020B0604020202020204" pitchFamily="34" charset="0"/>
              <a:buChar char="•"/>
            </a:pPr>
            <a:r>
              <a:rPr lang="en-US" dirty="0"/>
              <a:t>The Batch Study is envisioned to be a six-month process to study the addition of new Large Loads</a:t>
            </a:r>
          </a:p>
          <a:p>
            <a:pPr marL="285750" indent="-285750">
              <a:spcBef>
                <a:spcPts val="300"/>
              </a:spcBef>
              <a:buFont typeface="Arial" panose="020B0604020202020204" pitchFamily="34" charset="0"/>
              <a:buChar char="•"/>
            </a:pPr>
            <a:r>
              <a:rPr lang="en-US" dirty="0"/>
              <a:t>Upon adoption, for a Large Load to be included in the Planning Forecast, it must meet the interconnection agreement requirements from PUCT rule 58481, meaning the RTP will not include Large Loads that have not gone through a Batch Study (except for those deemed firm in Batch Zero)</a:t>
            </a:r>
          </a:p>
          <a:p>
            <a:pPr marL="285750" indent="-285750">
              <a:spcBef>
                <a:spcPts val="300"/>
              </a:spcBef>
              <a:buFont typeface="Arial" panose="020B0604020202020204" pitchFamily="34" charset="0"/>
              <a:buChar char="•"/>
            </a:pPr>
            <a:r>
              <a:rPr lang="en-US" dirty="0"/>
              <a:t>Both the RTP and Batch Study will identify transmission upgrade projects</a:t>
            </a:r>
          </a:p>
        </p:txBody>
      </p:sp>
      <p:sp>
        <p:nvSpPr>
          <p:cNvPr id="5" name="Content Placeholder 4">
            <a:extLst>
              <a:ext uri="{FF2B5EF4-FFF2-40B4-BE49-F238E27FC236}">
                <a16:creationId xmlns:a16="http://schemas.microsoft.com/office/drawing/2014/main" id="{8B68DA48-9703-683C-3BF8-C466D7E6A09D}"/>
              </a:ext>
            </a:extLst>
          </p:cNvPr>
          <p:cNvSpPr>
            <a:spLocks noGrp="1"/>
          </p:cNvSpPr>
          <p:nvPr>
            <p:ph idx="13"/>
          </p:nvPr>
        </p:nvSpPr>
        <p:spPr>
          <a:xfrm>
            <a:off x="5422901" y="1058217"/>
            <a:ext cx="6160995" cy="4999684"/>
          </a:xfrm>
        </p:spPr>
        <p:txBody>
          <a:bodyPr lIns="91440" tIns="91440" rIns="91440" bIns="91440">
            <a:noAutofit/>
          </a:bodyPr>
          <a:lstStyle/>
          <a:p>
            <a:pPr>
              <a:spcBef>
                <a:spcPts val="300"/>
              </a:spcBef>
            </a:pPr>
            <a:r>
              <a:rPr lang="en-US" b="1"/>
              <a:t>RTP-Batch Study Alignment</a:t>
            </a:r>
          </a:p>
          <a:p>
            <a:pPr marL="285750" indent="-285750">
              <a:spcBef>
                <a:spcPts val="300"/>
              </a:spcBef>
              <a:buFont typeface="Arial" panose="020B0604020202020204" pitchFamily="34" charset="0"/>
              <a:buChar char="•"/>
            </a:pPr>
            <a:r>
              <a:rPr lang="en-US"/>
              <a:t>ERCOT does not envision requirements to ensure transmission upgrade projects proposed in the RTP or Batch Study will be consistent, but would implement processes to align outcomes as a matter of practice</a:t>
            </a:r>
          </a:p>
        </p:txBody>
      </p:sp>
    </p:spTree>
    <p:extLst>
      <p:ext uri="{BB962C8B-B14F-4D97-AF65-F5344CB8AC3E}">
        <p14:creationId xmlns:p14="http://schemas.microsoft.com/office/powerpoint/2010/main" val="3458710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55309-3B93-50F8-BCFD-BC6D31D56E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01FD0E-DC59-D329-CBE5-DCE18BA3DA03}"/>
              </a:ext>
            </a:extLst>
          </p:cNvPr>
          <p:cNvGraphicFramePr>
            <a:graphicFrameLocks noChangeAspect="1"/>
          </p:cNvGraphicFramePr>
          <p:nvPr>
            <p:custDataLst>
              <p:tags r:id="rId1"/>
            </p:custDataLst>
            <p:extLst>
              <p:ext uri="{D42A27DB-BD31-4B8C-83A1-F6EECF244321}">
                <p14:modId xmlns:p14="http://schemas.microsoft.com/office/powerpoint/2010/main" val="2233276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7" name="think-cell data - do not delete" hidden="1">
                        <a:extLst>
                          <a:ext uri="{FF2B5EF4-FFF2-40B4-BE49-F238E27FC236}">
                            <a16:creationId xmlns:a16="http://schemas.microsoft.com/office/drawing/2014/main" id="{C101FD0E-DC59-D329-CBE5-DCE18BA3DA0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1E0C6EA-EBFE-1BE4-0B67-9F95D2DEB406}"/>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4" name="Slide Number Placeholder 5">
            <a:extLst>
              <a:ext uri="{FF2B5EF4-FFF2-40B4-BE49-F238E27FC236}">
                <a16:creationId xmlns:a16="http://schemas.microsoft.com/office/drawing/2014/main" id="{FE2FF0ED-8AB4-7854-C1C6-E84B21476554}"/>
              </a:ext>
            </a:extLst>
          </p:cNvPr>
          <p:cNvSpPr>
            <a:spLocks noGrp="1"/>
          </p:cNvSpPr>
          <p:nvPr>
            <p:ph type="sldNum" sz="quarter" idx="4"/>
          </p:nvPr>
        </p:nvSpPr>
        <p:spPr/>
        <p:txBody>
          <a:bodyPr/>
          <a:lstStyle/>
          <a:p>
            <a:fld id="{1D93BD3E-1E9A-4970-A6F7-E7AC52762E0C}" type="slidenum">
              <a:rPr lang="en-US" smtClean="0"/>
              <a:pPr/>
              <a:t>46</a:t>
            </a:fld>
            <a:endParaRPr lang="en-US"/>
          </a:p>
        </p:txBody>
      </p:sp>
      <p:sp>
        <p:nvSpPr>
          <p:cNvPr id="9" name="Rectangle 8">
            <a:hlinkClick r:id="rId11" action="ppaction://hlinksldjump"/>
            <a:extLst>
              <a:ext uri="{FF2B5EF4-FFF2-40B4-BE49-F238E27FC236}">
                <a16:creationId xmlns:a16="http://schemas.microsoft.com/office/drawing/2014/main" id="{11F8E715-FF9E-7530-25F9-CAF29D26D483}"/>
              </a:ext>
            </a:extLst>
          </p:cNvPr>
          <p:cNvSpPr/>
          <p:nvPr>
            <p:custDataLst>
              <p:tags r:id="rId2"/>
            </p:custDataLst>
          </p:nvPr>
        </p:nvSpPr>
        <p:spPr bwMode="auto">
          <a:xfrm>
            <a:off x="3978275" y="2055813"/>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ltLang="en-US">
                <a:solidFill>
                  <a:schemeClr val="tx1"/>
                </a:solidFill>
                <a:effectLst/>
              </a:rPr>
              <a:t>Introduction and context</a:t>
            </a:r>
            <a:endParaRPr lang="en-US">
              <a:solidFill>
                <a:schemeClr val="tx1"/>
              </a:solidFill>
            </a:endParaRPr>
          </a:p>
        </p:txBody>
      </p:sp>
      <p:sp>
        <p:nvSpPr>
          <p:cNvPr id="15" name="Rectangle 14">
            <a:hlinkClick r:id="rId12" action="ppaction://hlinksldjump"/>
            <a:extLst>
              <a:ext uri="{FF2B5EF4-FFF2-40B4-BE49-F238E27FC236}">
                <a16:creationId xmlns:a16="http://schemas.microsoft.com/office/drawing/2014/main" id="{7279D8B3-EDB4-97D6-11B1-D4702C460889}"/>
              </a:ext>
            </a:extLst>
          </p:cNvPr>
          <p:cNvSpPr/>
          <p:nvPr>
            <p:custDataLst>
              <p:tags r:id="rId3"/>
            </p:custDataLst>
          </p:nvPr>
        </p:nvSpPr>
        <p:spPr bwMode="auto">
          <a:xfrm>
            <a:off x="3978275" y="25146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ltLang="en-US">
                <a:solidFill>
                  <a:schemeClr val="tx1"/>
                </a:solidFill>
                <a:effectLst/>
              </a:rPr>
              <a:t>Future batch process flow</a:t>
            </a:r>
            <a:endParaRPr lang="en-US">
              <a:solidFill>
                <a:schemeClr val="tx1"/>
              </a:solidFill>
            </a:endParaRPr>
          </a:p>
        </p:txBody>
      </p:sp>
      <p:sp>
        <p:nvSpPr>
          <p:cNvPr id="5" name="Rectangle 4">
            <a:hlinkClick r:id="rId13" action="ppaction://hlinksldjump"/>
            <a:extLst>
              <a:ext uri="{FF2B5EF4-FFF2-40B4-BE49-F238E27FC236}">
                <a16:creationId xmlns:a16="http://schemas.microsoft.com/office/drawing/2014/main" id="{0F8A2AEC-E375-1018-096D-756B43BE8801}"/>
              </a:ext>
            </a:extLst>
          </p:cNvPr>
          <p:cNvSpPr/>
          <p:nvPr>
            <p:custDataLst>
              <p:tags r:id="rId4"/>
            </p:custDataLst>
          </p:nvPr>
        </p:nvSpPr>
        <p:spPr bwMode="auto">
          <a:xfrm>
            <a:off x="3978275" y="29718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Transitional process (Batch Zero)</a:t>
            </a:r>
          </a:p>
        </p:txBody>
      </p:sp>
      <p:sp>
        <p:nvSpPr>
          <p:cNvPr id="17" name="Rectangle 16">
            <a:hlinkClick r:id="rId14" action="ppaction://hlinksldjump"/>
            <a:extLst>
              <a:ext uri="{FF2B5EF4-FFF2-40B4-BE49-F238E27FC236}">
                <a16:creationId xmlns:a16="http://schemas.microsoft.com/office/drawing/2014/main" id="{6B423ED2-FF52-EECF-98C3-6E4804D791A0}"/>
              </a:ext>
            </a:extLst>
          </p:cNvPr>
          <p:cNvSpPr/>
          <p:nvPr>
            <p:custDataLst>
              <p:tags r:id="rId5"/>
            </p:custDataLst>
          </p:nvPr>
        </p:nvSpPr>
        <p:spPr bwMode="auto">
          <a:xfrm>
            <a:off x="3978275" y="34290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Anticipated timeline</a:t>
            </a:r>
          </a:p>
        </p:txBody>
      </p:sp>
      <p:sp>
        <p:nvSpPr>
          <p:cNvPr id="18" name="Rectangle 17">
            <a:hlinkClick r:id="rId15" action="ppaction://hlinksldjump"/>
            <a:extLst>
              <a:ext uri="{FF2B5EF4-FFF2-40B4-BE49-F238E27FC236}">
                <a16:creationId xmlns:a16="http://schemas.microsoft.com/office/drawing/2014/main" id="{2FFA7125-D7A5-5801-3032-9F233D744FA2}"/>
              </a:ext>
            </a:extLst>
          </p:cNvPr>
          <p:cNvSpPr/>
          <p:nvPr>
            <p:custDataLst>
              <p:tags r:id="rId6"/>
            </p:custDataLst>
          </p:nvPr>
        </p:nvSpPr>
        <p:spPr bwMode="auto">
          <a:xfrm>
            <a:off x="3978275" y="38862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Other key considerations</a:t>
            </a:r>
          </a:p>
        </p:txBody>
      </p:sp>
      <p:sp>
        <p:nvSpPr>
          <p:cNvPr id="19" name="Rectangle 18">
            <a:extLst>
              <a:ext uri="{FF2B5EF4-FFF2-40B4-BE49-F238E27FC236}">
                <a16:creationId xmlns:a16="http://schemas.microsoft.com/office/drawing/2014/main" id="{808E43A6-EF75-8806-97C0-4831278FA97B}"/>
              </a:ext>
            </a:extLst>
          </p:cNvPr>
          <p:cNvSpPr/>
          <p:nvPr>
            <p:custDataLst>
              <p:tags r:id="rId7"/>
            </p:custDataLst>
          </p:nvPr>
        </p:nvSpPr>
        <p:spPr bwMode="auto">
          <a:xfrm>
            <a:off x="3978275" y="4343400"/>
            <a:ext cx="4235450" cy="4587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b="1">
                <a:solidFill>
                  <a:schemeClr val="tx1"/>
                </a:solidFill>
              </a:rPr>
              <a:t>Next steps</a:t>
            </a:r>
          </a:p>
        </p:txBody>
      </p:sp>
    </p:spTree>
    <p:extLst>
      <p:ext uri="{BB962C8B-B14F-4D97-AF65-F5344CB8AC3E}">
        <p14:creationId xmlns:p14="http://schemas.microsoft.com/office/powerpoint/2010/main" val="2544907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C99A-A703-A82E-2A6A-E6FC900F6056}"/>
              </a:ext>
            </a:extLst>
          </p:cNvPr>
          <p:cNvSpPr>
            <a:spLocks noGrp="1"/>
          </p:cNvSpPr>
          <p:nvPr>
            <p:ph type="title"/>
          </p:nvPr>
        </p:nvSpPr>
        <p:spPr/>
        <p:txBody>
          <a:bodyPr/>
          <a:lstStyle/>
          <a:p>
            <a:r>
              <a:rPr lang="en-US"/>
              <a:t>Next Steps – Impacts on current Large Load process</a:t>
            </a:r>
          </a:p>
        </p:txBody>
      </p:sp>
      <p:sp>
        <p:nvSpPr>
          <p:cNvPr id="3" name="Content Placeholder 2">
            <a:extLst>
              <a:ext uri="{FF2B5EF4-FFF2-40B4-BE49-F238E27FC236}">
                <a16:creationId xmlns:a16="http://schemas.microsoft.com/office/drawing/2014/main" id="{03FA85BE-64EE-F86E-3BA8-FAFF66860DA7}"/>
              </a:ext>
            </a:extLst>
          </p:cNvPr>
          <p:cNvSpPr>
            <a:spLocks noGrp="1"/>
          </p:cNvSpPr>
          <p:nvPr>
            <p:ph idx="1"/>
          </p:nvPr>
        </p:nvSpPr>
        <p:spPr>
          <a:xfrm>
            <a:off x="406400" y="762001"/>
            <a:ext cx="11379200" cy="3262432"/>
          </a:xfrm>
        </p:spPr>
        <p:txBody>
          <a:bodyPr/>
          <a:lstStyle/>
          <a:p>
            <a:r>
              <a:rPr lang="en-US" b="0" dirty="0"/>
              <a:t>As the dates and details of the Batch Study process presented at today’s workshop are preliminary, the current Large Load interconnection process remains in effect</a:t>
            </a:r>
          </a:p>
          <a:p>
            <a:endParaRPr lang="en-US" b="0" dirty="0"/>
          </a:p>
          <a:p>
            <a:r>
              <a:rPr lang="en-US" b="0" dirty="0"/>
              <a:t>Requests to interconnect new Large Loads to the ERCOT system should still follow the process described in Section 9 of the ERCOT Planning Guide</a:t>
            </a:r>
          </a:p>
          <a:p>
            <a:endParaRPr lang="en-US" b="0" dirty="0"/>
          </a:p>
          <a:p>
            <a:r>
              <a:rPr lang="en-US" b="0" dirty="0"/>
              <a:t>ERCOT will provide additional details at a later date about when the transition away from this process will begin</a:t>
            </a:r>
          </a:p>
        </p:txBody>
      </p:sp>
      <p:sp>
        <p:nvSpPr>
          <p:cNvPr id="4" name="Slide Number Placeholder 3">
            <a:extLst>
              <a:ext uri="{FF2B5EF4-FFF2-40B4-BE49-F238E27FC236}">
                <a16:creationId xmlns:a16="http://schemas.microsoft.com/office/drawing/2014/main" id="{90505EFA-76C8-F1DF-7EF7-FB80CB41ACD0}"/>
              </a:ext>
            </a:extLst>
          </p:cNvPr>
          <p:cNvSpPr>
            <a:spLocks noGrp="1"/>
          </p:cNvSpPr>
          <p:nvPr>
            <p:ph type="sldNum" sz="quarter" idx="4"/>
          </p:nvPr>
        </p:nvSpPr>
        <p:spPr/>
        <p:txBody>
          <a:bodyPr/>
          <a:lstStyle/>
          <a:p>
            <a:fld id="{1D93BD3E-1E9A-4970-A6F7-E7AC52762E0C}" type="slidenum">
              <a:rPr lang="en-US" smtClean="0"/>
              <a:pPr/>
              <a:t>47</a:t>
            </a:fld>
            <a:endParaRPr lang="en-US"/>
          </a:p>
        </p:txBody>
      </p:sp>
    </p:spTree>
    <p:extLst>
      <p:ext uri="{BB962C8B-B14F-4D97-AF65-F5344CB8AC3E}">
        <p14:creationId xmlns:p14="http://schemas.microsoft.com/office/powerpoint/2010/main" val="377840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6249-6B71-225A-07F4-8C2DFAAC166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4B192E9-7D51-992E-F35E-4BC47496D1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3" progId="TCLayout.ActiveDocument.1">
                  <p:embed/>
                </p:oleObj>
              </mc:Choice>
              <mc:Fallback>
                <p:oleObj name="think-cell Slide" r:id="rId29" imgW="404" imgH="403" progId="TCLayout.ActiveDocument.1">
                  <p:embed/>
                  <p:pic>
                    <p:nvPicPr>
                      <p:cNvPr id="7" name="think-cell data - do not delete" hidden="1">
                        <a:extLst>
                          <a:ext uri="{FF2B5EF4-FFF2-40B4-BE49-F238E27FC236}">
                            <a16:creationId xmlns:a16="http://schemas.microsoft.com/office/drawing/2014/main" id="{24B192E9-7D51-992E-F35E-4BC47496D14C}"/>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1C7D600-75C2-EF18-4630-56B1AB8395ED}"/>
              </a:ext>
            </a:extLst>
          </p:cNvPr>
          <p:cNvSpPr>
            <a:spLocks noGrp="1"/>
          </p:cNvSpPr>
          <p:nvPr>
            <p:ph type="title"/>
          </p:nvPr>
        </p:nvSpPr>
        <p:spPr/>
        <p:txBody>
          <a:bodyPr vert="horz"/>
          <a:lstStyle/>
          <a:p>
            <a:r>
              <a:rPr lang="en-US"/>
              <a:t>Next steps</a:t>
            </a:r>
          </a:p>
        </p:txBody>
      </p:sp>
      <p:sp>
        <p:nvSpPr>
          <p:cNvPr id="3" name="Slide Number Placeholder 5">
            <a:extLst>
              <a:ext uri="{FF2B5EF4-FFF2-40B4-BE49-F238E27FC236}">
                <a16:creationId xmlns:a16="http://schemas.microsoft.com/office/drawing/2014/main" id="{2C99CF93-99B8-F9C3-4EA2-834D3E83F9F1}"/>
              </a:ext>
            </a:extLst>
          </p:cNvPr>
          <p:cNvSpPr>
            <a:spLocks noGrp="1"/>
          </p:cNvSpPr>
          <p:nvPr>
            <p:ph type="sldNum" sz="quarter" idx="4"/>
          </p:nvPr>
        </p:nvSpPr>
        <p:spPr/>
        <p:txBody>
          <a:bodyPr/>
          <a:lstStyle/>
          <a:p>
            <a:fld id="{1D93BD3E-1E9A-4970-A6F7-E7AC52762E0C}" type="slidenum">
              <a:rPr lang="en-US" smtClean="0"/>
              <a:pPr/>
              <a:t>48</a:t>
            </a:fld>
            <a:endParaRPr lang="en-US"/>
          </a:p>
        </p:txBody>
      </p:sp>
      <p:sp>
        <p:nvSpPr>
          <p:cNvPr id="51" name="TextBox 50">
            <a:extLst>
              <a:ext uri="{FF2B5EF4-FFF2-40B4-BE49-F238E27FC236}">
                <a16:creationId xmlns:a16="http://schemas.microsoft.com/office/drawing/2014/main" id="{9D0DEB8E-FCC0-726C-5763-C4D1B7C4674A}"/>
              </a:ext>
            </a:extLst>
          </p:cNvPr>
          <p:cNvSpPr txBox="1"/>
          <p:nvPr>
            <p:custDataLst>
              <p:tags r:id="rId2"/>
            </p:custDataLst>
          </p:nvPr>
        </p:nvSpPr>
        <p:spPr>
          <a:xfrm>
            <a:off x="571500" y="1374001"/>
            <a:ext cx="3513667" cy="276999"/>
          </a:xfrm>
          <a:prstGeom prst="rect">
            <a:avLst/>
          </a:prstGeom>
        </p:spPr>
        <p:txBody>
          <a:bodyPr vert="horz" wrap="square" lIns="0" tIns="0" rIns="0" bIns="0" rtlCol="0" anchor="b">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b="1"/>
              <a:t>Date</a:t>
            </a:r>
          </a:p>
        </p:txBody>
      </p:sp>
      <p:sp>
        <p:nvSpPr>
          <p:cNvPr id="61" name="TextBox 60">
            <a:extLst>
              <a:ext uri="{FF2B5EF4-FFF2-40B4-BE49-F238E27FC236}">
                <a16:creationId xmlns:a16="http://schemas.microsoft.com/office/drawing/2014/main" id="{4FA0C372-C443-2769-B2A4-A86A6AF6CE90}"/>
              </a:ext>
            </a:extLst>
          </p:cNvPr>
          <p:cNvSpPr txBox="1"/>
          <p:nvPr>
            <p:custDataLst>
              <p:tags r:id="rId3"/>
            </p:custDataLst>
          </p:nvPr>
        </p:nvSpPr>
        <p:spPr>
          <a:xfrm>
            <a:off x="4339167" y="1374001"/>
            <a:ext cx="3513667" cy="276999"/>
          </a:xfrm>
          <a:prstGeom prst="rect">
            <a:avLst/>
          </a:prstGeom>
        </p:spPr>
        <p:txBody>
          <a:bodyPr vert="horz" wrap="square" lIns="0" tIns="0" rIns="0" bIns="0" rtlCol="0" anchor="b">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b="1"/>
              <a:t>Event</a:t>
            </a:r>
          </a:p>
        </p:txBody>
      </p:sp>
      <p:sp>
        <p:nvSpPr>
          <p:cNvPr id="71" name="TextBox 70">
            <a:extLst>
              <a:ext uri="{FF2B5EF4-FFF2-40B4-BE49-F238E27FC236}">
                <a16:creationId xmlns:a16="http://schemas.microsoft.com/office/drawing/2014/main" id="{9F387E3D-DD09-B490-198D-DB03156DB7D6}"/>
              </a:ext>
            </a:extLst>
          </p:cNvPr>
          <p:cNvSpPr txBox="1"/>
          <p:nvPr>
            <p:custDataLst>
              <p:tags r:id="rId4"/>
            </p:custDataLst>
          </p:nvPr>
        </p:nvSpPr>
        <p:spPr>
          <a:xfrm>
            <a:off x="8106833" y="1374001"/>
            <a:ext cx="3513667" cy="276999"/>
          </a:xfrm>
          <a:prstGeom prst="rect">
            <a:avLst/>
          </a:prstGeom>
        </p:spPr>
        <p:txBody>
          <a:bodyPr vert="horz" wrap="square" lIns="0" tIns="0" rIns="0" bIns="0" rtlCol="0" anchor="b">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b="1"/>
              <a:t>Notes</a:t>
            </a:r>
          </a:p>
        </p:txBody>
      </p:sp>
      <p:grpSp>
        <p:nvGrpSpPr>
          <p:cNvPr id="86" name="Group 85">
            <a:extLst>
              <a:ext uri="{FF2B5EF4-FFF2-40B4-BE49-F238E27FC236}">
                <a16:creationId xmlns:a16="http://schemas.microsoft.com/office/drawing/2014/main" id="{5B4BF74A-C19F-B4B2-8BE8-72E4B8603D46}"/>
              </a:ext>
            </a:extLst>
          </p:cNvPr>
          <p:cNvGrpSpPr/>
          <p:nvPr/>
        </p:nvGrpSpPr>
        <p:grpSpPr>
          <a:xfrm>
            <a:off x="571500" y="3369498"/>
            <a:ext cx="11049000" cy="254000"/>
            <a:chOff x="571500" y="2798276"/>
            <a:chExt cx="11049000" cy="254000"/>
          </a:xfrm>
        </p:grpSpPr>
        <p:sp>
          <p:nvSpPr>
            <p:cNvPr id="52" name="TextBox 51">
              <a:extLst>
                <a:ext uri="{FF2B5EF4-FFF2-40B4-BE49-F238E27FC236}">
                  <a16:creationId xmlns:a16="http://schemas.microsoft.com/office/drawing/2014/main" id="{E2A6F8BF-1CB3-2D97-05FA-EA41F324105F}"/>
                </a:ext>
              </a:extLst>
            </p:cNvPr>
            <p:cNvSpPr txBox="1"/>
            <p:nvPr>
              <p:custDataLst>
                <p:tags r:id="rId25"/>
              </p:custDataLst>
            </p:nvPr>
          </p:nvSpPr>
          <p:spPr>
            <a:xfrm>
              <a:off x="571500" y="2798276"/>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dirty="0"/>
                <a:t>February 6</a:t>
              </a:r>
            </a:p>
          </p:txBody>
        </p:sp>
        <p:sp>
          <p:nvSpPr>
            <p:cNvPr id="62" name="TextBox 61">
              <a:extLst>
                <a:ext uri="{FF2B5EF4-FFF2-40B4-BE49-F238E27FC236}">
                  <a16:creationId xmlns:a16="http://schemas.microsoft.com/office/drawing/2014/main" id="{7DA708DE-7226-DD42-63C9-3E0116740E91}"/>
                </a:ext>
              </a:extLst>
            </p:cNvPr>
            <p:cNvSpPr txBox="1"/>
            <p:nvPr>
              <p:custDataLst>
                <p:tags r:id="rId26"/>
              </p:custDataLst>
            </p:nvPr>
          </p:nvSpPr>
          <p:spPr>
            <a:xfrm>
              <a:off x="4339167" y="2798276"/>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PUCT Open Meeting</a:t>
              </a:r>
            </a:p>
          </p:txBody>
        </p:sp>
        <p:sp>
          <p:nvSpPr>
            <p:cNvPr id="72" name="TextBox 71">
              <a:extLst>
                <a:ext uri="{FF2B5EF4-FFF2-40B4-BE49-F238E27FC236}">
                  <a16:creationId xmlns:a16="http://schemas.microsoft.com/office/drawing/2014/main" id="{12C7AD73-31A8-2AAB-623E-92161F244954}"/>
                </a:ext>
              </a:extLst>
            </p:cNvPr>
            <p:cNvSpPr txBox="1"/>
            <p:nvPr>
              <p:custDataLst>
                <p:tags r:id="rId27"/>
              </p:custDataLst>
            </p:nvPr>
          </p:nvSpPr>
          <p:spPr>
            <a:xfrm>
              <a:off x="8106833" y="2798276"/>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Update</a:t>
              </a:r>
            </a:p>
          </p:txBody>
        </p:sp>
      </p:grpSp>
      <p:grpSp>
        <p:nvGrpSpPr>
          <p:cNvPr id="87" name="Group 86">
            <a:extLst>
              <a:ext uri="{FF2B5EF4-FFF2-40B4-BE49-F238E27FC236}">
                <a16:creationId xmlns:a16="http://schemas.microsoft.com/office/drawing/2014/main" id="{006AE120-AC29-0EEB-B46E-9D70D2A7F4E9}"/>
              </a:ext>
            </a:extLst>
          </p:cNvPr>
          <p:cNvGrpSpPr/>
          <p:nvPr/>
        </p:nvGrpSpPr>
        <p:grpSpPr>
          <a:xfrm>
            <a:off x="571500" y="3898980"/>
            <a:ext cx="11049000" cy="254000"/>
            <a:chOff x="571500" y="3185319"/>
            <a:chExt cx="11049000" cy="254000"/>
          </a:xfrm>
        </p:grpSpPr>
        <p:sp>
          <p:nvSpPr>
            <p:cNvPr id="53" name="TextBox 52">
              <a:extLst>
                <a:ext uri="{FF2B5EF4-FFF2-40B4-BE49-F238E27FC236}">
                  <a16:creationId xmlns:a16="http://schemas.microsoft.com/office/drawing/2014/main" id="{9FC16A54-3018-9811-06C1-32CC225A8551}"/>
                </a:ext>
              </a:extLst>
            </p:cNvPr>
            <p:cNvSpPr txBox="1"/>
            <p:nvPr>
              <p:custDataLst>
                <p:tags r:id="rId22"/>
              </p:custDataLst>
            </p:nvPr>
          </p:nvSpPr>
          <p:spPr>
            <a:xfrm>
              <a:off x="571500" y="31853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February 9-10</a:t>
              </a:r>
            </a:p>
          </p:txBody>
        </p:sp>
        <p:sp>
          <p:nvSpPr>
            <p:cNvPr id="63" name="TextBox 62">
              <a:extLst>
                <a:ext uri="{FF2B5EF4-FFF2-40B4-BE49-F238E27FC236}">
                  <a16:creationId xmlns:a16="http://schemas.microsoft.com/office/drawing/2014/main" id="{23066207-A1BB-77EE-C0EE-F4963B0DA3F6}"/>
                </a:ext>
              </a:extLst>
            </p:cNvPr>
            <p:cNvSpPr txBox="1"/>
            <p:nvPr>
              <p:custDataLst>
                <p:tags r:id="rId23"/>
              </p:custDataLst>
            </p:nvPr>
          </p:nvSpPr>
          <p:spPr>
            <a:xfrm>
              <a:off x="4339167" y="31853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Board of Directors</a:t>
              </a:r>
            </a:p>
          </p:txBody>
        </p:sp>
        <p:sp>
          <p:nvSpPr>
            <p:cNvPr id="73" name="TextBox 72">
              <a:extLst>
                <a:ext uri="{FF2B5EF4-FFF2-40B4-BE49-F238E27FC236}">
                  <a16:creationId xmlns:a16="http://schemas.microsoft.com/office/drawing/2014/main" id="{52BE9220-6D93-CF75-0E51-C59AC1E5170A}"/>
                </a:ext>
              </a:extLst>
            </p:cNvPr>
            <p:cNvSpPr txBox="1"/>
            <p:nvPr>
              <p:custDataLst>
                <p:tags r:id="rId24"/>
              </p:custDataLst>
            </p:nvPr>
          </p:nvSpPr>
          <p:spPr>
            <a:xfrm>
              <a:off x="8106833" y="31853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Overview</a:t>
              </a:r>
            </a:p>
          </p:txBody>
        </p:sp>
      </p:grpSp>
      <p:grpSp>
        <p:nvGrpSpPr>
          <p:cNvPr id="88" name="Group 87">
            <a:extLst>
              <a:ext uri="{FF2B5EF4-FFF2-40B4-BE49-F238E27FC236}">
                <a16:creationId xmlns:a16="http://schemas.microsoft.com/office/drawing/2014/main" id="{7FFBE689-D24F-B2C4-5EA3-3889AA299D31}"/>
              </a:ext>
            </a:extLst>
          </p:cNvPr>
          <p:cNvGrpSpPr/>
          <p:nvPr/>
        </p:nvGrpSpPr>
        <p:grpSpPr>
          <a:xfrm>
            <a:off x="571500" y="4415566"/>
            <a:ext cx="11049000" cy="254000"/>
            <a:chOff x="571500" y="3566319"/>
            <a:chExt cx="11049000" cy="254000"/>
          </a:xfrm>
        </p:grpSpPr>
        <p:sp>
          <p:nvSpPr>
            <p:cNvPr id="54" name="TextBox 53">
              <a:extLst>
                <a:ext uri="{FF2B5EF4-FFF2-40B4-BE49-F238E27FC236}">
                  <a16:creationId xmlns:a16="http://schemas.microsoft.com/office/drawing/2014/main" id="{2BDD4F4A-EBDF-6878-5382-DD50E05414B4}"/>
                </a:ext>
              </a:extLst>
            </p:cNvPr>
            <p:cNvSpPr txBox="1"/>
            <p:nvPr>
              <p:custDataLst>
                <p:tags r:id="rId19"/>
              </p:custDataLst>
            </p:nvPr>
          </p:nvSpPr>
          <p:spPr>
            <a:xfrm>
              <a:off x="571500" y="35663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February 12</a:t>
              </a:r>
            </a:p>
          </p:txBody>
        </p:sp>
        <p:sp>
          <p:nvSpPr>
            <p:cNvPr id="64" name="TextBox 63">
              <a:extLst>
                <a:ext uri="{FF2B5EF4-FFF2-40B4-BE49-F238E27FC236}">
                  <a16:creationId xmlns:a16="http://schemas.microsoft.com/office/drawing/2014/main" id="{49167328-6F9D-9881-398B-3AD2F7D619FD}"/>
                </a:ext>
              </a:extLst>
            </p:cNvPr>
            <p:cNvSpPr txBox="1"/>
            <p:nvPr>
              <p:custDataLst>
                <p:tags r:id="rId20"/>
              </p:custDataLst>
            </p:nvPr>
          </p:nvSpPr>
          <p:spPr>
            <a:xfrm>
              <a:off x="4339167" y="35663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Workshop</a:t>
              </a:r>
            </a:p>
          </p:txBody>
        </p:sp>
        <p:sp>
          <p:nvSpPr>
            <p:cNvPr id="74" name="TextBox 73">
              <a:extLst>
                <a:ext uri="{FF2B5EF4-FFF2-40B4-BE49-F238E27FC236}">
                  <a16:creationId xmlns:a16="http://schemas.microsoft.com/office/drawing/2014/main" id="{2D9BAF7A-E401-E930-5700-FFD37EB80CE6}"/>
                </a:ext>
              </a:extLst>
            </p:cNvPr>
            <p:cNvSpPr txBox="1"/>
            <p:nvPr>
              <p:custDataLst>
                <p:tags r:id="rId21"/>
              </p:custDataLst>
            </p:nvPr>
          </p:nvSpPr>
          <p:spPr>
            <a:xfrm>
              <a:off x="8106833" y="35663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Final draft framework</a:t>
              </a:r>
            </a:p>
          </p:txBody>
        </p:sp>
      </p:grpSp>
      <p:grpSp>
        <p:nvGrpSpPr>
          <p:cNvPr id="89" name="Group 88">
            <a:extLst>
              <a:ext uri="{FF2B5EF4-FFF2-40B4-BE49-F238E27FC236}">
                <a16:creationId xmlns:a16="http://schemas.microsoft.com/office/drawing/2014/main" id="{144B3411-2879-4A99-E76E-162FAC3B06CD}"/>
              </a:ext>
            </a:extLst>
          </p:cNvPr>
          <p:cNvGrpSpPr/>
          <p:nvPr/>
        </p:nvGrpSpPr>
        <p:grpSpPr>
          <a:xfrm>
            <a:off x="571500" y="4932157"/>
            <a:ext cx="11049000" cy="254000"/>
            <a:chOff x="571500" y="3947319"/>
            <a:chExt cx="11049000" cy="254000"/>
          </a:xfrm>
        </p:grpSpPr>
        <p:sp>
          <p:nvSpPr>
            <p:cNvPr id="55" name="TextBox 54">
              <a:extLst>
                <a:ext uri="{FF2B5EF4-FFF2-40B4-BE49-F238E27FC236}">
                  <a16:creationId xmlns:a16="http://schemas.microsoft.com/office/drawing/2014/main" id="{FAF55381-C0EA-B36E-D1BF-A8AD9AB1C636}"/>
                </a:ext>
              </a:extLst>
            </p:cNvPr>
            <p:cNvSpPr txBox="1"/>
            <p:nvPr>
              <p:custDataLst>
                <p:tags r:id="rId16"/>
              </p:custDataLst>
            </p:nvPr>
          </p:nvSpPr>
          <p:spPr>
            <a:xfrm>
              <a:off x="571500" y="39473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February 20</a:t>
              </a:r>
            </a:p>
          </p:txBody>
        </p:sp>
        <p:sp>
          <p:nvSpPr>
            <p:cNvPr id="65" name="TextBox 64">
              <a:extLst>
                <a:ext uri="{FF2B5EF4-FFF2-40B4-BE49-F238E27FC236}">
                  <a16:creationId xmlns:a16="http://schemas.microsoft.com/office/drawing/2014/main" id="{2EF624F0-FE55-9A40-CD0C-ED359F79B82E}"/>
                </a:ext>
              </a:extLst>
            </p:cNvPr>
            <p:cNvSpPr txBox="1"/>
            <p:nvPr>
              <p:custDataLst>
                <p:tags r:id="rId17"/>
              </p:custDataLst>
            </p:nvPr>
          </p:nvSpPr>
          <p:spPr>
            <a:xfrm>
              <a:off x="4339167" y="39473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PUCT Open Meeting</a:t>
              </a:r>
            </a:p>
          </p:txBody>
        </p:sp>
        <p:sp>
          <p:nvSpPr>
            <p:cNvPr id="75" name="TextBox 74">
              <a:extLst>
                <a:ext uri="{FF2B5EF4-FFF2-40B4-BE49-F238E27FC236}">
                  <a16:creationId xmlns:a16="http://schemas.microsoft.com/office/drawing/2014/main" id="{9BDB67E0-A959-9207-35AF-DC78C6A0E19A}"/>
                </a:ext>
              </a:extLst>
            </p:cNvPr>
            <p:cNvSpPr txBox="1"/>
            <p:nvPr>
              <p:custDataLst>
                <p:tags r:id="rId18"/>
              </p:custDataLst>
            </p:nvPr>
          </p:nvSpPr>
          <p:spPr>
            <a:xfrm>
              <a:off x="8106833" y="39473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Proposed batch study framework</a:t>
              </a:r>
            </a:p>
          </p:txBody>
        </p:sp>
      </p:grpSp>
      <p:grpSp>
        <p:nvGrpSpPr>
          <p:cNvPr id="91" name="Group 90">
            <a:extLst>
              <a:ext uri="{FF2B5EF4-FFF2-40B4-BE49-F238E27FC236}">
                <a16:creationId xmlns:a16="http://schemas.microsoft.com/office/drawing/2014/main" id="{CEFE31BF-8588-2988-8035-57F517A3A124}"/>
              </a:ext>
            </a:extLst>
          </p:cNvPr>
          <p:cNvGrpSpPr/>
          <p:nvPr/>
        </p:nvGrpSpPr>
        <p:grpSpPr>
          <a:xfrm>
            <a:off x="571500" y="2320706"/>
            <a:ext cx="7281334" cy="254000"/>
            <a:chOff x="571500" y="2740819"/>
            <a:chExt cx="7281334" cy="254000"/>
          </a:xfrm>
        </p:grpSpPr>
        <p:sp>
          <p:nvSpPr>
            <p:cNvPr id="57" name="TextBox 56">
              <a:extLst>
                <a:ext uri="{FF2B5EF4-FFF2-40B4-BE49-F238E27FC236}">
                  <a16:creationId xmlns:a16="http://schemas.microsoft.com/office/drawing/2014/main" id="{469E5F7B-4146-CE54-6CC9-C35B710AA680}"/>
                </a:ext>
              </a:extLst>
            </p:cNvPr>
            <p:cNvSpPr txBox="1"/>
            <p:nvPr>
              <p:custDataLst>
                <p:tags r:id="rId14"/>
              </p:custDataLst>
            </p:nvPr>
          </p:nvSpPr>
          <p:spPr>
            <a:xfrm>
              <a:off x="571500" y="27408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dirty="0"/>
                <a:t>February 5 (end of day)</a:t>
              </a:r>
            </a:p>
          </p:txBody>
        </p:sp>
        <p:sp>
          <p:nvSpPr>
            <p:cNvPr id="67" name="TextBox 66">
              <a:extLst>
                <a:ext uri="{FF2B5EF4-FFF2-40B4-BE49-F238E27FC236}">
                  <a16:creationId xmlns:a16="http://schemas.microsoft.com/office/drawing/2014/main" id="{6549D589-A8E7-8924-AE55-6605DFC7D125}"/>
                </a:ext>
              </a:extLst>
            </p:cNvPr>
            <p:cNvSpPr txBox="1"/>
            <p:nvPr>
              <p:custDataLst>
                <p:tags r:id="rId15"/>
              </p:custDataLst>
            </p:nvPr>
          </p:nvSpPr>
          <p:spPr>
            <a:xfrm>
              <a:off x="4339167" y="27408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dirty="0"/>
                <a:t>Online survey responses due;</a:t>
              </a:r>
            </a:p>
            <a:p>
              <a:pPr marL="0" indent="0">
                <a:buNone/>
              </a:pPr>
              <a:r>
                <a:rPr lang="en-US" sz="1800" dirty="0"/>
                <a:t>Comments due to LLWG_Feedback@ercot.com</a:t>
              </a:r>
            </a:p>
          </p:txBody>
        </p:sp>
      </p:grpSp>
      <p:grpSp>
        <p:nvGrpSpPr>
          <p:cNvPr id="90" name="Group 89">
            <a:extLst>
              <a:ext uri="{FF2B5EF4-FFF2-40B4-BE49-F238E27FC236}">
                <a16:creationId xmlns:a16="http://schemas.microsoft.com/office/drawing/2014/main" id="{8469B8D9-FAEB-ADDA-3508-EF2042E35A20}"/>
              </a:ext>
            </a:extLst>
          </p:cNvPr>
          <p:cNvGrpSpPr/>
          <p:nvPr/>
        </p:nvGrpSpPr>
        <p:grpSpPr>
          <a:xfrm>
            <a:off x="571500" y="1804120"/>
            <a:ext cx="11049000" cy="254000"/>
            <a:chOff x="571500" y="2359819"/>
            <a:chExt cx="11049000" cy="254000"/>
          </a:xfrm>
        </p:grpSpPr>
        <p:sp>
          <p:nvSpPr>
            <p:cNvPr id="56" name="TextBox 55">
              <a:extLst>
                <a:ext uri="{FF2B5EF4-FFF2-40B4-BE49-F238E27FC236}">
                  <a16:creationId xmlns:a16="http://schemas.microsoft.com/office/drawing/2014/main" id="{93873CA4-8E5F-39F7-F232-47A3A89807B5}"/>
                </a:ext>
              </a:extLst>
            </p:cNvPr>
            <p:cNvSpPr txBox="1"/>
            <p:nvPr>
              <p:custDataLst>
                <p:tags r:id="rId11"/>
              </p:custDataLst>
            </p:nvPr>
          </p:nvSpPr>
          <p:spPr>
            <a:xfrm>
              <a:off x="571500" y="23598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February 3</a:t>
              </a:r>
            </a:p>
          </p:txBody>
        </p:sp>
        <p:sp>
          <p:nvSpPr>
            <p:cNvPr id="66" name="TextBox 65">
              <a:extLst>
                <a:ext uri="{FF2B5EF4-FFF2-40B4-BE49-F238E27FC236}">
                  <a16:creationId xmlns:a16="http://schemas.microsoft.com/office/drawing/2014/main" id="{0E2F13BE-E8BE-C52E-46B6-B1696A865549}"/>
                </a:ext>
              </a:extLst>
            </p:cNvPr>
            <p:cNvSpPr txBox="1"/>
            <p:nvPr>
              <p:custDataLst>
                <p:tags r:id="rId12"/>
              </p:custDataLst>
            </p:nvPr>
          </p:nvSpPr>
          <p:spPr>
            <a:xfrm>
              <a:off x="4339167" y="23598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dirty="0"/>
                <a:t>Survey released (Market Notice)</a:t>
              </a:r>
            </a:p>
          </p:txBody>
        </p:sp>
        <p:sp>
          <p:nvSpPr>
            <p:cNvPr id="76" name="TextBox 75">
              <a:extLst>
                <a:ext uri="{FF2B5EF4-FFF2-40B4-BE49-F238E27FC236}">
                  <a16:creationId xmlns:a16="http://schemas.microsoft.com/office/drawing/2014/main" id="{AEE8F2F6-8DBA-3AD6-D3C5-CE519983F71B}"/>
                </a:ext>
              </a:extLst>
            </p:cNvPr>
            <p:cNvSpPr txBox="1"/>
            <p:nvPr>
              <p:custDataLst>
                <p:tags r:id="rId13"/>
              </p:custDataLst>
            </p:nvPr>
          </p:nvSpPr>
          <p:spPr>
            <a:xfrm>
              <a:off x="8106833" y="2359819"/>
              <a:ext cx="3513667" cy="254000"/>
            </a:xfrm>
            <a:prstGeom prst="rect">
              <a:avLst/>
            </a:prstGeom>
          </p:spPr>
          <p:txBody>
            <a:bodyPr vert="horz" wrap="square" lIns="0" tIns="0" rIns="0" bIns="0" rtlCol="0" anchor="t">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sz="1800"/>
                <a:t>One response per organization</a:t>
              </a:r>
            </a:p>
          </p:txBody>
        </p:sp>
      </p:grpSp>
      <p:cxnSp>
        <p:nvCxnSpPr>
          <p:cNvPr id="81" name="Straight Connector 80">
            <a:extLst>
              <a:ext uri="{FF2B5EF4-FFF2-40B4-BE49-F238E27FC236}">
                <a16:creationId xmlns:a16="http://schemas.microsoft.com/office/drawing/2014/main" id="{944B4F72-747F-1057-B333-BEC94CCAC608}"/>
              </a:ext>
            </a:extLst>
          </p:cNvPr>
          <p:cNvCxnSpPr/>
          <p:nvPr>
            <p:custDataLst>
              <p:tags r:id="rId5"/>
            </p:custDataLst>
          </p:nvPr>
        </p:nvCxnSpPr>
        <p:spPr>
          <a:xfrm>
            <a:off x="571500" y="1714500"/>
            <a:ext cx="11049000"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6227916-F800-9070-2F53-B23D9D98BF76}"/>
              </a:ext>
            </a:extLst>
          </p:cNvPr>
          <p:cNvCxnSpPr/>
          <p:nvPr>
            <p:custDataLst>
              <p:tags r:id="rId6"/>
            </p:custDataLst>
          </p:nvPr>
        </p:nvCxnSpPr>
        <p:spPr>
          <a:xfrm>
            <a:off x="571500" y="3244656"/>
            <a:ext cx="11049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F147E69-EEBD-2DB8-8E47-B3E2A87399A8}"/>
              </a:ext>
            </a:extLst>
          </p:cNvPr>
          <p:cNvCxnSpPr/>
          <p:nvPr>
            <p:custDataLst>
              <p:tags r:id="rId7"/>
            </p:custDataLst>
          </p:nvPr>
        </p:nvCxnSpPr>
        <p:spPr>
          <a:xfrm>
            <a:off x="571500" y="2227913"/>
            <a:ext cx="11049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DD75071-9777-6CD6-9081-F95B827ADFD6}"/>
              </a:ext>
            </a:extLst>
          </p:cNvPr>
          <p:cNvCxnSpPr/>
          <p:nvPr>
            <p:custDataLst>
              <p:tags r:id="rId8"/>
            </p:custDataLst>
          </p:nvPr>
        </p:nvCxnSpPr>
        <p:spPr>
          <a:xfrm>
            <a:off x="571500" y="3767687"/>
            <a:ext cx="11049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B374A58-0F5D-66F6-61D0-F0FDC9FEE7C7}"/>
              </a:ext>
            </a:extLst>
          </p:cNvPr>
          <p:cNvCxnSpPr/>
          <p:nvPr>
            <p:custDataLst>
              <p:tags r:id="rId9"/>
            </p:custDataLst>
          </p:nvPr>
        </p:nvCxnSpPr>
        <p:spPr>
          <a:xfrm>
            <a:off x="571500" y="4284273"/>
            <a:ext cx="11049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2915231-7E2D-5BE2-B9E9-8F6007B46D9A}"/>
              </a:ext>
            </a:extLst>
          </p:cNvPr>
          <p:cNvCxnSpPr/>
          <p:nvPr>
            <p:custDataLst>
              <p:tags r:id="rId10"/>
            </p:custDataLst>
          </p:nvPr>
        </p:nvCxnSpPr>
        <p:spPr>
          <a:xfrm>
            <a:off x="571500" y="4800859"/>
            <a:ext cx="11049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233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F993B78-B7FB-7793-6041-DEF55C835D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think-cell data - do not delete" hidden="1">
                        <a:extLst>
                          <a:ext uri="{FF2B5EF4-FFF2-40B4-BE49-F238E27FC236}">
                            <a16:creationId xmlns:a16="http://schemas.microsoft.com/office/drawing/2014/main" id="{4F993B78-B7FB-7793-6041-DEF55C835D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3BA479D9-FA98-D813-8907-E39CB001D5E9}"/>
              </a:ext>
            </a:extLst>
          </p:cNvPr>
          <p:cNvSpPr>
            <a:spLocks noGrp="1"/>
          </p:cNvSpPr>
          <p:nvPr>
            <p:ph type="ctrTitle"/>
          </p:nvPr>
        </p:nvSpPr>
        <p:spPr/>
        <p:txBody>
          <a:bodyPr vert="horz"/>
          <a:lstStyle/>
          <a:p>
            <a:r>
              <a:rPr lang="en-US"/>
              <a:t>Questions?</a:t>
            </a:r>
          </a:p>
        </p:txBody>
      </p:sp>
      <p:sp>
        <p:nvSpPr>
          <p:cNvPr id="2" name="Slide Number Placeholder 5">
            <a:extLst>
              <a:ext uri="{FF2B5EF4-FFF2-40B4-BE49-F238E27FC236}">
                <a16:creationId xmlns:a16="http://schemas.microsoft.com/office/drawing/2014/main" id="{0136B5B4-33BC-1AED-0CA5-C26406940224}"/>
              </a:ext>
            </a:extLst>
          </p:cNvPr>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121163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CD2E-C395-B1DB-7F98-C5E836F8FD1F}"/>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FD41F55-4600-7537-2378-D3911502FA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0" name="think-cell data - do not delete" hidden="1">
                        <a:extLst>
                          <a:ext uri="{FF2B5EF4-FFF2-40B4-BE49-F238E27FC236}">
                            <a16:creationId xmlns:a16="http://schemas.microsoft.com/office/drawing/2014/main" id="{2FD41F55-4600-7537-2378-D3911502F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6B199F5-9743-7A62-B0EC-3B4443A0D091}"/>
              </a:ext>
            </a:extLst>
          </p:cNvPr>
          <p:cNvSpPr>
            <a:spLocks noGrp="1"/>
          </p:cNvSpPr>
          <p:nvPr>
            <p:ph type="title"/>
          </p:nvPr>
        </p:nvSpPr>
        <p:spPr>
          <a:xfrm>
            <a:off x="508000" y="243682"/>
            <a:ext cx="11277600" cy="461665"/>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Study Process Background</a:t>
            </a:r>
          </a:p>
        </p:txBody>
      </p:sp>
      <p:sp>
        <p:nvSpPr>
          <p:cNvPr id="3" name="Slide Number Placeholder 5">
            <a:extLst>
              <a:ext uri="{FF2B5EF4-FFF2-40B4-BE49-F238E27FC236}">
                <a16:creationId xmlns:a16="http://schemas.microsoft.com/office/drawing/2014/main" id="{F4BC1FF2-7456-38F2-E488-9CC3034CA435}"/>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12" name="TextBox 11">
            <a:extLst>
              <a:ext uri="{FF2B5EF4-FFF2-40B4-BE49-F238E27FC236}">
                <a16:creationId xmlns:a16="http://schemas.microsoft.com/office/drawing/2014/main" id="{3B2B21B6-2671-9AF3-6C90-2F73EB315BE2}"/>
              </a:ext>
            </a:extLst>
          </p:cNvPr>
          <p:cNvSpPr txBox="1">
            <a:spLocks/>
          </p:cNvSpPr>
          <p:nvPr/>
        </p:nvSpPr>
        <p:spPr>
          <a:xfrm>
            <a:off x="616323" y="970380"/>
            <a:ext cx="10967573" cy="5096780"/>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400" dirty="0"/>
              <a:t>Currently, the transmission adequacy studies for new Large Load Interconnection (LLI) requests are conducted individually by Transmission Service Providers (TSPs)</a:t>
            </a:r>
          </a:p>
          <a:p>
            <a:endParaRPr lang="en-US" sz="2400" dirty="0"/>
          </a:p>
          <a:p>
            <a:r>
              <a:rPr lang="en-US" sz="2400" dirty="0"/>
              <a:t>This approach has resulted in the need to restudy some LLI requests one or more times due to outdated study assumptions as other requests in the area meet milestones to be considered “must study” loads. Restudies have created uncertainty and risk for developers and have slowed the process to interconnect</a:t>
            </a:r>
          </a:p>
          <a:p>
            <a:pPr marL="0" indent="0">
              <a:buNone/>
            </a:pPr>
            <a:endParaRPr lang="en-US" sz="2400" dirty="0"/>
          </a:p>
          <a:p>
            <a:r>
              <a:rPr lang="en-US" sz="2400" dirty="0"/>
              <a:t>ERCOT is engaging with stakeholders on the development of a new ERCOT-led Batch Study process before presenting the framework to the PUCT at its February 20, 2026, Open Meeting</a:t>
            </a:r>
          </a:p>
        </p:txBody>
      </p:sp>
    </p:spTree>
    <p:extLst>
      <p:ext uri="{BB962C8B-B14F-4D97-AF65-F5344CB8AC3E}">
        <p14:creationId xmlns:p14="http://schemas.microsoft.com/office/powerpoint/2010/main" val="321484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0FC9681-F032-906A-8C79-803FD74CA3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04" imgH="403" progId="TCLayout.ActiveDocument.1">
                  <p:embed/>
                </p:oleObj>
              </mc:Choice>
              <mc:Fallback>
                <p:oleObj name="think-cell Slide" r:id="rId38" imgW="404" imgH="403" progId="TCLayout.ActiveDocument.1">
                  <p:embed/>
                  <p:pic>
                    <p:nvPicPr>
                      <p:cNvPr id="5" name="think-cell data - do not delete" hidden="1">
                        <a:extLst>
                          <a:ext uri="{FF2B5EF4-FFF2-40B4-BE49-F238E27FC236}">
                            <a16:creationId xmlns:a16="http://schemas.microsoft.com/office/drawing/2014/main" id="{00FC9681-F032-906A-8C79-803FD74CA392}"/>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96" name="Rectangle 95">
            <a:extLst>
              <a:ext uri="{FF2B5EF4-FFF2-40B4-BE49-F238E27FC236}">
                <a16:creationId xmlns:a16="http://schemas.microsoft.com/office/drawing/2014/main" id="{B9AF702D-98BB-8A30-4484-67AAE5084A9B}"/>
              </a:ext>
            </a:extLst>
          </p:cNvPr>
          <p:cNvSpPr/>
          <p:nvPr/>
        </p:nvSpPr>
        <p:spPr>
          <a:xfrm>
            <a:off x="5107904" y="0"/>
            <a:ext cx="7084096" cy="68580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CCBA1C8E-2F37-166F-4461-CC988CF53813}"/>
              </a:ext>
            </a:extLst>
          </p:cNvPr>
          <p:cNvSpPr>
            <a:spLocks noGrp="1"/>
          </p:cNvSpPr>
          <p:nvPr>
            <p:ph type="sldNum" sz="quarter" idx="4"/>
          </p:nvPr>
        </p:nvSpPr>
        <p:spPr/>
        <p:txBody>
          <a:bodyPr/>
          <a:lstStyle/>
          <a:p>
            <a:fld id="{1D93BD3E-1E9A-4970-A6F7-E7AC52762E0C}" type="slidenum">
              <a:rPr lang="en-US" sz="1400" smtClean="0"/>
              <a:pPr/>
              <a:t>6</a:t>
            </a:fld>
            <a:endParaRPr lang="en-US" sz="1400"/>
          </a:p>
        </p:txBody>
      </p:sp>
      <p:sp>
        <p:nvSpPr>
          <p:cNvPr id="22" name="TextBox 21">
            <a:extLst>
              <a:ext uri="{FF2B5EF4-FFF2-40B4-BE49-F238E27FC236}">
                <a16:creationId xmlns:a16="http://schemas.microsoft.com/office/drawing/2014/main" id="{CD21E458-7211-F726-B3A3-B7B09288A125}"/>
              </a:ext>
            </a:extLst>
          </p:cNvPr>
          <p:cNvSpPr txBox="1"/>
          <p:nvPr/>
        </p:nvSpPr>
        <p:spPr>
          <a:xfrm>
            <a:off x="5416828" y="1141740"/>
            <a:ext cx="5149823"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How each takeaway is reflected</a:t>
            </a:r>
          </a:p>
        </p:txBody>
      </p:sp>
      <p:cxnSp>
        <p:nvCxnSpPr>
          <p:cNvPr id="27" name="LineBasicStrong 19">
            <a:extLst>
              <a:ext uri="{FF2B5EF4-FFF2-40B4-BE49-F238E27FC236}">
                <a16:creationId xmlns:a16="http://schemas.microsoft.com/office/drawing/2014/main" id="{3ED8A622-76C3-C884-C576-1C18D973F6EA}"/>
              </a:ext>
            </a:extLst>
          </p:cNvPr>
          <p:cNvCxnSpPr>
            <a:cxnSpLocks/>
          </p:cNvCxnSpPr>
          <p:nvPr>
            <p:custDataLst>
              <p:tags r:id="rId2"/>
            </p:custDataLst>
          </p:nvPr>
        </p:nvCxnSpPr>
        <p:spPr>
          <a:xfrm>
            <a:off x="474443" y="1436499"/>
            <a:ext cx="433123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C74F7AA-098D-4F43-2A71-850E7AD7D6E3}"/>
              </a:ext>
            </a:extLst>
          </p:cNvPr>
          <p:cNvSpPr txBox="1"/>
          <p:nvPr/>
        </p:nvSpPr>
        <p:spPr>
          <a:xfrm>
            <a:off x="501220" y="1141740"/>
            <a:ext cx="4304461"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Stakeholder interview takeaways</a:t>
            </a:r>
          </a:p>
        </p:txBody>
      </p:sp>
      <p:cxnSp>
        <p:nvCxnSpPr>
          <p:cNvPr id="68" name="LineBasicStrong 19">
            <a:extLst>
              <a:ext uri="{FF2B5EF4-FFF2-40B4-BE49-F238E27FC236}">
                <a16:creationId xmlns:a16="http://schemas.microsoft.com/office/drawing/2014/main" id="{49ADEC33-0679-85AD-77EF-E9C90D2DEADE}"/>
              </a:ext>
            </a:extLst>
          </p:cNvPr>
          <p:cNvCxnSpPr>
            <a:cxnSpLocks/>
          </p:cNvCxnSpPr>
          <p:nvPr>
            <p:custDataLst>
              <p:tags r:id="rId3"/>
            </p:custDataLst>
          </p:nvPr>
        </p:nvCxnSpPr>
        <p:spPr>
          <a:xfrm>
            <a:off x="5416828" y="1436499"/>
            <a:ext cx="613847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GreyLineSeparatorStrong 70">
            <a:extLst>
              <a:ext uri="{FF2B5EF4-FFF2-40B4-BE49-F238E27FC236}">
                <a16:creationId xmlns:a16="http://schemas.microsoft.com/office/drawing/2014/main" id="{49649274-97AD-439F-86B9-6B781FDDE495}"/>
              </a:ext>
            </a:extLst>
          </p:cNvPr>
          <p:cNvCxnSpPr/>
          <p:nvPr>
            <p:custDataLst>
              <p:tags r:id="rId4"/>
            </p:custDataLst>
          </p:nvPr>
        </p:nvCxnSpPr>
        <p:spPr>
          <a:xfrm>
            <a:off x="474442" y="2080043"/>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2" name="GreyLineSeparatorStrong 70">
            <a:extLst>
              <a:ext uri="{FF2B5EF4-FFF2-40B4-BE49-F238E27FC236}">
                <a16:creationId xmlns:a16="http://schemas.microsoft.com/office/drawing/2014/main" id="{33E5FCAD-301B-D658-19EF-41F25A3FFB3E}"/>
              </a:ext>
            </a:extLst>
          </p:cNvPr>
          <p:cNvCxnSpPr/>
          <p:nvPr>
            <p:custDataLst>
              <p:tags r:id="rId5"/>
            </p:custDataLst>
          </p:nvPr>
        </p:nvCxnSpPr>
        <p:spPr>
          <a:xfrm>
            <a:off x="474442" y="2732336"/>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3" name="GreyLineSeparatorStrong 70">
            <a:extLst>
              <a:ext uri="{FF2B5EF4-FFF2-40B4-BE49-F238E27FC236}">
                <a16:creationId xmlns:a16="http://schemas.microsoft.com/office/drawing/2014/main" id="{53451BFD-970E-52CB-5ACC-AF0E3BB810A3}"/>
              </a:ext>
            </a:extLst>
          </p:cNvPr>
          <p:cNvCxnSpPr/>
          <p:nvPr>
            <p:custDataLst>
              <p:tags r:id="rId6"/>
            </p:custDataLst>
          </p:nvPr>
        </p:nvCxnSpPr>
        <p:spPr>
          <a:xfrm>
            <a:off x="474442" y="4184848"/>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4" name="GreyLineSeparatorStrong 70">
            <a:extLst>
              <a:ext uri="{FF2B5EF4-FFF2-40B4-BE49-F238E27FC236}">
                <a16:creationId xmlns:a16="http://schemas.microsoft.com/office/drawing/2014/main" id="{A813810B-133C-9B7A-E8BC-047EC61D29AA}"/>
              </a:ext>
            </a:extLst>
          </p:cNvPr>
          <p:cNvCxnSpPr/>
          <p:nvPr>
            <p:custDataLst>
              <p:tags r:id="rId7"/>
            </p:custDataLst>
          </p:nvPr>
        </p:nvCxnSpPr>
        <p:spPr>
          <a:xfrm>
            <a:off x="474442" y="5167087"/>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5" name="GreyLineSeparatorStrong 70">
            <a:extLst>
              <a:ext uri="{FF2B5EF4-FFF2-40B4-BE49-F238E27FC236}">
                <a16:creationId xmlns:a16="http://schemas.microsoft.com/office/drawing/2014/main" id="{520F1E06-5EAF-1166-DE07-C6C3B15056A8}"/>
              </a:ext>
            </a:extLst>
          </p:cNvPr>
          <p:cNvCxnSpPr/>
          <p:nvPr>
            <p:custDataLst>
              <p:tags r:id="rId8"/>
            </p:custDataLst>
          </p:nvPr>
        </p:nvCxnSpPr>
        <p:spPr>
          <a:xfrm>
            <a:off x="474442" y="5819380"/>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grpSp>
        <p:nvGrpSpPr>
          <p:cNvPr id="107" name="ChevronBlue 107">
            <a:extLst>
              <a:ext uri="{FF2B5EF4-FFF2-40B4-BE49-F238E27FC236}">
                <a16:creationId xmlns:a16="http://schemas.microsoft.com/office/drawing/2014/main" id="{5CC4AA37-850B-F3A2-8C13-FF32EC01AEB0}"/>
              </a:ext>
            </a:extLst>
          </p:cNvPr>
          <p:cNvGrpSpPr>
            <a:grpSpLocks noChangeAspect="1"/>
          </p:cNvGrpSpPr>
          <p:nvPr>
            <p:custDataLst>
              <p:tags r:id="rId9"/>
            </p:custDataLst>
          </p:nvPr>
        </p:nvGrpSpPr>
        <p:grpSpPr>
          <a:xfrm>
            <a:off x="4991755" y="1257442"/>
            <a:ext cx="264547" cy="264547"/>
            <a:chOff x="1016000" y="1016000"/>
            <a:chExt cx="396228" cy="396228"/>
          </a:xfrm>
        </p:grpSpPr>
        <p:sp>
          <p:nvSpPr>
            <p:cNvPr id="104" name="Oval 103">
              <a:extLst>
                <a:ext uri="{FF2B5EF4-FFF2-40B4-BE49-F238E27FC236}">
                  <a16:creationId xmlns:a16="http://schemas.microsoft.com/office/drawing/2014/main" id="{F7483E67-24DF-B2BD-114F-A4AB425C9890}"/>
                </a:ext>
              </a:extLst>
            </p:cNvPr>
            <p:cNvSpPr/>
            <p:nvPr/>
          </p:nvSpPr>
          <p:spPr>
            <a:xfrm>
              <a:off x="1016000" y="1016000"/>
              <a:ext cx="396228" cy="396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Graphic 105">
              <a:extLst>
                <a:ext uri="{FF2B5EF4-FFF2-40B4-BE49-F238E27FC236}">
                  <a16:creationId xmlns:a16="http://schemas.microsoft.com/office/drawing/2014/main" id="{031254E1-6220-7A51-18CF-B17C9B988C6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23614" y="1023614"/>
              <a:ext cx="381000" cy="381000"/>
            </a:xfrm>
            <a:prstGeom prst="rect">
              <a:avLst/>
            </a:prstGeom>
          </p:spPr>
        </p:pic>
      </p:grpSp>
      <p:cxnSp>
        <p:nvCxnSpPr>
          <p:cNvPr id="109" name="GreyLineSeparatorStrong 70">
            <a:extLst>
              <a:ext uri="{FF2B5EF4-FFF2-40B4-BE49-F238E27FC236}">
                <a16:creationId xmlns:a16="http://schemas.microsoft.com/office/drawing/2014/main" id="{D53C53D5-3B81-8A80-079D-3A96ABD4F8BD}"/>
              </a:ext>
            </a:extLst>
          </p:cNvPr>
          <p:cNvCxnSpPr>
            <a:cxnSpLocks/>
          </p:cNvCxnSpPr>
          <p:nvPr>
            <p:custDataLst>
              <p:tags r:id="rId10"/>
            </p:custDataLst>
          </p:nvPr>
        </p:nvCxnSpPr>
        <p:spPr>
          <a:xfrm>
            <a:off x="5081047" y="6478023"/>
            <a:ext cx="6963590" cy="0"/>
          </a:xfrm>
          <a:prstGeom prst="straightConnector1">
            <a:avLst/>
          </a:prstGeom>
          <a:ln w="9525">
            <a:solidFill>
              <a:srgbClr val="757575"/>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A22E6BE-CFDB-CE6F-638A-0AB389378ED4}"/>
              </a:ext>
            </a:extLst>
          </p:cNvPr>
          <p:cNvSpPr txBox="1"/>
          <p:nvPr/>
        </p:nvSpPr>
        <p:spPr>
          <a:xfrm>
            <a:off x="10693616" y="842906"/>
            <a:ext cx="896027"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a:t>Focus page(s)</a:t>
            </a:r>
          </a:p>
        </p:txBody>
      </p:sp>
      <p:sp>
        <p:nvSpPr>
          <p:cNvPr id="53" name="TextBox 52">
            <a:extLst>
              <a:ext uri="{FF2B5EF4-FFF2-40B4-BE49-F238E27FC236}">
                <a16:creationId xmlns:a16="http://schemas.microsoft.com/office/drawing/2014/main" id="{C93F12AD-25CC-D699-B689-F571FC3BACCB}"/>
              </a:ext>
            </a:extLst>
          </p:cNvPr>
          <p:cNvSpPr txBox="1">
            <a:spLocks/>
          </p:cNvSpPr>
          <p:nvPr>
            <p:custDataLst>
              <p:tags r:id="rId11"/>
            </p:custDataLst>
          </p:nvPr>
        </p:nvSpPr>
        <p:spPr>
          <a:xfrm>
            <a:off x="964964" y="1538453"/>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Shift from sequential LLIs to ERCOT-led batch studies</a:t>
            </a:r>
          </a:p>
        </p:txBody>
      </p:sp>
      <p:sp>
        <p:nvSpPr>
          <p:cNvPr id="76" name="TextBox 75">
            <a:extLst>
              <a:ext uri="{FF2B5EF4-FFF2-40B4-BE49-F238E27FC236}">
                <a16:creationId xmlns:a16="http://schemas.microsoft.com/office/drawing/2014/main" id="{69F4196D-E0C4-95FD-FABC-4B5E3DCBE132}"/>
              </a:ext>
            </a:extLst>
          </p:cNvPr>
          <p:cNvSpPr txBox="1">
            <a:spLocks/>
          </p:cNvSpPr>
          <p:nvPr>
            <p:custDataLst>
              <p:tags r:id="rId12"/>
            </p:custDataLst>
          </p:nvPr>
        </p:nvSpPr>
        <p:spPr>
          <a:xfrm>
            <a:off x="5416828" y="1538453"/>
            <a:ext cx="5019259"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Redesigned process </a:t>
            </a:r>
            <a:r>
              <a:rPr lang="en-US" sz="1400"/>
              <a:t>to revolve around batch study principle</a:t>
            </a:r>
          </a:p>
        </p:txBody>
      </p:sp>
      <p:sp>
        <p:nvSpPr>
          <p:cNvPr id="97" name="TrackerNumBlue 97">
            <a:extLst>
              <a:ext uri="{FF2B5EF4-FFF2-40B4-BE49-F238E27FC236}">
                <a16:creationId xmlns:a16="http://schemas.microsoft.com/office/drawing/2014/main" id="{386F19AE-3709-D112-F072-C66DF716E1D3}"/>
              </a:ext>
            </a:extLst>
          </p:cNvPr>
          <p:cNvSpPr/>
          <p:nvPr>
            <p:custDataLst>
              <p:tags r:id="rId13"/>
            </p:custDataLst>
          </p:nvPr>
        </p:nvSpPr>
        <p:spPr>
          <a:xfrm>
            <a:off x="530883" y="1538453"/>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1</a:t>
            </a:r>
          </a:p>
        </p:txBody>
      </p:sp>
      <p:sp>
        <p:nvSpPr>
          <p:cNvPr id="116" name="TextBox 115">
            <a:extLst>
              <a:ext uri="{FF2B5EF4-FFF2-40B4-BE49-F238E27FC236}">
                <a16:creationId xmlns:a16="http://schemas.microsoft.com/office/drawing/2014/main" id="{AE62F677-D189-47BA-48AB-061B68CB8844}"/>
              </a:ext>
            </a:extLst>
          </p:cNvPr>
          <p:cNvSpPr txBox="1">
            <a:spLocks/>
          </p:cNvSpPr>
          <p:nvPr>
            <p:custDataLst>
              <p:tags r:id="rId14"/>
            </p:custDataLst>
          </p:nvPr>
        </p:nvSpPr>
        <p:spPr>
          <a:xfrm>
            <a:off x="10765090" y="1538453"/>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5, 8 </a:t>
            </a:r>
          </a:p>
        </p:txBody>
      </p:sp>
      <p:sp>
        <p:nvSpPr>
          <p:cNvPr id="49" name="TextBox 48">
            <a:extLst>
              <a:ext uri="{FF2B5EF4-FFF2-40B4-BE49-F238E27FC236}">
                <a16:creationId xmlns:a16="http://schemas.microsoft.com/office/drawing/2014/main" id="{EA4175A2-B261-5F9A-DBE7-AD551EC5DED7}"/>
              </a:ext>
            </a:extLst>
          </p:cNvPr>
          <p:cNvSpPr txBox="1">
            <a:spLocks/>
          </p:cNvSpPr>
          <p:nvPr>
            <p:custDataLst>
              <p:tags r:id="rId15"/>
            </p:custDataLst>
          </p:nvPr>
        </p:nvSpPr>
        <p:spPr>
          <a:xfrm>
            <a:off x="964964" y="2190746"/>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Coupling between load studies and transmission planning</a:t>
            </a:r>
          </a:p>
        </p:txBody>
      </p:sp>
      <p:sp>
        <p:nvSpPr>
          <p:cNvPr id="79" name="TextBox 78">
            <a:extLst>
              <a:ext uri="{FF2B5EF4-FFF2-40B4-BE49-F238E27FC236}">
                <a16:creationId xmlns:a16="http://schemas.microsoft.com/office/drawing/2014/main" id="{9146453C-4DB1-FF2A-A16E-44498E942F74}"/>
              </a:ext>
            </a:extLst>
          </p:cNvPr>
          <p:cNvSpPr txBox="1">
            <a:spLocks/>
          </p:cNvSpPr>
          <p:nvPr>
            <p:custDataLst>
              <p:tags r:id="rId16"/>
            </p:custDataLst>
          </p:nvPr>
        </p:nvSpPr>
        <p:spPr>
          <a:xfrm>
            <a:off x="5416828" y="2190746"/>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Developed a seamless integration plan </a:t>
            </a:r>
            <a:r>
              <a:rPr lang="en-US" sz="1400" dirty="0"/>
              <a:t>for new process within existing RTP/RPG procedures</a:t>
            </a:r>
          </a:p>
        </p:txBody>
      </p:sp>
      <p:sp>
        <p:nvSpPr>
          <p:cNvPr id="99" name="TrackerNumBlue 97">
            <a:extLst>
              <a:ext uri="{FF2B5EF4-FFF2-40B4-BE49-F238E27FC236}">
                <a16:creationId xmlns:a16="http://schemas.microsoft.com/office/drawing/2014/main" id="{E4D0881A-D280-198B-34EA-C9AFEE8E5C57}"/>
              </a:ext>
            </a:extLst>
          </p:cNvPr>
          <p:cNvSpPr/>
          <p:nvPr>
            <p:custDataLst>
              <p:tags r:id="rId17"/>
            </p:custDataLst>
          </p:nvPr>
        </p:nvSpPr>
        <p:spPr>
          <a:xfrm>
            <a:off x="530883" y="2190746"/>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2</a:t>
            </a:r>
          </a:p>
        </p:txBody>
      </p:sp>
      <p:sp>
        <p:nvSpPr>
          <p:cNvPr id="117" name="TextBox 116">
            <a:extLst>
              <a:ext uri="{FF2B5EF4-FFF2-40B4-BE49-F238E27FC236}">
                <a16:creationId xmlns:a16="http://schemas.microsoft.com/office/drawing/2014/main" id="{234118CC-87EE-BC35-9EF8-A8A565BE9FA1}"/>
              </a:ext>
            </a:extLst>
          </p:cNvPr>
          <p:cNvSpPr txBox="1">
            <a:spLocks/>
          </p:cNvSpPr>
          <p:nvPr>
            <p:custDataLst>
              <p:tags r:id="rId18"/>
            </p:custDataLst>
          </p:nvPr>
        </p:nvSpPr>
        <p:spPr>
          <a:xfrm>
            <a:off x="10765090" y="2205067"/>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9, 44-45</a:t>
            </a:r>
          </a:p>
        </p:txBody>
      </p:sp>
      <p:sp>
        <p:nvSpPr>
          <p:cNvPr id="55" name="TextBox 54">
            <a:extLst>
              <a:ext uri="{FF2B5EF4-FFF2-40B4-BE49-F238E27FC236}">
                <a16:creationId xmlns:a16="http://schemas.microsoft.com/office/drawing/2014/main" id="{4260C655-995F-600B-448C-60D514267559}"/>
              </a:ext>
            </a:extLst>
          </p:cNvPr>
          <p:cNvSpPr txBox="1">
            <a:spLocks/>
          </p:cNvSpPr>
          <p:nvPr>
            <p:custDataLst>
              <p:tags r:id="rId19"/>
            </p:custDataLst>
          </p:nvPr>
        </p:nvSpPr>
        <p:spPr>
          <a:xfrm>
            <a:off x="964964" y="3319042"/>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Transparency and status visibility across the process</a:t>
            </a:r>
          </a:p>
        </p:txBody>
      </p:sp>
      <p:sp>
        <p:nvSpPr>
          <p:cNvPr id="61" name="TextBox 60">
            <a:extLst>
              <a:ext uri="{FF2B5EF4-FFF2-40B4-BE49-F238E27FC236}">
                <a16:creationId xmlns:a16="http://schemas.microsoft.com/office/drawing/2014/main" id="{6D184124-A4A9-E41A-7EFC-BF41ECCD00B2}"/>
              </a:ext>
            </a:extLst>
          </p:cNvPr>
          <p:cNvSpPr txBox="1">
            <a:spLocks/>
          </p:cNvSpPr>
          <p:nvPr>
            <p:custDataLst>
              <p:tags r:id="rId20"/>
            </p:custDataLst>
          </p:nvPr>
        </p:nvSpPr>
        <p:spPr>
          <a:xfrm>
            <a:off x="964964" y="2843039"/>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Predictable timelines matter more than favorable outcomes</a:t>
            </a:r>
          </a:p>
        </p:txBody>
      </p:sp>
      <p:sp>
        <p:nvSpPr>
          <p:cNvPr id="81" name="TextBox 80">
            <a:extLst>
              <a:ext uri="{FF2B5EF4-FFF2-40B4-BE49-F238E27FC236}">
                <a16:creationId xmlns:a16="http://schemas.microsoft.com/office/drawing/2014/main" id="{59BF8584-00B7-D04A-9319-03874D315532}"/>
              </a:ext>
            </a:extLst>
          </p:cNvPr>
          <p:cNvSpPr txBox="1">
            <a:spLocks/>
          </p:cNvSpPr>
          <p:nvPr>
            <p:custDataLst>
              <p:tags r:id="rId21"/>
            </p:custDataLst>
          </p:nvPr>
        </p:nvSpPr>
        <p:spPr>
          <a:xfrm>
            <a:off x="5416828" y="2843039"/>
            <a:ext cx="5019259" cy="123110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Laid out an explicit steady state timeline, </a:t>
            </a:r>
            <a:r>
              <a:rPr lang="en-US" sz="1400" dirty="0"/>
              <a:t>by study step, from early 2027 through mid 2029 </a:t>
            </a:r>
          </a:p>
          <a:p>
            <a:pPr>
              <a:buNone/>
            </a:pPr>
            <a:r>
              <a:rPr lang="en-US" sz="1400" b="1" dirty="0"/>
              <a:t>Integrated stakeholder input </a:t>
            </a:r>
            <a:r>
              <a:rPr lang="en-US" sz="1400" dirty="0"/>
              <a:t>throughout redesign</a:t>
            </a:r>
          </a:p>
          <a:p>
            <a:pPr>
              <a:buNone/>
            </a:pPr>
            <a:r>
              <a:rPr lang="en-US" sz="1400" b="1" dirty="0"/>
              <a:t>Dashboard </a:t>
            </a:r>
            <a:r>
              <a:rPr lang="en-US" sz="1400" dirty="0"/>
              <a:t>to provide regular communications and status updates to ILLEs/TSPs </a:t>
            </a:r>
          </a:p>
        </p:txBody>
      </p:sp>
      <p:sp>
        <p:nvSpPr>
          <p:cNvPr id="100" name="TrackerNumBlue 97">
            <a:extLst>
              <a:ext uri="{FF2B5EF4-FFF2-40B4-BE49-F238E27FC236}">
                <a16:creationId xmlns:a16="http://schemas.microsoft.com/office/drawing/2014/main" id="{40F26A1B-B25B-B91F-33CE-A4608BFD3C96}"/>
              </a:ext>
            </a:extLst>
          </p:cNvPr>
          <p:cNvSpPr/>
          <p:nvPr>
            <p:custDataLst>
              <p:tags r:id="rId22"/>
            </p:custDataLst>
          </p:nvPr>
        </p:nvSpPr>
        <p:spPr>
          <a:xfrm>
            <a:off x="530883" y="2843039"/>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3</a:t>
            </a:r>
          </a:p>
        </p:txBody>
      </p:sp>
      <p:sp>
        <p:nvSpPr>
          <p:cNvPr id="118" name="TextBox 117">
            <a:extLst>
              <a:ext uri="{FF2B5EF4-FFF2-40B4-BE49-F238E27FC236}">
                <a16:creationId xmlns:a16="http://schemas.microsoft.com/office/drawing/2014/main" id="{F893B014-0B48-EA44-ABC3-E5A153392191}"/>
              </a:ext>
            </a:extLst>
          </p:cNvPr>
          <p:cNvSpPr txBox="1">
            <a:spLocks/>
          </p:cNvSpPr>
          <p:nvPr>
            <p:custDataLst>
              <p:tags r:id="rId23"/>
            </p:custDataLst>
          </p:nvPr>
        </p:nvSpPr>
        <p:spPr>
          <a:xfrm>
            <a:off x="10765090" y="2876768"/>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26-27</a:t>
            </a:r>
          </a:p>
        </p:txBody>
      </p:sp>
      <p:sp>
        <p:nvSpPr>
          <p:cNvPr id="57" name="TextBox 56">
            <a:extLst>
              <a:ext uri="{FF2B5EF4-FFF2-40B4-BE49-F238E27FC236}">
                <a16:creationId xmlns:a16="http://schemas.microsoft.com/office/drawing/2014/main" id="{1E617FE0-AC88-51E0-41F3-17693E6C9B80}"/>
              </a:ext>
            </a:extLst>
          </p:cNvPr>
          <p:cNvSpPr txBox="1">
            <a:spLocks/>
          </p:cNvSpPr>
          <p:nvPr>
            <p:custDataLst>
              <p:tags r:id="rId24"/>
            </p:custDataLst>
          </p:nvPr>
        </p:nvSpPr>
        <p:spPr>
          <a:xfrm>
            <a:off x="964964" y="4295551"/>
            <a:ext cx="4116083"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Acceptance of partial, ramped, or conditional load</a:t>
            </a:r>
          </a:p>
        </p:txBody>
      </p:sp>
      <p:sp>
        <p:nvSpPr>
          <p:cNvPr id="59" name="TextBox 58">
            <a:extLst>
              <a:ext uri="{FF2B5EF4-FFF2-40B4-BE49-F238E27FC236}">
                <a16:creationId xmlns:a16="http://schemas.microsoft.com/office/drawing/2014/main" id="{E7865554-B2DC-B70B-246B-E2915FC3C864}"/>
              </a:ext>
            </a:extLst>
          </p:cNvPr>
          <p:cNvSpPr txBox="1">
            <a:spLocks/>
          </p:cNvSpPr>
          <p:nvPr>
            <p:custDataLst>
              <p:tags r:id="rId25"/>
            </p:custDataLst>
          </p:nvPr>
        </p:nvSpPr>
        <p:spPr>
          <a:xfrm>
            <a:off x="964964" y="4625497"/>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High appetite for BYOG and CLR if treated appropriately</a:t>
            </a:r>
          </a:p>
        </p:txBody>
      </p:sp>
      <p:sp>
        <p:nvSpPr>
          <p:cNvPr id="82" name="TextBox 81">
            <a:extLst>
              <a:ext uri="{FF2B5EF4-FFF2-40B4-BE49-F238E27FC236}">
                <a16:creationId xmlns:a16="http://schemas.microsoft.com/office/drawing/2014/main" id="{54D928E5-488F-8FC5-A34A-ADBD20A10AAA}"/>
              </a:ext>
            </a:extLst>
          </p:cNvPr>
          <p:cNvSpPr txBox="1">
            <a:spLocks/>
          </p:cNvSpPr>
          <p:nvPr>
            <p:custDataLst>
              <p:tags r:id="rId26"/>
            </p:custDataLst>
          </p:nvPr>
        </p:nvSpPr>
        <p:spPr>
          <a:xfrm>
            <a:off x="5416828" y="4295551"/>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Developing new rules </a:t>
            </a:r>
            <a:r>
              <a:rPr lang="en-US" sz="1400"/>
              <a:t>to specifically address the unique needs and system-impacts of CLR and BYOG loads in batches 1+</a:t>
            </a:r>
          </a:p>
        </p:txBody>
      </p:sp>
      <p:sp>
        <p:nvSpPr>
          <p:cNvPr id="101" name="TrackerNumBlue 97">
            <a:extLst>
              <a:ext uri="{FF2B5EF4-FFF2-40B4-BE49-F238E27FC236}">
                <a16:creationId xmlns:a16="http://schemas.microsoft.com/office/drawing/2014/main" id="{8506DBA6-3BE5-1430-F80E-C481F5F6744C}"/>
              </a:ext>
            </a:extLst>
          </p:cNvPr>
          <p:cNvSpPr/>
          <p:nvPr>
            <p:custDataLst>
              <p:tags r:id="rId27"/>
            </p:custDataLst>
          </p:nvPr>
        </p:nvSpPr>
        <p:spPr>
          <a:xfrm>
            <a:off x="530883" y="4295551"/>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4</a:t>
            </a:r>
          </a:p>
        </p:txBody>
      </p:sp>
      <p:sp>
        <p:nvSpPr>
          <p:cNvPr id="119" name="TextBox 118">
            <a:extLst>
              <a:ext uri="{FF2B5EF4-FFF2-40B4-BE49-F238E27FC236}">
                <a16:creationId xmlns:a16="http://schemas.microsoft.com/office/drawing/2014/main" id="{5043C6DA-7CC7-E5B3-4858-AB6FFF3FCC43}"/>
              </a:ext>
            </a:extLst>
          </p:cNvPr>
          <p:cNvSpPr txBox="1">
            <a:spLocks/>
          </p:cNvSpPr>
          <p:nvPr>
            <p:custDataLst>
              <p:tags r:id="rId28"/>
            </p:custDataLst>
          </p:nvPr>
        </p:nvSpPr>
        <p:spPr>
          <a:xfrm>
            <a:off x="10765090" y="4295551"/>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38-41</a:t>
            </a:r>
          </a:p>
        </p:txBody>
      </p:sp>
      <p:sp>
        <p:nvSpPr>
          <p:cNvPr id="51" name="TextBox 50">
            <a:extLst>
              <a:ext uri="{FF2B5EF4-FFF2-40B4-BE49-F238E27FC236}">
                <a16:creationId xmlns:a16="http://schemas.microsoft.com/office/drawing/2014/main" id="{2F924206-8B01-EB7D-09FA-385E3CD50D68}"/>
              </a:ext>
            </a:extLst>
          </p:cNvPr>
          <p:cNvSpPr txBox="1">
            <a:spLocks/>
          </p:cNvSpPr>
          <p:nvPr>
            <p:custDataLst>
              <p:tags r:id="rId29"/>
            </p:custDataLst>
          </p:nvPr>
        </p:nvSpPr>
        <p:spPr>
          <a:xfrm>
            <a:off x="964964" y="5277790"/>
            <a:ext cx="4116083"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Screening and commitment to filter speculative load</a:t>
            </a:r>
          </a:p>
        </p:txBody>
      </p:sp>
      <p:sp>
        <p:nvSpPr>
          <p:cNvPr id="102" name="TrackerNumBlue 97">
            <a:extLst>
              <a:ext uri="{FF2B5EF4-FFF2-40B4-BE49-F238E27FC236}">
                <a16:creationId xmlns:a16="http://schemas.microsoft.com/office/drawing/2014/main" id="{5DE98D45-9D6B-16E3-8C98-56EEFC295AC3}"/>
              </a:ext>
            </a:extLst>
          </p:cNvPr>
          <p:cNvSpPr/>
          <p:nvPr>
            <p:custDataLst>
              <p:tags r:id="rId30"/>
            </p:custDataLst>
          </p:nvPr>
        </p:nvSpPr>
        <p:spPr>
          <a:xfrm>
            <a:off x="530883" y="5277790"/>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5</a:t>
            </a:r>
          </a:p>
        </p:txBody>
      </p:sp>
      <p:sp>
        <p:nvSpPr>
          <p:cNvPr id="120" name="TextBox 119">
            <a:extLst>
              <a:ext uri="{FF2B5EF4-FFF2-40B4-BE49-F238E27FC236}">
                <a16:creationId xmlns:a16="http://schemas.microsoft.com/office/drawing/2014/main" id="{A9A02FDC-8863-8446-68D8-C1C1D85EF46A}"/>
              </a:ext>
            </a:extLst>
          </p:cNvPr>
          <p:cNvSpPr txBox="1">
            <a:spLocks/>
          </p:cNvSpPr>
          <p:nvPr>
            <p:custDataLst>
              <p:tags r:id="rId31"/>
            </p:custDataLst>
          </p:nvPr>
        </p:nvSpPr>
        <p:spPr>
          <a:xfrm>
            <a:off x="10765090" y="5277790"/>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15-24</a:t>
            </a:r>
          </a:p>
        </p:txBody>
      </p:sp>
      <p:sp>
        <p:nvSpPr>
          <p:cNvPr id="63" name="TextBox 62">
            <a:extLst>
              <a:ext uri="{FF2B5EF4-FFF2-40B4-BE49-F238E27FC236}">
                <a16:creationId xmlns:a16="http://schemas.microsoft.com/office/drawing/2014/main" id="{35406F3E-05DA-77CF-50A6-F9FDB247810F}"/>
              </a:ext>
            </a:extLst>
          </p:cNvPr>
          <p:cNvSpPr txBox="1">
            <a:spLocks/>
          </p:cNvSpPr>
          <p:nvPr>
            <p:custDataLst>
              <p:tags r:id="rId32"/>
            </p:custDataLst>
          </p:nvPr>
        </p:nvSpPr>
        <p:spPr>
          <a:xfrm>
            <a:off x="964964" y="5930083"/>
            <a:ext cx="4116083"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Fragmented ownership before ERCOT involvement</a:t>
            </a:r>
          </a:p>
        </p:txBody>
      </p:sp>
      <p:sp>
        <p:nvSpPr>
          <p:cNvPr id="95" name="TextBox 94">
            <a:extLst>
              <a:ext uri="{FF2B5EF4-FFF2-40B4-BE49-F238E27FC236}">
                <a16:creationId xmlns:a16="http://schemas.microsoft.com/office/drawing/2014/main" id="{AFD8EEFE-E42A-D3C8-B1D6-453362C128D7}"/>
              </a:ext>
            </a:extLst>
          </p:cNvPr>
          <p:cNvSpPr txBox="1">
            <a:spLocks/>
          </p:cNvSpPr>
          <p:nvPr>
            <p:custDataLst>
              <p:tags r:id="rId33"/>
            </p:custDataLst>
          </p:nvPr>
        </p:nvSpPr>
        <p:spPr>
          <a:xfrm>
            <a:off x="5416828" y="5930083"/>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Defined a clear end-to-end flow </a:t>
            </a:r>
            <a:r>
              <a:rPr lang="en-US" sz="1400"/>
              <a:t>with named responsibilities and time horizons for ILLEs, TSPs, and ERCOT</a:t>
            </a:r>
          </a:p>
        </p:txBody>
      </p:sp>
      <p:sp>
        <p:nvSpPr>
          <p:cNvPr id="103" name="TrackerNumBlue 97">
            <a:extLst>
              <a:ext uri="{FF2B5EF4-FFF2-40B4-BE49-F238E27FC236}">
                <a16:creationId xmlns:a16="http://schemas.microsoft.com/office/drawing/2014/main" id="{FB5F47D6-F129-2261-F92E-20B4245D594C}"/>
              </a:ext>
            </a:extLst>
          </p:cNvPr>
          <p:cNvSpPr/>
          <p:nvPr>
            <p:custDataLst>
              <p:tags r:id="rId34"/>
            </p:custDataLst>
          </p:nvPr>
        </p:nvSpPr>
        <p:spPr>
          <a:xfrm>
            <a:off x="530883" y="5930083"/>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6</a:t>
            </a:r>
          </a:p>
        </p:txBody>
      </p:sp>
      <p:sp>
        <p:nvSpPr>
          <p:cNvPr id="121" name="TextBox 120">
            <a:extLst>
              <a:ext uri="{FF2B5EF4-FFF2-40B4-BE49-F238E27FC236}">
                <a16:creationId xmlns:a16="http://schemas.microsoft.com/office/drawing/2014/main" id="{AABDCC8C-4FEF-4A4F-6A55-09AACA80D2B5}"/>
              </a:ext>
            </a:extLst>
          </p:cNvPr>
          <p:cNvSpPr txBox="1">
            <a:spLocks/>
          </p:cNvSpPr>
          <p:nvPr>
            <p:custDataLst>
              <p:tags r:id="rId35"/>
            </p:custDataLst>
          </p:nvPr>
        </p:nvSpPr>
        <p:spPr>
          <a:xfrm>
            <a:off x="10765090" y="5930083"/>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30-33</a:t>
            </a:r>
          </a:p>
        </p:txBody>
      </p:sp>
      <p:sp>
        <p:nvSpPr>
          <p:cNvPr id="3" name="Rectangle 2">
            <a:extLst>
              <a:ext uri="{FF2B5EF4-FFF2-40B4-BE49-F238E27FC236}">
                <a16:creationId xmlns:a16="http://schemas.microsoft.com/office/drawing/2014/main" id="{ADE5637E-519F-1084-6A41-9BA8ACC9C776}"/>
              </a:ext>
            </a:extLst>
          </p:cNvPr>
          <p:cNvSpPr/>
          <p:nvPr/>
        </p:nvSpPr>
        <p:spPr>
          <a:xfrm>
            <a:off x="4805681" y="0"/>
            <a:ext cx="7386319"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2FC6E-26D4-A95F-8258-F1522810C6D3}"/>
              </a:ext>
            </a:extLst>
          </p:cNvPr>
          <p:cNvSpPr>
            <a:spLocks noGrp="1"/>
          </p:cNvSpPr>
          <p:nvPr>
            <p:ph type="title"/>
          </p:nvPr>
        </p:nvSpPr>
        <p:spPr>
          <a:xfrm>
            <a:off x="508000" y="243682"/>
            <a:ext cx="8683134" cy="518318"/>
          </a:xfrm>
        </p:spPr>
        <p:txBody>
          <a:bodyPr vert="horz"/>
          <a:lstStyle/>
          <a:p>
            <a:r>
              <a:rPr lang="en-US"/>
              <a:t>Integration of stakeholder insights into process redesign</a:t>
            </a:r>
          </a:p>
        </p:txBody>
      </p:sp>
      <p:sp>
        <p:nvSpPr>
          <p:cNvPr id="6" name="TextBox 5">
            <a:extLst>
              <a:ext uri="{FF2B5EF4-FFF2-40B4-BE49-F238E27FC236}">
                <a16:creationId xmlns:a16="http://schemas.microsoft.com/office/drawing/2014/main" id="{6245AFA6-DA36-5958-7CF4-8B9C8A3736CD}"/>
              </a:ext>
            </a:extLst>
          </p:cNvPr>
          <p:cNvSpPr txBox="1">
            <a:spLocks/>
          </p:cNvSpPr>
          <p:nvPr>
            <p:custDataLst>
              <p:tags r:id="rId36"/>
            </p:custDataLst>
          </p:nvPr>
        </p:nvSpPr>
        <p:spPr>
          <a:xfrm>
            <a:off x="5416828" y="5277790"/>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Relied on guidance provided in proposed PUCT rules in Projects 58480 and 58481</a:t>
            </a:r>
            <a:r>
              <a:rPr lang="en-US" sz="1400" dirty="0"/>
              <a:t>, where possible</a:t>
            </a:r>
          </a:p>
        </p:txBody>
      </p:sp>
    </p:spTree>
    <p:extLst>
      <p:ext uri="{BB962C8B-B14F-4D97-AF65-F5344CB8AC3E}">
        <p14:creationId xmlns:p14="http://schemas.microsoft.com/office/powerpoint/2010/main" val="397813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1D260-EA7E-3D8C-EED7-9CEF55744BC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6E85542-3E42-89C3-7D2C-C5899F3C571F}"/>
              </a:ext>
            </a:extLst>
          </p:cNvPr>
          <p:cNvGraphicFramePr>
            <a:graphicFrameLocks noChangeAspect="1"/>
          </p:cNvGraphicFramePr>
          <p:nvPr>
            <p:custDataLst>
              <p:tags r:id="rId1"/>
            </p:custDataLst>
            <p:extLst>
              <p:ext uri="{D42A27DB-BD31-4B8C-83A1-F6EECF244321}">
                <p14:modId xmlns:p14="http://schemas.microsoft.com/office/powerpoint/2010/main" val="1698850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7" name="think-cell data - do not delete" hidden="1">
                        <a:extLst>
                          <a:ext uri="{FF2B5EF4-FFF2-40B4-BE49-F238E27FC236}">
                            <a16:creationId xmlns:a16="http://schemas.microsoft.com/office/drawing/2014/main" id="{E6E85542-3E42-89C3-7D2C-C5899F3C571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09F8108-6C98-9587-F6E8-735C0403563C}"/>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4" name="Slide Number Placeholder 5">
            <a:extLst>
              <a:ext uri="{FF2B5EF4-FFF2-40B4-BE49-F238E27FC236}">
                <a16:creationId xmlns:a16="http://schemas.microsoft.com/office/drawing/2014/main" id="{32822CF0-AF27-D913-3C69-01DFBB9C838B}"/>
              </a:ext>
            </a:extLst>
          </p:cNvPr>
          <p:cNvSpPr>
            <a:spLocks noGrp="1"/>
          </p:cNvSpPr>
          <p:nvPr>
            <p:ph type="sldNum" sz="quarter" idx="4"/>
          </p:nvPr>
        </p:nvSpPr>
        <p:spPr/>
        <p:txBody>
          <a:bodyPr/>
          <a:lstStyle/>
          <a:p>
            <a:fld id="{1D93BD3E-1E9A-4970-A6F7-E7AC52762E0C}" type="slidenum">
              <a:rPr lang="en-US" smtClean="0"/>
              <a:pPr/>
              <a:t>7</a:t>
            </a:fld>
            <a:endParaRPr lang="en-US"/>
          </a:p>
        </p:txBody>
      </p:sp>
      <p:sp>
        <p:nvSpPr>
          <p:cNvPr id="9" name="Rectangle 8">
            <a:hlinkClick r:id="rId11" action="ppaction://hlinksldjump"/>
            <a:extLst>
              <a:ext uri="{FF2B5EF4-FFF2-40B4-BE49-F238E27FC236}">
                <a16:creationId xmlns:a16="http://schemas.microsoft.com/office/drawing/2014/main" id="{90C00924-6002-98B3-C47A-F11BF5A85F58}"/>
              </a:ext>
            </a:extLst>
          </p:cNvPr>
          <p:cNvSpPr/>
          <p:nvPr>
            <p:custDataLst>
              <p:tags r:id="rId2"/>
            </p:custDataLst>
          </p:nvPr>
        </p:nvSpPr>
        <p:spPr bwMode="auto">
          <a:xfrm>
            <a:off x="3978275" y="2055813"/>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ltLang="en-US">
                <a:solidFill>
                  <a:schemeClr val="tx1"/>
                </a:solidFill>
                <a:effectLst/>
              </a:rPr>
              <a:t>Introduction and context</a:t>
            </a:r>
            <a:endParaRPr lang="en-US">
              <a:solidFill>
                <a:schemeClr val="tx1"/>
              </a:solidFill>
            </a:endParaRPr>
          </a:p>
        </p:txBody>
      </p:sp>
      <p:sp>
        <p:nvSpPr>
          <p:cNvPr id="11" name="Rectangle 10">
            <a:extLst>
              <a:ext uri="{FF2B5EF4-FFF2-40B4-BE49-F238E27FC236}">
                <a16:creationId xmlns:a16="http://schemas.microsoft.com/office/drawing/2014/main" id="{9FF8E881-80AF-6412-B52A-0C69F0F9E938}"/>
              </a:ext>
            </a:extLst>
          </p:cNvPr>
          <p:cNvSpPr/>
          <p:nvPr>
            <p:custDataLst>
              <p:tags r:id="rId3"/>
            </p:custDataLst>
          </p:nvPr>
        </p:nvSpPr>
        <p:spPr bwMode="auto">
          <a:xfrm>
            <a:off x="3978275" y="2514600"/>
            <a:ext cx="4235450" cy="457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ltLang="en-US" b="1">
                <a:solidFill>
                  <a:schemeClr val="tx1"/>
                </a:solidFill>
                <a:effectLst/>
              </a:rPr>
              <a:t>Future batch process flow</a:t>
            </a:r>
            <a:endParaRPr lang="en-US" b="1">
              <a:solidFill>
                <a:schemeClr val="tx1"/>
              </a:solidFill>
            </a:endParaRPr>
          </a:p>
        </p:txBody>
      </p:sp>
      <p:sp>
        <p:nvSpPr>
          <p:cNvPr id="5" name="Rectangle 4">
            <a:hlinkClick r:id="rId12" action="ppaction://hlinksldjump"/>
            <a:extLst>
              <a:ext uri="{FF2B5EF4-FFF2-40B4-BE49-F238E27FC236}">
                <a16:creationId xmlns:a16="http://schemas.microsoft.com/office/drawing/2014/main" id="{9DC81E31-380E-8F49-DC1F-D7E4C00B8744}"/>
              </a:ext>
            </a:extLst>
          </p:cNvPr>
          <p:cNvSpPr/>
          <p:nvPr>
            <p:custDataLst>
              <p:tags r:id="rId4"/>
            </p:custDataLst>
          </p:nvPr>
        </p:nvSpPr>
        <p:spPr bwMode="auto">
          <a:xfrm>
            <a:off x="3978275" y="29718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rPr>
              <a:t>Transitional process (Batch Zero)</a:t>
            </a:r>
          </a:p>
        </p:txBody>
      </p:sp>
      <p:sp>
        <p:nvSpPr>
          <p:cNvPr id="14" name="Rectangle 13">
            <a:hlinkClick r:id="rId13" action="ppaction://hlinksldjump"/>
            <a:extLst>
              <a:ext uri="{FF2B5EF4-FFF2-40B4-BE49-F238E27FC236}">
                <a16:creationId xmlns:a16="http://schemas.microsoft.com/office/drawing/2014/main" id="{BE71A019-42D2-E705-2B04-A1AE4B75CDFE}"/>
              </a:ext>
            </a:extLst>
          </p:cNvPr>
          <p:cNvSpPr/>
          <p:nvPr>
            <p:custDataLst>
              <p:tags r:id="rId5"/>
            </p:custDataLst>
          </p:nvPr>
        </p:nvSpPr>
        <p:spPr bwMode="auto">
          <a:xfrm>
            <a:off x="3978275" y="34290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Anticipated timeline</a:t>
            </a:r>
          </a:p>
        </p:txBody>
      </p:sp>
      <p:sp>
        <p:nvSpPr>
          <p:cNvPr id="15" name="Rectangle 14">
            <a:hlinkClick r:id="rId14" action="ppaction://hlinksldjump"/>
            <a:extLst>
              <a:ext uri="{FF2B5EF4-FFF2-40B4-BE49-F238E27FC236}">
                <a16:creationId xmlns:a16="http://schemas.microsoft.com/office/drawing/2014/main" id="{C89E2C05-1D93-78CB-842C-4DAEDE6368FA}"/>
              </a:ext>
            </a:extLst>
          </p:cNvPr>
          <p:cNvSpPr/>
          <p:nvPr>
            <p:custDataLst>
              <p:tags r:id="rId6"/>
            </p:custDataLst>
          </p:nvPr>
        </p:nvSpPr>
        <p:spPr bwMode="auto">
          <a:xfrm>
            <a:off x="3978275" y="3886200"/>
            <a:ext cx="423545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Other key considerations</a:t>
            </a:r>
          </a:p>
        </p:txBody>
      </p:sp>
      <p:sp>
        <p:nvSpPr>
          <p:cNvPr id="16" name="Rectangle 15">
            <a:hlinkClick r:id="rId15" action="ppaction://hlinksldjump"/>
            <a:extLst>
              <a:ext uri="{FF2B5EF4-FFF2-40B4-BE49-F238E27FC236}">
                <a16:creationId xmlns:a16="http://schemas.microsoft.com/office/drawing/2014/main" id="{AFE26534-F495-9D9B-987D-2A36451428E8}"/>
              </a:ext>
            </a:extLst>
          </p:cNvPr>
          <p:cNvSpPr/>
          <p:nvPr>
            <p:custDataLst>
              <p:tags r:id="rId7"/>
            </p:custDataLst>
          </p:nvPr>
        </p:nvSpPr>
        <p:spPr bwMode="auto">
          <a:xfrm>
            <a:off x="3978275" y="4343400"/>
            <a:ext cx="4235450" cy="4587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2075" rtlCol="0" anchor="ctr"/>
          <a:lstStyle/>
          <a:p>
            <a:pPr>
              <a:spcBef>
                <a:spcPct val="0"/>
              </a:spcBef>
              <a:spcAft>
                <a:spcPct val="0"/>
              </a:spcAft>
            </a:pPr>
            <a:r>
              <a:rPr lang="en-US">
                <a:solidFill>
                  <a:schemeClr val="tx1"/>
                </a:solidFill>
              </a:rPr>
              <a:t>Next steps</a:t>
            </a:r>
          </a:p>
        </p:txBody>
      </p:sp>
    </p:spTree>
    <p:extLst>
      <p:ext uri="{BB962C8B-B14F-4D97-AF65-F5344CB8AC3E}">
        <p14:creationId xmlns:p14="http://schemas.microsoft.com/office/powerpoint/2010/main" val="129183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3D41B-8132-69C8-AED3-E1F9B33555A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D3E13F6-2565-B252-D207-BA74320868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4" imgH="403" progId="TCLayout.ActiveDocument.1">
                  <p:embed/>
                </p:oleObj>
              </mc:Choice>
              <mc:Fallback>
                <p:oleObj name="think-cell Slide" r:id="rId23" imgW="404" imgH="403" progId="TCLayout.ActiveDocument.1">
                  <p:embed/>
                  <p:pic>
                    <p:nvPicPr>
                      <p:cNvPr id="7" name="think-cell data - do not delete" hidden="1">
                        <a:extLst>
                          <a:ext uri="{FF2B5EF4-FFF2-40B4-BE49-F238E27FC236}">
                            <a16:creationId xmlns:a16="http://schemas.microsoft.com/office/drawing/2014/main" id="{0D3E13F6-2565-B252-D207-BA7432086837}"/>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2C4FC9-6ADD-65F7-949D-FAA30210673A}"/>
              </a:ext>
            </a:extLst>
          </p:cNvPr>
          <p:cNvSpPr>
            <a:spLocks noGrp="1"/>
          </p:cNvSpPr>
          <p:nvPr>
            <p:ph type="title"/>
          </p:nvPr>
        </p:nvSpPr>
        <p:spPr/>
        <p:txBody>
          <a:bodyPr vert="horz"/>
          <a:lstStyle/>
          <a:p>
            <a:r>
              <a:rPr lang="en-US" sz="2500" dirty="0"/>
              <a:t>Preliminary batch study process overview</a:t>
            </a:r>
          </a:p>
        </p:txBody>
      </p:sp>
      <p:sp>
        <p:nvSpPr>
          <p:cNvPr id="4" name="Slide Number Placeholder 5">
            <a:extLst>
              <a:ext uri="{FF2B5EF4-FFF2-40B4-BE49-F238E27FC236}">
                <a16:creationId xmlns:a16="http://schemas.microsoft.com/office/drawing/2014/main" id="{9F26F166-4B71-430F-E962-E354630C0DBF}"/>
              </a:ext>
            </a:extLst>
          </p:cNvPr>
          <p:cNvSpPr>
            <a:spLocks noGrp="1"/>
          </p:cNvSpPr>
          <p:nvPr>
            <p:ph type="sldNum" sz="quarter" idx="4"/>
          </p:nvPr>
        </p:nvSpPr>
        <p:spPr/>
        <p:txBody>
          <a:bodyPr/>
          <a:lstStyle/>
          <a:p>
            <a:fld id="{1D93BD3E-1E9A-4970-A6F7-E7AC52762E0C}" type="slidenum">
              <a:rPr lang="en-US" smtClean="0"/>
              <a:pPr/>
              <a:t>8</a:t>
            </a:fld>
            <a:endParaRPr lang="en-US"/>
          </a:p>
        </p:txBody>
      </p:sp>
      <p:cxnSp>
        <p:nvCxnSpPr>
          <p:cNvPr id="3" name="Straight Connector 2">
            <a:extLst>
              <a:ext uri="{FF2B5EF4-FFF2-40B4-BE49-F238E27FC236}">
                <a16:creationId xmlns:a16="http://schemas.microsoft.com/office/drawing/2014/main" id="{C922962C-D343-1317-A789-EDB315C85491}"/>
              </a:ext>
            </a:extLst>
          </p:cNvPr>
          <p:cNvCxnSpPr>
            <a:cxnSpLocks/>
          </p:cNvCxnSpPr>
          <p:nvPr/>
        </p:nvCxnSpPr>
        <p:spPr>
          <a:xfrm>
            <a:off x="4158398" y="2982191"/>
            <a:ext cx="0" cy="3245353"/>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BF2728F-A19E-6519-6340-455EDCD57863}"/>
              </a:ext>
            </a:extLst>
          </p:cNvPr>
          <p:cNvCxnSpPr>
            <a:cxnSpLocks/>
          </p:cNvCxnSpPr>
          <p:nvPr/>
        </p:nvCxnSpPr>
        <p:spPr>
          <a:xfrm>
            <a:off x="7635340" y="2982191"/>
            <a:ext cx="0" cy="3245353"/>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045A9F1-FA69-7CBD-EB48-5D850C2F99FD}"/>
              </a:ext>
            </a:extLst>
          </p:cNvPr>
          <p:cNvGrpSpPr/>
          <p:nvPr/>
        </p:nvGrpSpPr>
        <p:grpSpPr>
          <a:xfrm>
            <a:off x="9893219" y="514804"/>
            <a:ext cx="1744034" cy="153888"/>
            <a:chOff x="9396985" y="1191942"/>
            <a:chExt cx="1744034" cy="153888"/>
          </a:xfrm>
        </p:grpSpPr>
        <p:sp>
          <p:nvSpPr>
            <p:cNvPr id="9" name="Rectangle 8">
              <a:extLst>
                <a:ext uri="{FF2B5EF4-FFF2-40B4-BE49-F238E27FC236}">
                  <a16:creationId xmlns:a16="http://schemas.microsoft.com/office/drawing/2014/main" id="{CCF2D608-D858-A3DC-FECE-DC15E9CCC90B}"/>
                </a:ext>
              </a:extLst>
            </p:cNvPr>
            <p:cNvSpPr>
              <a:spLocks/>
            </p:cNvSpPr>
            <p:nvPr/>
          </p:nvSpPr>
          <p:spPr>
            <a:xfrm>
              <a:off x="9396985" y="1191942"/>
              <a:ext cx="204216" cy="146492"/>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10" name="TextBox 9">
              <a:extLst>
                <a:ext uri="{FF2B5EF4-FFF2-40B4-BE49-F238E27FC236}">
                  <a16:creationId xmlns:a16="http://schemas.microsoft.com/office/drawing/2014/main" id="{8C467655-E180-90DC-6AC3-0915B45B5705}"/>
                </a:ext>
              </a:extLst>
            </p:cNvPr>
            <p:cNvSpPr txBox="1"/>
            <p:nvPr/>
          </p:nvSpPr>
          <p:spPr>
            <a:xfrm>
              <a:off x="9693257" y="1191942"/>
              <a:ext cx="144776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Developer / TSP action</a:t>
              </a:r>
            </a:p>
          </p:txBody>
        </p:sp>
      </p:grpSp>
      <p:sp>
        <p:nvSpPr>
          <p:cNvPr id="11" name="Rectangle 10">
            <a:extLst>
              <a:ext uri="{FF2B5EF4-FFF2-40B4-BE49-F238E27FC236}">
                <a16:creationId xmlns:a16="http://schemas.microsoft.com/office/drawing/2014/main" id="{8255D685-97E1-CF57-B696-60246AB41063}"/>
              </a:ext>
            </a:extLst>
          </p:cNvPr>
          <p:cNvSpPr>
            <a:spLocks/>
          </p:cNvSpPr>
          <p:nvPr/>
        </p:nvSpPr>
        <p:spPr>
          <a:xfrm>
            <a:off x="8143082" y="514805"/>
            <a:ext cx="204216" cy="146492"/>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12" name="TextBox 11">
            <a:extLst>
              <a:ext uri="{FF2B5EF4-FFF2-40B4-BE49-F238E27FC236}">
                <a16:creationId xmlns:a16="http://schemas.microsoft.com/office/drawing/2014/main" id="{9FD3A4DE-2269-F399-8942-2E2E0A17A0EE}"/>
              </a:ext>
            </a:extLst>
          </p:cNvPr>
          <p:cNvSpPr txBox="1"/>
          <p:nvPr/>
        </p:nvSpPr>
        <p:spPr>
          <a:xfrm>
            <a:off x="8439355" y="514804"/>
            <a:ext cx="144777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ERCOT batch process</a:t>
            </a:r>
          </a:p>
        </p:txBody>
      </p:sp>
      <p:grpSp>
        <p:nvGrpSpPr>
          <p:cNvPr id="13" name="Group 12">
            <a:extLst>
              <a:ext uri="{FF2B5EF4-FFF2-40B4-BE49-F238E27FC236}">
                <a16:creationId xmlns:a16="http://schemas.microsoft.com/office/drawing/2014/main" id="{7EC7E671-FDFD-DD85-541C-CA5FCDAA8B7A}"/>
              </a:ext>
            </a:extLst>
          </p:cNvPr>
          <p:cNvGrpSpPr/>
          <p:nvPr/>
        </p:nvGrpSpPr>
        <p:grpSpPr>
          <a:xfrm>
            <a:off x="8143082" y="709569"/>
            <a:ext cx="1744045" cy="153888"/>
            <a:chOff x="9396985" y="1191941"/>
            <a:chExt cx="1744045" cy="153888"/>
          </a:xfrm>
        </p:grpSpPr>
        <p:sp>
          <p:nvSpPr>
            <p:cNvPr id="14" name="Rectangle 13">
              <a:extLst>
                <a:ext uri="{FF2B5EF4-FFF2-40B4-BE49-F238E27FC236}">
                  <a16:creationId xmlns:a16="http://schemas.microsoft.com/office/drawing/2014/main" id="{82FFAD63-DBD1-9939-C535-8B6535A11E95}"/>
                </a:ext>
              </a:extLst>
            </p:cNvPr>
            <p:cNvSpPr>
              <a:spLocks/>
            </p:cNvSpPr>
            <p:nvPr/>
          </p:nvSpPr>
          <p:spPr>
            <a:xfrm>
              <a:off x="9396985" y="1191942"/>
              <a:ext cx="204216" cy="146492"/>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15" name="TextBox 14">
              <a:extLst>
                <a:ext uri="{FF2B5EF4-FFF2-40B4-BE49-F238E27FC236}">
                  <a16:creationId xmlns:a16="http://schemas.microsoft.com/office/drawing/2014/main" id="{B1FEC59C-6232-F6CA-A791-D97A142BF7A3}"/>
                </a:ext>
              </a:extLst>
            </p:cNvPr>
            <p:cNvSpPr txBox="1"/>
            <p:nvPr/>
          </p:nvSpPr>
          <p:spPr>
            <a:xfrm>
              <a:off x="9693258" y="1191941"/>
              <a:ext cx="144777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Other ERCOT action</a:t>
              </a:r>
            </a:p>
          </p:txBody>
        </p:sp>
      </p:grpSp>
      <p:grpSp>
        <p:nvGrpSpPr>
          <p:cNvPr id="16" name="Group 15">
            <a:extLst>
              <a:ext uri="{FF2B5EF4-FFF2-40B4-BE49-F238E27FC236}">
                <a16:creationId xmlns:a16="http://schemas.microsoft.com/office/drawing/2014/main" id="{48AA44E6-7B20-7C84-3C06-128E7A6C72E6}"/>
              </a:ext>
            </a:extLst>
          </p:cNvPr>
          <p:cNvGrpSpPr/>
          <p:nvPr/>
        </p:nvGrpSpPr>
        <p:grpSpPr>
          <a:xfrm>
            <a:off x="9893219" y="708103"/>
            <a:ext cx="1491957" cy="153888"/>
            <a:chOff x="9396985" y="1191942"/>
            <a:chExt cx="1491957" cy="153888"/>
          </a:xfrm>
        </p:grpSpPr>
        <p:sp>
          <p:nvSpPr>
            <p:cNvPr id="17" name="Rectangle 16">
              <a:extLst>
                <a:ext uri="{FF2B5EF4-FFF2-40B4-BE49-F238E27FC236}">
                  <a16:creationId xmlns:a16="http://schemas.microsoft.com/office/drawing/2014/main" id="{BEFAD9EE-9567-5072-73B3-17AF97DF12A8}"/>
                </a:ext>
              </a:extLst>
            </p:cNvPr>
            <p:cNvSpPr>
              <a:spLocks/>
            </p:cNvSpPr>
            <p:nvPr/>
          </p:nvSpPr>
          <p:spPr>
            <a:xfrm>
              <a:off x="9396985" y="1191942"/>
              <a:ext cx="204216" cy="146492"/>
            </a:xfrm>
            <a:prstGeom prst="rect">
              <a:avLst/>
            </a:prstGeom>
            <a:solidFill>
              <a:srgbClr val="14B8AB"/>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18" name="TextBox 17">
              <a:extLst>
                <a:ext uri="{FF2B5EF4-FFF2-40B4-BE49-F238E27FC236}">
                  <a16:creationId xmlns:a16="http://schemas.microsoft.com/office/drawing/2014/main" id="{A3C8F579-4FD3-1424-0EB1-403EB3FF1C92}"/>
                </a:ext>
              </a:extLst>
            </p:cNvPr>
            <p:cNvSpPr txBox="1"/>
            <p:nvPr/>
          </p:nvSpPr>
          <p:spPr>
            <a:xfrm>
              <a:off x="9693257" y="1191942"/>
              <a:ext cx="1195685"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RPG</a:t>
              </a:r>
            </a:p>
          </p:txBody>
        </p:sp>
      </p:grpSp>
      <p:pic>
        <p:nvPicPr>
          <p:cNvPr id="19" name="CustomIcon">
            <a:extLst>
              <a:ext uri="{FF2B5EF4-FFF2-40B4-BE49-F238E27FC236}">
                <a16:creationId xmlns:a16="http://schemas.microsoft.com/office/drawing/2014/main" id="{5FDB1DAF-9BA5-F9D5-8CC9-43D5436A6242}"/>
              </a:ext>
            </a:extLst>
          </p:cNvPr>
          <p:cNvPicPr>
            <a:picLocks noChangeAspect="1"/>
          </p:cNvPicPr>
          <p:nvPr>
            <p:custDataLst>
              <p:tags r:id="rId2"/>
            </p:custDataLst>
          </p:nvPr>
        </p:nvPicPr>
        <p:blipFill>
          <a:blip r:embed="rId25">
            <a:extLst>
              <a:ext uri="{96DAC541-7B7A-43D3-8B79-37D633B846F1}">
                <asvg:svgBlip xmlns:asvg="http://schemas.microsoft.com/office/drawing/2016/SVG/main" r:embed="rId26"/>
              </a:ext>
            </a:extLst>
          </a:blip>
          <a:stretch>
            <a:fillRect/>
          </a:stretch>
        </p:blipFill>
        <p:spPr>
          <a:xfrm>
            <a:off x="8142447" y="274914"/>
            <a:ext cx="194238" cy="194238"/>
          </a:xfrm>
          <a:prstGeom prst="rect">
            <a:avLst/>
          </a:prstGeom>
        </p:spPr>
      </p:pic>
      <p:sp>
        <p:nvSpPr>
          <p:cNvPr id="20" name="TextBox 19">
            <a:extLst>
              <a:ext uri="{FF2B5EF4-FFF2-40B4-BE49-F238E27FC236}">
                <a16:creationId xmlns:a16="http://schemas.microsoft.com/office/drawing/2014/main" id="{FAEE652B-1A94-F3E6-180C-0816374A2E1E}"/>
              </a:ext>
            </a:extLst>
          </p:cNvPr>
          <p:cNvSpPr txBox="1"/>
          <p:nvPr/>
        </p:nvSpPr>
        <p:spPr>
          <a:xfrm>
            <a:off x="8439355" y="295089"/>
            <a:ext cx="144777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dirty="0"/>
              <a:t>Deposit required (SB6</a:t>
            </a:r>
            <a:r>
              <a:rPr lang="en-US" sz="1000" baseline="30000" dirty="0"/>
              <a:t>1</a:t>
            </a:r>
            <a:r>
              <a:rPr lang="en-US" sz="1000" dirty="0"/>
              <a:t>)</a:t>
            </a:r>
          </a:p>
        </p:txBody>
      </p:sp>
      <p:sp>
        <p:nvSpPr>
          <p:cNvPr id="21" name="TextBox 20">
            <a:extLst>
              <a:ext uri="{FF2B5EF4-FFF2-40B4-BE49-F238E27FC236}">
                <a16:creationId xmlns:a16="http://schemas.microsoft.com/office/drawing/2014/main" id="{6FC2E512-9CBC-7F47-7217-66228A19AAFE}"/>
              </a:ext>
            </a:extLst>
          </p:cNvPr>
          <p:cNvSpPr txBox="1"/>
          <p:nvPr/>
        </p:nvSpPr>
        <p:spPr>
          <a:xfrm>
            <a:off x="11266759" y="2022636"/>
            <a:ext cx="740987" cy="338554"/>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solidFill>
                  <a:srgbClr val="FF0000"/>
                </a:solidFill>
              </a:rPr>
              <a:t>Approval to energize</a:t>
            </a:r>
          </a:p>
        </p:txBody>
      </p:sp>
      <p:grpSp>
        <p:nvGrpSpPr>
          <p:cNvPr id="22" name="ChevronBlue 66">
            <a:extLst>
              <a:ext uri="{FF2B5EF4-FFF2-40B4-BE49-F238E27FC236}">
                <a16:creationId xmlns:a16="http://schemas.microsoft.com/office/drawing/2014/main" id="{86D2E86B-6D4E-F83D-E1E5-9766009D66C7}"/>
              </a:ext>
            </a:extLst>
          </p:cNvPr>
          <p:cNvGrpSpPr>
            <a:grpSpLocks noChangeAspect="1"/>
          </p:cNvGrpSpPr>
          <p:nvPr>
            <p:custDataLst>
              <p:tags r:id="rId3"/>
            </p:custDataLst>
          </p:nvPr>
        </p:nvGrpSpPr>
        <p:grpSpPr>
          <a:xfrm>
            <a:off x="4056735" y="2888392"/>
            <a:ext cx="203327" cy="203327"/>
            <a:chOff x="1016000" y="1016000"/>
            <a:chExt cx="396228" cy="396228"/>
          </a:xfrm>
          <a:solidFill>
            <a:schemeClr val="accent1"/>
          </a:solidFill>
        </p:grpSpPr>
        <p:sp>
          <p:nvSpPr>
            <p:cNvPr id="23" name="Oval 22">
              <a:extLst>
                <a:ext uri="{FF2B5EF4-FFF2-40B4-BE49-F238E27FC236}">
                  <a16:creationId xmlns:a16="http://schemas.microsoft.com/office/drawing/2014/main" id="{89CA43DA-4E54-E989-470E-68A3DA87B7D4}"/>
                </a:ext>
              </a:extLst>
            </p:cNvPr>
            <p:cNvSpPr/>
            <p:nvPr/>
          </p:nvSpPr>
          <p:spPr>
            <a:xfrm>
              <a:off x="1016000" y="1016000"/>
              <a:ext cx="396228" cy="396228"/>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pic>
          <p:nvPicPr>
            <p:cNvPr id="24" name="Graphic 23">
              <a:extLst>
                <a:ext uri="{FF2B5EF4-FFF2-40B4-BE49-F238E27FC236}">
                  <a16:creationId xmlns:a16="http://schemas.microsoft.com/office/drawing/2014/main" id="{D31614E6-20BD-B48D-9447-E4697D7C151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23614" y="1023614"/>
              <a:ext cx="381000" cy="381000"/>
            </a:xfrm>
            <a:prstGeom prst="rect">
              <a:avLst/>
            </a:prstGeom>
          </p:spPr>
        </p:pic>
      </p:grpSp>
      <p:sp>
        <p:nvSpPr>
          <p:cNvPr id="25" name="TextBox 24">
            <a:extLst>
              <a:ext uri="{FF2B5EF4-FFF2-40B4-BE49-F238E27FC236}">
                <a16:creationId xmlns:a16="http://schemas.microsoft.com/office/drawing/2014/main" id="{B73F61E6-0373-2118-4889-12684407139E}"/>
              </a:ext>
            </a:extLst>
          </p:cNvPr>
          <p:cNvSpPr txBox="1"/>
          <p:nvPr/>
        </p:nvSpPr>
        <p:spPr>
          <a:xfrm>
            <a:off x="554735" y="927694"/>
            <a:ext cx="5926746"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Box widths roughly correlate with relative duration of each step</a:t>
            </a:r>
          </a:p>
        </p:txBody>
      </p:sp>
      <p:cxnSp>
        <p:nvCxnSpPr>
          <p:cNvPr id="26" name="Straight Arrow Connector 25">
            <a:extLst>
              <a:ext uri="{FF2B5EF4-FFF2-40B4-BE49-F238E27FC236}">
                <a16:creationId xmlns:a16="http://schemas.microsoft.com/office/drawing/2014/main" id="{C215A6AE-7914-C180-104E-0226D3F41571}"/>
              </a:ext>
            </a:extLst>
          </p:cNvPr>
          <p:cNvCxnSpPr>
            <a:cxnSpLocks/>
          </p:cNvCxnSpPr>
          <p:nvPr/>
        </p:nvCxnSpPr>
        <p:spPr>
          <a:xfrm>
            <a:off x="10837588" y="2196907"/>
            <a:ext cx="35118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6BD19E6-94C2-1747-1AB3-F4514E0E87DA}"/>
              </a:ext>
            </a:extLst>
          </p:cNvPr>
          <p:cNvSpPr>
            <a:spLocks/>
          </p:cNvSpPr>
          <p:nvPr/>
        </p:nvSpPr>
        <p:spPr>
          <a:xfrm>
            <a:off x="578295" y="1955057"/>
            <a:ext cx="1265778" cy="4946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bg1"/>
                </a:solidFill>
              </a:rPr>
              <a:t>Planning forecast</a:t>
            </a:r>
          </a:p>
        </p:txBody>
      </p:sp>
      <p:sp>
        <p:nvSpPr>
          <p:cNvPr id="28" name="Rectangle 27">
            <a:extLst>
              <a:ext uri="{FF2B5EF4-FFF2-40B4-BE49-F238E27FC236}">
                <a16:creationId xmlns:a16="http://schemas.microsoft.com/office/drawing/2014/main" id="{042D8598-9270-A971-4436-C89435C0F30C}"/>
              </a:ext>
            </a:extLst>
          </p:cNvPr>
          <p:cNvSpPr>
            <a:spLocks/>
          </p:cNvSpPr>
          <p:nvPr/>
        </p:nvSpPr>
        <p:spPr>
          <a:xfrm>
            <a:off x="578298" y="1387495"/>
            <a:ext cx="1265778"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tx1"/>
                </a:solidFill>
              </a:rPr>
              <a:t>Dev. input and initial screening</a:t>
            </a:r>
          </a:p>
        </p:txBody>
      </p:sp>
      <p:sp>
        <p:nvSpPr>
          <p:cNvPr id="29" name="Rectangle 28">
            <a:extLst>
              <a:ext uri="{FF2B5EF4-FFF2-40B4-BE49-F238E27FC236}">
                <a16:creationId xmlns:a16="http://schemas.microsoft.com/office/drawing/2014/main" id="{F77EE1A3-4B50-1AD7-FC93-6EB44AEA48C0}"/>
              </a:ext>
            </a:extLst>
          </p:cNvPr>
          <p:cNvSpPr>
            <a:spLocks/>
          </p:cNvSpPr>
          <p:nvPr/>
        </p:nvSpPr>
        <p:spPr>
          <a:xfrm>
            <a:off x="2209705" y="1955057"/>
            <a:ext cx="1265778"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bg1"/>
                </a:solidFill>
              </a:rPr>
              <a:t>ERCOT case building</a:t>
            </a:r>
          </a:p>
        </p:txBody>
      </p:sp>
      <p:sp>
        <p:nvSpPr>
          <p:cNvPr id="30" name="Rectangle 29">
            <a:extLst>
              <a:ext uri="{FF2B5EF4-FFF2-40B4-BE49-F238E27FC236}">
                <a16:creationId xmlns:a16="http://schemas.microsoft.com/office/drawing/2014/main" id="{5D18F5D8-796A-51CC-5180-2C99BC948ED0}"/>
              </a:ext>
            </a:extLst>
          </p:cNvPr>
          <p:cNvSpPr>
            <a:spLocks/>
          </p:cNvSpPr>
          <p:nvPr/>
        </p:nvSpPr>
        <p:spPr>
          <a:xfrm>
            <a:off x="7699245" y="1955057"/>
            <a:ext cx="951876" cy="495480"/>
          </a:xfrm>
          <a:prstGeom prst="rect">
            <a:avLst/>
          </a:prstGeom>
          <a:solidFill>
            <a:srgbClr val="D9D9D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tx1"/>
                </a:solidFill>
              </a:rPr>
              <a:t>Allocate &amp; commit</a:t>
            </a:r>
          </a:p>
        </p:txBody>
      </p:sp>
      <p:sp>
        <p:nvSpPr>
          <p:cNvPr id="31" name="Rectangle 30">
            <a:extLst>
              <a:ext uri="{FF2B5EF4-FFF2-40B4-BE49-F238E27FC236}">
                <a16:creationId xmlns:a16="http://schemas.microsoft.com/office/drawing/2014/main" id="{197A8861-D761-2502-2DA8-8C99E85F5E02}"/>
              </a:ext>
            </a:extLst>
          </p:cNvPr>
          <p:cNvSpPr>
            <a:spLocks/>
          </p:cNvSpPr>
          <p:nvPr/>
        </p:nvSpPr>
        <p:spPr>
          <a:xfrm>
            <a:off x="3624358" y="1955057"/>
            <a:ext cx="3773846" cy="495480"/>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bg1"/>
                </a:solidFill>
              </a:rPr>
              <a:t>Batch study</a:t>
            </a:r>
          </a:p>
        </p:txBody>
      </p:sp>
      <p:cxnSp>
        <p:nvCxnSpPr>
          <p:cNvPr id="32" name="Connector: Elbow 31">
            <a:extLst>
              <a:ext uri="{FF2B5EF4-FFF2-40B4-BE49-F238E27FC236}">
                <a16:creationId xmlns:a16="http://schemas.microsoft.com/office/drawing/2014/main" id="{54D85F08-9FA3-B30B-11FF-1F214372F027}"/>
              </a:ext>
            </a:extLst>
          </p:cNvPr>
          <p:cNvCxnSpPr>
            <a:cxnSpLocks/>
            <a:stCxn id="27" idx="3"/>
            <a:endCxn id="29" idx="1"/>
          </p:cNvCxnSpPr>
          <p:nvPr/>
        </p:nvCxnSpPr>
        <p:spPr>
          <a:xfrm>
            <a:off x="1844074" y="2202401"/>
            <a:ext cx="365632" cy="396"/>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E0D1998-477F-F77C-D1AE-EAB4D11C7FA7}"/>
              </a:ext>
            </a:extLst>
          </p:cNvPr>
          <p:cNvCxnSpPr>
            <a:cxnSpLocks/>
            <a:stCxn id="29" idx="3"/>
            <a:endCxn id="31" idx="1"/>
          </p:cNvCxnSpPr>
          <p:nvPr/>
        </p:nvCxnSpPr>
        <p:spPr>
          <a:xfrm>
            <a:off x="3475483" y="2202797"/>
            <a:ext cx="148875"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CE7C2DB-9C57-36CD-9998-CBBFDDCF7E81}"/>
              </a:ext>
            </a:extLst>
          </p:cNvPr>
          <p:cNvCxnSpPr>
            <a:cxnSpLocks/>
            <a:stCxn id="31" idx="3"/>
            <a:endCxn id="30" idx="1"/>
          </p:cNvCxnSpPr>
          <p:nvPr/>
        </p:nvCxnSpPr>
        <p:spPr>
          <a:xfrm>
            <a:off x="7398204" y="2202797"/>
            <a:ext cx="301040"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3B02BDE-71A7-44CD-66EB-EDE504E61572}"/>
              </a:ext>
            </a:extLst>
          </p:cNvPr>
          <p:cNvCxnSpPr>
            <a:cxnSpLocks/>
            <a:stCxn id="28" idx="3"/>
            <a:endCxn id="29" idx="1"/>
          </p:cNvCxnSpPr>
          <p:nvPr/>
        </p:nvCxnSpPr>
        <p:spPr>
          <a:xfrm>
            <a:off x="1844075" y="1635235"/>
            <a:ext cx="365630" cy="567562"/>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E6A9C05-C950-65EA-EC24-B24DEC2B635C}"/>
              </a:ext>
            </a:extLst>
          </p:cNvPr>
          <p:cNvSpPr>
            <a:spLocks/>
          </p:cNvSpPr>
          <p:nvPr/>
        </p:nvSpPr>
        <p:spPr>
          <a:xfrm>
            <a:off x="9025645" y="2078333"/>
            <a:ext cx="807847" cy="248135"/>
          </a:xfrm>
          <a:prstGeom prst="rect">
            <a:avLst/>
          </a:prstGeom>
          <a:solidFill>
            <a:srgbClr val="0BDACB"/>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tx1"/>
                </a:solidFill>
              </a:rPr>
              <a:t>RPG</a:t>
            </a:r>
          </a:p>
        </p:txBody>
      </p:sp>
      <p:pic>
        <p:nvPicPr>
          <p:cNvPr id="37" name="CustomIcon">
            <a:extLst>
              <a:ext uri="{FF2B5EF4-FFF2-40B4-BE49-F238E27FC236}">
                <a16:creationId xmlns:a16="http://schemas.microsoft.com/office/drawing/2014/main" id="{B23D54E2-A713-36A7-A4DE-0CE0F4063254}"/>
              </a:ext>
            </a:extLst>
          </p:cNvPr>
          <p:cNvPicPr>
            <a:picLocks noChangeAspect="1"/>
          </p:cNvPicPr>
          <p:nvPr>
            <p:custDataLst>
              <p:tags r:id="rId4"/>
            </p:custDataLst>
          </p:nvPr>
        </p:nvPicPr>
        <p:blipFill>
          <a:blip r:embed="rId25">
            <a:extLst>
              <a:ext uri="{96DAC541-7B7A-43D3-8B79-37D633B846F1}">
                <asvg:svgBlip xmlns:asvg="http://schemas.microsoft.com/office/drawing/2016/SVG/main" r:embed="rId26"/>
              </a:ext>
            </a:extLst>
          </a:blip>
          <a:stretch>
            <a:fillRect/>
          </a:stretch>
        </p:blipFill>
        <p:spPr>
          <a:xfrm>
            <a:off x="1928700" y="2097467"/>
            <a:ext cx="195218" cy="194238"/>
          </a:xfrm>
          <a:prstGeom prst="rect">
            <a:avLst/>
          </a:prstGeom>
        </p:spPr>
      </p:pic>
      <p:sp>
        <p:nvSpPr>
          <p:cNvPr id="41" name="TrackerAlphaWhite 4">
            <a:extLst>
              <a:ext uri="{FF2B5EF4-FFF2-40B4-BE49-F238E27FC236}">
                <a16:creationId xmlns:a16="http://schemas.microsoft.com/office/drawing/2014/main" id="{F9D063BE-C648-3F4C-05A0-76C0FD4EFBB9}"/>
              </a:ext>
            </a:extLst>
          </p:cNvPr>
          <p:cNvSpPr/>
          <p:nvPr>
            <p:custDataLst>
              <p:tags r:id="rId5"/>
            </p:custDataLst>
          </p:nvPr>
        </p:nvSpPr>
        <p:spPr>
          <a:xfrm>
            <a:off x="500967" y="1286708"/>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A</a:t>
            </a:r>
          </a:p>
        </p:txBody>
      </p:sp>
      <p:sp>
        <p:nvSpPr>
          <p:cNvPr id="42" name="Rectangle 41">
            <a:extLst>
              <a:ext uri="{FF2B5EF4-FFF2-40B4-BE49-F238E27FC236}">
                <a16:creationId xmlns:a16="http://schemas.microsoft.com/office/drawing/2014/main" id="{4826AB04-DBE6-00A3-1784-11A1548BA10D}"/>
              </a:ext>
            </a:extLst>
          </p:cNvPr>
          <p:cNvSpPr>
            <a:spLocks/>
          </p:cNvSpPr>
          <p:nvPr/>
        </p:nvSpPr>
        <p:spPr>
          <a:xfrm>
            <a:off x="10098538" y="2076939"/>
            <a:ext cx="752820" cy="24813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100" b="1">
                <a:solidFill>
                  <a:schemeClr val="bg1"/>
                </a:solidFill>
              </a:rPr>
              <a:t>QSA</a:t>
            </a:r>
          </a:p>
        </p:txBody>
      </p:sp>
      <p:cxnSp>
        <p:nvCxnSpPr>
          <p:cNvPr id="43" name="Straight Arrow Connector 42">
            <a:extLst>
              <a:ext uri="{FF2B5EF4-FFF2-40B4-BE49-F238E27FC236}">
                <a16:creationId xmlns:a16="http://schemas.microsoft.com/office/drawing/2014/main" id="{9B37A071-4A8A-2DDA-03D5-B77D8AAC01F3}"/>
              </a:ext>
            </a:extLst>
          </p:cNvPr>
          <p:cNvCxnSpPr>
            <a:cxnSpLocks/>
          </p:cNvCxnSpPr>
          <p:nvPr/>
        </p:nvCxnSpPr>
        <p:spPr>
          <a:xfrm flipV="1">
            <a:off x="8671817" y="2190823"/>
            <a:ext cx="353828" cy="109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410946D-B864-7508-B7D5-D9EABE9AE181}"/>
              </a:ext>
            </a:extLst>
          </p:cNvPr>
          <p:cNvCxnSpPr>
            <a:cxnSpLocks/>
          </p:cNvCxnSpPr>
          <p:nvPr/>
        </p:nvCxnSpPr>
        <p:spPr>
          <a:xfrm flipH="1" flipV="1">
            <a:off x="8166866" y="1653605"/>
            <a:ext cx="8317" cy="284862"/>
          </a:xfrm>
          <a:prstGeom prst="straightConnector1">
            <a:avLst/>
          </a:prstGeom>
          <a:ln w="6350" cap="flat">
            <a:solidFill>
              <a:schemeClr val="tx1">
                <a:lumMod val="50000"/>
                <a:lumOff val="50000"/>
              </a:schemeClr>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FC7509A-F96A-9799-E8D1-CD9B58749066}"/>
              </a:ext>
            </a:extLst>
          </p:cNvPr>
          <p:cNvSpPr txBox="1"/>
          <p:nvPr/>
        </p:nvSpPr>
        <p:spPr>
          <a:xfrm>
            <a:off x="7377592" y="1347919"/>
            <a:ext cx="1599706" cy="323165"/>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50" i="1"/>
              <a:t>Committed load added to baseline for next batch</a:t>
            </a:r>
          </a:p>
        </p:txBody>
      </p:sp>
      <p:sp>
        <p:nvSpPr>
          <p:cNvPr id="46" name="TrackerAlphaWhite 4">
            <a:extLst>
              <a:ext uri="{FF2B5EF4-FFF2-40B4-BE49-F238E27FC236}">
                <a16:creationId xmlns:a16="http://schemas.microsoft.com/office/drawing/2014/main" id="{780C59D4-E1CF-5035-8B41-B905C82A1F36}"/>
              </a:ext>
            </a:extLst>
          </p:cNvPr>
          <p:cNvSpPr/>
          <p:nvPr>
            <p:custDataLst>
              <p:tags r:id="rId6"/>
            </p:custDataLst>
          </p:nvPr>
        </p:nvSpPr>
        <p:spPr>
          <a:xfrm>
            <a:off x="500967" y="1904648"/>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B</a:t>
            </a:r>
          </a:p>
        </p:txBody>
      </p:sp>
      <p:sp>
        <p:nvSpPr>
          <p:cNvPr id="47" name="TrackerAlphaWhite 4">
            <a:extLst>
              <a:ext uri="{FF2B5EF4-FFF2-40B4-BE49-F238E27FC236}">
                <a16:creationId xmlns:a16="http://schemas.microsoft.com/office/drawing/2014/main" id="{FF411A50-6BB5-6794-1D77-EE528376B082}"/>
              </a:ext>
            </a:extLst>
          </p:cNvPr>
          <p:cNvSpPr/>
          <p:nvPr>
            <p:custDataLst>
              <p:tags r:id="rId7"/>
            </p:custDataLst>
          </p:nvPr>
        </p:nvSpPr>
        <p:spPr>
          <a:xfrm>
            <a:off x="2104268" y="1904648"/>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C</a:t>
            </a:r>
          </a:p>
        </p:txBody>
      </p:sp>
      <p:sp>
        <p:nvSpPr>
          <p:cNvPr id="48" name="TrackerAlphaWhite 4">
            <a:extLst>
              <a:ext uri="{FF2B5EF4-FFF2-40B4-BE49-F238E27FC236}">
                <a16:creationId xmlns:a16="http://schemas.microsoft.com/office/drawing/2014/main" id="{45764E54-2A1B-77CF-8D31-582DE48AC67D}"/>
              </a:ext>
            </a:extLst>
          </p:cNvPr>
          <p:cNvSpPr/>
          <p:nvPr>
            <p:custDataLst>
              <p:tags r:id="rId8"/>
            </p:custDataLst>
          </p:nvPr>
        </p:nvSpPr>
        <p:spPr>
          <a:xfrm>
            <a:off x="3556618" y="1904648"/>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D</a:t>
            </a:r>
          </a:p>
        </p:txBody>
      </p:sp>
      <p:sp>
        <p:nvSpPr>
          <p:cNvPr id="49" name="TrackerAlphaWhite 4">
            <a:extLst>
              <a:ext uri="{FF2B5EF4-FFF2-40B4-BE49-F238E27FC236}">
                <a16:creationId xmlns:a16="http://schemas.microsoft.com/office/drawing/2014/main" id="{3CE4A6FD-A223-B4E5-839E-11A883240059}"/>
              </a:ext>
            </a:extLst>
          </p:cNvPr>
          <p:cNvSpPr/>
          <p:nvPr>
            <p:custDataLst>
              <p:tags r:id="rId9"/>
            </p:custDataLst>
          </p:nvPr>
        </p:nvSpPr>
        <p:spPr>
          <a:xfrm>
            <a:off x="7629670" y="1904648"/>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E</a:t>
            </a:r>
          </a:p>
        </p:txBody>
      </p:sp>
      <p:sp>
        <p:nvSpPr>
          <p:cNvPr id="50" name="TrackerAlphaWhite 4">
            <a:extLst>
              <a:ext uri="{FF2B5EF4-FFF2-40B4-BE49-F238E27FC236}">
                <a16:creationId xmlns:a16="http://schemas.microsoft.com/office/drawing/2014/main" id="{94CFFEF5-848D-C7B7-D1C3-FF3FFA54BDEF}"/>
              </a:ext>
            </a:extLst>
          </p:cNvPr>
          <p:cNvSpPr/>
          <p:nvPr>
            <p:custDataLst>
              <p:tags r:id="rId10"/>
            </p:custDataLst>
          </p:nvPr>
        </p:nvSpPr>
        <p:spPr>
          <a:xfrm>
            <a:off x="8958167" y="1929552"/>
            <a:ext cx="206795" cy="209872"/>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F</a:t>
            </a:r>
          </a:p>
        </p:txBody>
      </p:sp>
      <p:sp>
        <p:nvSpPr>
          <p:cNvPr id="51" name="TrackerAlphaWhite 4">
            <a:extLst>
              <a:ext uri="{FF2B5EF4-FFF2-40B4-BE49-F238E27FC236}">
                <a16:creationId xmlns:a16="http://schemas.microsoft.com/office/drawing/2014/main" id="{2ACD1ADC-830B-33AE-30DB-7AC2C1B4AEE0}"/>
              </a:ext>
            </a:extLst>
          </p:cNvPr>
          <p:cNvSpPr/>
          <p:nvPr>
            <p:custDataLst>
              <p:tags r:id="rId11"/>
            </p:custDataLst>
          </p:nvPr>
        </p:nvSpPr>
        <p:spPr>
          <a:xfrm>
            <a:off x="10030620" y="1929552"/>
            <a:ext cx="206795" cy="209872"/>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G</a:t>
            </a:r>
          </a:p>
        </p:txBody>
      </p:sp>
      <p:grpSp>
        <p:nvGrpSpPr>
          <p:cNvPr id="53" name="Group 52">
            <a:extLst>
              <a:ext uri="{FF2B5EF4-FFF2-40B4-BE49-F238E27FC236}">
                <a16:creationId xmlns:a16="http://schemas.microsoft.com/office/drawing/2014/main" id="{285697FF-4AE2-33F4-810C-D6B937BFF566}"/>
              </a:ext>
            </a:extLst>
          </p:cNvPr>
          <p:cNvGrpSpPr/>
          <p:nvPr/>
        </p:nvGrpSpPr>
        <p:grpSpPr>
          <a:xfrm>
            <a:off x="500967" y="3271687"/>
            <a:ext cx="3482006" cy="1114054"/>
            <a:chOff x="500967" y="3271687"/>
            <a:chExt cx="3482006" cy="1114054"/>
          </a:xfrm>
        </p:grpSpPr>
        <p:sp>
          <p:nvSpPr>
            <p:cNvPr id="54" name="TrackerAlphaWhite 4">
              <a:extLst>
                <a:ext uri="{FF2B5EF4-FFF2-40B4-BE49-F238E27FC236}">
                  <a16:creationId xmlns:a16="http://schemas.microsoft.com/office/drawing/2014/main" id="{66F09158-6BF1-040E-22A9-AE6406A11376}"/>
                </a:ext>
              </a:extLst>
            </p:cNvPr>
            <p:cNvSpPr/>
            <p:nvPr>
              <p:custDataLst>
                <p:tags r:id="rId21"/>
              </p:custDataLst>
            </p:nvPr>
          </p:nvSpPr>
          <p:spPr>
            <a:xfrm>
              <a:off x="500967" y="3271687"/>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A</a:t>
              </a:r>
            </a:p>
          </p:txBody>
        </p:sp>
        <p:sp>
          <p:nvSpPr>
            <p:cNvPr id="55" name="TextBox 54">
              <a:extLst>
                <a:ext uri="{FF2B5EF4-FFF2-40B4-BE49-F238E27FC236}">
                  <a16:creationId xmlns:a16="http://schemas.microsoft.com/office/drawing/2014/main" id="{997A2FAF-F831-EC53-BB52-B86A219E2A67}"/>
                </a:ext>
              </a:extLst>
            </p:cNvPr>
            <p:cNvSpPr txBox="1"/>
            <p:nvPr/>
          </p:nvSpPr>
          <p:spPr>
            <a:xfrm>
              <a:off x="810594" y="3302478"/>
              <a:ext cx="3172379"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dirty="0"/>
                <a:t>Developer input and initial screening studies</a:t>
              </a:r>
            </a:p>
          </p:txBody>
        </p:sp>
        <p:sp>
          <p:nvSpPr>
            <p:cNvPr id="56" name="TextBox 55">
              <a:extLst>
                <a:ext uri="{FF2B5EF4-FFF2-40B4-BE49-F238E27FC236}">
                  <a16:creationId xmlns:a16="http://schemas.microsoft.com/office/drawing/2014/main" id="{6E01BA29-9452-858C-79FD-77E01FEF14C0}"/>
                </a:ext>
              </a:extLst>
            </p:cNvPr>
            <p:cNvSpPr txBox="1">
              <a:spLocks/>
            </p:cNvSpPr>
            <p:nvPr/>
          </p:nvSpPr>
          <p:spPr>
            <a:xfrm>
              <a:off x="810594" y="3539355"/>
              <a:ext cx="3172379" cy="84638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Developers submit interconnection requests and required information to relevant T(D)SPs, which in turn perform preliminary analysis before submitting all information to ERCOT to include in batch studies; developers meet SB6 entry requirements</a:t>
              </a:r>
              <a:r>
                <a:rPr lang="en-US" sz="1100" baseline="30000" dirty="0"/>
                <a:t>1</a:t>
              </a:r>
              <a:endParaRPr lang="en-US" sz="1100" dirty="0"/>
            </a:p>
          </p:txBody>
        </p:sp>
      </p:grpSp>
      <p:grpSp>
        <p:nvGrpSpPr>
          <p:cNvPr id="57" name="Group 56">
            <a:extLst>
              <a:ext uri="{FF2B5EF4-FFF2-40B4-BE49-F238E27FC236}">
                <a16:creationId xmlns:a16="http://schemas.microsoft.com/office/drawing/2014/main" id="{B313AAB7-BD32-A55F-5EE2-CCA712A01623}"/>
              </a:ext>
            </a:extLst>
          </p:cNvPr>
          <p:cNvGrpSpPr/>
          <p:nvPr/>
        </p:nvGrpSpPr>
        <p:grpSpPr>
          <a:xfrm>
            <a:off x="500967" y="4620285"/>
            <a:ext cx="3482006" cy="1190998"/>
            <a:chOff x="500967" y="4620285"/>
            <a:chExt cx="3482006" cy="1190998"/>
          </a:xfrm>
        </p:grpSpPr>
        <p:sp>
          <p:nvSpPr>
            <p:cNvPr id="58" name="TrackerAlphaWhite 4">
              <a:extLst>
                <a:ext uri="{FF2B5EF4-FFF2-40B4-BE49-F238E27FC236}">
                  <a16:creationId xmlns:a16="http://schemas.microsoft.com/office/drawing/2014/main" id="{6DC1F57E-A46B-F626-3D27-9ECCBC5EA44D}"/>
                </a:ext>
              </a:extLst>
            </p:cNvPr>
            <p:cNvSpPr/>
            <p:nvPr>
              <p:custDataLst>
                <p:tags r:id="rId20"/>
              </p:custDataLst>
            </p:nvPr>
          </p:nvSpPr>
          <p:spPr>
            <a:xfrm>
              <a:off x="500967" y="4620285"/>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B</a:t>
              </a:r>
            </a:p>
          </p:txBody>
        </p:sp>
        <p:sp>
          <p:nvSpPr>
            <p:cNvPr id="59" name="TextBox 58">
              <a:extLst>
                <a:ext uri="{FF2B5EF4-FFF2-40B4-BE49-F238E27FC236}">
                  <a16:creationId xmlns:a16="http://schemas.microsoft.com/office/drawing/2014/main" id="{CC2B1FCD-D956-BC34-08F0-4D441E624A06}"/>
                </a:ext>
              </a:extLst>
            </p:cNvPr>
            <p:cNvSpPr txBox="1"/>
            <p:nvPr/>
          </p:nvSpPr>
          <p:spPr>
            <a:xfrm>
              <a:off x="810594" y="4651076"/>
              <a:ext cx="3172379"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ERCOT annual planning forecast</a:t>
              </a:r>
            </a:p>
          </p:txBody>
        </p:sp>
        <p:sp>
          <p:nvSpPr>
            <p:cNvPr id="60" name="TextBox 59">
              <a:extLst>
                <a:ext uri="{FF2B5EF4-FFF2-40B4-BE49-F238E27FC236}">
                  <a16:creationId xmlns:a16="http://schemas.microsoft.com/office/drawing/2014/main" id="{FBF26FFD-B779-12CC-0CFC-1D3954EEFD13}"/>
                </a:ext>
              </a:extLst>
            </p:cNvPr>
            <p:cNvSpPr txBox="1"/>
            <p:nvPr/>
          </p:nvSpPr>
          <p:spPr>
            <a:xfrm>
              <a:off x="810594" y="4887953"/>
              <a:ext cx="3172379" cy="92333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a:cs typeface="Arial"/>
                </a:rPr>
                <a:t>ERCOT builds full forward-looking model of system through next 6+ years, including both large (</a:t>
              </a:r>
              <a:r>
                <a:rPr lang="en-US" sz="1100" u="sng">
                  <a:cs typeface="Arial"/>
                </a:rPr>
                <a:t>&gt;</a:t>
              </a:r>
              <a:r>
                <a:rPr lang="en-US" sz="1100">
                  <a:cs typeface="Arial"/>
                </a:rPr>
                <a:t>75 MW) and small loads</a:t>
              </a:r>
            </a:p>
            <a:p>
              <a:r>
                <a:rPr lang="en-US" sz="1100">
                  <a:cs typeface="Arial"/>
                </a:rPr>
                <a:t>Planning forecast + new large load requests form baseline for each batch’s case building</a:t>
              </a:r>
            </a:p>
          </p:txBody>
        </p:sp>
      </p:grpSp>
      <p:grpSp>
        <p:nvGrpSpPr>
          <p:cNvPr id="61" name="Group 60">
            <a:extLst>
              <a:ext uri="{FF2B5EF4-FFF2-40B4-BE49-F238E27FC236}">
                <a16:creationId xmlns:a16="http://schemas.microsoft.com/office/drawing/2014/main" id="{2FD4833B-09C4-D7B9-1D2D-615399EBEFF8}"/>
              </a:ext>
            </a:extLst>
          </p:cNvPr>
          <p:cNvGrpSpPr/>
          <p:nvPr/>
        </p:nvGrpSpPr>
        <p:grpSpPr>
          <a:xfrm>
            <a:off x="4430851" y="3271687"/>
            <a:ext cx="2982079" cy="1153070"/>
            <a:chOff x="4430851" y="3271687"/>
            <a:chExt cx="2982079" cy="1153070"/>
          </a:xfrm>
        </p:grpSpPr>
        <p:sp>
          <p:nvSpPr>
            <p:cNvPr id="62" name="TrackerAlphaWhite 4">
              <a:extLst>
                <a:ext uri="{FF2B5EF4-FFF2-40B4-BE49-F238E27FC236}">
                  <a16:creationId xmlns:a16="http://schemas.microsoft.com/office/drawing/2014/main" id="{776B7C7A-9AE0-F4E8-C572-B5E004085609}"/>
                </a:ext>
              </a:extLst>
            </p:cNvPr>
            <p:cNvSpPr/>
            <p:nvPr>
              <p:custDataLst>
                <p:tags r:id="rId19"/>
              </p:custDataLst>
            </p:nvPr>
          </p:nvSpPr>
          <p:spPr>
            <a:xfrm>
              <a:off x="4430851" y="3271687"/>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C</a:t>
              </a:r>
            </a:p>
          </p:txBody>
        </p:sp>
        <p:sp>
          <p:nvSpPr>
            <p:cNvPr id="63" name="TextBox 62">
              <a:extLst>
                <a:ext uri="{FF2B5EF4-FFF2-40B4-BE49-F238E27FC236}">
                  <a16:creationId xmlns:a16="http://schemas.microsoft.com/office/drawing/2014/main" id="{66E33222-050D-DEEE-5605-CA4B3658A998}"/>
                </a:ext>
              </a:extLst>
            </p:cNvPr>
            <p:cNvSpPr txBox="1">
              <a:spLocks/>
            </p:cNvSpPr>
            <p:nvPr/>
          </p:nvSpPr>
          <p:spPr>
            <a:xfrm>
              <a:off x="4740479" y="3302478"/>
              <a:ext cx="2672451" cy="16927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ERCOT case building</a:t>
              </a:r>
            </a:p>
          </p:txBody>
        </p:sp>
        <p:sp>
          <p:nvSpPr>
            <p:cNvPr id="64" name="TextBox 63">
              <a:extLst>
                <a:ext uri="{FF2B5EF4-FFF2-40B4-BE49-F238E27FC236}">
                  <a16:creationId xmlns:a16="http://schemas.microsoft.com/office/drawing/2014/main" id="{5B2BB835-A686-F4A2-84D7-31996BE1630C}"/>
                </a:ext>
              </a:extLst>
            </p:cNvPr>
            <p:cNvSpPr txBox="1">
              <a:spLocks/>
            </p:cNvSpPr>
            <p:nvPr/>
          </p:nvSpPr>
          <p:spPr>
            <a:xfrm>
              <a:off x="4740479" y="3578371"/>
              <a:ext cx="2672451" cy="8463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ERCOT defines set of variables and parameters to run batch studies (Steady State and Stability) based on latest planning forecast and loads that have successfully entered the batch</a:t>
              </a:r>
            </a:p>
          </p:txBody>
        </p:sp>
      </p:grpSp>
      <p:grpSp>
        <p:nvGrpSpPr>
          <p:cNvPr id="65" name="Group 64">
            <a:extLst>
              <a:ext uri="{FF2B5EF4-FFF2-40B4-BE49-F238E27FC236}">
                <a16:creationId xmlns:a16="http://schemas.microsoft.com/office/drawing/2014/main" id="{40219E88-2EDC-D3B5-1A5B-5E648CD675C8}"/>
              </a:ext>
            </a:extLst>
          </p:cNvPr>
          <p:cNvGrpSpPr/>
          <p:nvPr/>
        </p:nvGrpSpPr>
        <p:grpSpPr>
          <a:xfrm>
            <a:off x="4430851" y="4620285"/>
            <a:ext cx="2982079" cy="1452608"/>
            <a:chOff x="4430851" y="4620285"/>
            <a:chExt cx="2982079" cy="1452608"/>
          </a:xfrm>
        </p:grpSpPr>
        <p:sp>
          <p:nvSpPr>
            <p:cNvPr id="66" name="TrackerAlphaWhite 4">
              <a:extLst>
                <a:ext uri="{FF2B5EF4-FFF2-40B4-BE49-F238E27FC236}">
                  <a16:creationId xmlns:a16="http://schemas.microsoft.com/office/drawing/2014/main" id="{7F2B7CAB-46EF-1EF6-1D51-1E6F2013AD83}"/>
                </a:ext>
              </a:extLst>
            </p:cNvPr>
            <p:cNvSpPr/>
            <p:nvPr>
              <p:custDataLst>
                <p:tags r:id="rId18"/>
              </p:custDataLst>
            </p:nvPr>
          </p:nvSpPr>
          <p:spPr>
            <a:xfrm>
              <a:off x="4430851" y="4620285"/>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D</a:t>
              </a:r>
            </a:p>
          </p:txBody>
        </p:sp>
        <p:sp>
          <p:nvSpPr>
            <p:cNvPr id="67" name="TextBox 66">
              <a:extLst>
                <a:ext uri="{FF2B5EF4-FFF2-40B4-BE49-F238E27FC236}">
                  <a16:creationId xmlns:a16="http://schemas.microsoft.com/office/drawing/2014/main" id="{6BA9822C-156D-8843-FECA-0CF39AD5D0B6}"/>
                </a:ext>
              </a:extLst>
            </p:cNvPr>
            <p:cNvSpPr txBox="1">
              <a:spLocks/>
            </p:cNvSpPr>
            <p:nvPr/>
          </p:nvSpPr>
          <p:spPr>
            <a:xfrm>
              <a:off x="4740479" y="4651076"/>
              <a:ext cx="2672451" cy="16927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dirty="0"/>
                <a:t>Batch study</a:t>
              </a:r>
            </a:p>
          </p:txBody>
        </p:sp>
        <p:sp>
          <p:nvSpPr>
            <p:cNvPr id="68" name="TextBox 67">
              <a:extLst>
                <a:ext uri="{FF2B5EF4-FFF2-40B4-BE49-F238E27FC236}">
                  <a16:creationId xmlns:a16="http://schemas.microsoft.com/office/drawing/2014/main" id="{D23F811E-837D-A562-5820-D2E75BB19B04}"/>
                </a:ext>
              </a:extLst>
            </p:cNvPr>
            <p:cNvSpPr txBox="1">
              <a:spLocks/>
            </p:cNvSpPr>
            <p:nvPr/>
          </p:nvSpPr>
          <p:spPr>
            <a:xfrm>
              <a:off x="4740479" y="4887953"/>
              <a:ext cx="2672451" cy="118494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cs typeface="Arial"/>
                </a:rPr>
                <a:t>ERCOT performs a Steady State study and Stability screening</a:t>
              </a:r>
              <a:r>
                <a:rPr lang="en-US" sz="1100" baseline="30000" dirty="0">
                  <a:cs typeface="Arial"/>
                </a:rPr>
                <a:t>2</a:t>
              </a:r>
              <a:r>
                <a:rPr lang="en-US" sz="1100" dirty="0">
                  <a:cs typeface="Arial"/>
                </a:rPr>
                <a:t> using parameters defined in case building to assess how much load the system can reliably serve and where; each study considers 3 scenarios across 5 study years for 15 total “cases”</a:t>
              </a:r>
            </a:p>
          </p:txBody>
        </p:sp>
      </p:grpSp>
      <p:sp>
        <p:nvSpPr>
          <p:cNvPr id="69" name="TextBox 68">
            <a:extLst>
              <a:ext uri="{FF2B5EF4-FFF2-40B4-BE49-F238E27FC236}">
                <a16:creationId xmlns:a16="http://schemas.microsoft.com/office/drawing/2014/main" id="{B7EBDC9B-6CB4-345E-E261-0D91E5134F55}"/>
              </a:ext>
            </a:extLst>
          </p:cNvPr>
          <p:cNvSpPr txBox="1"/>
          <p:nvPr/>
        </p:nvSpPr>
        <p:spPr>
          <a:xfrm>
            <a:off x="500967" y="2851035"/>
            <a:ext cx="34820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Pre-study inputs</a:t>
            </a:r>
          </a:p>
        </p:txBody>
      </p:sp>
      <p:sp>
        <p:nvSpPr>
          <p:cNvPr id="70" name="TextBox 69">
            <a:extLst>
              <a:ext uri="{FF2B5EF4-FFF2-40B4-BE49-F238E27FC236}">
                <a16:creationId xmlns:a16="http://schemas.microsoft.com/office/drawing/2014/main" id="{351DE3F5-59E1-6191-3C89-926873107B81}"/>
              </a:ext>
            </a:extLst>
          </p:cNvPr>
          <p:cNvSpPr txBox="1"/>
          <p:nvPr/>
        </p:nvSpPr>
        <p:spPr>
          <a:xfrm>
            <a:off x="4430852" y="2851035"/>
            <a:ext cx="34820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Study / modeling</a:t>
            </a:r>
          </a:p>
        </p:txBody>
      </p:sp>
      <p:grpSp>
        <p:nvGrpSpPr>
          <p:cNvPr id="71" name="ChevronBlue 66">
            <a:extLst>
              <a:ext uri="{FF2B5EF4-FFF2-40B4-BE49-F238E27FC236}">
                <a16:creationId xmlns:a16="http://schemas.microsoft.com/office/drawing/2014/main" id="{917273D1-39DB-AED4-9639-2A372E085221}"/>
              </a:ext>
            </a:extLst>
          </p:cNvPr>
          <p:cNvGrpSpPr>
            <a:grpSpLocks noChangeAspect="1"/>
          </p:cNvGrpSpPr>
          <p:nvPr>
            <p:custDataLst>
              <p:tags r:id="rId12"/>
            </p:custDataLst>
          </p:nvPr>
        </p:nvGrpSpPr>
        <p:grpSpPr>
          <a:xfrm>
            <a:off x="7533677" y="2888392"/>
            <a:ext cx="203327" cy="203327"/>
            <a:chOff x="1016000" y="1016000"/>
            <a:chExt cx="396228" cy="396228"/>
          </a:xfrm>
          <a:solidFill>
            <a:schemeClr val="accent1"/>
          </a:solidFill>
        </p:grpSpPr>
        <p:sp>
          <p:nvSpPr>
            <p:cNvPr id="72" name="Oval 71">
              <a:extLst>
                <a:ext uri="{FF2B5EF4-FFF2-40B4-BE49-F238E27FC236}">
                  <a16:creationId xmlns:a16="http://schemas.microsoft.com/office/drawing/2014/main" id="{1D2328FD-0DFA-52BA-DB57-4EFF628A74D6}"/>
                </a:ext>
              </a:extLst>
            </p:cNvPr>
            <p:cNvSpPr/>
            <p:nvPr/>
          </p:nvSpPr>
          <p:spPr>
            <a:xfrm>
              <a:off x="1016000" y="1016000"/>
              <a:ext cx="396228" cy="396228"/>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pic>
          <p:nvPicPr>
            <p:cNvPr id="73" name="Graphic 72">
              <a:extLst>
                <a:ext uri="{FF2B5EF4-FFF2-40B4-BE49-F238E27FC236}">
                  <a16:creationId xmlns:a16="http://schemas.microsoft.com/office/drawing/2014/main" id="{7362EE11-1F1C-08A7-A313-D7D21FC8B01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23614" y="1023614"/>
              <a:ext cx="381000" cy="381000"/>
            </a:xfrm>
            <a:prstGeom prst="rect">
              <a:avLst/>
            </a:prstGeom>
          </p:spPr>
        </p:pic>
      </p:grpSp>
      <p:grpSp>
        <p:nvGrpSpPr>
          <p:cNvPr id="39" name="Group 38">
            <a:extLst>
              <a:ext uri="{FF2B5EF4-FFF2-40B4-BE49-F238E27FC236}">
                <a16:creationId xmlns:a16="http://schemas.microsoft.com/office/drawing/2014/main" id="{FC378480-3AA3-D634-5FCF-EA55CCF7EA5A}"/>
              </a:ext>
            </a:extLst>
          </p:cNvPr>
          <p:cNvGrpSpPr/>
          <p:nvPr/>
        </p:nvGrpSpPr>
        <p:grpSpPr>
          <a:xfrm>
            <a:off x="7907793" y="3271687"/>
            <a:ext cx="3482007" cy="1153070"/>
            <a:chOff x="7907793" y="3271687"/>
            <a:chExt cx="3482007" cy="1153070"/>
          </a:xfrm>
        </p:grpSpPr>
        <p:grpSp>
          <p:nvGrpSpPr>
            <p:cNvPr id="75" name="Group 74">
              <a:extLst>
                <a:ext uri="{FF2B5EF4-FFF2-40B4-BE49-F238E27FC236}">
                  <a16:creationId xmlns:a16="http://schemas.microsoft.com/office/drawing/2014/main" id="{F718BB9B-57AE-C4CB-ED1C-CA0ADE674C5C}"/>
                </a:ext>
              </a:extLst>
            </p:cNvPr>
            <p:cNvGrpSpPr/>
            <p:nvPr/>
          </p:nvGrpSpPr>
          <p:grpSpPr>
            <a:xfrm>
              <a:off x="7907793" y="3271687"/>
              <a:ext cx="3482007" cy="230859"/>
              <a:chOff x="4430851" y="3406960"/>
              <a:chExt cx="3482007" cy="230859"/>
            </a:xfrm>
          </p:grpSpPr>
          <p:sp>
            <p:nvSpPr>
              <p:cNvPr id="77" name="TrackerAlphaWhite 4">
                <a:extLst>
                  <a:ext uri="{FF2B5EF4-FFF2-40B4-BE49-F238E27FC236}">
                    <a16:creationId xmlns:a16="http://schemas.microsoft.com/office/drawing/2014/main" id="{53EFA416-E517-E734-42AF-7E3969C0567E}"/>
                  </a:ext>
                </a:extLst>
              </p:cNvPr>
              <p:cNvSpPr/>
              <p:nvPr>
                <p:custDataLst>
                  <p:tags r:id="rId17"/>
                </p:custDataLst>
              </p:nvPr>
            </p:nvSpPr>
            <p:spPr>
              <a:xfrm>
                <a:off x="4430851" y="3406960"/>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E</a:t>
                </a:r>
              </a:p>
            </p:txBody>
          </p:sp>
          <p:sp>
            <p:nvSpPr>
              <p:cNvPr id="78" name="TextBox 77">
                <a:extLst>
                  <a:ext uri="{FF2B5EF4-FFF2-40B4-BE49-F238E27FC236}">
                    <a16:creationId xmlns:a16="http://schemas.microsoft.com/office/drawing/2014/main" id="{DD4311A4-FA1A-F3EB-81C9-4316B23014B9}"/>
                  </a:ext>
                </a:extLst>
              </p:cNvPr>
              <p:cNvSpPr txBox="1">
                <a:spLocks/>
              </p:cNvSpPr>
              <p:nvPr/>
            </p:nvSpPr>
            <p:spPr>
              <a:xfrm>
                <a:off x="4740479" y="3437751"/>
                <a:ext cx="3172379" cy="16927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Allocate and commit</a:t>
                </a:r>
              </a:p>
            </p:txBody>
          </p:sp>
        </p:grpSp>
        <p:sp>
          <p:nvSpPr>
            <p:cNvPr id="76" name="TextBox 75">
              <a:extLst>
                <a:ext uri="{FF2B5EF4-FFF2-40B4-BE49-F238E27FC236}">
                  <a16:creationId xmlns:a16="http://schemas.microsoft.com/office/drawing/2014/main" id="{443EAC77-BEC0-7F77-F86F-E96A2328D768}"/>
                </a:ext>
              </a:extLst>
            </p:cNvPr>
            <p:cNvSpPr txBox="1">
              <a:spLocks/>
            </p:cNvSpPr>
            <p:nvPr/>
          </p:nvSpPr>
          <p:spPr>
            <a:xfrm>
              <a:off x="8217421" y="3578371"/>
              <a:ext cx="3172379" cy="84638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cs typeface="Arial"/>
                </a:rPr>
                <a:t>ERCOT notifies T(D)SPs and developers of load allocation and expected Tx upgrades, ramping over following 5 years; developers have limited timeframe to decline or meet SB6 commitment requirements</a:t>
              </a:r>
              <a:r>
                <a:rPr lang="en-US" sz="1100" baseline="30000" dirty="0"/>
                <a:t>1</a:t>
              </a:r>
              <a:r>
                <a:rPr lang="en-US" sz="1100" dirty="0">
                  <a:cs typeface="Arial"/>
                </a:rPr>
                <a:t> to accept</a:t>
              </a:r>
            </a:p>
          </p:txBody>
        </p:sp>
      </p:grpSp>
      <p:grpSp>
        <p:nvGrpSpPr>
          <p:cNvPr id="79" name="Group 78">
            <a:extLst>
              <a:ext uri="{FF2B5EF4-FFF2-40B4-BE49-F238E27FC236}">
                <a16:creationId xmlns:a16="http://schemas.microsoft.com/office/drawing/2014/main" id="{D47D4CAF-7DFE-6FE6-A775-7C4FFE623EDD}"/>
              </a:ext>
            </a:extLst>
          </p:cNvPr>
          <p:cNvGrpSpPr/>
          <p:nvPr/>
        </p:nvGrpSpPr>
        <p:grpSpPr>
          <a:xfrm>
            <a:off x="7907793" y="4512579"/>
            <a:ext cx="3482007" cy="606222"/>
            <a:chOff x="7907793" y="4457627"/>
            <a:chExt cx="3482007" cy="606222"/>
          </a:xfrm>
        </p:grpSpPr>
        <p:sp>
          <p:nvSpPr>
            <p:cNvPr id="80" name="TrackerAlphaWhite 4">
              <a:extLst>
                <a:ext uri="{FF2B5EF4-FFF2-40B4-BE49-F238E27FC236}">
                  <a16:creationId xmlns:a16="http://schemas.microsoft.com/office/drawing/2014/main" id="{589DBE05-6C8B-32A1-D20A-06BE00FFF547}"/>
                </a:ext>
              </a:extLst>
            </p:cNvPr>
            <p:cNvSpPr/>
            <p:nvPr>
              <p:custDataLst>
                <p:tags r:id="rId16"/>
              </p:custDataLst>
            </p:nvPr>
          </p:nvSpPr>
          <p:spPr>
            <a:xfrm>
              <a:off x="7907793" y="4457627"/>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F</a:t>
              </a:r>
            </a:p>
          </p:txBody>
        </p:sp>
        <p:sp>
          <p:nvSpPr>
            <p:cNvPr id="81" name="TextBox 80">
              <a:extLst>
                <a:ext uri="{FF2B5EF4-FFF2-40B4-BE49-F238E27FC236}">
                  <a16:creationId xmlns:a16="http://schemas.microsoft.com/office/drawing/2014/main" id="{2C606BAB-10E3-3465-E1B3-7B6A906EDAB4}"/>
                </a:ext>
              </a:extLst>
            </p:cNvPr>
            <p:cNvSpPr txBox="1">
              <a:spLocks/>
            </p:cNvSpPr>
            <p:nvPr/>
          </p:nvSpPr>
          <p:spPr>
            <a:xfrm>
              <a:off x="8217421" y="4488418"/>
              <a:ext cx="3172379" cy="16927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RPG (Regional Planning Group)</a:t>
              </a:r>
            </a:p>
          </p:txBody>
        </p:sp>
        <p:sp>
          <p:nvSpPr>
            <p:cNvPr id="82" name="TextBox 81">
              <a:extLst>
                <a:ext uri="{FF2B5EF4-FFF2-40B4-BE49-F238E27FC236}">
                  <a16:creationId xmlns:a16="http://schemas.microsoft.com/office/drawing/2014/main" id="{28465B6E-ABDF-4C78-6B21-1BFAA755F5D8}"/>
                </a:ext>
              </a:extLst>
            </p:cNvPr>
            <p:cNvSpPr txBox="1">
              <a:spLocks/>
            </p:cNvSpPr>
            <p:nvPr/>
          </p:nvSpPr>
          <p:spPr>
            <a:xfrm>
              <a:off x="8217421" y="4725295"/>
              <a:ext cx="3172379" cy="33855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a:cs typeface="Arial"/>
                </a:rPr>
                <a:t>Stakeholders comment on Tx upgrades and align on actual transmission build plan</a:t>
              </a:r>
            </a:p>
          </p:txBody>
        </p:sp>
      </p:grpSp>
      <p:sp>
        <p:nvSpPr>
          <p:cNvPr id="83" name="TextBox 82">
            <a:extLst>
              <a:ext uri="{FF2B5EF4-FFF2-40B4-BE49-F238E27FC236}">
                <a16:creationId xmlns:a16="http://schemas.microsoft.com/office/drawing/2014/main" id="{417029C5-ED6E-FBE4-DA4B-B9ADE869B81A}"/>
              </a:ext>
            </a:extLst>
          </p:cNvPr>
          <p:cNvSpPr txBox="1"/>
          <p:nvPr/>
        </p:nvSpPr>
        <p:spPr>
          <a:xfrm>
            <a:off x="7907794" y="2851035"/>
            <a:ext cx="34820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Post-study outputs</a:t>
            </a:r>
          </a:p>
        </p:txBody>
      </p:sp>
      <p:grpSp>
        <p:nvGrpSpPr>
          <p:cNvPr id="84" name="Group 83">
            <a:extLst>
              <a:ext uri="{FF2B5EF4-FFF2-40B4-BE49-F238E27FC236}">
                <a16:creationId xmlns:a16="http://schemas.microsoft.com/office/drawing/2014/main" id="{1B190C08-9FFA-3449-2B50-724CF04BB63E}"/>
              </a:ext>
            </a:extLst>
          </p:cNvPr>
          <p:cNvGrpSpPr/>
          <p:nvPr/>
        </p:nvGrpSpPr>
        <p:grpSpPr>
          <a:xfrm>
            <a:off x="7907793" y="5206622"/>
            <a:ext cx="3482007" cy="775499"/>
            <a:chOff x="7907793" y="5206622"/>
            <a:chExt cx="3482007" cy="775499"/>
          </a:xfrm>
        </p:grpSpPr>
        <p:sp>
          <p:nvSpPr>
            <p:cNvPr id="85" name="TrackerAlphaWhite 4">
              <a:extLst>
                <a:ext uri="{FF2B5EF4-FFF2-40B4-BE49-F238E27FC236}">
                  <a16:creationId xmlns:a16="http://schemas.microsoft.com/office/drawing/2014/main" id="{1A10D00B-54BC-57F9-9F1C-EB8DEA3FD020}"/>
                </a:ext>
              </a:extLst>
            </p:cNvPr>
            <p:cNvSpPr/>
            <p:nvPr>
              <p:custDataLst>
                <p:tags r:id="rId15"/>
              </p:custDataLst>
            </p:nvPr>
          </p:nvSpPr>
          <p:spPr>
            <a:xfrm>
              <a:off x="7907793" y="5206622"/>
              <a:ext cx="227474" cy="230859"/>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a:solidFill>
                    <a:schemeClr val="accent1"/>
                  </a:solidFill>
                </a:rPr>
                <a:t>G</a:t>
              </a:r>
            </a:p>
          </p:txBody>
        </p:sp>
        <p:sp>
          <p:nvSpPr>
            <p:cNvPr id="86" name="TextBox 85">
              <a:extLst>
                <a:ext uri="{FF2B5EF4-FFF2-40B4-BE49-F238E27FC236}">
                  <a16:creationId xmlns:a16="http://schemas.microsoft.com/office/drawing/2014/main" id="{72C9DFAF-16D1-13BF-D49F-24CF39F42CA6}"/>
                </a:ext>
              </a:extLst>
            </p:cNvPr>
            <p:cNvSpPr txBox="1">
              <a:spLocks/>
            </p:cNvSpPr>
            <p:nvPr/>
          </p:nvSpPr>
          <p:spPr>
            <a:xfrm>
              <a:off x="8217421" y="5237413"/>
              <a:ext cx="3172379" cy="16927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QSA (Quarterly Stability Assessment)</a:t>
              </a:r>
            </a:p>
          </p:txBody>
        </p:sp>
        <p:sp>
          <p:nvSpPr>
            <p:cNvPr id="87" name="TextBox 86">
              <a:extLst>
                <a:ext uri="{FF2B5EF4-FFF2-40B4-BE49-F238E27FC236}">
                  <a16:creationId xmlns:a16="http://schemas.microsoft.com/office/drawing/2014/main" id="{87684C08-6A52-1D58-383F-8B7BFB9B4450}"/>
                </a:ext>
              </a:extLst>
            </p:cNvPr>
            <p:cNvSpPr txBox="1">
              <a:spLocks/>
            </p:cNvSpPr>
            <p:nvPr/>
          </p:nvSpPr>
          <p:spPr>
            <a:xfrm>
              <a:off x="8217421" y="5474290"/>
              <a:ext cx="3172379" cy="5078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a:cs typeface="Arial"/>
                </a:rPr>
                <a:t>ERCOT studies stability and reliability of full grid at regular intervals; loads must meet requirements ~5-8 months before actual energization</a:t>
              </a:r>
            </a:p>
          </p:txBody>
        </p:sp>
      </p:grpSp>
      <p:pic>
        <p:nvPicPr>
          <p:cNvPr id="38" name="CustomIcon">
            <a:extLst>
              <a:ext uri="{FF2B5EF4-FFF2-40B4-BE49-F238E27FC236}">
                <a16:creationId xmlns:a16="http://schemas.microsoft.com/office/drawing/2014/main" id="{B41F2026-F9E0-A2A8-DCF9-F580C7CF831E}"/>
              </a:ext>
            </a:extLst>
          </p:cNvPr>
          <p:cNvPicPr>
            <a:picLocks noChangeAspect="1"/>
          </p:cNvPicPr>
          <p:nvPr>
            <p:custDataLst>
              <p:tags r:id="rId13"/>
            </p:custDataLst>
          </p:nvPr>
        </p:nvPicPr>
        <p:blipFill>
          <a:blip r:embed="rId25">
            <a:extLst>
              <a:ext uri="{96DAC541-7B7A-43D3-8B79-37D633B846F1}">
                <asvg:svgBlip xmlns:asvg="http://schemas.microsoft.com/office/drawing/2016/SVG/main" r:embed="rId26"/>
              </a:ext>
            </a:extLst>
          </a:blip>
          <a:stretch>
            <a:fillRect/>
          </a:stretch>
        </p:blipFill>
        <p:spPr>
          <a:xfrm>
            <a:off x="8710433" y="2088851"/>
            <a:ext cx="195218" cy="194238"/>
          </a:xfrm>
          <a:prstGeom prst="rect">
            <a:avLst/>
          </a:prstGeom>
        </p:spPr>
      </p:pic>
      <p:cxnSp>
        <p:nvCxnSpPr>
          <p:cNvPr id="8" name="Straight Arrow Connector 7">
            <a:extLst>
              <a:ext uri="{FF2B5EF4-FFF2-40B4-BE49-F238E27FC236}">
                <a16:creationId xmlns:a16="http://schemas.microsoft.com/office/drawing/2014/main" id="{24484221-FE67-12BA-6A40-D483DE3284E7}"/>
              </a:ext>
            </a:extLst>
          </p:cNvPr>
          <p:cNvCxnSpPr>
            <a:cxnSpLocks/>
            <a:stCxn id="36" idx="3"/>
            <a:endCxn id="42" idx="1"/>
          </p:cNvCxnSpPr>
          <p:nvPr/>
        </p:nvCxnSpPr>
        <p:spPr>
          <a:xfrm flipV="1">
            <a:off x="9833492" y="2201007"/>
            <a:ext cx="265046" cy="139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 name="4. Footnote">
            <a:extLst>
              <a:ext uri="{FF2B5EF4-FFF2-40B4-BE49-F238E27FC236}">
                <a16:creationId xmlns:a16="http://schemas.microsoft.com/office/drawing/2014/main" id="{E5393B64-9CC3-182D-94FB-F292D2CB1002}"/>
              </a:ext>
            </a:extLst>
          </p:cNvPr>
          <p:cNvSpPr txBox="1"/>
          <p:nvPr>
            <p:custDataLst>
              <p:tags r:id="rId14"/>
            </p:custDataLst>
          </p:nvPr>
        </p:nvSpPr>
        <p:spPr>
          <a:xfrm>
            <a:off x="2259883" y="6496702"/>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AutoNum type="arabicPeriod"/>
            </a:pPr>
            <a:r>
              <a:rPr lang="en-US" dirty="0"/>
              <a:t>To be laid out in PUCT rule 58481</a:t>
            </a:r>
          </a:p>
          <a:p>
            <a:pPr lvl="0">
              <a:buAutoNum type="arabicPeriod"/>
            </a:pPr>
            <a:r>
              <a:rPr lang="en-US" dirty="0"/>
              <a:t>Steady State and Stability Studies are focused on transmission adequacy, i.e., this is not intended to be an assessment of resource adequacy</a:t>
            </a:r>
          </a:p>
        </p:txBody>
      </p:sp>
    </p:spTree>
    <p:extLst>
      <p:ext uri="{BB962C8B-B14F-4D97-AF65-F5344CB8AC3E}">
        <p14:creationId xmlns:p14="http://schemas.microsoft.com/office/powerpoint/2010/main" val="142270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C9DB0-0F37-F6DF-4B3C-8CD74A97C85A}"/>
            </a:ext>
          </a:extLst>
        </p:cNvPr>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C01482CE-7670-E26C-E9A5-ED865300F492}"/>
              </a:ext>
            </a:extLst>
          </p:cNvPr>
          <p:cNvCxnSpPr/>
          <p:nvPr/>
        </p:nvCxnSpPr>
        <p:spPr>
          <a:xfrm flipV="1">
            <a:off x="8414722" y="1940990"/>
            <a:ext cx="0" cy="2880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387944A-B2DE-9938-6850-15FA1D679C3B}"/>
              </a:ext>
            </a:extLst>
          </p:cNvPr>
          <p:cNvCxnSpPr>
            <a:cxnSpLocks/>
            <a:endCxn id="8" idx="1"/>
          </p:cNvCxnSpPr>
          <p:nvPr/>
        </p:nvCxnSpPr>
        <p:spPr>
          <a:xfrm flipV="1">
            <a:off x="7368413" y="2359953"/>
            <a:ext cx="3036495" cy="2202"/>
          </a:xfrm>
          <a:prstGeom prst="straightConnector1">
            <a:avLst/>
          </a:prstGeom>
          <a:solidFill>
            <a:schemeClr val="bg1"/>
          </a:solidFill>
          <a:ln w="190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28" name="think-cell data - do not delete" hidden="1">
            <a:extLst>
              <a:ext uri="{FF2B5EF4-FFF2-40B4-BE49-F238E27FC236}">
                <a16:creationId xmlns:a16="http://schemas.microsoft.com/office/drawing/2014/main" id="{1A11411F-AAC8-03B5-C695-2C388780E5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28" name="think-cell data - do not delete" hidden="1">
                        <a:extLst>
                          <a:ext uri="{FF2B5EF4-FFF2-40B4-BE49-F238E27FC236}">
                            <a16:creationId xmlns:a16="http://schemas.microsoft.com/office/drawing/2014/main" id="{1A11411F-AAC8-03B5-C695-2C388780E52D}"/>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cxnSp>
        <p:nvCxnSpPr>
          <p:cNvPr id="83" name="Straight Connector 82">
            <a:extLst>
              <a:ext uri="{FF2B5EF4-FFF2-40B4-BE49-F238E27FC236}">
                <a16:creationId xmlns:a16="http://schemas.microsoft.com/office/drawing/2014/main" id="{7FF51ED6-DA59-6C2E-AC9C-5750BEF88425}"/>
              </a:ext>
            </a:extLst>
          </p:cNvPr>
          <p:cNvCxnSpPr/>
          <p:nvPr/>
        </p:nvCxnSpPr>
        <p:spPr>
          <a:xfrm>
            <a:off x="9116557" y="2522676"/>
            <a:ext cx="0" cy="818842"/>
          </a:xfrm>
          <a:prstGeom prst="line">
            <a:avLst/>
          </a:prstGeom>
          <a:ln w="63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6104083-600E-D551-E590-8FF797DAE257}"/>
              </a:ext>
            </a:extLst>
          </p:cNvPr>
          <p:cNvCxnSpPr>
            <a:cxnSpLocks/>
          </p:cNvCxnSpPr>
          <p:nvPr/>
        </p:nvCxnSpPr>
        <p:spPr>
          <a:xfrm>
            <a:off x="8467165" y="5005346"/>
            <a:ext cx="2556275" cy="0"/>
          </a:xfrm>
          <a:prstGeom prst="straightConnector1">
            <a:avLst/>
          </a:prstGeom>
          <a:solidFill>
            <a:schemeClr val="bg1"/>
          </a:solidFill>
          <a:ln w="19050" cap="sq">
            <a:solidFill>
              <a:schemeClr val="tx1">
                <a:lumMod val="50000"/>
                <a:lumOff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2" name="Title 1">
            <a:extLst>
              <a:ext uri="{FF2B5EF4-FFF2-40B4-BE49-F238E27FC236}">
                <a16:creationId xmlns:a16="http://schemas.microsoft.com/office/drawing/2014/main" id="{E815514D-EE1A-80A0-E209-28ABAB183022}"/>
              </a:ext>
            </a:extLst>
          </p:cNvPr>
          <p:cNvSpPr>
            <a:spLocks noGrp="1"/>
          </p:cNvSpPr>
          <p:nvPr>
            <p:ph type="title"/>
          </p:nvPr>
        </p:nvSpPr>
        <p:spPr>
          <a:xfrm>
            <a:off x="550008" y="234717"/>
            <a:ext cx="11235592" cy="518318"/>
          </a:xfrm>
        </p:spPr>
        <p:txBody>
          <a:bodyPr vert="horz" wrap="square" lIns="0" tIns="0" rIns="0" bIns="0" rtlCol="0" anchor="ctr" anchorCtr="0">
            <a:noAutofit/>
          </a:bodyPr>
          <a:lstStyle/>
          <a:p>
            <a:r>
              <a:rPr lang="en-US" sz="2500" dirty="0"/>
              <a:t>ERCOT / TSP / Developer actions throughout batch study process</a:t>
            </a:r>
          </a:p>
        </p:txBody>
      </p:sp>
      <p:sp>
        <p:nvSpPr>
          <p:cNvPr id="3" name="Slide Number Placeholder 5">
            <a:extLst>
              <a:ext uri="{FF2B5EF4-FFF2-40B4-BE49-F238E27FC236}">
                <a16:creationId xmlns:a16="http://schemas.microsoft.com/office/drawing/2014/main" id="{46EC734D-C019-7E64-9F37-25C3BC3C42CF}"/>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54" name="TextBox 53">
            <a:extLst>
              <a:ext uri="{FF2B5EF4-FFF2-40B4-BE49-F238E27FC236}">
                <a16:creationId xmlns:a16="http://schemas.microsoft.com/office/drawing/2014/main" id="{8395CB98-4724-D7D8-1EC9-2D092F365103}"/>
              </a:ext>
            </a:extLst>
          </p:cNvPr>
          <p:cNvSpPr txBox="1"/>
          <p:nvPr/>
        </p:nvSpPr>
        <p:spPr>
          <a:xfrm>
            <a:off x="550009" y="2058121"/>
            <a:ext cx="1159522" cy="2543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1"/>
                </a:solidFill>
              </a:rPr>
              <a:t>ERCOT</a:t>
            </a:r>
          </a:p>
        </p:txBody>
      </p:sp>
      <p:sp>
        <p:nvSpPr>
          <p:cNvPr id="55" name="TextBox 54">
            <a:extLst>
              <a:ext uri="{FF2B5EF4-FFF2-40B4-BE49-F238E27FC236}">
                <a16:creationId xmlns:a16="http://schemas.microsoft.com/office/drawing/2014/main" id="{6CE7512F-527B-F164-560C-39EBAFD1DDEC}"/>
              </a:ext>
            </a:extLst>
          </p:cNvPr>
          <p:cNvSpPr txBox="1"/>
          <p:nvPr/>
        </p:nvSpPr>
        <p:spPr>
          <a:xfrm>
            <a:off x="550009" y="3439865"/>
            <a:ext cx="1159522" cy="2543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3"/>
                </a:solidFill>
              </a:rPr>
              <a:t>TSP</a:t>
            </a:r>
          </a:p>
        </p:txBody>
      </p:sp>
      <p:sp>
        <p:nvSpPr>
          <p:cNvPr id="56" name="TextBox 55">
            <a:extLst>
              <a:ext uri="{FF2B5EF4-FFF2-40B4-BE49-F238E27FC236}">
                <a16:creationId xmlns:a16="http://schemas.microsoft.com/office/drawing/2014/main" id="{4443610F-55C7-8C80-24F6-A78A7BA57276}"/>
              </a:ext>
            </a:extLst>
          </p:cNvPr>
          <p:cNvSpPr txBox="1"/>
          <p:nvPr/>
        </p:nvSpPr>
        <p:spPr>
          <a:xfrm>
            <a:off x="550009" y="4821609"/>
            <a:ext cx="1159522" cy="754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solidFill>
                  <a:schemeClr val="accent2"/>
                </a:solidFill>
              </a:rPr>
              <a:t>Developer </a:t>
            </a:r>
            <a:r>
              <a:rPr lang="en-US" sz="1100" b="1" dirty="0">
                <a:solidFill>
                  <a:schemeClr val="accent2"/>
                </a:solidFill>
              </a:rPr>
              <a:t>(Interconnecting Large Load Entity – ILLE)</a:t>
            </a:r>
            <a:endParaRPr lang="en-US" b="1" dirty="0">
              <a:solidFill>
                <a:schemeClr val="accent2"/>
              </a:solidFill>
            </a:endParaRPr>
          </a:p>
        </p:txBody>
      </p:sp>
      <p:sp>
        <p:nvSpPr>
          <p:cNvPr id="60" name="TextBox 59">
            <a:extLst>
              <a:ext uri="{FF2B5EF4-FFF2-40B4-BE49-F238E27FC236}">
                <a16:creationId xmlns:a16="http://schemas.microsoft.com/office/drawing/2014/main" id="{F96D2DB9-3DE2-E0EA-B987-E3F7BC8A6F88}"/>
              </a:ext>
            </a:extLst>
          </p:cNvPr>
          <p:cNvSpPr txBox="1"/>
          <p:nvPr/>
        </p:nvSpPr>
        <p:spPr>
          <a:xfrm>
            <a:off x="1709531" y="5528943"/>
            <a:ext cx="1410678"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Start of batch process</a:t>
            </a:r>
          </a:p>
        </p:txBody>
      </p:sp>
      <p:sp>
        <p:nvSpPr>
          <p:cNvPr id="62" name="TextBox 61">
            <a:extLst>
              <a:ext uri="{FF2B5EF4-FFF2-40B4-BE49-F238E27FC236}">
                <a16:creationId xmlns:a16="http://schemas.microsoft.com/office/drawing/2014/main" id="{DE8C439E-2FA7-83F7-3221-124D4EF68027}"/>
              </a:ext>
            </a:extLst>
          </p:cNvPr>
          <p:cNvSpPr txBox="1"/>
          <p:nvPr/>
        </p:nvSpPr>
        <p:spPr>
          <a:xfrm>
            <a:off x="9534844" y="5528943"/>
            <a:ext cx="1813883"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1200" b="1"/>
              <a:t>First possible energization date</a:t>
            </a:r>
          </a:p>
        </p:txBody>
      </p:sp>
      <p:sp>
        <p:nvSpPr>
          <p:cNvPr id="64" name="TextBox 63">
            <a:extLst>
              <a:ext uri="{FF2B5EF4-FFF2-40B4-BE49-F238E27FC236}">
                <a16:creationId xmlns:a16="http://schemas.microsoft.com/office/drawing/2014/main" id="{F9F51B84-78D6-A9E9-75D3-8C9A1A17FD73}"/>
              </a:ext>
            </a:extLst>
          </p:cNvPr>
          <p:cNvSpPr txBox="1"/>
          <p:nvPr/>
        </p:nvSpPr>
        <p:spPr>
          <a:xfrm>
            <a:off x="3947275" y="5528943"/>
            <a:ext cx="1449472"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rgbClr val="C00000"/>
                </a:solidFill>
              </a:rPr>
              <a:t>Developer notified if in batch </a:t>
            </a:r>
          </a:p>
        </p:txBody>
      </p:sp>
      <p:grpSp>
        <p:nvGrpSpPr>
          <p:cNvPr id="94" name="Group 93">
            <a:extLst>
              <a:ext uri="{FF2B5EF4-FFF2-40B4-BE49-F238E27FC236}">
                <a16:creationId xmlns:a16="http://schemas.microsoft.com/office/drawing/2014/main" id="{F436A508-BA27-80F1-D878-183706A9EF97}"/>
              </a:ext>
            </a:extLst>
          </p:cNvPr>
          <p:cNvGrpSpPr/>
          <p:nvPr/>
        </p:nvGrpSpPr>
        <p:grpSpPr>
          <a:xfrm>
            <a:off x="1868005" y="1616699"/>
            <a:ext cx="9247993" cy="3871557"/>
            <a:chOff x="1868005" y="1346121"/>
            <a:chExt cx="9247993" cy="4258713"/>
          </a:xfrm>
        </p:grpSpPr>
        <p:cxnSp>
          <p:nvCxnSpPr>
            <p:cNvPr id="57" name="LineBasicVerticalDefault 57">
              <a:extLst>
                <a:ext uri="{FF2B5EF4-FFF2-40B4-BE49-F238E27FC236}">
                  <a16:creationId xmlns:a16="http://schemas.microsoft.com/office/drawing/2014/main" id="{2B7A5C79-8368-7FB2-AB81-E2328EE007A0}"/>
                </a:ext>
              </a:extLst>
            </p:cNvPr>
            <p:cNvCxnSpPr>
              <a:cxnSpLocks/>
            </p:cNvCxnSpPr>
            <p:nvPr>
              <p:custDataLst>
                <p:tags r:id="rId8"/>
              </p:custDataLst>
            </p:nvPr>
          </p:nvCxnSpPr>
          <p:spPr>
            <a:xfrm>
              <a:off x="1868005" y="1346121"/>
              <a:ext cx="0" cy="4258713"/>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LineBasicVerticalDefault 57">
              <a:extLst>
                <a:ext uri="{FF2B5EF4-FFF2-40B4-BE49-F238E27FC236}">
                  <a16:creationId xmlns:a16="http://schemas.microsoft.com/office/drawing/2014/main" id="{E0E6FB74-696D-7F27-D750-15494E719266}"/>
                </a:ext>
              </a:extLst>
            </p:cNvPr>
            <p:cNvCxnSpPr>
              <a:cxnSpLocks/>
            </p:cNvCxnSpPr>
            <p:nvPr>
              <p:custDataLst>
                <p:tags r:id="rId9"/>
              </p:custDataLst>
            </p:nvPr>
          </p:nvCxnSpPr>
          <p:spPr>
            <a:xfrm>
              <a:off x="11115998" y="1346121"/>
              <a:ext cx="0" cy="4258713"/>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 name="LineBasicVerticalDefault 57">
              <a:extLst>
                <a:ext uri="{FF2B5EF4-FFF2-40B4-BE49-F238E27FC236}">
                  <a16:creationId xmlns:a16="http://schemas.microsoft.com/office/drawing/2014/main" id="{41685B37-4910-7E26-74F0-23A96FA16A66}"/>
                </a:ext>
              </a:extLst>
            </p:cNvPr>
            <p:cNvCxnSpPr>
              <a:cxnSpLocks/>
            </p:cNvCxnSpPr>
            <p:nvPr>
              <p:custDataLst>
                <p:tags r:id="rId10"/>
              </p:custDataLst>
            </p:nvPr>
          </p:nvCxnSpPr>
          <p:spPr>
            <a:xfrm>
              <a:off x="4667136" y="1346121"/>
              <a:ext cx="0" cy="4258713"/>
            </a:xfrm>
            <a:prstGeom prst="straightConnector1">
              <a:avLst/>
            </a:prstGeom>
            <a:ln w="12700" cap="flat">
              <a:solidFill>
                <a:srgbClr val="C00000"/>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LineBasicVerticalDefault 57">
              <a:extLst>
                <a:ext uri="{FF2B5EF4-FFF2-40B4-BE49-F238E27FC236}">
                  <a16:creationId xmlns:a16="http://schemas.microsoft.com/office/drawing/2014/main" id="{EC357F5F-8B76-9B1D-5F75-5BB03CA7309C}"/>
                </a:ext>
              </a:extLst>
            </p:cNvPr>
            <p:cNvCxnSpPr>
              <a:cxnSpLocks/>
            </p:cNvCxnSpPr>
            <p:nvPr>
              <p:custDataLst>
                <p:tags r:id="rId11"/>
              </p:custDataLst>
            </p:nvPr>
          </p:nvCxnSpPr>
          <p:spPr>
            <a:xfrm>
              <a:off x="7315964" y="1346121"/>
              <a:ext cx="0" cy="4258713"/>
            </a:xfrm>
            <a:prstGeom prst="straightConnector1">
              <a:avLst/>
            </a:prstGeom>
            <a:ln w="12700" cap="flat">
              <a:solidFill>
                <a:srgbClr val="C00000"/>
              </a:solidFill>
              <a:prstDash val="lgDash"/>
              <a:miter lim="800000"/>
              <a:tailEnd type="none"/>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B612356B-1A6B-0501-9EDD-B89AF934E213}"/>
              </a:ext>
            </a:extLst>
          </p:cNvPr>
          <p:cNvSpPr txBox="1"/>
          <p:nvPr/>
        </p:nvSpPr>
        <p:spPr>
          <a:xfrm>
            <a:off x="6565497" y="5528943"/>
            <a:ext cx="1500935"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solidFill>
                  <a:srgbClr val="C00000"/>
                </a:solidFill>
              </a:rPr>
              <a:t>Developer notified of load allocation</a:t>
            </a:r>
          </a:p>
        </p:txBody>
      </p:sp>
      <p:sp>
        <p:nvSpPr>
          <p:cNvPr id="72" name="Arrow: Pentagon 71">
            <a:extLst>
              <a:ext uri="{FF2B5EF4-FFF2-40B4-BE49-F238E27FC236}">
                <a16:creationId xmlns:a16="http://schemas.microsoft.com/office/drawing/2014/main" id="{53BDE2C6-F696-FA94-F5E6-E4E2869D8977}"/>
              </a:ext>
            </a:extLst>
          </p:cNvPr>
          <p:cNvSpPr/>
          <p:nvPr/>
        </p:nvSpPr>
        <p:spPr>
          <a:xfrm>
            <a:off x="4713788" y="2111068"/>
            <a:ext cx="1292373" cy="518318"/>
          </a:xfrm>
          <a:prstGeom prst="homePlate">
            <a:avLst>
              <a:gd name="adj" fmla="val 2179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Case building</a:t>
            </a:r>
          </a:p>
        </p:txBody>
      </p:sp>
      <p:sp>
        <p:nvSpPr>
          <p:cNvPr id="73" name="Arrow: Chevron 72">
            <a:extLst>
              <a:ext uri="{FF2B5EF4-FFF2-40B4-BE49-F238E27FC236}">
                <a16:creationId xmlns:a16="http://schemas.microsoft.com/office/drawing/2014/main" id="{5B19BB3F-4682-168D-9DDA-7E3AE515657B}"/>
              </a:ext>
            </a:extLst>
          </p:cNvPr>
          <p:cNvSpPr>
            <a:spLocks/>
          </p:cNvSpPr>
          <p:nvPr/>
        </p:nvSpPr>
        <p:spPr>
          <a:xfrm>
            <a:off x="5976940" y="2111068"/>
            <a:ext cx="1319773" cy="518318"/>
          </a:xfrm>
          <a:prstGeom prst="chevron">
            <a:avLst>
              <a:gd name="adj" fmla="val 22327"/>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Study</a:t>
            </a:r>
          </a:p>
        </p:txBody>
      </p:sp>
      <p:grpSp>
        <p:nvGrpSpPr>
          <p:cNvPr id="86" name="Group 85">
            <a:extLst>
              <a:ext uri="{FF2B5EF4-FFF2-40B4-BE49-F238E27FC236}">
                <a16:creationId xmlns:a16="http://schemas.microsoft.com/office/drawing/2014/main" id="{4002BC73-68C5-4D7A-0FA3-C0E32E3A457D}"/>
              </a:ext>
            </a:extLst>
          </p:cNvPr>
          <p:cNvGrpSpPr/>
          <p:nvPr/>
        </p:nvGrpSpPr>
        <p:grpSpPr>
          <a:xfrm>
            <a:off x="550008" y="2932097"/>
            <a:ext cx="10565989" cy="1366788"/>
            <a:chOff x="554736" y="3134228"/>
            <a:chExt cx="11082528" cy="1366788"/>
          </a:xfrm>
        </p:grpSpPr>
        <p:cxnSp>
          <p:nvCxnSpPr>
            <p:cNvPr id="76" name="GreyLineSeparatorStrong 76">
              <a:extLst>
                <a:ext uri="{FF2B5EF4-FFF2-40B4-BE49-F238E27FC236}">
                  <a16:creationId xmlns:a16="http://schemas.microsoft.com/office/drawing/2014/main" id="{7888D783-99E8-B669-8AF9-0C269ADF6E1E}"/>
                </a:ext>
              </a:extLst>
            </p:cNvPr>
            <p:cNvCxnSpPr/>
            <p:nvPr>
              <p:custDataLst>
                <p:tags r:id="rId6"/>
              </p:custDataLst>
            </p:nvPr>
          </p:nvCxnSpPr>
          <p:spPr>
            <a:xfrm>
              <a:off x="554736" y="4501016"/>
              <a:ext cx="11082528" cy="0"/>
            </a:xfrm>
            <a:prstGeom prst="straightConnector1">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GreyLineSeparatorStrong 76">
              <a:extLst>
                <a:ext uri="{FF2B5EF4-FFF2-40B4-BE49-F238E27FC236}">
                  <a16:creationId xmlns:a16="http://schemas.microsoft.com/office/drawing/2014/main" id="{A9499EC9-9CF6-1B4F-F9ED-E208743C851A}"/>
                </a:ext>
              </a:extLst>
            </p:cNvPr>
            <p:cNvCxnSpPr/>
            <p:nvPr>
              <p:custDataLst>
                <p:tags r:id="rId7"/>
              </p:custDataLst>
            </p:nvPr>
          </p:nvCxnSpPr>
          <p:spPr>
            <a:xfrm>
              <a:off x="554736" y="3134228"/>
              <a:ext cx="11082528" cy="0"/>
            </a:xfrm>
            <a:prstGeom prst="straightConnector1">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4800066D-A192-67BA-E882-527401C71B37}"/>
              </a:ext>
            </a:extLst>
          </p:cNvPr>
          <p:cNvSpPr txBox="1"/>
          <p:nvPr/>
        </p:nvSpPr>
        <p:spPr>
          <a:xfrm>
            <a:off x="2011481" y="1603115"/>
            <a:ext cx="240071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i="1" dirty="0"/>
              <a:t>Already completed for Batch Zero</a:t>
            </a:r>
          </a:p>
        </p:txBody>
      </p:sp>
      <p:sp>
        <p:nvSpPr>
          <p:cNvPr id="92" name="Sticker">
            <a:extLst>
              <a:ext uri="{FF2B5EF4-FFF2-40B4-BE49-F238E27FC236}">
                <a16:creationId xmlns:a16="http://schemas.microsoft.com/office/drawing/2014/main" id="{EAC45568-DDB7-A8DF-7C71-9065F641877D}"/>
              </a:ext>
            </a:extLst>
          </p:cNvPr>
          <p:cNvSpPr txBox="1"/>
          <p:nvPr/>
        </p:nvSpPr>
        <p:spPr>
          <a:xfrm>
            <a:off x="554736" y="875384"/>
            <a:ext cx="764633"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u="sng"/>
              <a:t>Illustrative</a:t>
            </a:r>
          </a:p>
        </p:txBody>
      </p:sp>
      <p:cxnSp>
        <p:nvCxnSpPr>
          <p:cNvPr id="5" name="Straight Arrow Connector 4">
            <a:extLst>
              <a:ext uri="{FF2B5EF4-FFF2-40B4-BE49-F238E27FC236}">
                <a16:creationId xmlns:a16="http://schemas.microsoft.com/office/drawing/2014/main" id="{DC88AB2E-696F-B78E-E5A9-CFD21367248E}"/>
              </a:ext>
            </a:extLst>
          </p:cNvPr>
          <p:cNvCxnSpPr>
            <a:cxnSpLocks/>
          </p:cNvCxnSpPr>
          <p:nvPr/>
        </p:nvCxnSpPr>
        <p:spPr>
          <a:xfrm>
            <a:off x="3515744" y="5005346"/>
            <a:ext cx="3770101" cy="0"/>
          </a:xfrm>
          <a:prstGeom prst="straightConnector1">
            <a:avLst/>
          </a:prstGeom>
          <a:solidFill>
            <a:schemeClr val="bg1"/>
          </a:solidFill>
          <a:ln w="19050" cap="sq">
            <a:solidFill>
              <a:schemeClr val="tx1">
                <a:lumMod val="50000"/>
                <a:lumOff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8" name="Arrow: Pentagon 7">
            <a:extLst>
              <a:ext uri="{FF2B5EF4-FFF2-40B4-BE49-F238E27FC236}">
                <a16:creationId xmlns:a16="http://schemas.microsoft.com/office/drawing/2014/main" id="{0842DE09-30B6-2D26-1B30-141B8AB72800}"/>
              </a:ext>
            </a:extLst>
          </p:cNvPr>
          <p:cNvSpPr>
            <a:spLocks/>
          </p:cNvSpPr>
          <p:nvPr/>
        </p:nvSpPr>
        <p:spPr>
          <a:xfrm>
            <a:off x="10404908" y="2100794"/>
            <a:ext cx="724493" cy="518318"/>
          </a:xfrm>
          <a:prstGeom prst="homePlate">
            <a:avLst>
              <a:gd name="adj" fmla="val 2179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QSA</a:t>
            </a:r>
          </a:p>
        </p:txBody>
      </p:sp>
      <p:sp>
        <p:nvSpPr>
          <p:cNvPr id="9" name="Arrow: Pentagon 8">
            <a:extLst>
              <a:ext uri="{FF2B5EF4-FFF2-40B4-BE49-F238E27FC236}">
                <a16:creationId xmlns:a16="http://schemas.microsoft.com/office/drawing/2014/main" id="{F946984A-19EC-C549-22F8-8C0CA30FABA6}"/>
              </a:ext>
            </a:extLst>
          </p:cNvPr>
          <p:cNvSpPr>
            <a:spLocks/>
          </p:cNvSpPr>
          <p:nvPr/>
        </p:nvSpPr>
        <p:spPr>
          <a:xfrm>
            <a:off x="8707437" y="2100794"/>
            <a:ext cx="888620" cy="518318"/>
          </a:xfrm>
          <a:prstGeom prst="homePlate">
            <a:avLst>
              <a:gd name="adj" fmla="val 32223"/>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RPG</a:t>
            </a:r>
          </a:p>
        </p:txBody>
      </p:sp>
      <p:cxnSp>
        <p:nvCxnSpPr>
          <p:cNvPr id="4" name="Straight Arrow Connector 3">
            <a:extLst>
              <a:ext uri="{FF2B5EF4-FFF2-40B4-BE49-F238E27FC236}">
                <a16:creationId xmlns:a16="http://schemas.microsoft.com/office/drawing/2014/main" id="{239070A0-EBE0-2C22-CC9E-804185EF2E72}"/>
              </a:ext>
            </a:extLst>
          </p:cNvPr>
          <p:cNvCxnSpPr>
            <a:cxnSpLocks/>
          </p:cNvCxnSpPr>
          <p:nvPr/>
        </p:nvCxnSpPr>
        <p:spPr>
          <a:xfrm>
            <a:off x="4729570" y="3641674"/>
            <a:ext cx="3096625" cy="0"/>
          </a:xfrm>
          <a:prstGeom prst="straightConnector1">
            <a:avLst/>
          </a:prstGeom>
          <a:solidFill>
            <a:schemeClr val="bg1"/>
          </a:solidFill>
          <a:ln w="19050"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13" name="Arrow: Pentagon 12">
            <a:extLst>
              <a:ext uri="{FF2B5EF4-FFF2-40B4-BE49-F238E27FC236}">
                <a16:creationId xmlns:a16="http://schemas.microsoft.com/office/drawing/2014/main" id="{D1DA2073-C627-E709-9040-36A95142564A}"/>
              </a:ext>
            </a:extLst>
          </p:cNvPr>
          <p:cNvSpPr/>
          <p:nvPr/>
        </p:nvSpPr>
        <p:spPr>
          <a:xfrm>
            <a:off x="3357333" y="3385068"/>
            <a:ext cx="1292373" cy="518318"/>
          </a:xfrm>
          <a:prstGeom prst="homePlate">
            <a:avLst>
              <a:gd name="adj" fmla="val 21799"/>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Initial studies for screening </a:t>
            </a:r>
            <a:r>
              <a:rPr lang="en-US" sz="800">
                <a:solidFill>
                  <a:schemeClr val="bg1"/>
                </a:solidFill>
              </a:rPr>
              <a:t>(optional)</a:t>
            </a:r>
          </a:p>
        </p:txBody>
      </p:sp>
      <p:sp>
        <p:nvSpPr>
          <p:cNvPr id="14" name="Arrow: Pentagon 13">
            <a:extLst>
              <a:ext uri="{FF2B5EF4-FFF2-40B4-BE49-F238E27FC236}">
                <a16:creationId xmlns:a16="http://schemas.microsoft.com/office/drawing/2014/main" id="{B5E4F285-AF34-5DBA-D492-AE1C992D92F9}"/>
              </a:ext>
            </a:extLst>
          </p:cNvPr>
          <p:cNvSpPr/>
          <p:nvPr/>
        </p:nvSpPr>
        <p:spPr>
          <a:xfrm>
            <a:off x="1920842" y="4745344"/>
            <a:ext cx="1410678" cy="518318"/>
          </a:xfrm>
          <a:prstGeom prst="homePlate">
            <a:avLst>
              <a:gd name="adj" fmla="val 21799"/>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Gather materials, submit to TSP</a:t>
            </a:r>
          </a:p>
        </p:txBody>
      </p:sp>
      <p:pic>
        <p:nvPicPr>
          <p:cNvPr id="80" name="CustomIcon">
            <a:extLst>
              <a:ext uri="{FF2B5EF4-FFF2-40B4-BE49-F238E27FC236}">
                <a16:creationId xmlns:a16="http://schemas.microsoft.com/office/drawing/2014/main" id="{087D072C-78F6-056B-0940-69E1D5C02C28}"/>
              </a:ext>
            </a:extLst>
          </p:cNvPr>
          <p:cNvPicPr>
            <a:picLocks noChangeAspect="1"/>
          </p:cNvPicPr>
          <p:nvPr>
            <p:custDataLst>
              <p:tags r:id="rId2"/>
            </p:custDataLst>
          </p:nvPr>
        </p:nvPicPr>
        <p:blipFill>
          <a:blip r:embed="rId15">
            <a:extLst>
              <a:ext uri="{96DAC541-7B7A-43D3-8B79-37D633B846F1}">
                <asvg:svgBlip xmlns:asvg="http://schemas.microsoft.com/office/drawing/2016/SVG/main" r:embed="rId16"/>
              </a:ext>
            </a:extLst>
          </a:blip>
          <a:stretch>
            <a:fillRect/>
          </a:stretch>
        </p:blipFill>
        <p:spPr>
          <a:xfrm>
            <a:off x="3247998" y="4862794"/>
            <a:ext cx="267746" cy="266402"/>
          </a:xfrm>
          <a:prstGeom prst="rect">
            <a:avLst/>
          </a:prstGeom>
        </p:spPr>
      </p:pic>
      <p:sp>
        <p:nvSpPr>
          <p:cNvPr id="18" name="TextBox 17">
            <a:extLst>
              <a:ext uri="{FF2B5EF4-FFF2-40B4-BE49-F238E27FC236}">
                <a16:creationId xmlns:a16="http://schemas.microsoft.com/office/drawing/2014/main" id="{3095CE1D-C893-F137-0769-AECBC126DCA8}"/>
              </a:ext>
            </a:extLst>
          </p:cNvPr>
          <p:cNvSpPr txBox="1"/>
          <p:nvPr/>
        </p:nvSpPr>
        <p:spPr>
          <a:xfrm>
            <a:off x="1916605" y="1360568"/>
            <a:ext cx="2671044"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a:t>Pre-study inputs</a:t>
            </a:r>
          </a:p>
        </p:txBody>
      </p:sp>
      <p:sp>
        <p:nvSpPr>
          <p:cNvPr id="19" name="TextBox 18">
            <a:extLst>
              <a:ext uri="{FF2B5EF4-FFF2-40B4-BE49-F238E27FC236}">
                <a16:creationId xmlns:a16="http://schemas.microsoft.com/office/drawing/2014/main" id="{CF696E1D-2B85-7B65-F8EB-90CABE51162C}"/>
              </a:ext>
            </a:extLst>
          </p:cNvPr>
          <p:cNvSpPr txBox="1"/>
          <p:nvPr/>
        </p:nvSpPr>
        <p:spPr>
          <a:xfrm>
            <a:off x="4729570" y="1360568"/>
            <a:ext cx="255627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a:t>Study / modeling</a:t>
            </a:r>
          </a:p>
        </p:txBody>
      </p:sp>
      <p:sp>
        <p:nvSpPr>
          <p:cNvPr id="20" name="TextBox 19">
            <a:extLst>
              <a:ext uri="{FF2B5EF4-FFF2-40B4-BE49-F238E27FC236}">
                <a16:creationId xmlns:a16="http://schemas.microsoft.com/office/drawing/2014/main" id="{35FDB6AA-D95D-8B0D-E159-D681611BEB8F}"/>
              </a:ext>
            </a:extLst>
          </p:cNvPr>
          <p:cNvSpPr txBox="1"/>
          <p:nvPr/>
        </p:nvSpPr>
        <p:spPr>
          <a:xfrm>
            <a:off x="7356477" y="1360568"/>
            <a:ext cx="3553569"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a:t>Post-study outputs</a:t>
            </a:r>
          </a:p>
        </p:txBody>
      </p:sp>
      <p:sp>
        <p:nvSpPr>
          <p:cNvPr id="21" name="Arrow: Pentagon 20">
            <a:extLst>
              <a:ext uri="{FF2B5EF4-FFF2-40B4-BE49-F238E27FC236}">
                <a16:creationId xmlns:a16="http://schemas.microsoft.com/office/drawing/2014/main" id="{339DE4EE-1C95-7B12-0AA0-1B469468C949}"/>
              </a:ext>
            </a:extLst>
          </p:cNvPr>
          <p:cNvSpPr/>
          <p:nvPr/>
        </p:nvSpPr>
        <p:spPr>
          <a:xfrm>
            <a:off x="7356477" y="4745344"/>
            <a:ext cx="1058245" cy="518318"/>
          </a:xfrm>
          <a:prstGeom prst="homePlate">
            <a:avLst>
              <a:gd name="adj" fmla="val 21799"/>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dirty="0">
                <a:solidFill>
                  <a:schemeClr val="bg1"/>
                </a:solidFill>
              </a:rPr>
              <a:t>Respond to allocation</a:t>
            </a:r>
          </a:p>
        </p:txBody>
      </p:sp>
      <p:pic>
        <p:nvPicPr>
          <p:cNvPr id="23" name="CustomIcon">
            <a:extLst>
              <a:ext uri="{FF2B5EF4-FFF2-40B4-BE49-F238E27FC236}">
                <a16:creationId xmlns:a16="http://schemas.microsoft.com/office/drawing/2014/main" id="{0DEBEEC6-C5D5-B07A-4325-2618E6DD3A78}"/>
              </a:ext>
            </a:extLst>
          </p:cNvPr>
          <p:cNvPicPr>
            <a:picLocks noChangeAspect="1"/>
          </p:cNvPicPr>
          <p:nvPr>
            <p:custDataLst>
              <p:tags r:id="rId3"/>
            </p:custDataLst>
          </p:nvPr>
        </p:nvPicPr>
        <p:blipFill>
          <a:blip r:embed="rId15">
            <a:extLst>
              <a:ext uri="{96DAC541-7B7A-43D3-8B79-37D633B846F1}">
                <asvg:svgBlip xmlns:asvg="http://schemas.microsoft.com/office/drawing/2016/SVG/main" r:embed="rId16"/>
              </a:ext>
            </a:extLst>
          </a:blip>
          <a:stretch>
            <a:fillRect/>
          </a:stretch>
        </p:blipFill>
        <p:spPr>
          <a:xfrm>
            <a:off x="8300101" y="4862794"/>
            <a:ext cx="267746" cy="266402"/>
          </a:xfrm>
          <a:prstGeom prst="rect">
            <a:avLst/>
          </a:prstGeom>
        </p:spPr>
      </p:pic>
      <p:sp>
        <p:nvSpPr>
          <p:cNvPr id="24" name="Arrow: Pentagon 23">
            <a:extLst>
              <a:ext uri="{FF2B5EF4-FFF2-40B4-BE49-F238E27FC236}">
                <a16:creationId xmlns:a16="http://schemas.microsoft.com/office/drawing/2014/main" id="{3B525840-55D0-E3BC-6126-669181195F8C}"/>
              </a:ext>
            </a:extLst>
          </p:cNvPr>
          <p:cNvSpPr/>
          <p:nvPr/>
        </p:nvSpPr>
        <p:spPr>
          <a:xfrm>
            <a:off x="7368996" y="3428610"/>
            <a:ext cx="1402217" cy="474776"/>
          </a:xfrm>
          <a:prstGeom prst="homePlate">
            <a:avLst>
              <a:gd name="adj" fmla="val 21799"/>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Submit upgrades to RPG</a:t>
            </a:r>
          </a:p>
        </p:txBody>
      </p:sp>
      <p:sp>
        <p:nvSpPr>
          <p:cNvPr id="27" name="TextBox 26">
            <a:extLst>
              <a:ext uri="{FF2B5EF4-FFF2-40B4-BE49-F238E27FC236}">
                <a16:creationId xmlns:a16="http://schemas.microsoft.com/office/drawing/2014/main" id="{981A82B8-E40A-E9BD-7587-41D8D5AFE21C}"/>
              </a:ext>
            </a:extLst>
          </p:cNvPr>
          <p:cNvSpPr txBox="1"/>
          <p:nvPr/>
        </p:nvSpPr>
        <p:spPr>
          <a:xfrm>
            <a:off x="5166058" y="5023276"/>
            <a:ext cx="170343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i="1"/>
              <a:t>Provide additional input when / if requested</a:t>
            </a:r>
          </a:p>
        </p:txBody>
      </p:sp>
      <p:sp>
        <p:nvSpPr>
          <p:cNvPr id="33" name="Arrow: Chevron 32">
            <a:extLst>
              <a:ext uri="{FF2B5EF4-FFF2-40B4-BE49-F238E27FC236}">
                <a16:creationId xmlns:a16="http://schemas.microsoft.com/office/drawing/2014/main" id="{F3D84430-B59B-1A61-1E43-D44242BD6C9A}"/>
              </a:ext>
            </a:extLst>
          </p:cNvPr>
          <p:cNvSpPr/>
          <p:nvPr/>
        </p:nvSpPr>
        <p:spPr>
          <a:xfrm>
            <a:off x="8738552" y="3428610"/>
            <a:ext cx="801553" cy="474776"/>
          </a:xfrm>
          <a:prstGeom prst="chevron">
            <a:avLst>
              <a:gd name="adj" fmla="val 22327"/>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RPG</a:t>
            </a:r>
          </a:p>
        </p:txBody>
      </p:sp>
      <p:cxnSp>
        <p:nvCxnSpPr>
          <p:cNvPr id="36" name="Straight Arrow Connector 35">
            <a:extLst>
              <a:ext uri="{FF2B5EF4-FFF2-40B4-BE49-F238E27FC236}">
                <a16:creationId xmlns:a16="http://schemas.microsoft.com/office/drawing/2014/main" id="{6A20258E-C5E8-8BF6-3AA3-D0E8B95D8576}"/>
              </a:ext>
            </a:extLst>
          </p:cNvPr>
          <p:cNvCxnSpPr>
            <a:cxnSpLocks/>
          </p:cNvCxnSpPr>
          <p:nvPr/>
        </p:nvCxnSpPr>
        <p:spPr>
          <a:xfrm>
            <a:off x="1916605" y="2206503"/>
            <a:ext cx="2671044" cy="0"/>
          </a:xfrm>
          <a:prstGeom prst="straightConnector1">
            <a:avLst/>
          </a:prstGeom>
          <a:solidFill>
            <a:schemeClr val="bg1"/>
          </a:solidFill>
          <a:ln w="190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a:extLst>
              <a:ext uri="{FF2B5EF4-FFF2-40B4-BE49-F238E27FC236}">
                <a16:creationId xmlns:a16="http://schemas.microsoft.com/office/drawing/2014/main" id="{48914A52-8320-3318-7880-4EAEADF52D83}"/>
              </a:ext>
            </a:extLst>
          </p:cNvPr>
          <p:cNvSpPr txBox="1"/>
          <p:nvPr/>
        </p:nvSpPr>
        <p:spPr>
          <a:xfrm>
            <a:off x="2133936" y="2252951"/>
            <a:ext cx="2267270"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a:t>Build planning forecast</a:t>
            </a:r>
            <a:br>
              <a:rPr lang="en-US" sz="1200"/>
            </a:br>
            <a:r>
              <a:rPr lang="en-US" sz="1200"/>
              <a:t>(for batches starting in Q1)</a:t>
            </a:r>
          </a:p>
        </p:txBody>
      </p:sp>
      <p:sp>
        <p:nvSpPr>
          <p:cNvPr id="42" name="TextBox 41">
            <a:extLst>
              <a:ext uri="{FF2B5EF4-FFF2-40B4-BE49-F238E27FC236}">
                <a16:creationId xmlns:a16="http://schemas.microsoft.com/office/drawing/2014/main" id="{984F1BF7-A0B6-AA24-BF0A-2D4B46722072}"/>
              </a:ext>
            </a:extLst>
          </p:cNvPr>
          <p:cNvSpPr txBox="1"/>
          <p:nvPr/>
        </p:nvSpPr>
        <p:spPr>
          <a:xfrm>
            <a:off x="8666837" y="829015"/>
            <a:ext cx="899440"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Active role</a:t>
            </a:r>
          </a:p>
        </p:txBody>
      </p:sp>
      <p:sp>
        <p:nvSpPr>
          <p:cNvPr id="35" name="Arrow: Pentagon 34">
            <a:extLst>
              <a:ext uri="{FF2B5EF4-FFF2-40B4-BE49-F238E27FC236}">
                <a16:creationId xmlns:a16="http://schemas.microsoft.com/office/drawing/2014/main" id="{A683C129-2A4A-E9A1-331C-0C8D151DF4B6}"/>
              </a:ext>
            </a:extLst>
          </p:cNvPr>
          <p:cNvSpPr/>
          <p:nvPr/>
        </p:nvSpPr>
        <p:spPr>
          <a:xfrm>
            <a:off x="8261851" y="801049"/>
            <a:ext cx="359299" cy="208114"/>
          </a:xfrm>
          <a:prstGeom prst="homePlate">
            <a:avLst>
              <a:gd name="adj" fmla="val 2179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300"/>
              </a:spcBef>
              <a:spcAft>
                <a:spcPts val="300"/>
              </a:spcAft>
            </a:pPr>
            <a:endParaRPr lang="en-US" sz="1200">
              <a:solidFill>
                <a:schemeClr val="bg1"/>
              </a:solidFill>
            </a:endParaRPr>
          </a:p>
        </p:txBody>
      </p:sp>
      <p:cxnSp>
        <p:nvCxnSpPr>
          <p:cNvPr id="43" name="Straight Arrow Connector 42">
            <a:extLst>
              <a:ext uri="{FF2B5EF4-FFF2-40B4-BE49-F238E27FC236}">
                <a16:creationId xmlns:a16="http://schemas.microsoft.com/office/drawing/2014/main" id="{2A98CDFC-695A-47DF-4C78-DEEACBC785F7}"/>
              </a:ext>
            </a:extLst>
          </p:cNvPr>
          <p:cNvCxnSpPr>
            <a:cxnSpLocks/>
          </p:cNvCxnSpPr>
          <p:nvPr/>
        </p:nvCxnSpPr>
        <p:spPr>
          <a:xfrm>
            <a:off x="8281956" y="1184105"/>
            <a:ext cx="339194" cy="0"/>
          </a:xfrm>
          <a:prstGeom prst="straightConnector1">
            <a:avLst/>
          </a:prstGeom>
          <a:solidFill>
            <a:schemeClr val="bg1"/>
          </a:solidFill>
          <a:ln w="190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id="{04F16544-4F05-162C-81B0-FF57D715205F}"/>
              </a:ext>
            </a:extLst>
          </p:cNvPr>
          <p:cNvSpPr txBox="1"/>
          <p:nvPr/>
        </p:nvSpPr>
        <p:spPr>
          <a:xfrm>
            <a:off x="8666836" y="1103709"/>
            <a:ext cx="154641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Passive / waiting role</a:t>
            </a:r>
          </a:p>
        </p:txBody>
      </p:sp>
      <p:sp>
        <p:nvSpPr>
          <p:cNvPr id="48" name="Arrow: Chevron 47">
            <a:extLst>
              <a:ext uri="{FF2B5EF4-FFF2-40B4-BE49-F238E27FC236}">
                <a16:creationId xmlns:a16="http://schemas.microsoft.com/office/drawing/2014/main" id="{0105B7E1-9A9E-2A2B-B02B-903F7D808600}"/>
              </a:ext>
            </a:extLst>
          </p:cNvPr>
          <p:cNvSpPr/>
          <p:nvPr/>
        </p:nvSpPr>
        <p:spPr>
          <a:xfrm>
            <a:off x="7368413" y="4398265"/>
            <a:ext cx="3728332" cy="276999"/>
          </a:xfrm>
          <a:prstGeom prst="chevron">
            <a:avLst>
              <a:gd name="adj" fmla="val 17906"/>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Develop project</a:t>
            </a:r>
          </a:p>
        </p:txBody>
      </p:sp>
      <p:sp>
        <p:nvSpPr>
          <p:cNvPr id="49" name="Arrow: Pentagon 48">
            <a:extLst>
              <a:ext uri="{FF2B5EF4-FFF2-40B4-BE49-F238E27FC236}">
                <a16:creationId xmlns:a16="http://schemas.microsoft.com/office/drawing/2014/main" id="{5C57F099-0262-716F-0138-71DC6D3A7CE0}"/>
              </a:ext>
            </a:extLst>
          </p:cNvPr>
          <p:cNvSpPr/>
          <p:nvPr/>
        </p:nvSpPr>
        <p:spPr>
          <a:xfrm>
            <a:off x="4713788" y="4398265"/>
            <a:ext cx="2561663" cy="276999"/>
          </a:xfrm>
          <a:prstGeom prst="homePlate">
            <a:avLst>
              <a:gd name="adj" fmla="val 21799"/>
            </a:avLst>
          </a:prstGeom>
          <a:noFill/>
          <a:ln w="19050" cap="sq">
            <a:solidFill>
              <a:schemeClr val="accent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buClr>
                <a:schemeClr val="tx1"/>
              </a:buClr>
            </a:pPr>
            <a:r>
              <a:rPr lang="en-US" sz="1200">
                <a:solidFill>
                  <a:schemeClr val="tx1">
                    <a:lumMod val="50000"/>
                    <a:lumOff val="50000"/>
                  </a:schemeClr>
                </a:solidFill>
              </a:rPr>
              <a:t>Develop project</a:t>
            </a:r>
            <a:r>
              <a:rPr lang="en-US" sz="1200" baseline="30000">
                <a:solidFill>
                  <a:schemeClr val="tx1">
                    <a:lumMod val="50000"/>
                    <a:lumOff val="50000"/>
                  </a:schemeClr>
                </a:solidFill>
              </a:rPr>
              <a:t>1</a:t>
            </a:r>
            <a:r>
              <a:rPr lang="en-US" sz="1200">
                <a:solidFill>
                  <a:schemeClr val="tx1">
                    <a:lumMod val="50000"/>
                    <a:lumOff val="50000"/>
                  </a:schemeClr>
                </a:solidFill>
              </a:rPr>
              <a:t> </a:t>
            </a:r>
          </a:p>
        </p:txBody>
      </p:sp>
      <p:sp>
        <p:nvSpPr>
          <p:cNvPr id="50" name="4. Footnote">
            <a:extLst>
              <a:ext uri="{FF2B5EF4-FFF2-40B4-BE49-F238E27FC236}">
                <a16:creationId xmlns:a16="http://schemas.microsoft.com/office/drawing/2014/main" id="{23B8834E-E359-214A-95BF-C1B579DFF3D6}"/>
              </a:ext>
            </a:extLst>
          </p:cNvPr>
          <p:cNvSpPr txBox="1"/>
          <p:nvPr>
            <p:custDataLst>
              <p:tags r:id="rId4"/>
            </p:custDataLst>
          </p:nvPr>
        </p:nvSpPr>
        <p:spPr>
          <a:xfrm>
            <a:off x="2133936" y="632250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Actual development timeline will vary by project; developers with higher risk tolerance may begin sooner if desired</a:t>
            </a:r>
          </a:p>
        </p:txBody>
      </p:sp>
      <p:pic>
        <p:nvPicPr>
          <p:cNvPr id="52" name="CustomIcon">
            <a:extLst>
              <a:ext uri="{FF2B5EF4-FFF2-40B4-BE49-F238E27FC236}">
                <a16:creationId xmlns:a16="http://schemas.microsoft.com/office/drawing/2014/main" id="{22085B3E-C6BC-DE9C-D6AD-A0DCD3FB5B25}"/>
              </a:ext>
            </a:extLst>
          </p:cNvPr>
          <p:cNvPicPr>
            <a:picLocks noChangeAspect="1"/>
          </p:cNvPicPr>
          <p:nvPr>
            <p:custDataLst>
              <p:tags r:id="rId5"/>
            </p:custDataLst>
          </p:nvPr>
        </p:nvPicPr>
        <p:blipFill>
          <a:blip r:embed="rId15">
            <a:extLst>
              <a:ext uri="{96DAC541-7B7A-43D3-8B79-37D633B846F1}">
                <asvg:svgBlip xmlns:asvg="http://schemas.microsoft.com/office/drawing/2016/SVG/main" r:embed="rId16"/>
              </a:ext>
            </a:extLst>
          </a:blip>
          <a:stretch>
            <a:fillRect/>
          </a:stretch>
        </p:blipFill>
        <p:spPr>
          <a:xfrm>
            <a:off x="9925306" y="1090806"/>
            <a:ext cx="194238" cy="194238"/>
          </a:xfrm>
          <a:prstGeom prst="rect">
            <a:avLst/>
          </a:prstGeom>
        </p:spPr>
      </p:pic>
      <p:sp>
        <p:nvSpPr>
          <p:cNvPr id="53" name="TextBox 52">
            <a:extLst>
              <a:ext uri="{FF2B5EF4-FFF2-40B4-BE49-F238E27FC236}">
                <a16:creationId xmlns:a16="http://schemas.microsoft.com/office/drawing/2014/main" id="{A1452F86-701D-FFBC-BFCC-92C2A6CA3F85}"/>
              </a:ext>
            </a:extLst>
          </p:cNvPr>
          <p:cNvSpPr txBox="1"/>
          <p:nvPr/>
        </p:nvSpPr>
        <p:spPr>
          <a:xfrm>
            <a:off x="10222214" y="1110981"/>
            <a:ext cx="144777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Deposit required</a:t>
            </a:r>
          </a:p>
        </p:txBody>
      </p:sp>
      <p:sp>
        <p:nvSpPr>
          <p:cNvPr id="67" name="TextBox 66">
            <a:extLst>
              <a:ext uri="{FF2B5EF4-FFF2-40B4-BE49-F238E27FC236}">
                <a16:creationId xmlns:a16="http://schemas.microsoft.com/office/drawing/2014/main" id="{6395E6DD-6920-3D3E-7AE3-CD2A62F3CB0C}"/>
              </a:ext>
            </a:extLst>
          </p:cNvPr>
          <p:cNvSpPr txBox="1"/>
          <p:nvPr/>
        </p:nvSpPr>
        <p:spPr>
          <a:xfrm>
            <a:off x="8313807" y="2791732"/>
            <a:ext cx="1703434" cy="369332"/>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i="1"/>
              <a:t>ERCOT and TSPs both take part in RPG</a:t>
            </a:r>
          </a:p>
        </p:txBody>
      </p:sp>
      <p:sp>
        <p:nvSpPr>
          <p:cNvPr id="6" name="Arrow: Chevron 5">
            <a:extLst>
              <a:ext uri="{FF2B5EF4-FFF2-40B4-BE49-F238E27FC236}">
                <a16:creationId xmlns:a16="http://schemas.microsoft.com/office/drawing/2014/main" id="{74E00865-1CC7-4B6D-BB81-692F33DEF622}"/>
              </a:ext>
            </a:extLst>
          </p:cNvPr>
          <p:cNvSpPr/>
          <p:nvPr/>
        </p:nvSpPr>
        <p:spPr>
          <a:xfrm>
            <a:off x="9489667" y="3439495"/>
            <a:ext cx="1541780" cy="463891"/>
          </a:xfrm>
          <a:prstGeom prst="chevron">
            <a:avLst>
              <a:gd name="adj" fmla="val 22327"/>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Construct transmission</a:t>
            </a:r>
          </a:p>
        </p:txBody>
      </p:sp>
      <p:sp>
        <p:nvSpPr>
          <p:cNvPr id="7" name="Arrow: Chevron 6">
            <a:extLst>
              <a:ext uri="{FF2B5EF4-FFF2-40B4-BE49-F238E27FC236}">
                <a16:creationId xmlns:a16="http://schemas.microsoft.com/office/drawing/2014/main" id="{CAE9AFB2-2E18-FFC4-339B-66AE25CE8697}"/>
              </a:ext>
            </a:extLst>
          </p:cNvPr>
          <p:cNvSpPr/>
          <p:nvPr/>
        </p:nvSpPr>
        <p:spPr>
          <a:xfrm>
            <a:off x="4700386" y="1663991"/>
            <a:ext cx="6363162" cy="276999"/>
          </a:xfrm>
          <a:prstGeom prst="chevron">
            <a:avLst>
              <a:gd name="adj" fmla="val 17906"/>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dirty="0">
                <a:solidFill>
                  <a:schemeClr val="bg1"/>
                </a:solidFill>
              </a:rPr>
              <a:t>RTP</a:t>
            </a:r>
          </a:p>
        </p:txBody>
      </p:sp>
      <p:cxnSp>
        <p:nvCxnSpPr>
          <p:cNvPr id="11" name="Straight Arrow Connector 10">
            <a:extLst>
              <a:ext uri="{FF2B5EF4-FFF2-40B4-BE49-F238E27FC236}">
                <a16:creationId xmlns:a16="http://schemas.microsoft.com/office/drawing/2014/main" id="{ACAC63A7-6816-0A2B-76FF-E94A1ACAEC73}"/>
              </a:ext>
            </a:extLst>
          </p:cNvPr>
          <p:cNvCxnSpPr>
            <a:stCxn id="9" idx="3"/>
          </p:cNvCxnSpPr>
          <p:nvPr/>
        </p:nvCxnSpPr>
        <p:spPr>
          <a:xfrm flipV="1">
            <a:off x="9596057" y="1940990"/>
            <a:ext cx="0" cy="418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274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HINKCELLUNDODONOTDELETE" val="0"/>
  <p:tag name="TEMPLATELASTEDITED" val="2024-05-30 01:34 PM"/>
  <p:tag name="LINKEDPICTURESLINKREMOVED" val="True"/>
  <p:tag name="ICONFILLBACKGROUND" val="Color [A=255, R=204, G=204, B=204]"/>
  <p:tag name="ICONLINEFILLTHEME" val="Accent 1"/>
  <p:tag name="ICONENCLOSURE" val="False"/>
  <p:tag name="ICONLINEFILL" val="Color [A=255, R=6, G=31, B=121]"/>
  <p:tag name="THINKCELLPRESENTATIONDONOTDELETE" val="&lt;?xml version=&quot;1.0&quot; encoding=&quot;UTF-16&quot; standalone=&quot;yes&quot;?&gt;&lt;root reqver=&quot;28224&quot;&gt;&lt;version val=&quot;3582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xml><?xml version="1.0" encoding="utf-8"?>
<p:tagLst xmlns:a="http://schemas.openxmlformats.org/drawingml/2006/main" xmlns:r="http://schemas.openxmlformats.org/officeDocument/2006/relationships" xmlns:p="http://schemas.openxmlformats.org/presentationml/2006/main">
  <p:tag name="BACKGROUNDCOLOR" val="med"/>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NAME" val="_new_logoimage"/>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20sklhGDg_J5JkHAJOV5JQ"/>
</p:tagLst>
</file>

<file path=ppt/tags/tag12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Grid"/>
</p:tagLst>
</file>

<file path=ppt/tags/tag12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ANGLE" val="5"/>
</p:tagLst>
</file>

<file path=ppt/tags/tag131.xml><?xml version="1.0" encoding="utf-8"?>
<p:tagLst xmlns:a="http://schemas.openxmlformats.org/drawingml/2006/main" xmlns:r="http://schemas.openxmlformats.org/officeDocument/2006/relationships" xmlns:p="http://schemas.openxmlformats.org/presentationml/2006/main">
  <p:tag name="ANGLE" val="5"/>
</p:tagLst>
</file>

<file path=ppt/tags/tag132.xml><?xml version="1.0" encoding="utf-8"?>
<p:tagLst xmlns:a="http://schemas.openxmlformats.org/drawingml/2006/main" xmlns:r="http://schemas.openxmlformats.org/officeDocument/2006/relationships" xmlns:p="http://schemas.openxmlformats.org/presentationml/2006/main">
  <p:tag name="ANGLE" val="4"/>
</p:tagLst>
</file>

<file path=ppt/tags/tag133.xml><?xml version="1.0" encoding="utf-8"?>
<p:tagLst xmlns:a="http://schemas.openxmlformats.org/drawingml/2006/main" xmlns:r="http://schemas.openxmlformats.org/officeDocument/2006/relationships" xmlns:p="http://schemas.openxmlformats.org/presentationml/2006/main">
  <p:tag name="ANGLE" val="4"/>
</p:tagLst>
</file>

<file path=ppt/tags/tag134.xml><?xml version="1.0" encoding="utf-8"?>
<p:tagLst xmlns:a="http://schemas.openxmlformats.org/drawingml/2006/main" xmlns:r="http://schemas.openxmlformats.org/officeDocument/2006/relationships" xmlns:p="http://schemas.openxmlformats.org/presentationml/2006/main">
  <p:tag name="ANGLE" val="3"/>
</p:tagLst>
</file>

<file path=ppt/tags/tag135.xml><?xml version="1.0" encoding="utf-8"?>
<p:tagLst xmlns:a="http://schemas.openxmlformats.org/drawingml/2006/main" xmlns:r="http://schemas.openxmlformats.org/officeDocument/2006/relationships" xmlns:p="http://schemas.openxmlformats.org/presentationml/2006/main">
  <p:tag name="ANGLE" val="3"/>
</p:tagLst>
</file>

<file path=ppt/tags/tag136.xml><?xml version="1.0" encoding="utf-8"?>
<p:tagLst xmlns:a="http://schemas.openxmlformats.org/drawingml/2006/main" xmlns:r="http://schemas.openxmlformats.org/officeDocument/2006/relationships" xmlns:p="http://schemas.openxmlformats.org/presentationml/2006/main">
  <p:tag name="ANGLE" val="2"/>
</p:tagLst>
</file>

<file path=ppt/tags/tag137.xml><?xml version="1.0" encoding="utf-8"?>
<p:tagLst xmlns:a="http://schemas.openxmlformats.org/drawingml/2006/main" xmlns:r="http://schemas.openxmlformats.org/officeDocument/2006/relationships" xmlns:p="http://schemas.openxmlformats.org/presentationml/2006/main">
  <p:tag name="ANGLE" val="2"/>
</p:tagLst>
</file>

<file path=ppt/tags/tag138.xml><?xml version="1.0" encoding="utf-8"?>
<p:tagLst xmlns:a="http://schemas.openxmlformats.org/drawingml/2006/main" xmlns:r="http://schemas.openxmlformats.org/officeDocument/2006/relationships" xmlns:p="http://schemas.openxmlformats.org/presentationml/2006/main">
  <p:tag name="ANGLE" val="1"/>
</p:tagLst>
</file>

<file path=ppt/tags/tag139.xml><?xml version="1.0" encoding="utf-8"?>
<p:tagLst xmlns:a="http://schemas.openxmlformats.org/drawingml/2006/main" xmlns:r="http://schemas.openxmlformats.org/officeDocument/2006/relationships" xmlns:p="http://schemas.openxmlformats.org/presentationml/2006/main">
  <p:tag name="ANGLE" val="1"/>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BACKGROUNDCOLOR" val="med"/>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Kcd9z.T0ityQiOhevFTgFQ"/>
</p:tagLst>
</file>

<file path=ppt/tags/tag143.xml><?xml version="1.0" encoding="utf-8"?>
<p:tagLst xmlns:a="http://schemas.openxmlformats.org/drawingml/2006/main" xmlns:r="http://schemas.openxmlformats.org/officeDocument/2006/relationships" xmlns:p="http://schemas.openxmlformats.org/presentationml/2006/main">
  <p:tag name="SHAPENAME" val="ClientLogo"/>
</p:tagLst>
</file>

<file path=ppt/tags/tag14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5.xml><?xml version="1.0" encoding="utf-8"?>
<p:tagLst xmlns:a="http://schemas.openxmlformats.org/drawingml/2006/main" xmlns:r="http://schemas.openxmlformats.org/officeDocument/2006/relationships" xmlns:p="http://schemas.openxmlformats.org/presentationml/2006/main">
  <p:tag name="SHAPENAME" val="Subtitle"/>
</p:tagLst>
</file>

<file path=ppt/tags/tag146.xml><?xml version="1.0" encoding="utf-8"?>
<p:tagLst xmlns:a="http://schemas.openxmlformats.org/drawingml/2006/main" xmlns:r="http://schemas.openxmlformats.org/officeDocument/2006/relationships" xmlns:p="http://schemas.openxmlformats.org/presentationml/2006/main">
  <p:tag name="SHAPENAME" val="Title"/>
</p:tagLst>
</file>

<file path=ppt/tags/tag147.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148.xml><?xml version="1.0" encoding="utf-8"?>
<p:tagLst xmlns:a="http://schemas.openxmlformats.org/drawingml/2006/main" xmlns:r="http://schemas.openxmlformats.org/officeDocument/2006/relationships" xmlns:p="http://schemas.openxmlformats.org/presentationml/2006/main">
  <p:tag name="NAME" val="_new_logoimag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5. Source"/>
</p:tagLst>
</file>

<file path=ppt/tags/tag1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2.xml><?xml version="1.0" encoding="utf-8"?>
<p:tagLst xmlns:a="http://schemas.openxmlformats.org/drawingml/2006/main" xmlns:r="http://schemas.openxmlformats.org/officeDocument/2006/relationships" xmlns:p="http://schemas.openxmlformats.org/presentationml/2006/main">
  <p:tag name="SHAPENAME" val="5. Source"/>
</p:tagLst>
</file>

<file path=ppt/tags/tag1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sZQyKFgCFD5XAZPv3AWBQ"/>
</p:tagLst>
</file>

<file path=ppt/tags/tag1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h.LyJP9Ef7CM8T6PUBqdw"/>
</p:tagLst>
</file>

<file path=ppt/tags/tag1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aJMKD2AQ9e77MMhub83YA"/>
</p:tagLst>
</file>

<file path=ppt/tags/tag17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7P6iKZZoTDSflm.OoOVoMA"/>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3.xml><?xml version="1.0" encoding="utf-8"?>
<p:tagLst xmlns:a="http://schemas.openxmlformats.org/drawingml/2006/main" xmlns:r="http://schemas.openxmlformats.org/officeDocument/2006/relationships" xmlns:p="http://schemas.openxmlformats.org/presentationml/2006/main">
  <p:tag name="SHAPENAME" val="5. Source"/>
</p:tagLst>
</file>

<file path=ppt/tags/tag1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19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LIDELOOKUP" val="20251212114005924-21474836481"/>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5. Source"/>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0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9.xml><?xml version="1.0" encoding="utf-8"?>
<p:tagLst xmlns:a="http://schemas.openxmlformats.org/drawingml/2006/main" xmlns:r="http://schemas.openxmlformats.org/officeDocument/2006/relationships" xmlns:p="http://schemas.openxmlformats.org/presentationml/2006/main">
  <p:tag name="SHAPENAME" val="5. Source"/>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jPpd5uKiKgbfSxqQQ0aBGA"/>
</p:tagLst>
</file>

<file path=ppt/tags/tag2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PFw0tr2VymfPrG.nUcDKQ"/>
</p:tagLst>
</file>

<file path=ppt/tags/tag22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SHAPENAME" val="5. Source"/>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3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BACKGROUNDCOLOR" val="med"/>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4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6.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8.xml><?xml version="1.0" encoding="utf-8"?>
<p:tagLst xmlns:a="http://schemas.openxmlformats.org/drawingml/2006/main" xmlns:r="http://schemas.openxmlformats.org/officeDocument/2006/relationships" xmlns:p="http://schemas.openxmlformats.org/presentationml/2006/main">
  <p:tag name="BACKGROUNDCOLOR" val="med"/>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60.xml><?xml version="1.0" encoding="utf-8"?>
<p:tagLst xmlns:a="http://schemas.openxmlformats.org/drawingml/2006/main" xmlns:r="http://schemas.openxmlformats.org/officeDocument/2006/relationships" xmlns:p="http://schemas.openxmlformats.org/presentationml/2006/main">
  <p:tag name="NAME" val="_new_logoimage"/>
</p:tagLst>
</file>

<file path=ppt/tags/tag261.xml><?xml version="1.0" encoding="utf-8"?>
<p:tagLst xmlns:a="http://schemas.openxmlformats.org/drawingml/2006/main" xmlns:r="http://schemas.openxmlformats.org/officeDocument/2006/relationships" xmlns:p="http://schemas.openxmlformats.org/presentationml/2006/main">
  <p:tag name="SHAPENAME" val="5. Sourc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26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65.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6.xml><?xml version="1.0" encoding="utf-8"?>
<p:tagLst xmlns:a="http://schemas.openxmlformats.org/drawingml/2006/main" xmlns:r="http://schemas.openxmlformats.org/officeDocument/2006/relationships" xmlns:p="http://schemas.openxmlformats.org/presentationml/2006/main">
  <p:tag name="SHAPENAME" val="Grid"/>
</p:tagLst>
</file>

<file path=ppt/tags/tag267.xml><?xml version="1.0" encoding="utf-8"?>
<p:tagLst xmlns:a="http://schemas.openxmlformats.org/drawingml/2006/main" xmlns:r="http://schemas.openxmlformats.org/officeDocument/2006/relationships" xmlns:p="http://schemas.openxmlformats.org/presentationml/2006/main">
  <p:tag name="NAME" val="Moon"/>
</p:tagLst>
</file>

<file path=ppt/tags/tag268.xml><?xml version="1.0" encoding="utf-8"?>
<p:tagLst xmlns:a="http://schemas.openxmlformats.org/drawingml/2006/main" xmlns:r="http://schemas.openxmlformats.org/officeDocument/2006/relationships" xmlns:p="http://schemas.openxmlformats.org/presentationml/2006/main">
  <p:tag name="NAME" val="Moon"/>
</p:tagLst>
</file>

<file path=ppt/tags/tag269.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_new_logoimage"/>
</p:tagLst>
</file>

<file path=ppt/tags/tag270.xml><?xml version="1.0" encoding="utf-8"?>
<p:tagLst xmlns:a="http://schemas.openxmlformats.org/drawingml/2006/main" xmlns:r="http://schemas.openxmlformats.org/officeDocument/2006/relationships" xmlns:p="http://schemas.openxmlformats.org/presentationml/2006/main">
  <p:tag name="NAME" val="Moon"/>
</p:tagLst>
</file>

<file path=ppt/tags/tag271.xml><?xml version="1.0" encoding="utf-8"?>
<p:tagLst xmlns:a="http://schemas.openxmlformats.org/drawingml/2006/main" xmlns:r="http://schemas.openxmlformats.org/officeDocument/2006/relationships" xmlns:p="http://schemas.openxmlformats.org/presentationml/2006/main">
  <p:tag name="NAME" val="Moon"/>
</p:tagLst>
</file>

<file path=ppt/tags/tag272.xml><?xml version="1.0" encoding="utf-8"?>
<p:tagLst xmlns:a="http://schemas.openxmlformats.org/drawingml/2006/main" xmlns:r="http://schemas.openxmlformats.org/officeDocument/2006/relationships" xmlns:p="http://schemas.openxmlformats.org/presentationml/2006/main">
  <p:tag name="ANGLE" val="5"/>
</p:tagLst>
</file>

<file path=ppt/tags/tag273.xml><?xml version="1.0" encoding="utf-8"?>
<p:tagLst xmlns:a="http://schemas.openxmlformats.org/drawingml/2006/main" xmlns:r="http://schemas.openxmlformats.org/officeDocument/2006/relationships" xmlns:p="http://schemas.openxmlformats.org/presentationml/2006/main">
  <p:tag name="ANGLE" val="5"/>
</p:tagLst>
</file>

<file path=ppt/tags/tag274.xml><?xml version="1.0" encoding="utf-8"?>
<p:tagLst xmlns:a="http://schemas.openxmlformats.org/drawingml/2006/main" xmlns:r="http://schemas.openxmlformats.org/officeDocument/2006/relationships" xmlns:p="http://schemas.openxmlformats.org/presentationml/2006/main">
  <p:tag name="ANGLE" val="4"/>
</p:tagLst>
</file>

<file path=ppt/tags/tag275.xml><?xml version="1.0" encoding="utf-8"?>
<p:tagLst xmlns:a="http://schemas.openxmlformats.org/drawingml/2006/main" xmlns:r="http://schemas.openxmlformats.org/officeDocument/2006/relationships" xmlns:p="http://schemas.openxmlformats.org/presentationml/2006/main">
  <p:tag name="ANGLE" val="4"/>
</p:tagLst>
</file>

<file path=ppt/tags/tag276.xml><?xml version="1.0" encoding="utf-8"?>
<p:tagLst xmlns:a="http://schemas.openxmlformats.org/drawingml/2006/main" xmlns:r="http://schemas.openxmlformats.org/officeDocument/2006/relationships" xmlns:p="http://schemas.openxmlformats.org/presentationml/2006/main">
  <p:tag name="ANGLE" val="3"/>
</p:tagLst>
</file>

<file path=ppt/tags/tag277.xml><?xml version="1.0" encoding="utf-8"?>
<p:tagLst xmlns:a="http://schemas.openxmlformats.org/drawingml/2006/main" xmlns:r="http://schemas.openxmlformats.org/officeDocument/2006/relationships" xmlns:p="http://schemas.openxmlformats.org/presentationml/2006/main">
  <p:tag name="ANGLE" val="3"/>
</p:tagLst>
</file>

<file path=ppt/tags/tag278.xml><?xml version="1.0" encoding="utf-8"?>
<p:tagLst xmlns:a="http://schemas.openxmlformats.org/drawingml/2006/main" xmlns:r="http://schemas.openxmlformats.org/officeDocument/2006/relationships" xmlns:p="http://schemas.openxmlformats.org/presentationml/2006/main">
  <p:tag name="ANGLE" val="2"/>
</p:tagLst>
</file>

<file path=ppt/tags/tag279.xml><?xml version="1.0" encoding="utf-8"?>
<p:tagLst xmlns:a="http://schemas.openxmlformats.org/drawingml/2006/main" xmlns:r="http://schemas.openxmlformats.org/officeDocument/2006/relationships" xmlns:p="http://schemas.openxmlformats.org/presentationml/2006/main">
  <p:tag name="ANGLE" val="2"/>
</p:tagLst>
</file>

<file path=ppt/tags/tag28.xml><?xml version="1.0" encoding="utf-8"?>
<p:tagLst xmlns:a="http://schemas.openxmlformats.org/drawingml/2006/main" xmlns:r="http://schemas.openxmlformats.org/officeDocument/2006/relationships" xmlns:p="http://schemas.openxmlformats.org/presentationml/2006/main">
  <p:tag name="SHAPENAME" val="ClientLogo"/>
</p:tagLst>
</file>

<file path=ppt/tags/tag280.xml><?xml version="1.0" encoding="utf-8"?>
<p:tagLst xmlns:a="http://schemas.openxmlformats.org/drawingml/2006/main" xmlns:r="http://schemas.openxmlformats.org/officeDocument/2006/relationships" xmlns:p="http://schemas.openxmlformats.org/presentationml/2006/main">
  <p:tag name="ANGLE" val="1"/>
</p:tagLst>
</file>

<file path=ppt/tags/tag281.xml><?xml version="1.0" encoding="utf-8"?>
<p:tagLst xmlns:a="http://schemas.openxmlformats.org/drawingml/2006/main" xmlns:r="http://schemas.openxmlformats.org/officeDocument/2006/relationships" xmlns:p="http://schemas.openxmlformats.org/presentationml/2006/main">
  <p:tag name="ANGLE" val="1"/>
</p:tagLst>
</file>

<file path=ppt/tags/tag282.xml><?xml version="1.0" encoding="utf-8"?>
<p:tagLst xmlns:a="http://schemas.openxmlformats.org/drawingml/2006/main" xmlns:r="http://schemas.openxmlformats.org/officeDocument/2006/relationships" xmlns:p="http://schemas.openxmlformats.org/presentationml/2006/main">
  <p:tag name="BACKGROUNDCOLOR" val="med"/>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85.xml><?xml version="1.0" encoding="utf-8"?>
<p:tagLst xmlns:a="http://schemas.openxmlformats.org/drawingml/2006/main" xmlns:r="http://schemas.openxmlformats.org/officeDocument/2006/relationships" xmlns:p="http://schemas.openxmlformats.org/presentationml/2006/main">
  <p:tag name="NAME" val="_new_logoimage"/>
</p:tagLst>
</file>

<file path=ppt/tags/tag286.xml><?xml version="1.0" encoding="utf-8"?>
<p:tagLst xmlns:a="http://schemas.openxmlformats.org/drawingml/2006/main" xmlns:r="http://schemas.openxmlformats.org/officeDocument/2006/relationships" xmlns:p="http://schemas.openxmlformats.org/presentationml/2006/main">
  <p:tag name="SHAPENAME" val="ClientLogo"/>
</p:tagLst>
</file>

<file path=ppt/tags/tag28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8.xml><?xml version="1.0" encoding="utf-8"?>
<p:tagLst xmlns:a="http://schemas.openxmlformats.org/drawingml/2006/main" xmlns:r="http://schemas.openxmlformats.org/officeDocument/2006/relationships" xmlns:p="http://schemas.openxmlformats.org/presentationml/2006/main">
  <p:tag name="SHAPENAME" val="Subtitle"/>
</p:tagLst>
</file>

<file path=ppt/tags/tag289.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5.xml><?xml version="1.0" encoding="utf-8"?>
<p:tagLst xmlns:a="http://schemas.openxmlformats.org/drawingml/2006/main" xmlns:r="http://schemas.openxmlformats.org/officeDocument/2006/relationships" xmlns:p="http://schemas.openxmlformats.org/presentationml/2006/main">
  <p:tag name="SHAPENAME" val="5. Source"/>
</p:tagLst>
</file>

<file path=ppt/tags/tag2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00.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303.xml><?xml version="1.0" encoding="utf-8"?>
<p:tagLst xmlns:a="http://schemas.openxmlformats.org/drawingml/2006/main" xmlns:r="http://schemas.openxmlformats.org/officeDocument/2006/relationships" xmlns:p="http://schemas.openxmlformats.org/presentationml/2006/main">
  <p:tag name="SHAPENAME" val="Title"/>
</p:tagLst>
</file>

<file path=ppt/tags/tag30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308.xml><?xml version="1.0" encoding="utf-8"?>
<p:tagLst xmlns:a="http://schemas.openxmlformats.org/drawingml/2006/main" xmlns:r="http://schemas.openxmlformats.org/officeDocument/2006/relationships" xmlns:p="http://schemas.openxmlformats.org/presentationml/2006/main">
  <p:tag name="NAME" val="TrackerNumBlue"/>
</p:tagLst>
</file>

<file path=ppt/tags/tag309.xml><?xml version="1.0" encoding="utf-8"?>
<p:tagLst xmlns:a="http://schemas.openxmlformats.org/drawingml/2006/main" xmlns:r="http://schemas.openxmlformats.org/officeDocument/2006/relationships" xmlns:p="http://schemas.openxmlformats.org/presentationml/2006/main">
  <p:tag name="NAME" val="TrackerNumBlu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10.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311.xml><?xml version="1.0" encoding="utf-8"?>
<p:tagLst xmlns:a="http://schemas.openxmlformats.org/drawingml/2006/main" xmlns:r="http://schemas.openxmlformats.org/officeDocument/2006/relationships" xmlns:p="http://schemas.openxmlformats.org/presentationml/2006/main">
  <p:tag name="NAME" val="TrackerNumBlue"/>
</p:tagLst>
</file>

<file path=ppt/tags/tag312.xml><?xml version="1.0" encoding="utf-8"?>
<p:tagLst xmlns:a="http://schemas.openxmlformats.org/drawingml/2006/main" xmlns:r="http://schemas.openxmlformats.org/officeDocument/2006/relationships" xmlns:p="http://schemas.openxmlformats.org/presentationml/2006/main">
  <p:tag name="NAME" val="TrackerNumBlu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8QbZrL1brBPgzmo90z0kf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TGNJ2I.mtk8VtMRW677Vf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WIXBiFeuKS2uvm07lP4Jm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TMlPKmkUN_.ci1KPNG8b8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xH15eJGrXqxyfFAth6CE6w"/>
</p:tagLst>
</file>

<file path=ppt/tags/tag32.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NAME" val="LineBasicStrong"/>
</p:tagLst>
</file>

<file path=ppt/tags/tag323.xml><?xml version="1.0" encoding="utf-8"?>
<p:tagLst xmlns:a="http://schemas.openxmlformats.org/drawingml/2006/main" xmlns:r="http://schemas.openxmlformats.org/officeDocument/2006/relationships" xmlns:p="http://schemas.openxmlformats.org/presentationml/2006/main">
  <p:tag name="NAME" val="LineBasicStrong"/>
</p:tagLst>
</file>

<file path=ppt/tags/tag324.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25.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26.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27.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28.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29.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3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32.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33.xml><?xml version="1.0" encoding="utf-8"?>
<p:tagLst xmlns:a="http://schemas.openxmlformats.org/drawingml/2006/main" xmlns:r="http://schemas.openxmlformats.org/officeDocument/2006/relationships" xmlns:p="http://schemas.openxmlformats.org/presentationml/2006/main">
  <p:tag name="NAME" val="TrackerNumBlue"/>
</p:tagLst>
</file>

<file path=ppt/tags/tag334.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35.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36.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37.xml><?xml version="1.0" encoding="utf-8"?>
<p:tagLst xmlns:a="http://schemas.openxmlformats.org/drawingml/2006/main" xmlns:r="http://schemas.openxmlformats.org/officeDocument/2006/relationships" xmlns:p="http://schemas.openxmlformats.org/presentationml/2006/main">
  <p:tag name="NAME" val="TrackerNumBlue"/>
</p:tagLst>
</file>

<file path=ppt/tags/tag338.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39.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4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4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42.xml><?xml version="1.0" encoding="utf-8"?>
<p:tagLst xmlns:a="http://schemas.openxmlformats.org/drawingml/2006/main" xmlns:r="http://schemas.openxmlformats.org/officeDocument/2006/relationships" xmlns:p="http://schemas.openxmlformats.org/presentationml/2006/main">
  <p:tag name="NAME" val="TrackerNumBlue"/>
</p:tagLst>
</file>

<file path=ppt/tags/tag343.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44.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45.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46.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47.xml><?xml version="1.0" encoding="utf-8"?>
<p:tagLst xmlns:a="http://schemas.openxmlformats.org/drawingml/2006/main" xmlns:r="http://schemas.openxmlformats.org/officeDocument/2006/relationships" xmlns:p="http://schemas.openxmlformats.org/presentationml/2006/main">
  <p:tag name="NAME" val="TrackerNumBlue"/>
</p:tagLst>
</file>

<file path=ppt/tags/tag348.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49.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0.xml><?xml version="1.0" encoding="utf-8"?>
<p:tagLst xmlns:a="http://schemas.openxmlformats.org/drawingml/2006/main" xmlns:r="http://schemas.openxmlformats.org/officeDocument/2006/relationships" xmlns:p="http://schemas.openxmlformats.org/presentationml/2006/main">
  <p:tag name="NAME" val="TrackerNumBlue"/>
</p:tagLst>
</file>

<file path=ppt/tags/tag35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52.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53.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54.xml><?xml version="1.0" encoding="utf-8"?>
<p:tagLst xmlns:a="http://schemas.openxmlformats.org/drawingml/2006/main" xmlns:r="http://schemas.openxmlformats.org/officeDocument/2006/relationships" xmlns:p="http://schemas.openxmlformats.org/presentationml/2006/main">
  <p:tag name="NAME" val="TrackerNumBlue"/>
</p:tagLst>
</file>

<file path=ppt/tags/tag355.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56.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OdGyxh_6Ds3QXjlc3J0dk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sIHofTvy3vum6dyzRjMM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WsY.qoPHJtuET2jU5H8Bf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TZ7PqEjfwm4rqt3Fp4G5O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cKcNUVVsuRKjPsEC3a8Dm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NAME" val="CustomIcon"/>
</p:tagLst>
</file>

<file path=ppt/tags/tag366.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367.xml><?xml version="1.0" encoding="utf-8"?>
<p:tagLst xmlns:a="http://schemas.openxmlformats.org/drawingml/2006/main" xmlns:r="http://schemas.openxmlformats.org/officeDocument/2006/relationships" xmlns:p="http://schemas.openxmlformats.org/presentationml/2006/main">
  <p:tag name="NAME" val="CustomIcon"/>
</p:tagLst>
</file>

<file path=ppt/tags/tag368.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69.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70.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71.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72.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73.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74.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7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376.xml><?xml version="1.0" encoding="utf-8"?>
<p:tagLst xmlns:a="http://schemas.openxmlformats.org/drawingml/2006/main" xmlns:r="http://schemas.openxmlformats.org/officeDocument/2006/relationships" xmlns:p="http://schemas.openxmlformats.org/presentationml/2006/main">
  <p:tag name="NAME" val="CustomIcon"/>
</p:tagLst>
</file>

<file path=ppt/tags/tag377.xml><?xml version="1.0" encoding="utf-8"?>
<p:tagLst xmlns:a="http://schemas.openxmlformats.org/drawingml/2006/main" xmlns:r="http://schemas.openxmlformats.org/officeDocument/2006/relationships" xmlns:p="http://schemas.openxmlformats.org/presentationml/2006/main">
  <p:tag name="SHAPENAME" val="4. Footnote"/>
</p:tagLst>
</file>

<file path=ppt/tags/tag378.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79.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81.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82.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83.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84.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NAME" val="CustomIcon"/>
</p:tagLst>
</file>

<file path=ppt/tags/tag387.xml><?xml version="1.0" encoding="utf-8"?>
<p:tagLst xmlns:a="http://schemas.openxmlformats.org/drawingml/2006/main" xmlns:r="http://schemas.openxmlformats.org/officeDocument/2006/relationships" xmlns:p="http://schemas.openxmlformats.org/presentationml/2006/main">
  <p:tag name="NAME" val="CustomIcon"/>
</p:tagLst>
</file>

<file path=ppt/tags/tag388.xml><?xml version="1.0" encoding="utf-8"?>
<p:tagLst xmlns:a="http://schemas.openxmlformats.org/drawingml/2006/main" xmlns:r="http://schemas.openxmlformats.org/officeDocument/2006/relationships" xmlns:p="http://schemas.openxmlformats.org/presentationml/2006/main">
  <p:tag name="SHAPENAME" val="4. Footnote"/>
</p:tagLst>
</file>

<file path=ppt/tags/tag389.xml><?xml version="1.0" encoding="utf-8"?>
<p:tagLst xmlns:a="http://schemas.openxmlformats.org/drawingml/2006/main" xmlns:r="http://schemas.openxmlformats.org/officeDocument/2006/relationships" xmlns:p="http://schemas.openxmlformats.org/presentationml/2006/main">
  <p:tag name="NAME" val="CustomIcon"/>
</p:tagLst>
</file>

<file path=ppt/tags/tag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0.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91.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392.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393.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394.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395.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Fsn.rih5hi0Niuee0vZ1A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Pm5jbEmDNTEnBzup9SNFE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eP0fGDg8E5gRM6Z.IWT.A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DZs5Y8Vnm68lZu5xDdNKN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GGr4aYDMqdlHQNKbw.Ba9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NAME" val="Flow"/>
</p:tagLst>
</file>

<file path=ppt/tags/tag405.xml><?xml version="1.0" encoding="utf-8"?>
<p:tagLst xmlns:a="http://schemas.openxmlformats.org/drawingml/2006/main" xmlns:r="http://schemas.openxmlformats.org/officeDocument/2006/relationships" xmlns:p="http://schemas.openxmlformats.org/presentationml/2006/main">
  <p:tag name="NAME" val="Flow"/>
</p:tagLst>
</file>

<file path=ppt/tags/tag406.xml><?xml version="1.0" encoding="utf-8"?>
<p:tagLst xmlns:a="http://schemas.openxmlformats.org/drawingml/2006/main" xmlns:r="http://schemas.openxmlformats.org/officeDocument/2006/relationships" xmlns:p="http://schemas.openxmlformats.org/presentationml/2006/main">
  <p:tag name="NAME" val="Flow"/>
</p:tagLst>
</file>

<file path=ppt/tags/tag407.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408.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409.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0.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411.xml><?xml version="1.0" encoding="utf-8"?>
<p:tagLst xmlns:a="http://schemas.openxmlformats.org/drawingml/2006/main" xmlns:r="http://schemas.openxmlformats.org/officeDocument/2006/relationships" xmlns:p="http://schemas.openxmlformats.org/presentationml/2006/main">
  <p:tag name="NAME" val="SingleBoatShape"/>
</p:tagLst>
</file>

<file path=ppt/tags/tag412.xml><?xml version="1.0" encoding="utf-8"?>
<p:tagLst xmlns:a="http://schemas.openxmlformats.org/drawingml/2006/main" xmlns:r="http://schemas.openxmlformats.org/officeDocument/2006/relationships" xmlns:p="http://schemas.openxmlformats.org/presentationml/2006/main">
  <p:tag name="NAME" val="SingleBoatText"/>
</p:tagLst>
</file>

<file path=ppt/tags/tag41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14.xml><?xml version="1.0" encoding="utf-8"?>
<p:tagLst xmlns:a="http://schemas.openxmlformats.org/drawingml/2006/main" xmlns:r="http://schemas.openxmlformats.org/officeDocument/2006/relationships" xmlns:p="http://schemas.openxmlformats.org/presentationml/2006/main">
  <p:tag name="NAME" val="SingleBoatText"/>
</p:tagLst>
</file>

<file path=ppt/tags/tag415.xml><?xml version="1.0" encoding="utf-8"?>
<p:tagLst xmlns:a="http://schemas.openxmlformats.org/drawingml/2006/main" xmlns:r="http://schemas.openxmlformats.org/officeDocument/2006/relationships" xmlns:p="http://schemas.openxmlformats.org/presentationml/2006/main">
  <p:tag name="NAME" val="SingleBoatShape"/>
</p:tagLst>
</file>

<file path=ppt/tags/tag416.xml><?xml version="1.0" encoding="utf-8"?>
<p:tagLst xmlns:a="http://schemas.openxmlformats.org/drawingml/2006/main" xmlns:r="http://schemas.openxmlformats.org/officeDocument/2006/relationships" xmlns:p="http://schemas.openxmlformats.org/presentationml/2006/main">
  <p:tag name="NAME" val="SingleBoatText"/>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NBTNnAZ5njM9Zlw.uOTUt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CMC2ovws4zvobKrNw3HZiQ"/>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I1AgD6TF3958._kpMZpSP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U4NStcb5wqF28.uj6qPZ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U7BoeZWVNL3X5i8WY34FM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kY1hnLdgcvBNgwrpWvvIz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vOItjPKWMkB0GzotpWzGp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iDh3oYFbd90e8fKtzvJxk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gV.Mi.nD7VfKtbEh97hGB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CPfJ4Swp1uZM3pFuyDavL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qjUr2ZnL5eyHIHww6ljfp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fdrfthL1QKGf7D.kkWIf.A"/>
</p:tagLst>
</file>

<file path=ppt/tags/tag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yVwOWzPXJoTcEriqVt._Pg"/>
</p:tagLst>
</file>

<file path=ppt/tags/tag431.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33.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IcjONGFigsX0.O7ej7d3l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7WEqlYUzO5EXo6_G2Y6AC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3IuT4YRNl4Q0rF_9I7X16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FpVvGNxOUHnn83he0dS_.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jG4zPkEwCd8JQ.hUJVSMJ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UqrHsXTSH1TDTHxfdeYNPA"/>
</p:tagLst>
</file>

<file path=ppt/tags/tag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0.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441.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442.xml><?xml version="1.0" encoding="utf-8"?>
<p:tagLst xmlns:a="http://schemas.openxmlformats.org/drawingml/2006/main" xmlns:r="http://schemas.openxmlformats.org/officeDocument/2006/relationships" xmlns:p="http://schemas.openxmlformats.org/presentationml/2006/main">
  <p:tag name="NAME" val="TrackerNumWhite"/>
</p:tagLst>
</file>

<file path=ppt/tags/tag443.xml><?xml version="1.0" encoding="utf-8"?>
<p:tagLst xmlns:a="http://schemas.openxmlformats.org/drawingml/2006/main" xmlns:r="http://schemas.openxmlformats.org/officeDocument/2006/relationships" xmlns:p="http://schemas.openxmlformats.org/presentationml/2006/main">
  <p:tag name="NAME" val="TrackerNumWhite"/>
</p:tagLst>
</file>

<file path=ppt/tags/tag444.xml><?xml version="1.0" encoding="utf-8"?>
<p:tagLst xmlns:a="http://schemas.openxmlformats.org/drawingml/2006/main" xmlns:r="http://schemas.openxmlformats.org/officeDocument/2006/relationships" xmlns:p="http://schemas.openxmlformats.org/presentationml/2006/main">
  <p:tag name="NAME" val="TrackerNumWhite"/>
</p:tagLst>
</file>

<file path=ppt/tags/tag445.xml><?xml version="1.0" encoding="utf-8"?>
<p:tagLst xmlns:a="http://schemas.openxmlformats.org/drawingml/2006/main" xmlns:r="http://schemas.openxmlformats.org/officeDocument/2006/relationships" xmlns:p="http://schemas.openxmlformats.org/presentationml/2006/main">
  <p:tag name="NAME" val="TrackerNumWhite"/>
</p:tagLst>
</file>

<file path=ppt/tags/tag446.xml><?xml version="1.0" encoding="utf-8"?>
<p:tagLst xmlns:a="http://schemas.openxmlformats.org/drawingml/2006/main" xmlns:r="http://schemas.openxmlformats.org/officeDocument/2006/relationships" xmlns:p="http://schemas.openxmlformats.org/presentationml/2006/main">
  <p:tag name="NAME" val="TrackerNumWhite"/>
</p:tagLst>
</file>

<file path=ppt/tags/tag447.xml><?xml version="1.0" encoding="utf-8"?>
<p:tagLst xmlns:a="http://schemas.openxmlformats.org/drawingml/2006/main" xmlns:r="http://schemas.openxmlformats.org/officeDocument/2006/relationships" xmlns:p="http://schemas.openxmlformats.org/presentationml/2006/main">
  <p:tag name="NAME" val="TrackerNumWhite"/>
</p:tagLst>
</file>

<file path=ppt/tags/tag448.xml><?xml version="1.0" encoding="utf-8"?>
<p:tagLst xmlns:a="http://schemas.openxmlformats.org/drawingml/2006/main" xmlns:r="http://schemas.openxmlformats.org/officeDocument/2006/relationships" xmlns:p="http://schemas.openxmlformats.org/presentationml/2006/main">
  <p:tag name="NAME" val="TrackerNumWhite"/>
</p:tagLst>
</file>

<file path=ppt/tags/tag449.xml><?xml version="1.0" encoding="utf-8"?>
<p:tagLst xmlns:a="http://schemas.openxmlformats.org/drawingml/2006/main" xmlns:r="http://schemas.openxmlformats.org/officeDocument/2006/relationships" xmlns:p="http://schemas.openxmlformats.org/presentationml/2006/main">
  <p:tag name="NAME" val="TrackerNumWhit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51.xml><?xml version="1.0" encoding="utf-8"?>
<p:tagLst xmlns:a="http://schemas.openxmlformats.org/drawingml/2006/main" xmlns:r="http://schemas.openxmlformats.org/officeDocument/2006/relationships" xmlns:p="http://schemas.openxmlformats.org/presentationml/2006/main">
  <p:tag name="NAME" val="TrackerNumWhite"/>
</p:tagLst>
</file>

<file path=ppt/tags/tag452.xml><?xml version="1.0" encoding="utf-8"?>
<p:tagLst xmlns:a="http://schemas.openxmlformats.org/drawingml/2006/main" xmlns:r="http://schemas.openxmlformats.org/officeDocument/2006/relationships" xmlns:p="http://schemas.openxmlformats.org/presentationml/2006/main">
  <p:tag name="NAME" val="TrackerNumWhite"/>
</p:tagLst>
</file>

<file path=ppt/tags/tag453.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454.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455.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456.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457.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835569813305312"/>
  <p:tag name="MTTABLE" val="Cell"/>
  <p:tag name="TOP" val="110"/>
  <p:tag name="WIDTH" val="276.6667"/>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60.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139.3875"/>
  <p:tag name="WIDTH" val="276.6667"/>
</p:tagLst>
</file>

<file path=ppt/tags/tag461.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201.51"/>
  <p:tag name="WIDTH" val="276.6667"/>
</p:tagLst>
</file>

<file path=ppt/tags/tag462.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263.6325"/>
  <p:tag name="WIDTH" val="276.6667"/>
</p:tagLst>
</file>

<file path=ppt/tags/tag463.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325.7551"/>
  <p:tag name="WIDTH" val="276.6667"/>
</p:tagLst>
</file>

<file path=ppt/tags/tag464.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387.8776"/>
  <p:tag name="WIDTH" val="276.6667"/>
</p:tagLst>
</file>

<file path=ppt/tags/tag465.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835569813305312"/>
  <p:tag name="MTTABLE" val="Cell"/>
  <p:tag name="TOP" val="110"/>
  <p:tag name="WIDTH" val="276.6667"/>
</p:tagLst>
</file>

<file path=ppt/tags/tag466.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139.3875"/>
  <p:tag name="WIDTH" val="276.6667"/>
</p:tagLst>
</file>

<file path=ppt/tags/tag467.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201.51"/>
  <p:tag name="WIDTH" val="276.6667"/>
</p:tagLst>
</file>

<file path=ppt/tags/tag468.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263.6325"/>
  <p:tag name="WIDTH" val="276.6667"/>
</p:tagLst>
</file>

<file path=ppt/tags/tag469.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325.7551"/>
  <p:tag name="WIDTH" val="276.6667"/>
</p:tagLst>
</file>

<file path=ppt/tags/tag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0.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387.8776"/>
  <p:tag name="WIDTH" val="276.6667"/>
</p:tagLst>
</file>

<file path=ppt/tags/tag471.xml><?xml version="1.0" encoding="utf-8"?>
<p:tagLst xmlns:a="http://schemas.openxmlformats.org/drawingml/2006/main" xmlns:r="http://schemas.openxmlformats.org/officeDocument/2006/relationships" xmlns:p="http://schemas.openxmlformats.org/presentationml/2006/main">
  <p:tag name="HEIGHT" val="19.38748"/>
  <p:tag name="LEFT" val="638.3333"/>
  <p:tag name="MTNUMBER" val="0.835569813305312"/>
  <p:tag name="MTTABLE" val="Cell"/>
  <p:tag name="TOP" val="110"/>
  <p:tag name="WIDTH" val="276.6667"/>
</p:tagLst>
</file>

<file path=ppt/tags/tag472.xml><?xml version="1.0" encoding="utf-8"?>
<p:tagLst xmlns:a="http://schemas.openxmlformats.org/drawingml/2006/main" xmlns:r="http://schemas.openxmlformats.org/officeDocument/2006/relationships" xmlns:p="http://schemas.openxmlformats.org/presentationml/2006/main">
  <p:tag name="HEIGHT" val="52.12254"/>
  <p:tag name="LEFT" val="638.3333"/>
  <p:tag name="MTNUMBER" val="0.835569813305312"/>
  <p:tag name="MTTABLE" val="Cell"/>
  <p:tag name="TOP" val="139.3875"/>
  <p:tag name="WIDTH" val="276.6667"/>
</p:tagLst>
</file>

<file path=ppt/tags/tag473.xml><?xml version="1.0" encoding="utf-8"?>
<p:tagLst xmlns:a="http://schemas.openxmlformats.org/drawingml/2006/main" xmlns:r="http://schemas.openxmlformats.org/officeDocument/2006/relationships" xmlns:p="http://schemas.openxmlformats.org/presentationml/2006/main">
  <p:tag name="HEIGHT" val="52.12254"/>
  <p:tag name="LEFT" val="638.3333"/>
  <p:tag name="MTNUMBER" val="0.835569813305312"/>
  <p:tag name="MTTABLE" val="Cell"/>
  <p:tag name="TOP" val="263.6325"/>
  <p:tag name="WIDTH" val="276.6667"/>
</p:tagLst>
</file>

<file path=ppt/tags/tag474.xml><?xml version="1.0" encoding="utf-8"?>
<p:tagLst xmlns:a="http://schemas.openxmlformats.org/drawingml/2006/main" xmlns:r="http://schemas.openxmlformats.org/officeDocument/2006/relationships" xmlns:p="http://schemas.openxmlformats.org/presentationml/2006/main">
  <p:tag name="HEIGHT" val="52.12254"/>
  <p:tag name="LEFT" val="638.3333"/>
  <p:tag name="MTNUMBER" val="0.835569813305312"/>
  <p:tag name="MTTABLE" val="Cell"/>
  <p:tag name="TOP" val="387.8776"/>
  <p:tag name="WIDTH" val="276.6667"/>
</p:tagLst>
</file>

<file path=ppt/tags/tag475.xml><?xml version="1.0" encoding="utf-8"?>
<p:tagLst xmlns:a="http://schemas.openxmlformats.org/drawingml/2006/main" xmlns:r="http://schemas.openxmlformats.org/officeDocument/2006/relationships" xmlns:p="http://schemas.openxmlformats.org/presentationml/2006/main">
  <p:tag name="MTNUMBER" val="0.835569813305312"/>
  <p:tag name="MTTABLE" val="HTitleDiv"/>
</p:tagLst>
</file>

<file path=ppt/tags/tag476.xml><?xml version="1.0" encoding="utf-8"?>
<p:tagLst xmlns:a="http://schemas.openxmlformats.org/drawingml/2006/main" xmlns:r="http://schemas.openxmlformats.org/officeDocument/2006/relationships" xmlns:p="http://schemas.openxmlformats.org/presentationml/2006/main">
  <p:tag name="MTNUMBER" val="0.835569813305312"/>
  <p:tag name="MTTABLE" val="HDiv"/>
</p:tagLst>
</file>

<file path=ppt/tags/tag477.xml><?xml version="1.0" encoding="utf-8"?>
<p:tagLst xmlns:a="http://schemas.openxmlformats.org/drawingml/2006/main" xmlns:r="http://schemas.openxmlformats.org/officeDocument/2006/relationships" xmlns:p="http://schemas.openxmlformats.org/presentationml/2006/main">
  <p:tag name="MTNUMBER" val="0.835569813305312"/>
  <p:tag name="MTTABLE" val="HDiv"/>
</p:tagLst>
</file>

<file path=ppt/tags/tag478.xml><?xml version="1.0" encoding="utf-8"?>
<p:tagLst xmlns:a="http://schemas.openxmlformats.org/drawingml/2006/main" xmlns:r="http://schemas.openxmlformats.org/officeDocument/2006/relationships" xmlns:p="http://schemas.openxmlformats.org/presentationml/2006/main">
  <p:tag name="MTNUMBER" val="0.835569813305312"/>
  <p:tag name="MTTABLE" val="HDiv"/>
</p:tagLst>
</file>

<file path=ppt/tags/tag479.xml><?xml version="1.0" encoding="utf-8"?>
<p:tagLst xmlns:a="http://schemas.openxmlformats.org/drawingml/2006/main" xmlns:r="http://schemas.openxmlformats.org/officeDocument/2006/relationships" xmlns:p="http://schemas.openxmlformats.org/presentationml/2006/main">
  <p:tag name="MTNUMBER" val="0.835569813305312"/>
  <p:tag name="MTTABLE" val="HDiv"/>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835569813305312"/>
  <p:tag name="MTTABLE" val="Cell"/>
  <p:tag name="TOP" val="110"/>
  <p:tag name="WIDTH" val="276.6667"/>
</p:tagLst>
</file>

<file path=ppt/tags/tag481.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 name="HEIGHT" val="19.38748"/>
  <p:tag name="LEFT" val="45"/>
  <p:tag name="MTNUMBER" val="0.835569813305312"/>
  <p:tag name="MTTABLE" val="Cell"/>
  <p:tag name="TOP" val="110"/>
  <p:tag name="WIDTH" val="276.6667"/>
</p:tagLst>
</file>

<file path=ppt/tags/tag482.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325.7551"/>
  <p:tag name="WIDTH" val="276.6667"/>
</p:tagLst>
</file>

<file path=ppt/tags/tag483.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325.7551"/>
  <p:tag name="WIDTH" val="276.6667"/>
</p:tagLst>
</file>

<file path=ppt/tags/tag484.xml><?xml version="1.0" encoding="utf-8"?>
<p:tagLst xmlns:a="http://schemas.openxmlformats.org/drawingml/2006/main" xmlns:r="http://schemas.openxmlformats.org/officeDocument/2006/relationships" xmlns:p="http://schemas.openxmlformats.org/presentationml/2006/main">
  <p:tag name="MTNUMBER" val="0.835569813305312"/>
  <p:tag name="MTTABLE" val="HDiv"/>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EgiBFZ2NYu22FdWf5sqTw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80neONN5KxVGR5uKOaF3o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s1RrLtjDpAgi9L3KdEiG7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qRVl3ZQBuY2.KnUO6kxBh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U1Zp26IOyEzN9tVtJVmcf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GDUSbNBRm_Yz5EQ.BZFKf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_oIndOnSDg.D9mTN3GGPx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hEnhUgSD35yVizLelFTP2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OxmtmpIcRW_rYr4N8BEb5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7TSuKCQt2tgBix4o02A1M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_zPfUaw88SoLN8AmW0Kgy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QhD3Ck4NUqKAvZA2BhdbP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DHwNAAWoLnhku4EbhWIy4w"/>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0vOERXTRbcxy.47b3kLVg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rcWeGa88T8PSuTSzam0zH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4dMNFxVb4yenHWU44hGig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Zmia8ctWdQGfV9j0n0N5A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vXnRjaKF1NSs0ksJf5rGN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xwbqDAMSDyiOSyE12oCCm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atiPD1ibN7g1lnoeOukOW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f2o3dpMopANeBbJIy_LW0g"/>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FgjlMKij3WH521ABiwzwm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cWLthXy3B7JHEzzDEw9jB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4UruhzfpAPur4m2Jl0VnX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KtvmqC6vLYyv7UpabW_Tv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lWaXAqBJ8wvCFL6UI6MDQ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BrQHrzXgvZ5fNZ7PwClzY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M_Q0M7NOntP6ze.5f9qfv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axS7swehXMbgCFzw6FHGVA"/>
</p:tagLst>
</file>

<file path=ppt/tags/tag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L8HVEtSR9hBVzrmfzlol0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WaBHSPP_4BaUDeGyqFWX8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Pa0tNZp5n1sQNa9HLlSqF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_DRJ6kuO7xw2PIgRsX5U5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jyCN88CYOAlo5GCLSkgy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FT.8JuwKqagIeCF0Ip_8X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LLaWfP_ZnlJ92JCohMAdK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6CL6vj2mH8HMXQSKHYAFR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XCzobqC72HXtg_7TPhJL8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MHP8X_jukMxvEhNP0wSfr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q_QNrcZcOuhVqnFaw9p30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2Tzwi82Utay3XgpKRcg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scWwIZQz6cKZcJHiC1MR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HEIGHT" val="20"/>
  <p:tag name="LEFT" val="45"/>
  <p:tag name="MTNUMBER" val="0.896976154715277"/>
  <p:tag name="MTTABLE" val="Cell"/>
  <p:tag name="TOP" val="110"/>
  <p:tag name="WIDTH" val="276.6667"/>
</p:tagLst>
</file>

<file path=ppt/tags/tag549.xml><?xml version="1.0" encoding="utf-8"?>
<p:tagLst xmlns:a="http://schemas.openxmlformats.org/drawingml/2006/main" xmlns:r="http://schemas.openxmlformats.org/officeDocument/2006/relationships" xmlns:p="http://schemas.openxmlformats.org/presentationml/2006/main">
  <p:tag name="HEIGHT" val="20"/>
  <p:tag name="LEFT" val="341.6667"/>
  <p:tag name="MTNUMBER" val="0.896976154715277"/>
  <p:tag name="MTTABLE" val="Cell"/>
  <p:tag name="TOP" val="110"/>
  <p:tag name="WIDTH" val="276.6667"/>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550.xml><?xml version="1.0" encoding="utf-8"?>
<p:tagLst xmlns:a="http://schemas.openxmlformats.org/drawingml/2006/main" xmlns:r="http://schemas.openxmlformats.org/officeDocument/2006/relationships" xmlns:p="http://schemas.openxmlformats.org/presentationml/2006/main">
  <p:tag name="HEIGHT" val="20"/>
  <p:tag name="LEFT" val="638.3333"/>
  <p:tag name="MTNUMBER" val="0.896976154715277"/>
  <p:tag name="MTTABLE" val="Cell"/>
  <p:tag name="TOP" val="110"/>
  <p:tag name="WIDTH" val="276.6667"/>
</p:tagLst>
</file>

<file path=ppt/tags/tag551.xml><?xml version="1.0" encoding="utf-8"?>
<p:tagLst xmlns:a="http://schemas.openxmlformats.org/drawingml/2006/main" xmlns:r="http://schemas.openxmlformats.org/officeDocument/2006/relationships" xmlns:p="http://schemas.openxmlformats.org/presentationml/2006/main">
  <p:tag name="MTNUMBER" val="0.896976154715277"/>
  <p:tag name="MTTABLE" val="HTitleDiv"/>
</p:tagLst>
</file>

<file path=ppt/tags/tag552.xml><?xml version="1.0" encoding="utf-8"?>
<p:tagLst xmlns:a="http://schemas.openxmlformats.org/drawingml/2006/main" xmlns:r="http://schemas.openxmlformats.org/officeDocument/2006/relationships" xmlns:p="http://schemas.openxmlformats.org/presentationml/2006/main">
  <p:tag name="MTNUMBER" val="0.896976154715277"/>
  <p:tag name="MTTABLE" val="HTitleDiv"/>
</p:tagLst>
</file>

<file path=ppt/tags/tag553.xml><?xml version="1.0" encoding="utf-8"?>
<p:tagLst xmlns:a="http://schemas.openxmlformats.org/drawingml/2006/main" xmlns:r="http://schemas.openxmlformats.org/officeDocument/2006/relationships" xmlns:p="http://schemas.openxmlformats.org/presentationml/2006/main">
  <p:tag name="MTNUMBER" val="0.896976154715277"/>
  <p:tag name="MTTABLE" val="HTitleDiv"/>
</p:tagLst>
</file>

<file path=ppt/tags/tag554.xml><?xml version="1.0" encoding="utf-8"?>
<p:tagLst xmlns:a="http://schemas.openxmlformats.org/drawingml/2006/main" xmlns:r="http://schemas.openxmlformats.org/officeDocument/2006/relationships" xmlns:p="http://schemas.openxmlformats.org/presentationml/2006/main">
  <p:tag name="MTNUMBER" val="0.896976154715277"/>
  <p:tag name="MTTABLE" val="HTitleDiv"/>
</p:tagLst>
</file>

<file path=ppt/tags/tag555.xml><?xml version="1.0" encoding="utf-8"?>
<p:tagLst xmlns:a="http://schemas.openxmlformats.org/drawingml/2006/main" xmlns:r="http://schemas.openxmlformats.org/officeDocument/2006/relationships" xmlns:p="http://schemas.openxmlformats.org/presentationml/2006/main">
  <p:tag name="MTNUMBER" val="0.896976154715277"/>
  <p:tag name="MTTABLE" val="HTitleDiv"/>
</p:tagLst>
</file>

<file path=ppt/tags/tag556.xml><?xml version="1.0" encoding="utf-8"?>
<p:tagLst xmlns:a="http://schemas.openxmlformats.org/drawingml/2006/main" xmlns:r="http://schemas.openxmlformats.org/officeDocument/2006/relationships" xmlns:p="http://schemas.openxmlformats.org/presentationml/2006/main">
  <p:tag name="MTNUMBER" val="0.896976154715277"/>
  <p:tag name="MTTABLE" val="HTitleDiv"/>
</p:tagLst>
</file>

<file path=ppt/tags/tag557.xml><?xml version="1.0" encoding="utf-8"?>
<p:tagLst xmlns:a="http://schemas.openxmlformats.org/drawingml/2006/main" xmlns:r="http://schemas.openxmlformats.org/officeDocument/2006/relationships" xmlns:p="http://schemas.openxmlformats.org/presentationml/2006/main">
  <p:tag name="HEIGHT" val="20"/>
  <p:tag name="LEFT" val="45"/>
  <p:tag name="MTNUMBER" val="0.896976154715277"/>
  <p:tag name="MTTABLE" val="Cell"/>
  <p:tag name="TOP" val="260"/>
  <p:tag name="WIDTH" val="276.6667"/>
</p:tagLst>
</file>

<file path=ppt/tags/tag558.xml><?xml version="1.0" encoding="utf-8"?>
<p:tagLst xmlns:a="http://schemas.openxmlformats.org/drawingml/2006/main" xmlns:r="http://schemas.openxmlformats.org/officeDocument/2006/relationships" xmlns:p="http://schemas.openxmlformats.org/presentationml/2006/main">
  <p:tag name="HEIGHT" val="20"/>
  <p:tag name="LEFT" val="341.6667"/>
  <p:tag name="MTNUMBER" val="0.896976154715277"/>
  <p:tag name="MTTABLE" val="Cell"/>
  <p:tag name="TOP" val="260"/>
  <p:tag name="WIDTH" val="276.6667"/>
</p:tagLst>
</file>

<file path=ppt/tags/tag559.xml><?xml version="1.0" encoding="utf-8"?>
<p:tagLst xmlns:a="http://schemas.openxmlformats.org/drawingml/2006/main" xmlns:r="http://schemas.openxmlformats.org/officeDocument/2006/relationships" xmlns:p="http://schemas.openxmlformats.org/presentationml/2006/main">
  <p:tag name="HEIGHT" val="20"/>
  <p:tag name="LEFT" val="638.3333"/>
  <p:tag name="MTNUMBER" val="0.896976154715277"/>
  <p:tag name="MTTABLE" val="Cell"/>
  <p:tag name="TOP" val="260"/>
  <p:tag name="WIDTH" val="276.6667"/>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0.xml><?xml version="1.0" encoding="utf-8"?>
<p:tagLst xmlns:a="http://schemas.openxmlformats.org/drawingml/2006/main" xmlns:r="http://schemas.openxmlformats.org/officeDocument/2006/relationships" xmlns:p="http://schemas.openxmlformats.org/presentationml/2006/main">
  <p:tag name="HEIGHT" val="20"/>
  <p:tag name="LEFT" val="45"/>
  <p:tag name="MTNUMBER" val="0.896976154715277"/>
  <p:tag name="MTTABLE" val="Cell"/>
  <p:tag name="TOP" val="290"/>
  <p:tag name="WIDTH" val="276.6667"/>
</p:tagLst>
</file>

<file path=ppt/tags/tag561.xml><?xml version="1.0" encoding="utf-8"?>
<p:tagLst xmlns:a="http://schemas.openxmlformats.org/drawingml/2006/main" xmlns:r="http://schemas.openxmlformats.org/officeDocument/2006/relationships" xmlns:p="http://schemas.openxmlformats.org/presentationml/2006/main">
  <p:tag name="HEIGHT" val="20"/>
  <p:tag name="LEFT" val="341.6667"/>
  <p:tag name="MTNUMBER" val="0.896976154715277"/>
  <p:tag name="MTTABLE" val="Cell"/>
  <p:tag name="TOP" val="290"/>
  <p:tag name="WIDTH" val="276.6667"/>
</p:tagLst>
</file>

<file path=ppt/tags/tag562.xml><?xml version="1.0" encoding="utf-8"?>
<p:tagLst xmlns:a="http://schemas.openxmlformats.org/drawingml/2006/main" xmlns:r="http://schemas.openxmlformats.org/officeDocument/2006/relationships" xmlns:p="http://schemas.openxmlformats.org/presentationml/2006/main">
  <p:tag name="HEIGHT" val="20"/>
  <p:tag name="LEFT" val="45"/>
  <p:tag name="MTNUMBER" val="0.896976154715277"/>
  <p:tag name="MTTABLE" val="Cell"/>
  <p:tag name="TOP" val="230"/>
  <p:tag name="WIDTH" val="276.6667"/>
</p:tagLst>
</file>

<file path=ppt/tags/tag563.xml><?xml version="1.0" encoding="utf-8"?>
<p:tagLst xmlns:a="http://schemas.openxmlformats.org/drawingml/2006/main" xmlns:r="http://schemas.openxmlformats.org/officeDocument/2006/relationships" xmlns:p="http://schemas.openxmlformats.org/presentationml/2006/main">
  <p:tag name="HEIGHT" val="20"/>
  <p:tag name="LEFT" val="341.6667"/>
  <p:tag name="MTNUMBER" val="0.896976154715277"/>
  <p:tag name="MTTABLE" val="Cell"/>
  <p:tag name="TOP" val="230"/>
  <p:tag name="WIDTH" val="276.6667"/>
</p:tagLst>
</file>

<file path=ppt/tags/tag564.xml><?xml version="1.0" encoding="utf-8"?>
<p:tagLst xmlns:a="http://schemas.openxmlformats.org/drawingml/2006/main" xmlns:r="http://schemas.openxmlformats.org/officeDocument/2006/relationships" xmlns:p="http://schemas.openxmlformats.org/presentationml/2006/main">
  <p:tag name="HEIGHT" val="20"/>
  <p:tag name="LEFT" val="638.3333"/>
  <p:tag name="MTNUMBER" val="0.896976154715277"/>
  <p:tag name="MTTABLE" val="Cell"/>
  <p:tag name="TOP" val="230"/>
  <p:tag name="WIDTH" val="276.6667"/>
</p:tagLst>
</file>

<file path=ppt/tags/tag565.xml><?xml version="1.0" encoding="utf-8"?>
<p:tagLst xmlns:a="http://schemas.openxmlformats.org/drawingml/2006/main" xmlns:r="http://schemas.openxmlformats.org/officeDocument/2006/relationships" xmlns:p="http://schemas.openxmlformats.org/presentationml/2006/main">
  <p:tag name="HEIGHT" val="20"/>
  <p:tag name="LEFT" val="45"/>
  <p:tag name="MTNUMBER" val="0.896976154715277"/>
  <p:tag name="MTTABLE" val="Cell"/>
  <p:tag name="TOP" val="200"/>
  <p:tag name="WIDTH" val="276.6667"/>
</p:tagLst>
</file>

<file path=ppt/tags/tag566.xml><?xml version="1.0" encoding="utf-8"?>
<p:tagLst xmlns:a="http://schemas.openxmlformats.org/drawingml/2006/main" xmlns:r="http://schemas.openxmlformats.org/officeDocument/2006/relationships" xmlns:p="http://schemas.openxmlformats.org/presentationml/2006/main">
  <p:tag name="HEIGHT" val="20"/>
  <p:tag name="LEFT" val="341.6667"/>
  <p:tag name="MTNUMBER" val="0.896976154715277"/>
  <p:tag name="MTTABLE" val="Cell"/>
  <p:tag name="TOP" val="200"/>
  <p:tag name="WIDTH" val="276.6667"/>
</p:tagLst>
</file>

<file path=ppt/tags/tag567.xml><?xml version="1.0" encoding="utf-8"?>
<p:tagLst xmlns:a="http://schemas.openxmlformats.org/drawingml/2006/main" xmlns:r="http://schemas.openxmlformats.org/officeDocument/2006/relationships" xmlns:p="http://schemas.openxmlformats.org/presentationml/2006/main">
  <p:tag name="HEIGHT" val="20"/>
  <p:tag name="LEFT" val="638.3333"/>
  <p:tag name="MTNUMBER" val="0.896976154715277"/>
  <p:tag name="MTTABLE" val="Cell"/>
  <p:tag name="TOP" val="200"/>
  <p:tag name="WIDTH" val="276.6667"/>
</p:tagLst>
</file>

<file path=ppt/tags/tag568.xml><?xml version="1.0" encoding="utf-8"?>
<p:tagLst xmlns:a="http://schemas.openxmlformats.org/drawingml/2006/main" xmlns:r="http://schemas.openxmlformats.org/officeDocument/2006/relationships" xmlns:p="http://schemas.openxmlformats.org/presentationml/2006/main">
  <p:tag name="HEIGHT" val="20"/>
  <p:tag name="LEFT" val="45"/>
  <p:tag name="MTNUMBER" val="0.896976154715277"/>
  <p:tag name="MTTABLE" val="Cell"/>
  <p:tag name="TOP" val="170"/>
  <p:tag name="WIDTH" val="276.6667"/>
</p:tagLst>
</file>

<file path=ppt/tags/tag569.xml><?xml version="1.0" encoding="utf-8"?>
<p:tagLst xmlns:a="http://schemas.openxmlformats.org/drawingml/2006/main" xmlns:r="http://schemas.openxmlformats.org/officeDocument/2006/relationships" xmlns:p="http://schemas.openxmlformats.org/presentationml/2006/main">
  <p:tag name="HEIGHT" val="20"/>
  <p:tag name="LEFT" val="341.6667"/>
  <p:tag name="MTNUMBER" val="0.896976154715277"/>
  <p:tag name="MTTABLE" val="Cell"/>
  <p:tag name="TOP" val="170"/>
  <p:tag name="WIDTH" val="276.6667"/>
</p:tagLst>
</file>

<file path=ppt/tags/tag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0.xml><?xml version="1.0" encoding="utf-8"?>
<p:tagLst xmlns:a="http://schemas.openxmlformats.org/drawingml/2006/main" xmlns:r="http://schemas.openxmlformats.org/officeDocument/2006/relationships" xmlns:p="http://schemas.openxmlformats.org/presentationml/2006/main">
  <p:tag name="HEIGHT" val="20"/>
  <p:tag name="LEFT" val="638.3333"/>
  <p:tag name="MTNUMBER" val="0.896976154715277"/>
  <p:tag name="MTTABLE" val="Cell"/>
  <p:tag name="TOP" val="170"/>
  <p:tag name="WIDTH" val="276.6667"/>
</p:tagLst>
</file>

<file path=ppt/tags/tag571.xml><?xml version="1.0" encoding="utf-8"?>
<p:tagLst xmlns:a="http://schemas.openxmlformats.org/drawingml/2006/main" xmlns:r="http://schemas.openxmlformats.org/officeDocument/2006/relationships" xmlns:p="http://schemas.openxmlformats.org/presentationml/2006/main">
  <p:tag name="HEIGHT" val="20"/>
  <p:tag name="LEFT" val="45"/>
  <p:tag name="MTNUMBER" val="0.896976154715277"/>
  <p:tag name="MTTABLE" val="Cell"/>
  <p:tag name="TOP" val="140"/>
  <p:tag name="WIDTH" val="276.6667"/>
</p:tagLst>
</file>

<file path=ppt/tags/tag572.xml><?xml version="1.0" encoding="utf-8"?>
<p:tagLst xmlns:a="http://schemas.openxmlformats.org/drawingml/2006/main" xmlns:r="http://schemas.openxmlformats.org/officeDocument/2006/relationships" xmlns:p="http://schemas.openxmlformats.org/presentationml/2006/main">
  <p:tag name="HEIGHT" val="20"/>
  <p:tag name="LEFT" val="341.6667"/>
  <p:tag name="MTNUMBER" val="0.896976154715277"/>
  <p:tag name="MTTABLE" val="Cell"/>
  <p:tag name="TOP" val="140"/>
  <p:tag name="WIDTH" val="276.6667"/>
</p:tagLst>
</file>

<file path=ppt/tags/tag573.xml><?xml version="1.0" encoding="utf-8"?>
<p:tagLst xmlns:a="http://schemas.openxmlformats.org/drawingml/2006/main" xmlns:r="http://schemas.openxmlformats.org/officeDocument/2006/relationships" xmlns:p="http://schemas.openxmlformats.org/presentationml/2006/main">
  <p:tag name="HEIGHT" val="20"/>
  <p:tag name="LEFT" val="638.3333"/>
  <p:tag name="MTNUMBER" val="0.896976154715277"/>
  <p:tag name="MTTABLE" val="Cell"/>
  <p:tag name="TOP" val="140"/>
  <p:tag name="WIDTH" val="276.6667"/>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xml><?xml version="1.0" encoding="utf-8"?>
<p:tagLst xmlns:a="http://schemas.openxmlformats.org/drawingml/2006/main" xmlns:r="http://schemas.openxmlformats.org/officeDocument/2006/relationships" xmlns:p="http://schemas.openxmlformats.org/presentationml/2006/main">
  <p:tag name="SHAPENAME" val="5. Source"/>
</p:tagLst>
</file>

<file path=ppt/tags/tag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HAPENAME" val="Grid"/>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8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99.xml><?xml version="1.0" encoding="utf-8"?>
<p:tagLst xmlns:a="http://schemas.openxmlformats.org/drawingml/2006/main" xmlns:r="http://schemas.openxmlformats.org/officeDocument/2006/relationships" xmlns:p="http://schemas.openxmlformats.org/presentationml/2006/main">
  <p:tag name="SHAPENAME" val="RectangleLight"/>
</p:tagLst>
</file>

<file path=ppt/theme/theme1.xml><?xml version="1.0" encoding="utf-8"?>
<a:theme xmlns:a="http://schemas.openxmlformats.org/drawingml/2006/main" name="White">
  <a:themeElements>
    <a:clrScheme name="Custom 10">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extraClrScheme>
  </a:extraClrSchemeLst>
  <a:custClrLst>
    <a:custClr name="Electric Blue 900">
      <a:srgbClr val="061F79"/>
    </a:custClr>
    <a:custClr name="Electric Blue 700">
      <a:srgbClr val="1537BA"/>
    </a:custClr>
    <a:custClr name="Electric Blue 500">
      <a:srgbClr val="2251FF"/>
    </a:custClr>
    <a:custClr name="Electric Blue 300">
      <a:srgbClr val="5E9DFF"/>
    </a:custClr>
    <a:custClr name="Electric Blue 200">
      <a:srgbClr val="99C4FF"/>
    </a:custClr>
    <a:custClr name="Null">
      <a:srgbClr val="FEFFFF"/>
    </a:custClr>
    <a:custClr name="Null">
      <a:srgbClr val="FEFFFF"/>
    </a:custClr>
    <a:custClr name="Null">
      <a:srgbClr val="FEFFFF"/>
    </a:custClr>
    <a:custClr name="Null">
      <a:srgbClr val="FEFFFF"/>
    </a:custClr>
    <a:custClr name="Null">
      <a:srgbClr val="FEFFFF"/>
    </a:custClr>
    <a:custClr name="Deep Blue 900">
      <a:srgbClr val="051C2C"/>
    </a:custClr>
    <a:custClr name="Electric Blue 800">
      <a:srgbClr val="0E2B99"/>
    </a:custClr>
    <a:custClr name="Electric Blue 500">
      <a:srgbClr val="2251FF"/>
    </a:custClr>
    <a:custClr name="Electric Blue 200">
      <a:srgbClr val="99C4FF"/>
    </a:custClr>
    <a:custClr name="Gray 10%">
      <a:srgbClr val="E6E6E6"/>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Marine Green 900">
      <a:srgbClr val="108980"/>
    </a:custClr>
    <a:custClr name="Marine Green 700">
      <a:srgbClr val="14B8AB"/>
    </a:custClr>
    <a:custClr name="Marine Green 500">
      <a:srgbClr val="0BDACB"/>
    </a:custClr>
    <a:custClr name="Marine Green 300">
      <a:srgbClr val="75F0E7"/>
    </a:custClr>
    <a:custClr name="Sand Neutral 300">
      <a:srgbClr val="E6D7BC"/>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Marine Green 500">
      <a:srgbClr val="0BDACB"/>
    </a:custClr>
    <a:custClr name="Amber Yellow 500">
      <a:srgbClr val="FFA800"/>
    </a:custClr>
    <a:custClr name="Crimson Red 500">
      <a:srgbClr val="E33B3B"/>
    </a:custClr>
    <a:custClr name="Deep Blue 900">
      <a:srgbClr val="051C2C"/>
    </a:custClr>
    <a:custClr name="Null">
      <a:srgbClr val="FEFFFF"/>
    </a:custClr>
    <a:custClr name="Null">
      <a:srgbClr val="FEFFFF"/>
    </a:custClr>
    <a:custClr name="Null">
      <a:srgbClr val="FEFFFF"/>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Firm-English (United States)-Wide.potx" id="{E7F1697F-D05C-420C-A8B4-3A941AA7A471}" vid="{CA853051-14C5-410C-8048-8ECA5C4E8371}"/>
    </a:ext>
  </a:extLst>
</a:theme>
</file>

<file path=ppt/theme/theme2.xml><?xml version="1.0" encoding="utf-8"?>
<a:theme xmlns:a="http://schemas.openxmlformats.org/drawingml/2006/main" name="Contrast">
  <a:themeElements>
    <a:clrScheme name="Custom 18">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fontScheme name="Scheme Blu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Blue">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extraClrScheme>
  </a:extraClrSchemeLst>
  <a:custClrLst>
    <a:custClr name="Cyan 200">
      <a:srgbClr val="99E6FF"/>
    </a:custClr>
    <a:custClr name="Cyan 300">
      <a:srgbClr val="6ECBF7"/>
    </a:custClr>
    <a:custClr name="Cyan 500">
      <a:srgbClr val="00A9F4"/>
    </a:custClr>
    <a:custClr name="Cyan 700">
      <a:srgbClr val="0679C3"/>
    </a:custClr>
    <a:custClr name="Cyan 900">
      <a:srgbClr val="084D91"/>
    </a:custClr>
    <a:custClr name="Null">
      <a:srgbClr val="FEFFFF"/>
    </a:custClr>
    <a:custClr name="Null">
      <a:srgbClr val="FEFFFF"/>
    </a:custClr>
    <a:custClr name="Null">
      <a:srgbClr val="FEFFFF"/>
    </a:custClr>
    <a:custClr name="Null">
      <a:srgbClr val="FEFFFF"/>
    </a:custClr>
    <a:custClr name="Null">
      <a:srgbClr val="FEFFFF"/>
    </a:custClr>
    <a:custClr name="Cyan 700">
      <a:srgbClr val="0679C3"/>
    </a:custClr>
    <a:custClr name="Cyan 300">
      <a:srgbClr val="6ECBF7"/>
    </a:custClr>
    <a:custClr name="Gray 10%">
      <a:srgbClr val="E6E6E6"/>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Marine Green 900">
      <a:srgbClr val="108980"/>
    </a:custClr>
    <a:custClr name="Marine Green 600">
      <a:srgbClr val="10CBBC"/>
    </a:custClr>
    <a:custClr name="Sand Neutral 300">
      <a:srgbClr val="E6D7BC"/>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Electric Blue 900">
      <a:srgbClr val="061F79"/>
    </a:custClr>
    <a:custClr name="Marine Green 500">
      <a:srgbClr val="0BDACB"/>
    </a:custClr>
    <a:custClr name="Amber Yellow 500">
      <a:srgbClr val="FFA800"/>
    </a:custClr>
    <a:custClr name="Crimson Red 500">
      <a:srgbClr val="E33B3B"/>
    </a:custClr>
    <a:custClr name="Deep Blue 700">
      <a:srgbClr val="103559"/>
    </a:custClr>
    <a:custClr name="Deep Blue 600">
      <a:srgbClr val="1B456E"/>
    </a:custClr>
    <a:custClr name="Deep Blue 500">
      <a:srgbClr val="2B5580"/>
    </a:custClr>
    <a:custClr name="Deep Blue 300">
      <a:srgbClr val="5380AC"/>
    </a:custClr>
    <a:custClr name="Deep Blue 200">
      <a:srgbClr val="82A6C9"/>
    </a:custClr>
    <a:custClr name="Null">
      <a:srgbClr val="FEFFFF"/>
    </a:custClr>
    <a:custClr name="Null">
      <a:srgbClr val="FEFFFF"/>
    </a:custClr>
  </a:custClrLst>
  <a:extLst>
    <a:ext uri="{05A4C25C-085E-4340-85A3-A5531E510DB2}">
      <thm15:themeFamily xmlns:thm15="http://schemas.microsoft.com/office/thememl/2012/main" name="OneFirm-English (United States)-Wide.potx" id="{E7F1697F-D05C-420C-A8B4-3A941AA7A471}" vid="{229FB231-AA91-4194-80BE-BFCE94AB411C}"/>
    </a:ext>
  </a:extLst>
</a:theme>
</file>

<file path=ppt/theme/theme3.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RCOT-Deck16x9" id="{125EE698-CB85-4058-AACD-DC884F8F2E1C}" vid="{A6C0BC8B-928A-4564-881E-5BBBA626C7A4}"/>
    </a:ext>
  </a:extLst>
</a:theme>
</file>

<file path=ppt/theme/theme4.xml><?xml version="1.0" encoding="utf-8"?>
<a:theme xmlns:a="http://schemas.openxmlformats.org/drawingml/2006/main" name="ERCOT_Theme16x9">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OT-Deck16x9" id="{125EE698-CB85-4058-AACD-DC884F8F2E1C}" vid="{A2BC68F2-E462-495D-B23D-FE627BA1B0AA}"/>
    </a:ext>
  </a:extLst>
</a:theme>
</file>

<file path=ppt/theme/theme5.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OT-Deck16x9" id="{125EE698-CB85-4058-AACD-DC884F8F2E1C}" vid="{3100FF76-C6A6-43AB-ADF5-6EB50B0D918F}"/>
    </a:ext>
  </a:extLst>
</a:theme>
</file>

<file path=ppt/theme/theme6.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 dockstate="right" visibility="0" width="525"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A0CBA32-4C1F-4D0C-967B-64D2E0468C8F}">
  <we:reference id="5332053f-08b1-4ad5-b936-144d44d33f40" version="2.1.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2526217-06BD-41AB-ABC9-BB1462DFE64E}">
  <we:reference id="e74ca2a7-5e50-4ebf-bfa5-bb75c7950374" version="4.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50EE39-9B4D-4C3C-8505-D8D6A5EC6B2C}">
  <ds:schemaRefs>
    <ds:schemaRef ds:uri="http://schemas.microsoft.com/sharepoint/v3/contenttype/forms"/>
  </ds:schemaRefs>
</ds:datastoreItem>
</file>

<file path=customXml/itemProps2.xml><?xml version="1.0" encoding="utf-8"?>
<ds:datastoreItem xmlns:ds="http://schemas.openxmlformats.org/officeDocument/2006/customXml" ds:itemID="{A41B04D6-E299-4F76-AFD5-5FC15A279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9a087-1e80-495d-85c4-486fa6b09cae"/>
    <ds:schemaRef ds:uri="c37ac4fa-902d-4f29-bbdc-3877ea87d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DF283F-4B82-4892-8EF9-70B9B3E3286B}">
  <ds:schemaRefs>
    <ds:schemaRef ds:uri="http://schemas.microsoft.com/office/infopath/2007/PartnerControls"/>
    <ds:schemaRef ds:uri="c37ac4fa-902d-4f29-bbdc-3877ea87d1ce"/>
    <ds:schemaRef ds:uri="http://purl.org/dc/dcmitype/"/>
    <ds:schemaRef ds:uri="f419a087-1e80-495d-85c4-486fa6b09cae"/>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172</TotalTime>
  <Words>6165</Words>
  <Application>Microsoft Office PowerPoint</Application>
  <PresentationFormat>Widescreen</PresentationFormat>
  <Paragraphs>795</Paragraphs>
  <Slides>49</Slides>
  <Notes>6</Notes>
  <HiddenSlides>1</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49</vt:i4>
      </vt:variant>
    </vt:vector>
  </HeadingPairs>
  <TitlesOfParts>
    <vt:vector size="61" baseType="lpstr">
      <vt:lpstr>Aptos</vt:lpstr>
      <vt:lpstr>Arial</vt:lpstr>
      <vt:lpstr>Georgia</vt:lpstr>
      <vt:lpstr>Segoe UI</vt:lpstr>
      <vt:lpstr>Times New Roman</vt:lpstr>
      <vt:lpstr>Wingdings</vt:lpstr>
      <vt:lpstr>White</vt:lpstr>
      <vt:lpstr>Contrast</vt:lpstr>
      <vt:lpstr>Horizontal Theme</vt:lpstr>
      <vt:lpstr>ERCOT_Theme16x9</vt:lpstr>
      <vt:lpstr>Vertical Theme</vt:lpstr>
      <vt:lpstr>think-cell Slide</vt:lpstr>
      <vt:lpstr>Large Load Interconnection Batch Study Workshop  Draft Framework</vt:lpstr>
      <vt:lpstr>Disclaimer</vt:lpstr>
      <vt:lpstr>Agenda</vt:lpstr>
      <vt:lpstr>Contents</vt:lpstr>
      <vt:lpstr>Batch Study Process Background</vt:lpstr>
      <vt:lpstr>Integration of stakeholder insights into process redesign</vt:lpstr>
      <vt:lpstr>Contents</vt:lpstr>
      <vt:lpstr>Preliminary batch study process overview</vt:lpstr>
      <vt:lpstr>ERCOT / TSP / Developer actions throughout batch study process</vt:lpstr>
      <vt:lpstr>Ongoing Batch Study Scope and Process</vt:lpstr>
      <vt:lpstr>Year 6 Considerations</vt:lpstr>
      <vt:lpstr>Ongoing Batch Study Timeline Considerations</vt:lpstr>
      <vt:lpstr>Ongoing Batch Study Timeline</vt:lpstr>
      <vt:lpstr>Contents</vt:lpstr>
      <vt:lpstr>Batch Zero is a bridge between existing and new processes</vt:lpstr>
      <vt:lpstr>Batch Zero A and Zero B qualification and anticipated capacity studied</vt:lpstr>
      <vt:lpstr>Batch Zero Timing Considerations</vt:lpstr>
      <vt:lpstr>Inclusion Criteria for Batch Zero A</vt:lpstr>
      <vt:lpstr>Inclusion Criteria for Batch Zero B</vt:lpstr>
      <vt:lpstr>Inclusion Criteria for Batch Zero B – Additional Notes</vt:lpstr>
      <vt:lpstr>Batch Zero A Study Scope and Process</vt:lpstr>
      <vt:lpstr>Batch Zero A Timeline</vt:lpstr>
      <vt:lpstr>Batch Zero B Study Scope and Process</vt:lpstr>
      <vt:lpstr>Batch Zero B Timeline</vt:lpstr>
      <vt:lpstr>Contents</vt:lpstr>
      <vt:lpstr>Design, Approval, and Implementation Timeline for Batches Zero A and Zero B</vt:lpstr>
      <vt:lpstr>Detailed Batches 1-3 Study Timeline</vt:lpstr>
      <vt:lpstr>Contents</vt:lpstr>
      <vt:lpstr>Contents</vt:lpstr>
      <vt:lpstr>LLI Request Information</vt:lpstr>
      <vt:lpstr>Information Flow (Option 1: TSP is liaison to ERCOT for ILLE)</vt:lpstr>
      <vt:lpstr>Information Flow (Option 2: ILLE has direct relationship with ERCOT)</vt:lpstr>
      <vt:lpstr>Other TSP Requirements</vt:lpstr>
      <vt:lpstr>Contents</vt:lpstr>
      <vt:lpstr>Methodology for Addition of Generation to Study Cases</vt:lpstr>
      <vt:lpstr>Methodology for Allocating Load</vt:lpstr>
      <vt:lpstr>Load Allocation – Additional Notes</vt:lpstr>
      <vt:lpstr>CLR and Co-Located Generation Considerations</vt:lpstr>
      <vt:lpstr>Controllable Load Resource Rules</vt:lpstr>
      <vt:lpstr>Co-Location with New Generation Rules</vt:lpstr>
      <vt:lpstr>Co-Location with Existing Generation Rules</vt:lpstr>
      <vt:lpstr>Loads Less Than 75 MW</vt:lpstr>
      <vt:lpstr>Contents</vt:lpstr>
      <vt:lpstr>Regional Planning Group Process Alignment</vt:lpstr>
      <vt:lpstr>Regional Transmission Plan Process Alignment</vt:lpstr>
      <vt:lpstr>Contents</vt:lpstr>
      <vt:lpstr>Next Steps – Impacts on current Large Load process</vt:lpstr>
      <vt:lpstr>Next steps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Filippo Lodesani</dc:creator>
  <cp:keywords/>
  <dc:description/>
  <cp:lastModifiedBy>Billo, Jeffrey</cp:lastModifiedBy>
  <cp:revision>2</cp:revision>
  <cp:lastPrinted>2018-10-30T20:37:12Z</cp:lastPrinted>
  <dcterms:created xsi:type="dcterms:W3CDTF">2025-11-06T15:34:16Z</dcterms:created>
  <dcterms:modified xsi:type="dcterms:W3CDTF">2026-01-30T19:55:43Z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2024-05-30 01:34 PM</vt:lpwstr>
  </property>
  <property fmtid="{D5CDD505-2E9C-101B-9397-08002B2CF9AE}" pid="8" name="TemplateCreated">
    <vt:lpwstr>2019-02-27 01:18 PM</vt:lpwstr>
  </property>
  <property fmtid="{D5CDD505-2E9C-101B-9397-08002B2CF9AE}" pid="9" name="MSIP_Label_83303d7c-e5a3-4cc8-90eb-69bfd7570ac4_Enabled">
    <vt:lpwstr>True</vt:lpwstr>
  </property>
  <property fmtid="{D5CDD505-2E9C-101B-9397-08002B2CF9AE}" pid="10" name="MSIP_Label_83303d7c-e5a3-4cc8-90eb-69bfd7570ac4_SiteId">
    <vt:lpwstr>cc8936bc-9382-4fff-87cb-6f55999549e7</vt:lpwstr>
  </property>
  <property fmtid="{D5CDD505-2E9C-101B-9397-08002B2CF9AE}" pid="11" name="MSIP_Label_83303d7c-e5a3-4cc8-90eb-69bfd7570ac4_SetDate">
    <vt:lpwstr>2025-11-06T19:23:43Z</vt:lpwstr>
  </property>
  <property fmtid="{D5CDD505-2E9C-101B-9397-08002B2CF9AE}" pid="12" name="MSIP_Label_83303d7c-e5a3-4cc8-90eb-69bfd7570ac4_Name">
    <vt:lpwstr>Client Confidential</vt:lpwstr>
  </property>
  <property fmtid="{D5CDD505-2E9C-101B-9397-08002B2CF9AE}" pid="13" name="MSIP_Label_83303d7c-e5a3-4cc8-90eb-69bfd7570ac4_ActionId">
    <vt:lpwstr>06b3454a-863c-4aa5-a7e0-f7a6bd4ad799</vt:lpwstr>
  </property>
  <property fmtid="{D5CDD505-2E9C-101B-9397-08002B2CF9AE}" pid="14" name="MSIP_Label_83303d7c-e5a3-4cc8-90eb-69bfd7570ac4_Removed">
    <vt:lpwstr>False</vt:lpwstr>
  </property>
  <property fmtid="{D5CDD505-2E9C-101B-9397-08002B2CF9AE}" pid="15" name="MSIP_Label_83303d7c-e5a3-4cc8-90eb-69bfd7570ac4_Extended_MSFT_Method">
    <vt:lpwstr>Standard</vt:lpwstr>
  </property>
  <property fmtid="{D5CDD505-2E9C-101B-9397-08002B2CF9AE}" pid="16" name="Sensitivity">
    <vt:lpwstr>Client Confidential</vt:lpwstr>
  </property>
  <property fmtid="{D5CDD505-2E9C-101B-9397-08002B2CF9AE}" pid="17" name="DataSource">
    <vt:lpwstr>2;#Internal|0b10eabc-00d3-4553-8252-f6efa1cda259</vt:lpwstr>
  </property>
  <property fmtid="{D5CDD505-2E9C-101B-9397-08002B2CF9AE}" pid="18" name="MediaServiceImageTags">
    <vt:lpwstr/>
  </property>
  <property fmtid="{D5CDD505-2E9C-101B-9397-08002B2CF9AE}" pid="19" name="ContentTypeId">
    <vt:lpwstr>0x0101003CD0E9D229717A45A0F014C745A02018</vt:lpwstr>
  </property>
  <property fmtid="{D5CDD505-2E9C-101B-9397-08002B2CF9AE}" pid="20" name="SourceSystem">
    <vt:lpwstr>1;#SPE|e1155322-03d8-4904-a51c-d7d7cbd8ca84</vt:lpwstr>
  </property>
  <property fmtid="{D5CDD505-2E9C-101B-9397-08002B2CF9AE}" pid="21" name="_dlc_DocIdItemGuid">
    <vt:lpwstr>1649fca1-2f87-4a69-ab24-41463a7bd0bb</vt:lpwstr>
  </property>
  <property fmtid="{D5CDD505-2E9C-101B-9397-08002B2CF9AE}" pid="22" name="MSIP_Label_7084cbda-52b8-46fb-a7b7-cb5bd465ed85_Enabled">
    <vt:lpwstr>true</vt:lpwstr>
  </property>
  <property fmtid="{D5CDD505-2E9C-101B-9397-08002B2CF9AE}" pid="23" name="MSIP_Label_7084cbda-52b8-46fb-a7b7-cb5bd465ed85_SetDate">
    <vt:lpwstr>2026-01-08T22:50:11Z</vt:lpwstr>
  </property>
  <property fmtid="{D5CDD505-2E9C-101B-9397-08002B2CF9AE}" pid="24" name="MSIP_Label_7084cbda-52b8-46fb-a7b7-cb5bd465ed85_Method">
    <vt:lpwstr>Standard</vt:lpwstr>
  </property>
  <property fmtid="{D5CDD505-2E9C-101B-9397-08002B2CF9AE}" pid="25" name="MSIP_Label_7084cbda-52b8-46fb-a7b7-cb5bd465ed85_Name">
    <vt:lpwstr>Internal</vt:lpwstr>
  </property>
  <property fmtid="{D5CDD505-2E9C-101B-9397-08002B2CF9AE}" pid="26" name="MSIP_Label_7084cbda-52b8-46fb-a7b7-cb5bd465ed85_SiteId">
    <vt:lpwstr>0afb747d-bff7-4596-a9fc-950ef9e0ec45</vt:lpwstr>
  </property>
  <property fmtid="{D5CDD505-2E9C-101B-9397-08002B2CF9AE}" pid="27" name="MSIP_Label_7084cbda-52b8-46fb-a7b7-cb5bd465ed85_ActionId">
    <vt:lpwstr>276317a4-0151-42f6-8b72-9f8ae09eec85</vt:lpwstr>
  </property>
  <property fmtid="{D5CDD505-2E9C-101B-9397-08002B2CF9AE}" pid="28" name="MSIP_Label_7084cbda-52b8-46fb-a7b7-cb5bd465ed85_ContentBits">
    <vt:lpwstr>0</vt:lpwstr>
  </property>
  <property fmtid="{D5CDD505-2E9C-101B-9397-08002B2CF9AE}" pid="29" name="MSIP_Label_7084cbda-52b8-46fb-a7b7-cb5bd465ed85_Tag">
    <vt:lpwstr>10, 3, 0, 2</vt:lpwstr>
  </property>
</Properties>
</file>