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25" r:id="rId2"/>
    <p:sldMasterId id="2147483713" r:id="rId3"/>
  </p:sldMasterIdLst>
  <p:notesMasterIdLst>
    <p:notesMasterId r:id="rId23"/>
  </p:notesMasterIdLst>
  <p:sldIdLst>
    <p:sldId id="256" r:id="rId4"/>
    <p:sldId id="257" r:id="rId5"/>
    <p:sldId id="286" r:id="rId6"/>
    <p:sldId id="292" r:id="rId7"/>
    <p:sldId id="258" r:id="rId8"/>
    <p:sldId id="279" r:id="rId9"/>
    <p:sldId id="284" r:id="rId10"/>
    <p:sldId id="287" r:id="rId11"/>
    <p:sldId id="288" r:id="rId12"/>
    <p:sldId id="293" r:id="rId13"/>
    <p:sldId id="295" r:id="rId14"/>
    <p:sldId id="296" r:id="rId15"/>
    <p:sldId id="297" r:id="rId16"/>
    <p:sldId id="280" r:id="rId17"/>
    <p:sldId id="273" r:id="rId18"/>
    <p:sldId id="277" r:id="rId19"/>
    <p:sldId id="278" r:id="rId20"/>
    <p:sldId id="275" r:id="rId21"/>
    <p:sldId id="263" r:id="rId22"/>
  </p:sldIdLst>
  <p:sldSz cx="12192000" cy="6858000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FD9010-9576-C836-26DC-26183F3D0D70}" name="Long Tran" initials="LT" userId="S::long.tran@stec.org::245b8839-04f9-49b6-b680-161633ac3fc3" providerId="AD"/>
  <p188:author id="{28CCE3BA-E32A-4C7F-DBCE-2A935B03F591}" name="Nidhi Bansal" initials="NB" userId="S::bansal@eeplus.com::18975ea2-bf58-4d34-ba65-061e99dd1260" providerId="AD"/>
  <p188:author id="{D69537C2-05ED-59EF-E612-BDC924FCFE08}" name="Cory Allen" initials="CA" userId="S::cory@stec.org::0ad12101-6beb-4347-b56d-c5c9e000ac03" providerId="AD"/>
  <p188:author id="{B034E1F6-B8CC-23D9-771D-C097FAE5F4BD}" name="Mandhir Sahni" initials="MS" userId="S::sahni@eeplus.com::22a1d785-77ef-4e0d-994f-63448e105e8b" providerId="AD"/>
  <p188:author id="{2C8DAFFA-47A7-CDB8-8B75-FAD766FB1247}" name="SAYARI  DAS" initials="SD" userId="S::das@eeplus.com::7a4626cc-f5e5-490c-9ddc-27611819f8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5B89CF-2162-46FC-9245-193380C5A431}" v="25" dt="2026-01-14T23:21:41.6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5" autoAdjust="0"/>
    <p:restoredTop sz="96247" autoAdjust="0"/>
  </p:normalViewPr>
  <p:slideViewPr>
    <p:cSldViewPr snapToGrid="0">
      <p:cViewPr varScale="1">
        <p:scale>
          <a:sx n="103" d="100"/>
          <a:sy n="103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91D4C28D-668F-48D6-8593-A9C3291BE42D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EC199287-9516-4A13-94AE-F5EB358A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4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99287-9516-4A13-94AE-F5EB358AE1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62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3FCCD-FF8C-24CD-CDB0-9214AF54F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206E6E-23F5-BAEF-DFFA-88A9566266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35E276-7961-7719-96EB-F9445B6D1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B86CF-79F3-2F56-6778-DA84C43A0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99287-9516-4A13-94AE-F5EB358AE1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69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F3803-6E36-CA52-948A-2E7493B74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7E79C4-8082-FB3D-E93D-C023B75253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0A28B1-9C86-775A-E724-8A71955FDD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7E3A9-06EE-6D2B-458D-DD6E040B17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99287-9516-4A13-94AE-F5EB358AE1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7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D2CD8-1485-B693-7D9F-E1087284D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F4722F-DF0B-47F1-7A68-46EB58B43A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9599AE-1281-D239-1C8E-E5FCD66F79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DE8B7-D904-22C4-5B14-F6625283D0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99287-9516-4A13-94AE-F5EB358AE1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81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99287-9516-4A13-94AE-F5EB358AE1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81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99287-9516-4A13-94AE-F5EB358AE1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65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17F8C-E080-49C2-54A1-697C2F2F1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2690A1-0126-E583-9CED-B252B7B161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3B0DC4-59E6-BBC1-2262-45FCD841A4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D8BBC-BC18-62E3-94A9-6200A23196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99287-9516-4A13-94AE-F5EB358AE1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60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378F4-1A12-090E-760F-B36BCFDE3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EACC5B-4E04-AB67-D1F4-36E19769BA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7B2081-23CE-A99A-EE3C-60AEFE656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2A4FD-2C65-F778-A8C6-931ED0399A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99287-9516-4A13-94AE-F5EB358AE1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61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99287-9516-4A13-94AE-F5EB358AE1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58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FB584-66A9-1E29-0550-AA75D9FB1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8A7A9F-D36D-FEB7-FE2E-9954480F3C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58536F-9871-E22C-F7A0-22A9AB49FD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4EAD8-B553-EF48-17C0-B6B8C510AD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99287-9516-4A13-94AE-F5EB358AE1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3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7A025-9B5E-2021-3F19-F857F5382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80CA6E-EC01-8694-3903-C7AEDF3732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3AE664-9EB3-AB84-BD2E-DE9E597769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C9494-9DC4-8925-534E-16A32A0AF2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99287-9516-4A13-94AE-F5EB358AE1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64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1AB8A-B5D6-660D-0B39-70313A47F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E0F703-CD80-BA00-3DEC-7639DBAA2B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80B4EF-4AE2-686D-408B-B3553A38E7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30D37-B094-A37B-B2D2-A77B194C49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99287-9516-4A13-94AE-F5EB358AE1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23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8A06E-9F1B-9F9D-71F9-EAD335174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48355A-44E5-11BE-91FC-8BF12A8237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37BA16-66E5-C117-A114-C6425AEB9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B8DE4-40EB-BAD6-7663-2E3B95BDA5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99287-9516-4A13-94AE-F5EB358AE1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75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73D3E-BC30-BEAA-4ACC-4EBFA3C10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E45715-2EFA-DED6-973F-652E6808F4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12FB87-6DDE-296E-B93D-36CBB44BFD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9E0C-0E72-39C9-4973-8B82D12C55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99287-9516-4A13-94AE-F5EB358AE1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D5FA2-0A7B-4A37-5E9C-E51A40DE6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5C946-4392-A8E1-9FE1-BC64339CF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F7A43-6FEB-AD3D-F34B-8C3546DC1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258-E2E8-48F7-8AF0-EA1DD37CBBB1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85326-0799-8F49-367A-3608A1F9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DE4E0-4606-00F8-0725-439BEB84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4B63-1B59-40B9-B93F-C764BC8E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1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F8E7D-AE70-AF0A-EED7-84A4E0C9F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DC44FE-31C1-2B78-E7E6-DAEB59E66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37994-0623-8ADF-52D0-C6D839915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258-E2E8-48F7-8AF0-EA1DD37CBBB1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69A08-5BB1-7D70-150B-69BC1D620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21DC7-461B-02BE-4B27-386ACAA95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4B63-1B59-40B9-B93F-C764BC8E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2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E150BD-B4B9-98FA-6C2A-C4195F532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564190-4549-BF43-7A7C-BF4B02DA6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9A0E4-5F95-3DE2-8F49-71EEB328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258-E2E8-48F7-8AF0-EA1DD37CBBB1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873A1-6AF8-AD1E-C3CA-FCB68D152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D3A14-8CBA-FF05-1B52-7A34A8260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4B63-1B59-40B9-B93F-C764BC8E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23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E45B-F237-40F5-13D9-C6C57ED40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6B95D-9E90-8B3B-2AF1-BB51E96D1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766B8-D4A6-1059-7335-8EED6B507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7EFA-2BC2-4DBB-A311-494DF1BC5B1E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69636-4D39-35D0-38C4-2C5E7BF80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8F2E4-7FF6-1375-1782-A01E8D27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F8E3-2773-491E-8D51-DB64C43C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05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AE54C-F885-A415-EA29-FFBB906B5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625F0-3A11-8E6E-B882-90D9E2A7E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88C71-E3F9-6FDA-230A-E5912E99B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7EFA-2BC2-4DBB-A311-494DF1BC5B1E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97466-1A80-3C48-CCAF-DD298DC9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D5856-0E56-8E59-6854-9FA2565F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F8E3-2773-491E-8D51-DB64C43C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63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78108-BF16-7B70-3433-BE7DE8B03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12F59-09CD-4613-8671-C65CF095B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642EF-2E99-54E4-723A-64D15F5A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7EFA-2BC2-4DBB-A311-494DF1BC5B1E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BC0F0-C91E-4125-05AD-D19464D43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B939B-5B21-8702-69E4-8B8F0523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F8E3-2773-491E-8D51-DB64C43C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20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82514-2756-0321-6CDB-376382801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2984E-9974-B60A-BE31-D7D2D89D8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1A25B-4BFE-2C6D-081E-F6CB6A15B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514BF-9196-1B3B-F908-141195C3B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7EFA-2BC2-4DBB-A311-494DF1BC5B1E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99AC9-6696-14BD-0508-BA9EE4138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5D4DE-D885-F0DF-94A1-F02454558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F8E3-2773-491E-8D51-DB64C43C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3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F437-2BDF-18AD-DDC3-084F7DCF0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80712-F9C2-3CD3-91E3-4A8E6AB6A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F2D23-ED79-5773-B9BD-DC687E5F1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4B7D86-0C25-A175-0192-295DF9C53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1AE28D-D26B-CA4F-E465-1D6F5D613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1F8FA8-DC66-0B0C-466C-E2277CB2B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7EFA-2BC2-4DBB-A311-494DF1BC5B1E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2E82BC-BB7F-59D8-6F28-4C850167B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712D07-4528-59E5-9003-1A39E84D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F8E3-2773-491E-8D51-DB64C43C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98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3BA97-30CA-DC1E-38EB-9704E2E3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E368E9-32CF-8F0D-7A7D-749301BE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7EFA-2BC2-4DBB-A311-494DF1BC5B1E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79311-8C2D-35D9-0EBF-2039F6088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6091D-E3BA-1425-CFD2-35A8E10C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F8E3-2773-491E-8D51-DB64C43C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22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CE5B13-3114-9A94-E85F-39A298FB5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7EFA-2BC2-4DBB-A311-494DF1BC5B1E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9375D2-AA85-66C2-602F-C27B387E7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8A86F-59A9-F377-0C81-5BFDACAA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F8E3-2773-491E-8D51-DB64C43C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57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6DA42-7BFC-A90A-15C4-772C2974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70B73-ECE5-A330-36CC-773F474B8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54A5D-890A-6F5F-962C-50AC7F111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534AA-12CB-207A-FE80-F9A2C5D54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7EFA-2BC2-4DBB-A311-494DF1BC5B1E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0EAA8-0137-6593-7040-45D68F669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26F0C-C4F7-911F-7265-343920049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F8E3-2773-491E-8D51-DB64C43C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43338-ED92-F4F8-50D9-CDAA0B073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7E3A-4570-DF87-B40D-9D5AEFA8E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9E1F6-5AB1-6801-3ECA-89861A6C7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258-E2E8-48F7-8AF0-EA1DD37CBBB1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37991-CEB0-5E1E-495E-660A3BF6E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5DA3E-B395-C7F0-EB56-44833FDF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4B63-1B59-40B9-B93F-C764BC8E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75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41B5-8701-B2DA-0081-06950D3B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32ED6D-55FC-73FE-1FB0-A5E74CB0FC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34837-4D5B-A4AE-AB99-7F8BCB6E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6A922-0286-790C-8C41-DA8330D0E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7EFA-2BC2-4DBB-A311-494DF1BC5B1E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70B88-D8CC-2358-58C0-05BFBCDE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6DDC4-16E9-4917-664F-9A4A1678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F8E3-2773-491E-8D51-DB64C43C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28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9BF38-9BEE-54F8-97CC-FAD113489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84CA6D-92F6-4687-ACB7-7E47D97EF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3488F-8803-418E-040E-3D538F780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7EFA-2BC2-4DBB-A311-494DF1BC5B1E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7C026-E696-423B-14D7-4DA79AAAB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B5E9C-D4CB-4098-2FCE-A8B7F3B3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F8E3-2773-491E-8D51-DB64C43C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01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8594CF-8118-10A2-4893-7755AA718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1232FB-46B1-07B7-75B5-27672F8AD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361D5-EF80-2E4A-B07C-C814EE85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7EFA-2BC2-4DBB-A311-494DF1BC5B1E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9BD53-75DC-A194-F560-563D9040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45CA0-E3B9-C687-A066-6FED51C3C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7F8E3-2773-491E-8D51-DB64C43C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33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ADC04-56C9-DD7E-0D93-45C196A6B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20C2AD-ED5E-3EB5-F140-88727EE6D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DE781-7D07-9C09-550F-346E0F71B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B37B-6CB8-4EF0-916A-8AC8E4F77701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AAB73-1641-6B2B-3809-38319EE12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BC351-37D8-8CB8-6011-A1588F86A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0A94-F434-487C-813D-F6BB1715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14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4A1BD-6B02-EFCD-2E05-A3B611C71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0F073-A654-D480-9D3E-DEE112942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B59E7-8A37-B8AE-AE86-9DB7B0A69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B37B-6CB8-4EF0-916A-8AC8E4F77701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CA29C-52A9-5721-409A-A2BA53D5B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48128-4CFF-283B-8BFD-C61347DC4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0A94-F434-487C-813D-F6BB1715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62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14326-3FE3-38C7-C058-344AC8C70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ABF19-8047-7EEF-A832-6247D6996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CD543-DE35-C450-1A6A-F5DE6A420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B37B-6CB8-4EF0-916A-8AC8E4F77701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A5790-BE49-EF6C-149B-767FAFFB2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BF03B-4757-11A0-3A5D-C23EE08A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0A94-F434-487C-813D-F6BB1715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2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71F67-F4B2-586E-3E9E-FBDEBF6E6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38787-F3E8-C7C8-99EB-9A129C843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1CCE8F-B8A1-7E15-0736-AFDADEF62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603B2-4FCA-1DF6-3333-AFE8ED7BD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B37B-6CB8-4EF0-916A-8AC8E4F77701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A864F-15CE-B5DA-98C0-B15416CBE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0A10E-DF20-173B-4CAC-C0F19EB28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0A94-F434-487C-813D-F6BB1715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64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32FF-C6CC-872F-DB99-AF26EC9D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1D0B2-DCB0-A623-A9C0-85698D4A0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85FE3-0511-F5EE-0F09-C82B8B576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BD9A5A-8612-6C24-8998-E1AD64C89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8324-DBBF-6606-AF1E-6E86FACE8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1D8E7E-A387-C0E7-F69F-FAA814906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B37B-6CB8-4EF0-916A-8AC8E4F77701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868C92-AC89-E25C-0B88-4F8A50620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0C98BD-23AD-BC2F-6E83-869CD9E6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0A94-F434-487C-813D-F6BB1715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27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070A3-94C7-95A6-A9C6-063435A79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DA0D50-81EC-AE7E-5A02-C7930BFD3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B37B-6CB8-4EF0-916A-8AC8E4F77701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D6910-2BA1-DA2E-AA6C-647687722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D37DB-BED0-F77D-51C4-CE83B353B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0A94-F434-487C-813D-F6BB1715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3DD35-C26C-2CA6-8F9B-7F424B69B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B37B-6CB8-4EF0-916A-8AC8E4F77701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AB0C3-9932-BE10-AE2C-74E313FA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D6203-8F5B-5C5E-3E30-8F5817C8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0A94-F434-487C-813D-F6BB1715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0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967F6-CFAF-0CD5-B411-A5DA6A2B3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91362-1EA4-D34E-EBD8-3E45AD11D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40D55-51F2-94AE-49FE-5E25AD02C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258-E2E8-48F7-8AF0-EA1DD37CBBB1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F7CAA-DA7B-642B-09D7-DDA2F04C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FB207-93A1-1839-D090-E24F3A5D9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4B63-1B59-40B9-B93F-C764BC8E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195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67E92-935D-1580-9766-C6EBF80B3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78396-8F10-E78C-DBB4-78F259E34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D1352-90B0-D2CB-C306-F22528D79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73555-3AC0-983F-E615-2E76961F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B37B-6CB8-4EF0-916A-8AC8E4F77701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8BBE1-7345-0D53-AE41-83A2B7759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56382-F7F3-C775-C99B-A39C90A1C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0A94-F434-487C-813D-F6BB1715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7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1F5D7-58B3-3ACA-50AA-3FFAF77CD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3C9434-9931-0887-7295-23A3B974D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7001F-9987-E8C5-FCE3-720DAD3B8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15BE6-3936-D039-AC06-B593F6C5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B37B-6CB8-4EF0-916A-8AC8E4F77701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72187-AF50-9562-5356-9A144AABF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9B7AB-48D9-E2EC-9FC4-F68688E1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0A94-F434-487C-813D-F6BB1715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10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1B60B-ED22-53C1-CAA7-D6F40437F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15D44F-5B96-750A-88C6-D7DEE7EA4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D1B75-4446-D559-27E9-9425B79D2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B37B-6CB8-4EF0-916A-8AC8E4F77701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5C57C-A366-3202-F600-E9E5D49C6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8BA2C-7BB6-49BA-AB36-4E56F81E2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0A94-F434-487C-813D-F6BB1715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860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BADDFD-93B6-CCB8-C2F9-0B80E8144F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E79087-06CD-1F58-240C-1E1C60BA0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9D615-1320-20BE-826B-667DC13B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B37B-6CB8-4EF0-916A-8AC8E4F77701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10F20-D47B-4DE2-EE0F-B76BB32D3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29D7E-7A35-ECAE-62D8-3A347237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0A94-F434-487C-813D-F6BB1715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C797-5CAF-7BDC-8D39-C8EC1D687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457F8-1F02-C445-4779-A7305C26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88CC9-EA79-BB8D-4352-EFE755386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8BCA13-5425-9A1B-232A-A5B7D92AD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258-E2E8-48F7-8AF0-EA1DD37CBBB1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B5C1F-7AC2-8F87-B4BF-D4ADE2552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8BCB9-10DA-2B4B-752E-57B680C72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4B63-1B59-40B9-B93F-C764BC8E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4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7633F-0796-0C67-FC5E-FD45213BD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83D58-1CA0-BFF5-AE49-F0EA877E0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CCA79-BEC1-95A0-E66D-B41C5D64E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9DFB66-EAF0-ABB0-940B-78D33C7D5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177079-BDD1-E2D1-9358-2A12BF8B7F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1FAEE4-6B48-C9F0-27ED-90C5E79F7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258-E2E8-48F7-8AF0-EA1DD37CBBB1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384C70-E3AA-BBEE-DA63-6E5C87FE6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9E0CB-D560-EEC9-CAFB-81581BE6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4B63-1B59-40B9-B93F-C764BC8E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7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F1114-4145-6EC2-D896-62ACD28C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14F6B7-E9F1-C59E-28BE-AC4CD9237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258-E2E8-48F7-8AF0-EA1DD37CBBB1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FD5037-4200-FB5B-8438-18E913BE3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BCC77-9D5F-394E-C7F1-F2EFBB56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4B63-1B59-40B9-B93F-C764BC8E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7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59821F-79E1-1728-E199-9DF4AA896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258-E2E8-48F7-8AF0-EA1DD37CBBB1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B61AB-3A80-5DA9-B62D-ACFEBEE2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38E62-BA76-D3F6-C74B-A9957114A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4B63-1B59-40B9-B93F-C764BC8E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5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B77D-FE65-2B06-5A47-D3BBE1298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FFD9D-DA93-7FE8-78A1-94A588DAC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E716D9-E689-D0BA-07EF-136D4C1BB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3C1CC-5E61-8910-B26A-8A26C34C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258-E2E8-48F7-8AF0-EA1DD37CBBB1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6CD1F-D99E-6E83-BCB6-10437C60A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360DE-86AF-F895-4D5B-FB8DE8AC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4B63-1B59-40B9-B93F-C764BC8E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3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72446-3B34-AB9D-E3AD-405E4EA44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92BDC5-4FAF-6023-4DE7-A12BE0C5E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E1F5B-EFEC-B1B9-CE86-6B23AAC9C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9EC64-996D-3F45-A736-2BC2D23F2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258-E2E8-48F7-8AF0-EA1DD37CBBB1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C88A0-34C6-D3C2-11C6-75DDD67D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59D4C-A512-28FA-D4BA-7704AD532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C4B63-1B59-40B9-B93F-C764BC8E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4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86840A-AA95-D989-4014-0C832F6AD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27EA1-BF6E-5E90-9019-901AD1D25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13BC0-926B-3F54-55CC-6FD883170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7A258-E2E8-48F7-8AF0-EA1DD37CBBB1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78829-BD26-0E06-E397-83FB27BAA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E8D73-B44B-B42A-7E24-17D3462D5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C4B63-1B59-40B9-B93F-C764BC8E139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with red and black letters&#10;&#10;AI-generated content may be incorrect.">
            <a:extLst>
              <a:ext uri="{FF2B5EF4-FFF2-40B4-BE49-F238E27FC236}">
                <a16:creationId xmlns:a16="http://schemas.microsoft.com/office/drawing/2014/main" id="{3DD63668-2639-764C-3083-81094B4CEEA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71" y="71500"/>
            <a:ext cx="1603063" cy="121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2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C12786-DC72-3036-A14E-6E78E657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E26A7-1E82-04EE-DDBE-B0A2C68FE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F78C5-453E-31CF-40FE-74A9A0F38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EB7EFA-2BC2-4DBB-A311-494DF1BC5B1E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31188-09FB-331A-7653-210C9775F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CCB87-CA0F-B9CA-C2AF-D274B9576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C7F8E3-2773-491E-8D51-DB64C43C3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3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E008DF-2A77-035F-6BA4-DC78C5F54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7E3E5-A378-A623-0B84-5D5C00E5E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2644E-E027-D476-B07F-142BDEC2A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94B37B-6CB8-4EF0-916A-8AC8E4F77701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440E-583C-96A1-869A-E23142E51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012BB-9564-3AA8-48B6-A5C1E8276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D50A94-F434-487C-813D-F6BB1715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4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A5F036-CB3C-4FA1-6216-8F9BE32A4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4422" y="1457520"/>
            <a:ext cx="5617107" cy="1971480"/>
          </a:xfrm>
        </p:spPr>
        <p:txBody>
          <a:bodyPr anchor="t">
            <a:normAutofit/>
          </a:bodyPr>
          <a:lstStyle/>
          <a:p>
            <a:pPr algn="l"/>
            <a:r>
              <a:rPr lang="en-US" sz="4000" b="1" dirty="0"/>
              <a:t>STEC Medina County Large Load Project </a:t>
            </a:r>
            <a:br>
              <a:rPr lang="en-US" sz="4000" b="1" dirty="0"/>
            </a:br>
            <a:r>
              <a:rPr lang="en-US" sz="4000" b="1" dirty="0"/>
              <a:t>(25RPG046)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243F43-5010-5E2B-9431-9948E44DE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0" y="2821858"/>
            <a:ext cx="3487785" cy="2619932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524D947-2B79-B3A2-5E68-F63399CB1150}"/>
              </a:ext>
            </a:extLst>
          </p:cNvPr>
          <p:cNvSpPr txBox="1"/>
          <p:nvPr/>
        </p:nvSpPr>
        <p:spPr>
          <a:xfrm>
            <a:off x="6492774" y="3984771"/>
            <a:ext cx="4362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Project Overview for ERCOT RPG</a:t>
            </a:r>
          </a:p>
          <a:p>
            <a:r>
              <a:rPr lang="en-US" sz="2400" dirty="0"/>
              <a:t>February 2, 2026</a:t>
            </a:r>
          </a:p>
        </p:txBody>
      </p:sp>
    </p:spTree>
    <p:extLst>
      <p:ext uri="{BB962C8B-B14F-4D97-AF65-F5344CB8AC3E}">
        <p14:creationId xmlns:p14="http://schemas.microsoft.com/office/powerpoint/2010/main" val="1404174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CA00E-E0C3-71FE-FED3-26177A162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444AA-0D64-14FF-7795-B8D3BCFEB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17FDC5-DCFF-3AE0-8BA4-436E78917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456" y="77463"/>
            <a:ext cx="10515600" cy="885177"/>
          </a:xfrm>
        </p:spPr>
        <p:txBody>
          <a:bodyPr>
            <a:noAutofit/>
          </a:bodyPr>
          <a:lstStyle/>
          <a:p>
            <a:r>
              <a:rPr lang="en-US" sz="2800" b="1" dirty="0"/>
              <a:t>Alternative 1 (cont.)– Without the 345 kV Loop to </a:t>
            </a:r>
            <a:br>
              <a:rPr lang="en-US" sz="2800" b="1" dirty="0"/>
            </a:br>
            <a:r>
              <a:rPr lang="en-US" sz="2800" b="1" dirty="0"/>
              <a:t>the new Alsatian station.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61EE363-40B6-FD32-EE17-1FA006A8D8C6}"/>
              </a:ext>
            </a:extLst>
          </p:cNvPr>
          <p:cNvSpPr txBox="1">
            <a:spLocks/>
          </p:cNvSpPr>
          <p:nvPr/>
        </p:nvSpPr>
        <p:spPr>
          <a:xfrm>
            <a:off x="0" y="925820"/>
            <a:ext cx="5626359" cy="48165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/>
            <a:r>
              <a:rPr lang="en-US" sz="1400" dirty="0"/>
              <a:t>Rebuild the existing 138 kV Anderson to Cagnon transmission corridor, which includes new 138 kV transmission lines from Cagnon to Kingsbridge and Kingsbridge to Wiseman, to a minimum of 698/698 MVA Normal/Emergency rating.</a:t>
            </a:r>
          </a:p>
          <a:p>
            <a:pPr marL="742950" lvl="1" indent="-285750"/>
            <a:r>
              <a:rPr lang="en-US" sz="1400" dirty="0"/>
              <a:t>Rebuild the existing 138 kV Anderson to Helotes transmission corridor, which includes a new 138 kV transmission line from Helotes to Wiseman, to a minimum of 698/698 MVA Normal/Emergency rating.</a:t>
            </a:r>
          </a:p>
          <a:p>
            <a:pPr marL="742950" lvl="1" indent="-285750"/>
            <a:r>
              <a:rPr lang="en-US" sz="1400" dirty="0"/>
              <a:t>Install a new 50 MVAr Capacitor Bank at Kingsbridge.</a:t>
            </a:r>
          </a:p>
          <a:p>
            <a:pPr marL="742950" lvl="1" indent="-285750"/>
            <a:r>
              <a:rPr lang="en-US" sz="1400" dirty="0"/>
              <a:t>Install a new 50 MVAr Capacitor Bank at Whitetail.</a:t>
            </a:r>
          </a:p>
          <a:p>
            <a:pPr marL="742950" lvl="1" indent="-285750"/>
            <a:r>
              <a:rPr lang="en-US" sz="1400" dirty="0"/>
              <a:t>Upgrade the Lytle to Somerset 138 kV line to 285/291 MVA Normal/Emergency rating.</a:t>
            </a:r>
          </a:p>
          <a:p>
            <a:pPr marL="742950" lvl="1" indent="-285750"/>
            <a:r>
              <a:rPr lang="en-US" sz="1400" dirty="0"/>
              <a:t>Upgrade the Cagnon to Omicron 138 kV line to 478/565 MVA Normal/Emergency rating.</a:t>
            </a:r>
          </a:p>
          <a:p>
            <a:pPr marL="742950" lvl="1" indent="-285750"/>
            <a:r>
              <a:rPr lang="en-US" sz="1400" dirty="0"/>
              <a:t>Upgrade the Bandera to St Hamilton Wolf 138 kV line to 289/318 MVA Normal/Emergency rating.</a:t>
            </a:r>
          </a:p>
          <a:p>
            <a:pPr marL="742950" lvl="1" indent="-285750"/>
            <a:r>
              <a:rPr lang="en-US" sz="1400" dirty="0"/>
              <a:t>Upgrade the Cagnon 345/138 kV autotransformers (1,2,3) to 600/660 MVA Normal/Emergency rating.</a:t>
            </a:r>
          </a:p>
          <a:p>
            <a:pPr marL="742950" lvl="1" indent="-285750"/>
            <a:r>
              <a:rPr lang="en-US" sz="1400" dirty="0"/>
              <a:t>Upgrade the Eastside 345/138 kV autotransformers (1,2,3) to 600/660 MVA Normal/Emergency rating.</a:t>
            </a:r>
          </a:p>
          <a:p>
            <a:pPr marL="742950" lvl="1" indent="-285750"/>
            <a:r>
              <a:rPr lang="en-US" sz="1400" dirty="0"/>
              <a:t>Upgrade the Elm Creek to Shaula 345 kV line to 1025/1076 MVA Normal/Emergency rating</a:t>
            </a:r>
          </a:p>
          <a:p>
            <a:pPr marL="742950" lvl="1" indent="-285750"/>
            <a:r>
              <a:rPr lang="en-US" sz="1400" dirty="0"/>
              <a:t>Upgrade the Tri County to Parkway 138 kV line to 326/342 MVA Normal/Emergency rating.</a:t>
            </a:r>
          </a:p>
          <a:p>
            <a:pPr marL="742950" lvl="1" indent="-285750"/>
            <a:r>
              <a:rPr lang="en-US" sz="1400" dirty="0"/>
              <a:t>Upgrade the Kirby to St Hedwig 138 kV line to 250/255 MVA Normal/Emergency rating.</a:t>
            </a:r>
          </a:p>
        </p:txBody>
      </p:sp>
      <p:pic>
        <p:nvPicPr>
          <p:cNvPr id="4" name="Picture 3" descr="A map of a city&#10;&#10;AI-generated content may be incorrect.">
            <a:extLst>
              <a:ext uri="{FF2B5EF4-FFF2-40B4-BE49-F238E27FC236}">
                <a16:creationId xmlns:a16="http://schemas.microsoft.com/office/drawing/2014/main" id="{26EE47C5-CF28-25DC-8EFA-19B08C059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616" y="1438560"/>
            <a:ext cx="6072239" cy="40385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5937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CF45C-71E8-92DA-BFDF-2CB929F2A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AA972-9E1B-1530-1FBD-CAB0A88B4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177"/>
          </a:xfrm>
        </p:spPr>
        <p:txBody>
          <a:bodyPr>
            <a:normAutofit/>
          </a:bodyPr>
          <a:lstStyle/>
          <a:p>
            <a:r>
              <a:rPr lang="en-US" sz="2800" b="1" dirty="0"/>
              <a:t>Alternative 2 – With the new 345 kV Loop to the new Alsatian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25283-FB9B-7EB0-A900-83899C097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250302"/>
            <a:ext cx="5534025" cy="5167277"/>
          </a:xfrm>
        </p:spPr>
        <p:txBody>
          <a:bodyPr>
            <a:noAutofit/>
          </a:bodyPr>
          <a:lstStyle/>
          <a:p>
            <a:pPr lvl="1" algn="just"/>
            <a:r>
              <a:rPr lang="en-US" sz="1400" dirty="0"/>
              <a:t>Construct a new STEC-owned Alsatian 345/138 kV station on the Bader to Pearson 138 kV line (~0.8 miles from the Bader station) with three 345/138 kV autotransformers rated at least 675/675 MVA (Normal/Emergency).</a:t>
            </a:r>
          </a:p>
          <a:p>
            <a:pPr lvl="1" algn="just"/>
            <a:r>
              <a:rPr lang="en-US" sz="1400" dirty="0"/>
              <a:t>Construct a new CPS Energy-owned three-terminal 345 kV switching station on the Kendall to Cagnon 345 kV line (~5 miles from Cagnon station).</a:t>
            </a:r>
          </a:p>
          <a:p>
            <a:pPr lvl="1" algn="just"/>
            <a:r>
              <a:rPr lang="en-US" sz="1400" dirty="0"/>
              <a:t>Construct a new 345 kV single-circuit transmission line rated at least 1746/1746 MVA (Normal/Emergency) on double-circuit-capable structures from a new CPS 345 kV switching station on the Cagnon to Kendall 345 kV transmission line to the new STEC-owned Alsatian 345/138 kV station. A Certificate of Convenience and Necessity (CCN) will be required.</a:t>
            </a:r>
          </a:p>
          <a:p>
            <a:pPr lvl="1" algn="just"/>
            <a:r>
              <a:rPr lang="en-US" sz="1400" dirty="0"/>
              <a:t>Construct a new 345 kV single-circuit transmission line rated at least 1746/1746 MVA (Normal/Emergency) on double-circuit-capable structures from CPS Howard station to the new STEC-owned Alsatian 345/138 kV station. A Certificate of Convenience and Necessity (CCN) will be required.</a:t>
            </a:r>
          </a:p>
          <a:p>
            <a:pPr lvl="1" algn="just"/>
            <a:r>
              <a:rPr lang="en-US" sz="1400" dirty="0"/>
              <a:t>Construct a second 138 kV circuit along the existing Pearson to Castroville corridor, consisting of the following line segments: Pearson to Dunlay, Dunlay to the new STEC Alsatian station, the new STEC Alsatian station to Bader, and Bader to Castroville, rated 426/474 MVA (Normal/Emergency).</a:t>
            </a:r>
          </a:p>
        </p:txBody>
      </p:sp>
      <p:pic>
        <p:nvPicPr>
          <p:cNvPr id="4" name="Picture 3" descr="A map with red and blue lines&#10;&#10;AI-generated content may be incorrect.">
            <a:extLst>
              <a:ext uri="{FF2B5EF4-FFF2-40B4-BE49-F238E27FC236}">
                <a16:creationId xmlns:a16="http://schemas.microsoft.com/office/drawing/2014/main" id="{0AC9762B-5B60-FF29-EAA3-BDB4D6AD8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2" y="1323676"/>
            <a:ext cx="6048373" cy="37747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5254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6E02F-7196-11FD-0F2F-3327A6458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06CF0-B562-E06C-C026-7295AB8CF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177"/>
          </a:xfrm>
        </p:spPr>
        <p:txBody>
          <a:bodyPr>
            <a:normAutofit/>
          </a:bodyPr>
          <a:lstStyle/>
          <a:p>
            <a:r>
              <a:rPr lang="en-US" sz="2800" b="1" dirty="0"/>
              <a:t>Alternative 2 (cont.) – With the new 345 kV Loop to the new Alsatian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CF6F7-7A92-E8EF-D14B-33D1508DC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05" y="1325598"/>
            <a:ext cx="5534025" cy="5167277"/>
          </a:xfrm>
        </p:spPr>
        <p:txBody>
          <a:bodyPr>
            <a:noAutofit/>
          </a:bodyPr>
          <a:lstStyle/>
          <a:p>
            <a:pPr lvl="1" algn="just"/>
            <a:r>
              <a:rPr lang="en-US" sz="1400" dirty="0"/>
              <a:t>Add the second 138 kV circuit along the existing Legend Falls to STEC Castroville corridor, consisting of the following line segments: Legend Falls to San Geronimo, San Geronimo to Rio Medina, and Rio Medina to Castroville, rated 426/474 MVA (Normal/Emergency). </a:t>
            </a:r>
          </a:p>
          <a:p>
            <a:pPr lvl="1" algn="just"/>
            <a:r>
              <a:rPr lang="en-US" sz="1400" dirty="0"/>
              <a:t>Rebuild STEC’s Palo Duro to Dilley 138 kV line with a conductor rated at least 312/312 MVA (Normal/Emergency). </a:t>
            </a:r>
          </a:p>
          <a:p>
            <a:pPr lvl="1" algn="just"/>
            <a:r>
              <a:rPr lang="en-US" sz="1400" dirty="0"/>
              <a:t>Rebuild CPS Energy’s Bandera to Hamilton Wolf 138 kV line with conductors rated at least 371/371 MVA (Normal/Emergency). </a:t>
            </a:r>
          </a:p>
          <a:p>
            <a:pPr lvl="1" algn="just"/>
            <a:r>
              <a:rPr lang="en-US" sz="1400" dirty="0"/>
              <a:t>Rebuild CPS Energy’s </a:t>
            </a:r>
            <a:r>
              <a:rPr lang="en-US" sz="1400" dirty="0" err="1"/>
              <a:t>Cachena</a:t>
            </a:r>
            <a:r>
              <a:rPr lang="en-US" sz="1400" dirty="0"/>
              <a:t> to </a:t>
            </a:r>
            <a:r>
              <a:rPr lang="en-US" sz="1400" dirty="0" err="1"/>
              <a:t>Elmcreek</a:t>
            </a:r>
            <a:r>
              <a:rPr lang="en-US" sz="1400" dirty="0"/>
              <a:t> 345 kV line with conductors rated at least 1250/1250 MVA (Normal/Emergency). </a:t>
            </a:r>
          </a:p>
          <a:p>
            <a:pPr lvl="1" algn="just"/>
            <a:r>
              <a:rPr lang="en-US" sz="1400" dirty="0"/>
              <a:t>Rebuild CPS Energy’s Howard to Spruce 345 kV line with conductors rated at least 1580/1580 MVA (Normal/Emergency). </a:t>
            </a:r>
          </a:p>
          <a:p>
            <a:pPr lvl="1" algn="just"/>
            <a:r>
              <a:rPr lang="en-US" sz="1400" dirty="0"/>
              <a:t>Rebuild CPS Energy’s Howard to </a:t>
            </a:r>
            <a:r>
              <a:rPr lang="en-US" sz="1400" dirty="0" err="1"/>
              <a:t>Braunig</a:t>
            </a:r>
            <a:r>
              <a:rPr lang="en-US" sz="1400" dirty="0"/>
              <a:t> 345 kV with conductors rated at least 1457/1457 MVA (Normal/Emergency). </a:t>
            </a:r>
          </a:p>
          <a:p>
            <a:pPr lvl="1" algn="just"/>
            <a:r>
              <a:rPr lang="en-US" sz="1400" dirty="0"/>
              <a:t>Rebuild CPS Energy’s/AEP’s Lytle to Lytle 138 kV line with conductors rated at least 354/354 MVA (Normal/Emergency).</a:t>
            </a:r>
          </a:p>
          <a:p>
            <a:pPr lvl="1" algn="just"/>
            <a:r>
              <a:rPr lang="en-US" sz="1400" dirty="0"/>
              <a:t>Upgrade CPS Energy’s Hill Country 345/138 kV autotransformers #3 and #4 to at least 740/740 MVA (Normal/Emergency).</a:t>
            </a:r>
          </a:p>
          <a:p>
            <a:pPr lvl="1" algn="just"/>
            <a:r>
              <a:rPr lang="en-US" sz="1400" dirty="0"/>
              <a:t>Install a new capacitor bank with at least 19.2 MVAr at STEC’s Natalia 69 kV station. </a:t>
            </a:r>
          </a:p>
          <a:p>
            <a:pPr marL="457200" lvl="1" indent="0" algn="just">
              <a:buNone/>
            </a:pPr>
            <a:endParaRPr lang="en-US" sz="1400" dirty="0"/>
          </a:p>
        </p:txBody>
      </p:sp>
      <p:pic>
        <p:nvPicPr>
          <p:cNvPr id="4" name="Picture 3" descr="A map with red and blue lines&#10;&#10;AI-generated content may be incorrect.">
            <a:extLst>
              <a:ext uri="{FF2B5EF4-FFF2-40B4-BE49-F238E27FC236}">
                <a16:creationId xmlns:a16="http://schemas.microsoft.com/office/drawing/2014/main" id="{1B71AA66-E51D-4454-B12E-C976BCFE8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2" y="1323676"/>
            <a:ext cx="6048373" cy="37747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4798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598A3-394F-8BB7-61A8-0A1ACCD98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932C4-8FA7-31D7-DE86-1C439EDB0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399092"/>
            <a:ext cx="10515600" cy="885177"/>
          </a:xfrm>
        </p:spPr>
        <p:txBody>
          <a:bodyPr>
            <a:normAutofit/>
          </a:bodyPr>
          <a:lstStyle/>
          <a:p>
            <a:r>
              <a:rPr lang="en-US" sz="2800" b="1" dirty="0"/>
              <a:t>Alternative 2 (cont.) – With the new 345 kV Loop to the new Alsatian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550CD-6600-83B5-9216-3CA6E66D4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4284"/>
            <a:ext cx="5800530" cy="5167277"/>
          </a:xfrm>
        </p:spPr>
        <p:txBody>
          <a:bodyPr>
            <a:normAutofit/>
          </a:bodyPr>
          <a:lstStyle/>
          <a:p>
            <a:pPr lvl="1" algn="just"/>
            <a:r>
              <a:rPr lang="en-US" sz="1600" dirty="0"/>
              <a:t>Install a new capacitor bank with at least 134 MVAr at AEP’s Lytle 138 kV station. </a:t>
            </a:r>
          </a:p>
          <a:p>
            <a:pPr lvl="1" algn="just"/>
            <a:r>
              <a:rPr lang="en-US" sz="1600" dirty="0"/>
              <a:t>Install a new capacitor bank with at least 5.6 MVAr at AEP’s </a:t>
            </a:r>
            <a:r>
              <a:rPr lang="en-US" sz="1600" dirty="0" err="1"/>
              <a:t>Asherton</a:t>
            </a:r>
            <a:r>
              <a:rPr lang="en-US" sz="1600" dirty="0"/>
              <a:t> 138 kV station. </a:t>
            </a:r>
          </a:p>
          <a:p>
            <a:pPr lvl="1" algn="just"/>
            <a:r>
              <a:rPr lang="en-US" sz="1600" dirty="0"/>
              <a:t>Install a new 385 MVAr capacitor bank on the 138 kV side of the new STEC-owned Alsatian 345/138 kV station.</a:t>
            </a:r>
            <a:endParaRPr lang="en-US" sz="1500" dirty="0"/>
          </a:p>
          <a:p>
            <a:pPr lvl="1" algn="just"/>
            <a:r>
              <a:rPr lang="en-US" sz="1500" dirty="0"/>
              <a:t>Rebuild STEC’s Hondo Creek to Devine 69 kV line with conductors rated at least 109/109 MVA (Normal/Emergency).</a:t>
            </a:r>
          </a:p>
          <a:p>
            <a:pPr lvl="1" algn="just"/>
            <a:r>
              <a:rPr lang="en-US" sz="1500" dirty="0"/>
              <a:t>Rebuild AEP’s Big Foot to Pleasanton 138 kV line with conductors rated at least 147/147 MVA (Normal/Emergency).</a:t>
            </a:r>
          </a:p>
          <a:p>
            <a:pPr lvl="1" algn="just"/>
            <a:r>
              <a:rPr lang="en-US" sz="1500" dirty="0"/>
              <a:t>Rebuild CPS Energy’s Lytle to Somerset 138 kV line with conductors rated at least 339/339 MVA (Normal/Emergency). </a:t>
            </a:r>
          </a:p>
          <a:p>
            <a:pPr lvl="1" algn="just"/>
            <a:r>
              <a:rPr lang="en-US" sz="1500" dirty="0"/>
              <a:t>Rebuild CPS Energy’s Omicron to Rafter 138 kV line with conductors rated at least 642/642 MVA (Normal/Emergency). </a:t>
            </a:r>
          </a:p>
          <a:p>
            <a:pPr lvl="1" algn="just"/>
            <a:r>
              <a:rPr lang="en-US" sz="1500" dirty="0"/>
              <a:t>Rebuild CPS Energy’s Cagnon to Texas Research 138 kV with conductors rated at least 465/465 MVA (Normal/Emergency). </a:t>
            </a:r>
          </a:p>
          <a:p>
            <a:pPr lvl="1" algn="just"/>
            <a:r>
              <a:rPr lang="en-US" sz="1500" dirty="0"/>
              <a:t>Install a new capacitor bank with at least 9.2 MVAr at CPS Energy’s Somerset 138kV station. </a:t>
            </a:r>
          </a:p>
          <a:p>
            <a:pPr lvl="1" algn="just"/>
            <a:r>
              <a:rPr lang="en-US" sz="1500" dirty="0"/>
              <a:t>Install a new capacitor bank with at least 55.01 MVAr at Pearsall Switching Station 69 kV bus. </a:t>
            </a:r>
          </a:p>
          <a:p>
            <a:pPr lvl="1" algn="just"/>
            <a:endParaRPr lang="en-US" sz="1500" dirty="0"/>
          </a:p>
          <a:p>
            <a:pPr lvl="1" algn="just"/>
            <a:endParaRPr lang="en-US" sz="1500" dirty="0"/>
          </a:p>
          <a:p>
            <a:pPr lvl="1" algn="just"/>
            <a:endParaRPr lang="en-US" sz="1500" dirty="0"/>
          </a:p>
          <a:p>
            <a:pPr lvl="1" algn="just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56F930-0590-7064-A29D-79E4FA017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02245"/>
            <a:ext cx="5968501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54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E7374-CBE0-3B96-9EF2-0E1A6FE26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A09507-CC84-EABE-93A2-200D862C6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76" y="1480509"/>
            <a:ext cx="10515600" cy="154260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STEC performed steady state assessments for Alternatives 1 through 2 to mitigate the violations observed.</a:t>
            </a:r>
          </a:p>
          <a:p>
            <a:pPr algn="just"/>
            <a:r>
              <a:rPr lang="en-US" dirty="0"/>
              <a:t>A summary of performances of Options 1 through 2 is provided below</a:t>
            </a:r>
          </a:p>
          <a:p>
            <a:pPr algn="just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FB659550-80BB-4DFD-42F9-CFCBE264AE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662212"/>
              </p:ext>
            </p:extLst>
          </p:nvPr>
        </p:nvGraphicFramePr>
        <p:xfrm>
          <a:off x="1215736" y="3381154"/>
          <a:ext cx="9840954" cy="1809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9753">
                  <a:extLst>
                    <a:ext uri="{9D8B030D-6E8A-4147-A177-3AD203B41FA5}">
                      <a16:colId xmlns:a16="http://schemas.microsoft.com/office/drawing/2014/main" val="2744851130"/>
                    </a:ext>
                  </a:extLst>
                </a:gridCol>
                <a:gridCol w="2440091">
                  <a:extLst>
                    <a:ext uri="{9D8B030D-6E8A-4147-A177-3AD203B41FA5}">
                      <a16:colId xmlns:a16="http://schemas.microsoft.com/office/drawing/2014/main" val="1718096425"/>
                    </a:ext>
                  </a:extLst>
                </a:gridCol>
                <a:gridCol w="2221164">
                  <a:extLst>
                    <a:ext uri="{9D8B030D-6E8A-4147-A177-3AD203B41FA5}">
                      <a16:colId xmlns:a16="http://schemas.microsoft.com/office/drawing/2014/main" val="1584170073"/>
                    </a:ext>
                  </a:extLst>
                </a:gridCol>
                <a:gridCol w="1817856">
                  <a:extLst>
                    <a:ext uri="{9D8B030D-6E8A-4147-A177-3AD203B41FA5}">
                      <a16:colId xmlns:a16="http://schemas.microsoft.com/office/drawing/2014/main" val="3042886574"/>
                    </a:ext>
                  </a:extLst>
                </a:gridCol>
                <a:gridCol w="1393132">
                  <a:extLst>
                    <a:ext uri="{9D8B030D-6E8A-4147-A177-3AD203B41FA5}">
                      <a16:colId xmlns:a16="http://schemas.microsoft.com/office/drawing/2014/main" val="3509114032"/>
                    </a:ext>
                  </a:extLst>
                </a:gridCol>
                <a:gridCol w="1098958">
                  <a:extLst>
                    <a:ext uri="{9D8B030D-6E8A-4147-A177-3AD203B41FA5}">
                      <a16:colId xmlns:a16="http://schemas.microsoft.com/office/drawing/2014/main" val="771790302"/>
                    </a:ext>
                  </a:extLst>
                </a:gridCol>
              </a:tblGrid>
              <a:tr h="7513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Option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Addresses all thermal overloads per EPG requirements after load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Incremental Reliability Issues Observed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Voltage Security issues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Requires CCN (~ miles)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</a:rPr>
                        <a:t> Preferred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1512173"/>
                  </a:ext>
                </a:extLst>
              </a:tr>
              <a:tr h="44362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br>
                        <a:rPr lang="en-US" sz="1600" b="1" dirty="0">
                          <a:effectLst/>
                        </a:rPr>
                      </a:br>
                      <a:r>
                        <a:rPr lang="en-US" sz="1600" b="1" dirty="0">
                          <a:effectLst/>
                        </a:rPr>
                        <a:t>No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Yes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Yes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Yes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No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05515002"/>
                  </a:ext>
                </a:extLst>
              </a:tr>
              <a:tr h="44362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6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Yes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No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 No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Yes (~46)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Yes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08603441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5A766FDA-3C0B-B8FF-0CD0-4ED303E6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177"/>
          </a:xfrm>
        </p:spPr>
        <p:txBody>
          <a:bodyPr/>
          <a:lstStyle/>
          <a:p>
            <a:r>
              <a:rPr lang="en-US" b="1" dirty="0"/>
              <a:t>Option Performance Evaluation</a:t>
            </a:r>
          </a:p>
        </p:txBody>
      </p:sp>
    </p:spTree>
    <p:extLst>
      <p:ext uri="{BB962C8B-B14F-4D97-AF65-F5344CB8AC3E}">
        <p14:creationId xmlns:p14="http://schemas.microsoft.com/office/powerpoint/2010/main" val="3779534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872204-E6B6-CD55-AA19-4848FC486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637" y="1392864"/>
            <a:ext cx="10813312" cy="531096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Alternative 1 do not resolve all EPG reliability violations observed after adding the proposed 980 MW load</a:t>
            </a:r>
          </a:p>
          <a:p>
            <a:pPr lvl="1" algn="just"/>
            <a:r>
              <a:rPr lang="en-US" dirty="0"/>
              <a:t>Additionally, STEC observed new thermal overloads during summer peak and off-peak conditions for these options.</a:t>
            </a:r>
          </a:p>
          <a:p>
            <a:pPr lvl="0" algn="just"/>
            <a:r>
              <a:rPr lang="en-US" dirty="0"/>
              <a:t>Alternative 2 adequately addresses all EPG violations for the conditions studied.  </a:t>
            </a:r>
          </a:p>
          <a:p>
            <a:pPr lvl="1" algn="just"/>
            <a:r>
              <a:rPr lang="en-US" dirty="0"/>
              <a:t>Mitigates all the thermal overloads and low voltage concerns observed under NERC and EPG criteria events for the conditions studied</a:t>
            </a:r>
          </a:p>
          <a:p>
            <a:pPr lvl="1" algn="just"/>
            <a:r>
              <a:rPr lang="en-US" dirty="0"/>
              <a:t>No incremental issues observed</a:t>
            </a:r>
          </a:p>
          <a:p>
            <a:pPr lvl="1" algn="just"/>
            <a:r>
              <a:rPr lang="en-IN" dirty="0"/>
              <a:t>Cost-effective and reliable solution</a:t>
            </a:r>
          </a:p>
          <a:p>
            <a:pPr lvl="1" algn="just"/>
            <a:r>
              <a:rPr lang="en-IN" dirty="0"/>
              <a:t>Reliably integrates the proposed 980 MW load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D0E459-3298-7A71-45F4-8567C319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9" y="298432"/>
            <a:ext cx="10515600" cy="885177"/>
          </a:xfrm>
        </p:spPr>
        <p:txBody>
          <a:bodyPr>
            <a:normAutofit/>
          </a:bodyPr>
          <a:lstStyle/>
          <a:p>
            <a:r>
              <a:rPr lang="en-US" sz="4400" b="1" dirty="0"/>
              <a:t>Option </a:t>
            </a:r>
            <a:r>
              <a:rPr lang="en-US" b="1" dirty="0"/>
              <a:t>Performance Summary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49511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AB76F-1B11-4FFA-3976-258497B52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551"/>
            <a:ext cx="10515600" cy="4637412"/>
          </a:xfrm>
        </p:spPr>
        <p:txBody>
          <a:bodyPr>
            <a:normAutofit lnSpcReduction="10000"/>
          </a:bodyPr>
          <a:lstStyle/>
          <a:p>
            <a:pPr marL="233363" lvl="1" indent="-233363"/>
            <a:r>
              <a:rPr lang="en-US" dirty="0"/>
              <a:t>STEC utilized the ERCOT DWG 2025 flat start 2027 SP and 2028 HRML cases as the starting point of the stability analysis conducted for the study</a:t>
            </a:r>
          </a:p>
          <a:p>
            <a:pPr marL="233363" lvl="1" indent="-233363"/>
            <a:r>
              <a:rPr lang="en-US" dirty="0"/>
              <a:t>STEC adopted assumptions consistent with the steady-state analysis to develop the stability study cases.</a:t>
            </a:r>
          </a:p>
          <a:p>
            <a:pPr marL="233363" lvl="1" indent="-233363"/>
            <a:r>
              <a:rPr lang="en-US" dirty="0"/>
              <a:t>The impact of the proposed load and incremental implementation of Alternative 2 on system stability was evaluated, including:</a:t>
            </a:r>
          </a:p>
          <a:p>
            <a:pPr lvl="1"/>
            <a:r>
              <a:rPr lang="en-US" dirty="0"/>
              <a:t>Transient rotor angle stability</a:t>
            </a:r>
          </a:p>
          <a:p>
            <a:pPr lvl="1"/>
            <a:r>
              <a:rPr lang="en-US" dirty="0"/>
              <a:t>Voltage stability</a:t>
            </a:r>
            <a:endParaRPr lang="en-US" sz="2800" dirty="0"/>
          </a:p>
          <a:p>
            <a:pPr marL="233363" lvl="1" indent="-233363"/>
            <a:r>
              <a:rPr lang="en-US" dirty="0"/>
              <a:t>The analysis focused on nearby transmission system performance under NERC and ERCOT planning guide events.</a:t>
            </a:r>
          </a:p>
          <a:p>
            <a:r>
              <a:rPr lang="en-US" sz="2400" dirty="0"/>
              <a:t>No transmission system stability concerns identified under any events studied, with proposed 980 MW load and Alternative 2 transmission improvements included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6B5315-6689-CF36-A4FE-F3D6D486D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2254"/>
            <a:ext cx="10515600" cy="885177"/>
          </a:xfrm>
        </p:spPr>
        <p:txBody>
          <a:bodyPr>
            <a:normAutofit/>
          </a:bodyPr>
          <a:lstStyle/>
          <a:p>
            <a:r>
              <a:rPr lang="en-US" b="1" dirty="0"/>
              <a:t>Stability Assessment</a:t>
            </a:r>
            <a:r>
              <a:rPr lang="en-US" sz="4400" b="1" dirty="0"/>
              <a:t> – Alternative 2</a:t>
            </a:r>
          </a:p>
        </p:txBody>
      </p:sp>
    </p:spTree>
    <p:extLst>
      <p:ext uri="{BB962C8B-B14F-4D97-AF65-F5344CB8AC3E}">
        <p14:creationId xmlns:p14="http://schemas.microsoft.com/office/powerpoint/2010/main" val="1559954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E3F56-2F7C-1527-7241-7D36720FB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67" y="1504507"/>
            <a:ext cx="10754833" cy="46724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Short Circuit Assessment</a:t>
            </a:r>
          </a:p>
          <a:p>
            <a:pPr lvl="1"/>
            <a:r>
              <a:rPr lang="en-US" dirty="0"/>
              <a:t>STEC utilized the ERCOT System Protection Working Group (SPWG) 2030 FY case as the starting point of the short circuit analysis</a:t>
            </a:r>
          </a:p>
          <a:p>
            <a:pPr lvl="1"/>
            <a:r>
              <a:rPr lang="en-US" dirty="0"/>
              <a:t>STEC adopted assumptions consistent with the steady-state analysis to develop the short circuit study cases.</a:t>
            </a:r>
          </a:p>
          <a:p>
            <a:pPr lvl="1"/>
            <a:r>
              <a:rPr lang="en-US" dirty="0"/>
              <a:t>Fault duties were evaluated with and without the proposed load and transmission improvements comprising Alternative 2.</a:t>
            </a:r>
          </a:p>
          <a:p>
            <a:pPr lvl="1"/>
            <a:r>
              <a:rPr lang="en-US" dirty="0"/>
              <a:t>No fault duty exceedances were observed for any evaluated transmission breakers owned by STEC, CPS Energy, and AEP in the study area.</a:t>
            </a:r>
          </a:p>
          <a:p>
            <a:r>
              <a:rPr lang="en-US" dirty="0" err="1"/>
              <a:t>Subsynchronous</a:t>
            </a:r>
            <a:r>
              <a:rPr lang="en-US" dirty="0"/>
              <a:t> Resonance (SSR) Screening Assessment</a:t>
            </a:r>
          </a:p>
          <a:p>
            <a:pPr lvl="1"/>
            <a:r>
              <a:rPr lang="en-US" dirty="0"/>
              <a:t>The proposed transmission improvements associated with Alternative 2 is not expected to have any material impact in terms of SSR risk for existing and/or planned generation resources. 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7F47C2-5283-6C0D-3C03-5219023A5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67" y="523519"/>
            <a:ext cx="9580731" cy="88517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Short Circuit &amp; SSR Assessment – Alternative 2</a:t>
            </a:r>
          </a:p>
        </p:txBody>
      </p:sp>
    </p:spTree>
    <p:extLst>
      <p:ext uri="{BB962C8B-B14F-4D97-AF65-F5344CB8AC3E}">
        <p14:creationId xmlns:p14="http://schemas.microsoft.com/office/powerpoint/2010/main" val="810332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C47DA-FB47-5A40-79D1-F53A08BAF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94" y="133716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285750" indent="-285750" algn="just"/>
            <a:r>
              <a:rPr lang="en-US" dirty="0"/>
              <a:t>Based on the study results, Alternative 2 addresses all reliability concerns and supports reliable integration of the proposed STEC Medina County Large Load at its full capacity (980 MW)</a:t>
            </a:r>
          </a:p>
          <a:p>
            <a:pPr marL="285750" indent="-285750" algn="just"/>
            <a:r>
              <a:rPr lang="en-US" dirty="0"/>
              <a:t>Short circuit and stability assessments did not indicate any concerns with the addition of the proposed load and the transmission improvements associated with the preferred option (Alternative 2).  </a:t>
            </a:r>
          </a:p>
          <a:p>
            <a:pPr marL="285750" indent="-285750" algn="just"/>
            <a:r>
              <a:rPr lang="en-US" dirty="0"/>
              <a:t>Alternative 2 is STEC’s preferred option</a:t>
            </a:r>
          </a:p>
          <a:p>
            <a:pPr marL="233363" lvl="1" indent="-233363" algn="just"/>
            <a:r>
              <a:rPr lang="en-US" sz="2800" dirty="0"/>
              <a:t>The preferred Alternative 2 will require a CCN application and is classified as a Tier 1 project</a:t>
            </a:r>
          </a:p>
          <a:p>
            <a:pPr algn="just"/>
            <a:r>
              <a:rPr lang="en-US" dirty="0"/>
              <a:t>Estimated cost for Alternative 2 is  $492 million and target completion date is June 2031</a:t>
            </a:r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B1010A-9080-788A-2112-26DAC4E04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585"/>
            <a:ext cx="10515600" cy="885177"/>
          </a:xfrm>
        </p:spPr>
        <p:txBody>
          <a:bodyPr>
            <a:normAutofit/>
          </a:bodyPr>
          <a:lstStyle/>
          <a:p>
            <a:r>
              <a:rPr lang="en-US" b="1" dirty="0"/>
              <a:t>Summary and Recommendation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2482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11540-3A48-0D1C-2D48-5CA351B350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7D68EB-8595-E561-8BFA-8BFF0F396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3058"/>
            <a:ext cx="9144000" cy="954741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4068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6E237-A431-8873-8FDE-6199C386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177"/>
          </a:xfrm>
        </p:spPr>
        <p:txBody>
          <a:bodyPr/>
          <a:lstStyle/>
          <a:p>
            <a:r>
              <a:rPr lang="en-US" b="1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D0BD2-3CE8-267A-A03D-91E1E0DBB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915"/>
            <a:ext cx="10515600" cy="485105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The proposed project aims to support interconnection of an additional 980 MWs of load in Medina County.</a:t>
            </a:r>
          </a:p>
          <a:p>
            <a:pPr algn="just"/>
            <a:r>
              <a:rPr lang="en-US" dirty="0"/>
              <a:t>The interconnection study for the proposed 980 MWs of load has identified transmission system reliability criteria violations per Section 4 of the ERCOT Planning Guide (EPG). </a:t>
            </a:r>
            <a:endParaRPr lang="en-US" sz="3300" dirty="0"/>
          </a:p>
          <a:p>
            <a:pPr algn="just"/>
            <a:r>
              <a:rPr lang="en-US" dirty="0"/>
              <a:t>STEC evaluated two (2) transmission system improvement options to address reliability issues observed in the load interconnection study.  </a:t>
            </a:r>
          </a:p>
          <a:p>
            <a:pPr algn="just"/>
            <a:r>
              <a:rPr lang="en-US" dirty="0"/>
              <a:t>Based on the analysis performed, STEC identified Alternative 2 (description on next slide) as the preferred option.</a:t>
            </a:r>
          </a:p>
          <a:p>
            <a:pPr lvl="1" algn="just"/>
            <a:r>
              <a:rPr lang="en-US" dirty="0"/>
              <a:t>Alternative 2 is a Tier 1 project estimated to cost $492 million, with an estimate in-service date of January 2031. The project will require a Certificate of Convenience and Necessity (CCN)</a:t>
            </a:r>
          </a:p>
        </p:txBody>
      </p:sp>
    </p:spTree>
    <p:extLst>
      <p:ext uri="{BB962C8B-B14F-4D97-AF65-F5344CB8AC3E}">
        <p14:creationId xmlns:p14="http://schemas.microsoft.com/office/powerpoint/2010/main" val="58253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63D31-52C1-0172-85E0-CBBA59B40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B7005-66CE-8EF6-CA8F-5747069DE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177"/>
          </a:xfrm>
        </p:spPr>
        <p:txBody>
          <a:bodyPr/>
          <a:lstStyle/>
          <a:p>
            <a:r>
              <a:rPr lang="en-US" b="1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0427F-3423-4740-B1B9-DEB816B08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98"/>
            <a:ext cx="10515600" cy="516727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1900" dirty="0"/>
              <a:t>Alternative 2, the preferred option, includes the following transmission system improvements.</a:t>
            </a:r>
          </a:p>
          <a:p>
            <a:pPr lvl="1" algn="just"/>
            <a:r>
              <a:rPr lang="en-US" sz="1400" dirty="0"/>
              <a:t>Construct a new STEC-owned Alsatian 345/138 kV station on the Bader to Pearson 138 kV line (~0.8 miles from the Bader station) with two 345/138 kV autotransformers rated at least 675/675 MVA (Normal/Emergency).</a:t>
            </a:r>
          </a:p>
          <a:p>
            <a:pPr lvl="1" algn="just"/>
            <a:r>
              <a:rPr lang="en-US" sz="1400" dirty="0"/>
              <a:t>Construct a new CPS Energy-owned three-terminal 345 kV switching station in the Kendall to Cagnon 345 kV line (~5 miles north of Cagnon station).</a:t>
            </a:r>
          </a:p>
          <a:p>
            <a:pPr lvl="1" algn="just"/>
            <a:r>
              <a:rPr lang="en-US" sz="1400" dirty="0"/>
              <a:t>Construct a new 345 kV single-circuit transmission line rated at least 1746/1746 MVA (Normal/Emergency) on double-circuit-capable structures from the new CPS 345 kV switching station in the Cagnon to Kendall 345 kV transmission line to the new STEC-owned Alsatian 345/138 kV station. A Certificate of Convenience and Necessity (CCN) will be required.</a:t>
            </a:r>
          </a:p>
          <a:p>
            <a:pPr lvl="1" algn="just"/>
            <a:r>
              <a:rPr lang="en-US" sz="1400" dirty="0"/>
              <a:t>Construct a new 345 kV single-circuit transmission line rated at least 1746/1746 MVA (Normal/Emergency) on double-circuit-capable structures from CPS Howard station to the new STEC-owned Alsatian 345/138 kV station. A Certificate of Convenience and Necessity (CCN) will be required.</a:t>
            </a:r>
          </a:p>
          <a:p>
            <a:pPr lvl="1" algn="just"/>
            <a:r>
              <a:rPr lang="en-US" sz="1400" dirty="0"/>
              <a:t>Construct a second 138 kV circuit along the existing Pearson to Castroville corridor, consisting of the following line segments: Pearson to Dunlay, Dunlay to the new STEC Alsatian station, the new STEC Alsatian station to Bader, and Bader to Castroville, rated 426/474 MVA (Normal/Emergency).</a:t>
            </a:r>
          </a:p>
          <a:p>
            <a:pPr lvl="1" algn="just"/>
            <a:r>
              <a:rPr lang="en-US" sz="1400" dirty="0"/>
              <a:t>Rebuild STEC’s Palo Duro to Dilley 138 kV line with a conductor rated at least 312/312 MVA (Normal/Emergency). </a:t>
            </a:r>
          </a:p>
          <a:p>
            <a:pPr lvl="1" algn="just"/>
            <a:r>
              <a:rPr lang="en-US" sz="1400" dirty="0"/>
              <a:t>Rebuild CPS Energy’s Bandera to Hamilton Wolf 138 kV line with conductors rated at least 371/371 MVA (Normal/Emergency).  </a:t>
            </a:r>
          </a:p>
          <a:p>
            <a:pPr lvl="1" algn="just"/>
            <a:r>
              <a:rPr lang="en-US" sz="1400" dirty="0"/>
              <a:t>Rebuild CPS Energy’s </a:t>
            </a:r>
            <a:r>
              <a:rPr lang="en-US" sz="1400" dirty="0" err="1"/>
              <a:t>Cachena</a:t>
            </a:r>
            <a:r>
              <a:rPr lang="en-US" sz="1400" dirty="0"/>
              <a:t> to </a:t>
            </a:r>
            <a:r>
              <a:rPr lang="en-US" sz="1400" dirty="0" err="1"/>
              <a:t>Elmcreek</a:t>
            </a:r>
            <a:r>
              <a:rPr lang="en-US" sz="1400" dirty="0"/>
              <a:t> 345 kV line with conductors rated at least 1250/1250 MVA (Normal/Emergency). </a:t>
            </a:r>
          </a:p>
          <a:p>
            <a:pPr lvl="1" algn="just"/>
            <a:r>
              <a:rPr lang="en-US" sz="1400" dirty="0"/>
              <a:t>Rebuild CPS Energy’s Howard to Spruce 345 kV line with conductors rated at least 1580/1580 MVA (Normal/Emergency). </a:t>
            </a:r>
          </a:p>
          <a:p>
            <a:pPr lvl="1" algn="just"/>
            <a:r>
              <a:rPr lang="en-US" sz="1400" dirty="0"/>
              <a:t>Rebuild CPS Energy’s Howard to </a:t>
            </a:r>
            <a:r>
              <a:rPr lang="en-US" sz="1400" dirty="0" err="1"/>
              <a:t>Braunig</a:t>
            </a:r>
            <a:r>
              <a:rPr lang="en-US" sz="1400" dirty="0"/>
              <a:t> 345 kV with conductors rated at least 1457/1457 MVA (Normal/Emergency). </a:t>
            </a:r>
          </a:p>
          <a:p>
            <a:pPr lvl="1" algn="just"/>
            <a:r>
              <a:rPr lang="en-US" sz="1400" dirty="0"/>
              <a:t>Rebuild CPS Energy’s/AEP’s Lytle to Lytle 138 kV line with conductors rated at least 354/354 MVA (Normal/Emergency).</a:t>
            </a:r>
          </a:p>
          <a:p>
            <a:pPr lvl="1" algn="just"/>
            <a:r>
              <a:rPr lang="en-US" sz="1400" dirty="0"/>
              <a:t>Upgrade CPS Energy’s Hill Country 345/138 kV autotransformers #3 and #4 to at least 740/740 MVA (Normal/Emergency).</a:t>
            </a:r>
          </a:p>
          <a:p>
            <a:pPr lvl="1" algn="just"/>
            <a:r>
              <a:rPr lang="en-US" sz="1400" dirty="0"/>
              <a:t>Install a new capacitor bank with at least 19.2 MVAr at STEC’s Natalia 69 kV station. </a:t>
            </a:r>
          </a:p>
          <a:p>
            <a:pPr lvl="1" algn="just"/>
            <a:r>
              <a:rPr lang="en-US" sz="1400" dirty="0"/>
              <a:t>Install a new capacitor bank with at least 134 MVAr at AEP’s Lytle 138 kV station. </a:t>
            </a:r>
          </a:p>
          <a:p>
            <a:pPr lvl="1" algn="just"/>
            <a:r>
              <a:rPr lang="en-US" sz="1400" dirty="0"/>
              <a:t>Install a new capacitor bank with at least 5.6 MVAr at AEP’s </a:t>
            </a:r>
            <a:r>
              <a:rPr lang="en-US" sz="1400" dirty="0" err="1"/>
              <a:t>Asherton</a:t>
            </a:r>
            <a:r>
              <a:rPr lang="en-US" sz="1400" dirty="0"/>
              <a:t> 138 kV station. </a:t>
            </a:r>
          </a:p>
          <a:p>
            <a:pPr lvl="1" algn="just"/>
            <a:r>
              <a:rPr lang="en-US" sz="1400" dirty="0"/>
              <a:t>Install a new 162 MVAr capacitor bank on the 138 kV side of the new STEC-owned Alsatian 345/138 kV station.</a:t>
            </a:r>
          </a:p>
        </p:txBody>
      </p:sp>
    </p:spTree>
    <p:extLst>
      <p:ext uri="{BB962C8B-B14F-4D97-AF65-F5344CB8AC3E}">
        <p14:creationId xmlns:p14="http://schemas.microsoft.com/office/powerpoint/2010/main" val="1277997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6A115-4BDD-6869-E0F9-2C6461F8D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18F79-8999-ED04-49BE-1671727E4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177"/>
          </a:xfrm>
        </p:spPr>
        <p:txBody>
          <a:bodyPr/>
          <a:lstStyle/>
          <a:p>
            <a:r>
              <a:rPr lang="en-US" b="1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69D81-62FD-F4F7-2E6D-379E9BAE9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70" y="1402245"/>
            <a:ext cx="10515600" cy="5167277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Alternative 2 (cont.), the preferred option, includes the following transmission system improvements</a:t>
            </a:r>
            <a:r>
              <a:rPr lang="en-US" sz="1800" dirty="0">
                <a:solidFill>
                  <a:srgbClr val="FF0000"/>
                </a:solidFill>
              </a:rPr>
              <a:t>.</a:t>
            </a:r>
          </a:p>
          <a:p>
            <a:pPr lvl="1" algn="just"/>
            <a:r>
              <a:rPr lang="en-US" sz="1500" dirty="0"/>
              <a:t>Install a third 345/138kV autotransformer rated at least 675/675 MVA (Normal/Emergency) at the new Alsatian 345/138 kV station.</a:t>
            </a:r>
          </a:p>
          <a:p>
            <a:pPr lvl="1" algn="just"/>
            <a:r>
              <a:rPr lang="en-US" sz="1500" dirty="0"/>
              <a:t>Add the second 138 kV circuit along the existing Legend Falls to STEC Castroville corridor, consisting of the following line segments: Legend Falls to San Geronimo, San Geronimo to Rio Medina, and Rio Medina to Castroville, rated 426/474 MVA (Normal/Emergency). </a:t>
            </a:r>
          </a:p>
          <a:p>
            <a:pPr lvl="1" algn="just"/>
            <a:r>
              <a:rPr lang="en-US" sz="1500" dirty="0"/>
              <a:t>Rebuild STEC’s Hondo Creek to Devine 69 kV line with conductors rated at least 109/109 MVA (Normal/Emergency).</a:t>
            </a:r>
          </a:p>
          <a:p>
            <a:pPr lvl="1" algn="just"/>
            <a:r>
              <a:rPr lang="en-US" sz="1500" dirty="0"/>
              <a:t>Rebuild AEP’s Big Foot to Pleasanton 138 kV line with conductors rated at least 147/147 MVA (Normal/Emergency).</a:t>
            </a:r>
          </a:p>
          <a:p>
            <a:pPr lvl="1" algn="just"/>
            <a:r>
              <a:rPr lang="en-US" sz="1500" dirty="0"/>
              <a:t>Rebuild CPS Energy’s Lytle to Somerset 138 kV line with conductors rated at least 339/339 MVA (Normal/Emergency). </a:t>
            </a:r>
          </a:p>
          <a:p>
            <a:pPr lvl="1" algn="just"/>
            <a:r>
              <a:rPr lang="en-US" sz="1500" dirty="0"/>
              <a:t>Rebuild CPS Energy’s Omicron to Rafter 138 kV line with conductors rated at least 642/642 MVA (Normal/Emergency). </a:t>
            </a:r>
          </a:p>
          <a:p>
            <a:pPr lvl="1" algn="just"/>
            <a:r>
              <a:rPr lang="en-US" sz="1500" dirty="0"/>
              <a:t>Rebuild CPS Energy’s Cagnon to Texas Research 138 kV with conductors rated at least 465/465 MVA (Normal/Emergency). </a:t>
            </a:r>
          </a:p>
          <a:p>
            <a:pPr lvl="1" algn="just"/>
            <a:r>
              <a:rPr lang="en-US" sz="1500" dirty="0"/>
              <a:t>Install a new capacitor bank with at least 9.2 MVAr at CPS Energy’s Somerset 138kV station. </a:t>
            </a:r>
          </a:p>
          <a:p>
            <a:pPr lvl="1" algn="just"/>
            <a:r>
              <a:rPr lang="en-US" sz="1500" dirty="0"/>
              <a:t>Install a new capacitor bank with at least 55.01 MVAr at Pearsall Switching Station 69 kV bus. </a:t>
            </a:r>
          </a:p>
          <a:p>
            <a:pPr lvl="1" algn="just"/>
            <a:r>
              <a:rPr lang="en-US" sz="1500" dirty="0"/>
              <a:t>Install an additional 223 MVAr of reactive support at the new Alsatian 345/138 kV Station. </a:t>
            </a:r>
          </a:p>
          <a:p>
            <a:pPr lvl="1" algn="just"/>
            <a:endParaRPr lang="en-US" sz="1500" dirty="0"/>
          </a:p>
          <a:p>
            <a:pPr lvl="1" algn="just"/>
            <a:endParaRPr lang="en-US" sz="1500" dirty="0"/>
          </a:p>
          <a:p>
            <a:pPr lvl="1" algn="just"/>
            <a:endParaRPr lang="en-US" sz="1500" dirty="0"/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854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F8E9991-5171-79A1-9D0F-E5EFABA92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177"/>
          </a:xfrm>
        </p:spPr>
        <p:txBody>
          <a:bodyPr/>
          <a:lstStyle/>
          <a:p>
            <a:r>
              <a:rPr lang="en-US" b="1" dirty="0"/>
              <a:t>Project Overview</a:t>
            </a:r>
          </a:p>
        </p:txBody>
      </p:sp>
      <p:pic>
        <p:nvPicPr>
          <p:cNvPr id="2" name="Picture 1" descr="A map with red and blue lines&#10;&#10;AI-generated content may be incorrect.">
            <a:extLst>
              <a:ext uri="{FF2B5EF4-FFF2-40B4-BE49-F238E27FC236}">
                <a16:creationId xmlns:a16="http://schemas.microsoft.com/office/drawing/2014/main" id="{2BF5C700-8EFB-C313-CAAF-55C82F332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35" y="1250302"/>
            <a:ext cx="8454625" cy="49932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8927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4378D-A0E2-1D1F-ABF9-A50E08A25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9127"/>
            <a:ext cx="9525693" cy="2282015"/>
          </a:xfrm>
        </p:spPr>
        <p:txBody>
          <a:bodyPr>
            <a:normAutofit/>
          </a:bodyPr>
          <a:lstStyle/>
          <a:p>
            <a:r>
              <a:rPr lang="en-US" sz="1400" dirty="0"/>
              <a:t>Address the violations under NERC TPL-001-5 and EPG criteria contingencies and ensure reliable integration of the proposed 980 MW Load</a:t>
            </a:r>
          </a:p>
          <a:p>
            <a:r>
              <a:rPr lang="en-US" sz="1400" dirty="0"/>
              <a:t>Violations observed in the initial steady state assessment include</a:t>
            </a:r>
          </a:p>
          <a:p>
            <a:pPr lvl="1" algn="just"/>
            <a:r>
              <a:rPr lang="en-US" sz="1400" dirty="0"/>
              <a:t>P1, P3, P2/P4/P5, P6, </a:t>
            </a:r>
            <a:r>
              <a:rPr lang="en-US" sz="1400" b="1" dirty="0"/>
              <a:t>EPG Section 4.1.1.2 (d), </a:t>
            </a:r>
            <a:r>
              <a:rPr lang="en-US" sz="1400" dirty="0"/>
              <a:t>and </a:t>
            </a:r>
            <a:r>
              <a:rPr lang="en-US" sz="1400" b="1" dirty="0"/>
              <a:t>EPG section 4.1.1.2 (e) </a:t>
            </a:r>
            <a:r>
              <a:rPr lang="en-US" sz="1400" dirty="0"/>
              <a:t>contingency event violations observed in summer peak (SP) conditions</a:t>
            </a:r>
          </a:p>
          <a:p>
            <a:pPr lvl="1" algn="just"/>
            <a:r>
              <a:rPr lang="en-US" sz="1400" dirty="0"/>
              <a:t>P1, P3, P2/P4/P5, P6, </a:t>
            </a:r>
            <a:r>
              <a:rPr lang="en-US" sz="1400" b="1" dirty="0"/>
              <a:t>EPG section 4.1.1.2(d)</a:t>
            </a:r>
            <a:r>
              <a:rPr lang="en-US" sz="1400" dirty="0"/>
              <a:t>, </a:t>
            </a:r>
            <a:r>
              <a:rPr lang="en-US" sz="1400" b="1" dirty="0"/>
              <a:t>EPG section 4.1.1.2 (e), and EPG section 4.1.1.8 </a:t>
            </a:r>
            <a:r>
              <a:rPr lang="en-US" sz="1400" dirty="0"/>
              <a:t>contingency event violations observed in Minimum Load (HRML) (off-peak) conditions</a:t>
            </a:r>
          </a:p>
          <a:p>
            <a:r>
              <a:rPr lang="en-US" sz="1400" dirty="0"/>
              <a:t>Based on the results of STEC’s assessment, the facility loading violations and/or low voltage issues on the following transmission system facilities are observed following addition of proposed load: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1C363E-2C54-A983-1383-8030CF5045D2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709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Project Need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4B3C94-6477-E078-F665-EF4AEC053D65}"/>
              </a:ext>
            </a:extLst>
          </p:cNvPr>
          <p:cNvSpPr txBox="1">
            <a:spLocks/>
          </p:cNvSpPr>
          <p:nvPr/>
        </p:nvSpPr>
        <p:spPr>
          <a:xfrm>
            <a:off x="924332" y="2991142"/>
            <a:ext cx="5615208" cy="3721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400" dirty="0"/>
              <a:t>345kV Howard - Spruce line</a:t>
            </a:r>
          </a:p>
          <a:p>
            <a:pPr lvl="1"/>
            <a:r>
              <a:rPr lang="en-US" sz="1400" dirty="0"/>
              <a:t>345kV Howard - </a:t>
            </a:r>
            <a:r>
              <a:rPr lang="en-US" sz="1400" dirty="0" err="1"/>
              <a:t>Braunig</a:t>
            </a:r>
            <a:r>
              <a:rPr lang="en-US" sz="1400" dirty="0"/>
              <a:t> line</a:t>
            </a:r>
          </a:p>
          <a:p>
            <a:pPr lvl="1"/>
            <a:r>
              <a:rPr lang="en-US" sz="1400" dirty="0"/>
              <a:t>138kV AEP Lytle – CPS Lytle line</a:t>
            </a:r>
          </a:p>
          <a:p>
            <a:pPr lvl="1"/>
            <a:r>
              <a:rPr lang="en-US" sz="1400" dirty="0"/>
              <a:t>138kV CPS Lytle – Somerset line  </a:t>
            </a:r>
          </a:p>
          <a:p>
            <a:pPr lvl="1"/>
            <a:r>
              <a:rPr lang="en-US" sz="1400" dirty="0"/>
              <a:t>138kV Rafter – TX Research line</a:t>
            </a:r>
          </a:p>
          <a:p>
            <a:pPr lvl="1"/>
            <a:r>
              <a:rPr lang="en-US" sz="1400" dirty="0"/>
              <a:t>138kV Cagnon – TX Research line </a:t>
            </a:r>
          </a:p>
          <a:p>
            <a:pPr lvl="1"/>
            <a:r>
              <a:rPr lang="en-US" sz="1400" dirty="0"/>
              <a:t>138kV Cagnon – Omicron line</a:t>
            </a:r>
          </a:p>
          <a:p>
            <a:pPr lvl="1"/>
            <a:r>
              <a:rPr lang="en-US" sz="1400" dirty="0"/>
              <a:t>138kV Howard – Omicron line </a:t>
            </a:r>
          </a:p>
          <a:p>
            <a:pPr lvl="1"/>
            <a:r>
              <a:rPr lang="en-US" sz="1400" dirty="0"/>
              <a:t>138kV Legend Falls –  TX Research Line </a:t>
            </a:r>
          </a:p>
          <a:p>
            <a:pPr lvl="1"/>
            <a:r>
              <a:rPr lang="en-US" sz="1400" dirty="0"/>
              <a:t>138kV San Geronimo – Legend Falls line </a:t>
            </a:r>
          </a:p>
          <a:p>
            <a:pPr lvl="1"/>
            <a:r>
              <a:rPr lang="en-US" sz="1400" dirty="0"/>
              <a:t>138kV San Geronimo – Rio Medina line </a:t>
            </a:r>
          </a:p>
          <a:p>
            <a:pPr lvl="1"/>
            <a:r>
              <a:rPr lang="en-US" sz="1400" dirty="0"/>
              <a:t>138kV Pearson – CPS Lytle line </a:t>
            </a:r>
          </a:p>
          <a:p>
            <a:pPr lvl="1"/>
            <a:r>
              <a:rPr lang="en-US" sz="1400" dirty="0"/>
              <a:t>138kV Pearson – Hondo line </a:t>
            </a:r>
          </a:p>
          <a:p>
            <a:pPr lvl="1"/>
            <a:r>
              <a:rPr lang="en-US" sz="1400" dirty="0"/>
              <a:t>138kV Pearson – Dunlay line</a:t>
            </a:r>
          </a:p>
          <a:p>
            <a:pPr lvl="1"/>
            <a:r>
              <a:rPr lang="en-US" sz="1400" dirty="0"/>
              <a:t>138kV Hondo Creek – Hondo line</a:t>
            </a:r>
          </a:p>
          <a:p>
            <a:pPr lvl="1"/>
            <a:r>
              <a:rPr lang="en-US" sz="1400" dirty="0"/>
              <a:t>69kV Hondo Creek – Devine line</a:t>
            </a:r>
          </a:p>
          <a:p>
            <a:pPr lvl="1"/>
            <a:endParaRPr lang="en-US" sz="1400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EE8277-B4FE-2C40-D862-3466D9C4106C}"/>
              </a:ext>
            </a:extLst>
          </p:cNvPr>
          <p:cNvSpPr txBox="1">
            <a:spLocks/>
          </p:cNvSpPr>
          <p:nvPr/>
        </p:nvSpPr>
        <p:spPr>
          <a:xfrm>
            <a:off x="5118442" y="2991142"/>
            <a:ext cx="5085537" cy="3442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300" dirty="0"/>
              <a:t>138kV Castroville – Rio Medina line </a:t>
            </a:r>
          </a:p>
          <a:p>
            <a:pPr lvl="1"/>
            <a:r>
              <a:rPr lang="en-US" sz="1300" dirty="0"/>
              <a:t>138kV Dunlay – Rodgers and Edwards new POI line</a:t>
            </a:r>
          </a:p>
          <a:p>
            <a:pPr lvl="1"/>
            <a:r>
              <a:rPr lang="en-US" sz="1300" dirty="0"/>
              <a:t>138kV Bader – Rodgers and Edwards new POI line</a:t>
            </a:r>
          </a:p>
          <a:p>
            <a:pPr lvl="1"/>
            <a:r>
              <a:rPr lang="en-US" sz="1300" dirty="0"/>
              <a:t>138kV Bader – Castroville line</a:t>
            </a:r>
          </a:p>
          <a:p>
            <a:pPr lvl="1"/>
            <a:r>
              <a:rPr lang="en-US" sz="1300" dirty="0"/>
              <a:t>138kV Castroville – CPS Castroville line</a:t>
            </a:r>
          </a:p>
          <a:p>
            <a:pPr lvl="1"/>
            <a:r>
              <a:rPr lang="en-US" sz="1300" dirty="0"/>
              <a:t>138kV CPS Castroville – CPS Lytle </a:t>
            </a:r>
          </a:p>
          <a:p>
            <a:pPr lvl="1"/>
            <a:r>
              <a:rPr lang="en-US" sz="1300" dirty="0"/>
              <a:t>69kV Ferris - Downie line</a:t>
            </a:r>
          </a:p>
          <a:p>
            <a:pPr lvl="1"/>
            <a:r>
              <a:rPr lang="en-US" sz="1300" dirty="0"/>
              <a:t>138kV AEP Pleasanton – AEP Big Foot </a:t>
            </a:r>
          </a:p>
          <a:p>
            <a:pPr lvl="1"/>
            <a:r>
              <a:rPr lang="en-US" sz="1300" dirty="0"/>
              <a:t>Cagnon 345/138kV autotransformer</a:t>
            </a:r>
          </a:p>
          <a:p>
            <a:pPr lvl="1"/>
            <a:r>
              <a:rPr lang="en-US" sz="1300" dirty="0"/>
              <a:t>Hill Country 345/138kV autotransformers #3 and #4 </a:t>
            </a:r>
          </a:p>
          <a:p>
            <a:pPr lvl="1"/>
            <a:r>
              <a:rPr lang="en-US" sz="1300" dirty="0"/>
              <a:t>138kV Moore - Pearsall  line</a:t>
            </a:r>
          </a:p>
          <a:p>
            <a:pPr lvl="1"/>
            <a:r>
              <a:rPr lang="en-US" sz="1300" dirty="0"/>
              <a:t>69kV Poteet - Pleasanton  line</a:t>
            </a:r>
          </a:p>
          <a:p>
            <a:pPr lvl="1"/>
            <a:r>
              <a:rPr lang="en-US" sz="1300" dirty="0"/>
              <a:t>Additional VAR support for low voltage issues</a:t>
            </a:r>
          </a:p>
          <a:p>
            <a:endParaRPr lang="en-US" sz="1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53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C6022-2D68-D973-D25F-5187335DD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86730-035B-CA09-44B3-C569DF65B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C1D7FA-4202-9BE6-334F-74FC9B29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177"/>
          </a:xfrm>
        </p:spPr>
        <p:txBody>
          <a:bodyPr/>
          <a:lstStyle/>
          <a:p>
            <a:r>
              <a:rPr lang="en-US" b="1" dirty="0"/>
              <a:t>Study Methodology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0D69812-0619-39FA-1622-25F80F6272B2}"/>
              </a:ext>
            </a:extLst>
          </p:cNvPr>
          <p:cNvSpPr txBox="1">
            <a:spLocks/>
          </p:cNvSpPr>
          <p:nvPr/>
        </p:nvSpPr>
        <p:spPr>
          <a:xfrm>
            <a:off x="838200" y="1545706"/>
            <a:ext cx="10515600" cy="47712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en-US" sz="2200" dirty="0">
                <a:latin typeface="Calibri" panose="020F0502020204030204" pitchFamily="34" charset="0"/>
              </a:rPr>
              <a:t>ERCOT 2024 Steady State Working Group (SSWG) U1 2028SP, 2031SP, and 2028HRML cases are used for assessment </a:t>
            </a:r>
          </a:p>
          <a:p>
            <a:pPr algn="just" fontAlgn="base"/>
            <a:r>
              <a:rPr lang="en-US" sz="2200" dirty="0">
                <a:solidFill>
                  <a:srgbClr val="000000"/>
                </a:solidFill>
                <a:cs typeface="Calibri"/>
              </a:rPr>
              <a:t>Incremental topology changes are incorporated to derive the study cases for the assessment:</a:t>
            </a:r>
          </a:p>
          <a:p>
            <a:pPr lvl="1" algn="just" fontAlgn="base"/>
            <a:r>
              <a:rPr lang="en-US" sz="1800" dirty="0">
                <a:solidFill>
                  <a:srgbClr val="000000"/>
                </a:solidFill>
                <a:cs typeface="Calibri"/>
              </a:rPr>
              <a:t>All off-cycle IDEVs that have been posted to the ERCOT MIS after the release date of the starting cases were applied.</a:t>
            </a:r>
          </a:p>
          <a:p>
            <a:pPr lvl="1" algn="just" fontAlgn="base"/>
            <a:r>
              <a:rPr lang="en-US" sz="1800" dirty="0">
                <a:solidFill>
                  <a:srgbClr val="000000"/>
                </a:solidFill>
                <a:cs typeface="Calibri"/>
              </a:rPr>
              <a:t>Applied the </a:t>
            </a:r>
            <a:r>
              <a:rPr lang="en-US" sz="1800" dirty="0">
                <a:cs typeface="Calibri"/>
              </a:rPr>
              <a:t>June </a:t>
            </a:r>
            <a:r>
              <a:rPr lang="en-US" sz="1800" dirty="0">
                <a:solidFill>
                  <a:srgbClr val="000000"/>
                </a:solidFill>
                <a:cs typeface="Calibri"/>
              </a:rPr>
              <a:t>2025 Transmission Planning and Information Tracking (TPIT) for transmission upgrades in the study area.</a:t>
            </a:r>
          </a:p>
          <a:p>
            <a:pPr lvl="1" algn="just" fontAlgn="base"/>
            <a:r>
              <a:rPr lang="en-US" sz="1800" dirty="0">
                <a:solidFill>
                  <a:srgbClr val="000000"/>
                </a:solidFill>
                <a:cs typeface="Calibri"/>
              </a:rPr>
              <a:t>Added CPS Energy South San Antonio Reliability Projects 1 (22RPG048) and 2 (23RPG032) to the 2028SP because they were not previously modeled.</a:t>
            </a:r>
          </a:p>
          <a:p>
            <a:pPr lvl="1" algn="just" fontAlgn="base"/>
            <a:r>
              <a:rPr lang="en-US" sz="1800" dirty="0">
                <a:solidFill>
                  <a:srgbClr val="000000"/>
                </a:solidFill>
                <a:cs typeface="Calibri"/>
              </a:rPr>
              <a:t>Applied any resources in the study area that met Section 6.9(1) requirements of the ERCOT Planning Guide not already modeled in the cases. </a:t>
            </a:r>
          </a:p>
          <a:p>
            <a:pPr lvl="1" algn="just" fontAlgn="base"/>
            <a:r>
              <a:rPr lang="en-US" sz="1800" dirty="0"/>
              <a:t>Firmly committed large loads in the vicinity were modeled to develop the base cases prior to adding the proposed load. A total of 259.5 MW of large load additions were included.</a:t>
            </a:r>
            <a:endParaRPr lang="en-US" sz="1800" dirty="0">
              <a:cs typeface="Calibri"/>
            </a:endParaRPr>
          </a:p>
          <a:p>
            <a:pPr algn="just" fontAlgn="base"/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Reliability assessment was performed for the cases outlined above under the following conditions:​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algn="just" fontAlgn="base"/>
            <a:r>
              <a:rPr lang="en-US" sz="1800" dirty="0">
                <a:latin typeface="Calibri" panose="020F0502020204030204" pitchFamily="34" charset="0"/>
              </a:rPr>
              <a:t>P0 (normal operating conditions)</a:t>
            </a:r>
          </a:p>
          <a:p>
            <a:pPr lvl="1" algn="just" fontAlgn="base"/>
            <a:r>
              <a:rPr lang="en-US" sz="1800" dirty="0">
                <a:latin typeface="Calibri" panose="020F0502020204030204" pitchFamily="34" charset="0"/>
              </a:rPr>
              <a:t>N-1 (P1, P2.1, and P7/ERCOT1) contingency conditions</a:t>
            </a:r>
          </a:p>
          <a:p>
            <a:pPr lvl="1" algn="just" fontAlgn="base"/>
            <a:r>
              <a:rPr lang="en-US" sz="1800" dirty="0"/>
              <a:t>Bus Fault, Internal Breaker Fault, Breaker Failure, and Relay Failure conditions (P2.2, P2.3, P4, and P5) on 345kV system</a:t>
            </a:r>
            <a:endParaRPr lang="en-US" sz="1800" dirty="0">
              <a:latin typeface="Calibri" panose="020F0502020204030204" pitchFamily="34" charset="0"/>
            </a:endParaRPr>
          </a:p>
          <a:p>
            <a:pPr lvl="1" algn="just" fontAlgn="base"/>
            <a:r>
              <a:rPr lang="en-US" sz="1800" dirty="0">
                <a:latin typeface="Calibri" panose="020F0502020204030204" pitchFamily="34" charset="0"/>
              </a:rPr>
              <a:t>P3 and ERCOT 2 (G-1 + P7/ERCOT1) contingency conditions</a:t>
            </a:r>
          </a:p>
          <a:p>
            <a:pPr lvl="1" algn="just" fontAlgn="base"/>
            <a:r>
              <a:rPr lang="en-US" sz="1800" dirty="0">
                <a:latin typeface="Calibri" panose="020F0502020204030204" pitchFamily="34" charset="0"/>
              </a:rPr>
              <a:t>ERCOT 3 (X-1 + P1/P7/ERCOT1)  conditions around the loss of relevant 345/138kV auto transformers in the study area. </a:t>
            </a:r>
          </a:p>
          <a:p>
            <a:pPr lvl="1" algn="just" fontAlgn="base"/>
            <a:r>
              <a:rPr lang="en-US" sz="1800" dirty="0">
                <a:latin typeface="Calibri" panose="020F0502020204030204" pitchFamily="34" charset="0"/>
              </a:rPr>
              <a:t>P6</a:t>
            </a:r>
          </a:p>
          <a:p>
            <a:pPr lvl="1" algn="just" fontAlgn="base"/>
            <a:r>
              <a:rPr lang="en-US" sz="1800" dirty="0">
                <a:latin typeface="Calibri" panose="020F0502020204030204" pitchFamily="34" charset="0"/>
              </a:rPr>
              <a:t>P1+P7 and P7+P7 contingency conditions for off-peak condition.</a:t>
            </a:r>
          </a:p>
          <a:p>
            <a:pPr algn="just" fontAlgn="base"/>
            <a:endParaRPr lang="en-US" sz="2200" dirty="0">
              <a:solidFill>
                <a:srgbClr val="000000"/>
              </a:solidFill>
              <a:cs typeface="Calibri"/>
            </a:endParaRPr>
          </a:p>
          <a:p>
            <a:endParaRPr lang="en-US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52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F62B5-7E96-74A4-04F6-6A802339C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8B77F-B30A-5A1D-78DE-4B3FBB7E7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42EB86-1634-7C6C-5796-91D5E143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177"/>
          </a:xfrm>
        </p:spPr>
        <p:txBody>
          <a:bodyPr>
            <a:normAutofit/>
          </a:bodyPr>
          <a:lstStyle/>
          <a:p>
            <a:r>
              <a:rPr lang="en-US" b="1" dirty="0"/>
              <a:t>Study Results 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94313-2103-6EFC-15B4-A4108FCCF8C8}"/>
              </a:ext>
            </a:extLst>
          </p:cNvPr>
          <p:cNvSpPr txBox="1"/>
          <p:nvPr/>
        </p:nvSpPr>
        <p:spPr>
          <a:xfrm>
            <a:off x="1521647" y="1250302"/>
            <a:ext cx="899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Summary of EPG/NERC reliability criteria violations, 980 MW Medina County Large Load (Medina County, Texas)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63A5CA-8CA4-0A71-339A-4D12B651E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774881"/>
              </p:ext>
            </p:extLst>
          </p:nvPr>
        </p:nvGraphicFramePr>
        <p:xfrm>
          <a:off x="1256044" y="1896634"/>
          <a:ext cx="9877529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273">
                  <a:extLst>
                    <a:ext uri="{9D8B030D-6E8A-4147-A177-3AD203B41FA5}">
                      <a16:colId xmlns:a16="http://schemas.microsoft.com/office/drawing/2014/main" val="649160831"/>
                    </a:ext>
                  </a:extLst>
                </a:gridCol>
                <a:gridCol w="1032840">
                  <a:extLst>
                    <a:ext uri="{9D8B030D-6E8A-4147-A177-3AD203B41FA5}">
                      <a16:colId xmlns:a16="http://schemas.microsoft.com/office/drawing/2014/main" val="3189637838"/>
                    </a:ext>
                  </a:extLst>
                </a:gridCol>
                <a:gridCol w="4946150">
                  <a:extLst>
                    <a:ext uri="{9D8B030D-6E8A-4147-A177-3AD203B41FA5}">
                      <a16:colId xmlns:a16="http://schemas.microsoft.com/office/drawing/2014/main" val="2937738236"/>
                    </a:ext>
                  </a:extLst>
                </a:gridCol>
                <a:gridCol w="1393266">
                  <a:extLst>
                    <a:ext uri="{9D8B030D-6E8A-4147-A177-3AD203B41FA5}">
                      <a16:colId xmlns:a16="http://schemas.microsoft.com/office/drawing/2014/main" val="1612265210"/>
                    </a:ext>
                  </a:extLst>
                </a:gridCol>
              </a:tblGrid>
              <a:tr h="6264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Contingency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Thermal Overloads (Exhibiting loading &gt;100% of the 2-hr Emergency rating)*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Voltage Violations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438672"/>
                  </a:ext>
                </a:extLst>
              </a:tr>
              <a:tr h="3281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MIN/SP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778009"/>
                  </a:ext>
                </a:extLst>
              </a:tr>
              <a:tr h="328148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P1s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MIN/SP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19-33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26-30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2802"/>
                  </a:ext>
                </a:extLst>
              </a:tr>
              <a:tr h="3281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P2, P4, 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MIN/SP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/>
                        <a:t>21-31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34-53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191581"/>
                  </a:ext>
                </a:extLst>
              </a:tr>
              <a:tr h="3281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MIN/SP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/>
                        <a:t>41-60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60-58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861542"/>
                  </a:ext>
                </a:extLst>
              </a:tr>
              <a:tr h="3706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ERCOT 3 (EPG section 4.1.1.2 (e))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MIN/SP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18-38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24-42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946504"/>
                  </a:ext>
                </a:extLst>
              </a:tr>
              <a:tr h="3212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ERCOT2 (EPG section 4.1.1.2 (d)) &amp; 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MIN/SP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25-33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368403"/>
                  </a:ext>
                </a:extLst>
              </a:tr>
              <a:tr h="5668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P1+P7 &amp; P7+P7 (EPG section 4.1.1.8)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MIN/SP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26-89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51-85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38915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D2D6B5A-A3F9-A0F3-1FFA-9C628134BAE5}"/>
              </a:ext>
            </a:extLst>
          </p:cNvPr>
          <p:cNvSpPr txBox="1"/>
          <p:nvPr/>
        </p:nvSpPr>
        <p:spPr>
          <a:xfrm>
            <a:off x="1159867" y="6357160"/>
            <a:ext cx="10642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2</a:t>
            </a:r>
            <a:r>
              <a:rPr lang="en-US" sz="1600" dirty="0"/>
              <a:t>Base case without upgrades but including the placeholder 591.58 MVAr capacitor at the new Large Load POI for convergence.</a:t>
            </a:r>
          </a:p>
        </p:txBody>
      </p:sp>
    </p:spTree>
    <p:extLst>
      <p:ext uri="{BB962C8B-B14F-4D97-AF65-F5344CB8AC3E}">
        <p14:creationId xmlns:p14="http://schemas.microsoft.com/office/powerpoint/2010/main" val="3050081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4FF65-383C-EBA4-4C8A-3B606191D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91DE7-EE67-8021-6D5E-ED433AEA2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D2CBC8-CE05-C264-032C-DAC55ABC9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609"/>
            <a:ext cx="10515600" cy="885177"/>
          </a:xfrm>
        </p:spPr>
        <p:txBody>
          <a:bodyPr>
            <a:noAutofit/>
          </a:bodyPr>
          <a:lstStyle/>
          <a:p>
            <a:r>
              <a:rPr lang="en-US" sz="2800" b="1" dirty="0"/>
              <a:t>Alternative 1 – Without the 345 kV Loop to the </a:t>
            </a:r>
            <a:br>
              <a:rPr lang="en-US" sz="2800" b="1" dirty="0"/>
            </a:br>
            <a:r>
              <a:rPr lang="en-US" sz="2800" b="1" dirty="0"/>
              <a:t>new Alsatian station.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B9C2E85-391C-EF3C-07F3-F544F146ADAC}"/>
              </a:ext>
            </a:extLst>
          </p:cNvPr>
          <p:cNvSpPr txBox="1">
            <a:spLocks/>
          </p:cNvSpPr>
          <p:nvPr/>
        </p:nvSpPr>
        <p:spPr>
          <a:xfrm>
            <a:off x="0" y="1216668"/>
            <a:ext cx="5486400" cy="48165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/>
            <a:r>
              <a:rPr lang="en-US" sz="1400" dirty="0"/>
              <a:t>Build a new CPS Energy Castroville 345/138 kV Switching Station with three 600/600 MVA Normal/Emergency rating autotransformers.</a:t>
            </a:r>
          </a:p>
          <a:p>
            <a:pPr marL="742950" lvl="1" indent="-285750"/>
            <a:r>
              <a:rPr lang="en-US" sz="1400" dirty="0"/>
              <a:t>Rebuild the CPS Energy Castroville to Rafter 138 kV transmission line circuit 1 to a minimum 698/698 MVA Normal/Emergency rating.</a:t>
            </a:r>
          </a:p>
          <a:p>
            <a:pPr marL="742950" lvl="1" indent="-285750"/>
            <a:r>
              <a:rPr lang="en-US" sz="1400" dirty="0"/>
              <a:t>Build a new 138 kV Transmission Line from CPS Energy Castroville to Rafter circuit 2 with a minimum of 698/698 Normal/Emergency rating.</a:t>
            </a:r>
          </a:p>
          <a:p>
            <a:pPr marL="742950" lvl="1" indent="-285750"/>
            <a:r>
              <a:rPr lang="en-US" sz="1400" dirty="0"/>
              <a:t>Build a new 345 kV transmission line from Howard to the new CPS Energy Castroville 345 kV station. </a:t>
            </a:r>
          </a:p>
          <a:p>
            <a:pPr marL="742950" lvl="1" indent="-285750"/>
            <a:r>
              <a:rPr lang="en-US" sz="1400" dirty="0"/>
              <a:t>Rebuild the existing 138 kV transmission line from Grissom to VLSI to a minimum of 698/698 MVA Normal/Emergency rating.</a:t>
            </a:r>
          </a:p>
          <a:p>
            <a:pPr marL="742950" lvl="1" indent="-285750"/>
            <a:r>
              <a:rPr lang="en-US" sz="1400" dirty="0"/>
              <a:t>Rebuild the existing 138 kV transmission line from Cagnon to VLSI to a minimum of 698/698 MVA Normal/Emergency rating.</a:t>
            </a:r>
          </a:p>
          <a:p>
            <a:pPr marL="742950" lvl="1" indent="-285750"/>
            <a:r>
              <a:rPr lang="en-US" sz="1400" dirty="0"/>
              <a:t>Rebuild the existing 138 kV transmission line from Verde Circle to VLSI with a minimum 698/698 MVA Normal/Emergency rating.</a:t>
            </a:r>
          </a:p>
          <a:p>
            <a:pPr marL="742950" lvl="1" indent="-285750"/>
            <a:r>
              <a:rPr lang="en-US" sz="1400" dirty="0"/>
              <a:t>Rebuild the 138 kV transmission line from Anderson to Rogers Rd to Westover Hills to a minimum 698/698 MVA Normal/Emergency rating.</a:t>
            </a:r>
          </a:p>
          <a:p>
            <a:pPr marL="742950" lvl="1" indent="-285750"/>
            <a:r>
              <a:rPr lang="en-US" sz="1400" dirty="0"/>
              <a:t>Rebuild the existing 138 kV transmission line from Verde Circle to Westover Hills in existing easement to a minimum 698/698 MVA Normal/Emergency rating.</a:t>
            </a:r>
          </a:p>
        </p:txBody>
      </p:sp>
      <p:pic>
        <p:nvPicPr>
          <p:cNvPr id="4" name="Picture 3" descr="A map of a city&#10;&#10;AI-generated content may be incorrect.">
            <a:extLst>
              <a:ext uri="{FF2B5EF4-FFF2-40B4-BE49-F238E27FC236}">
                <a16:creationId xmlns:a16="http://schemas.microsoft.com/office/drawing/2014/main" id="{23A6D026-5735-27EA-7BBA-A7711AA74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926" y="1429230"/>
            <a:ext cx="5943600" cy="38315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5490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7407</TotalTime>
  <Words>3258</Words>
  <Application>Microsoft Office PowerPoint</Application>
  <PresentationFormat>Widescreen</PresentationFormat>
  <Paragraphs>261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Calibri Light</vt:lpstr>
      <vt:lpstr>Office Theme</vt:lpstr>
      <vt:lpstr>1_Custom Design</vt:lpstr>
      <vt:lpstr>Custom Design</vt:lpstr>
      <vt:lpstr>STEC Medina County Large Load Project  (25RPG046)</vt:lpstr>
      <vt:lpstr>Project Overview</vt:lpstr>
      <vt:lpstr>Project Overview</vt:lpstr>
      <vt:lpstr>Project Overview</vt:lpstr>
      <vt:lpstr>Project Overview</vt:lpstr>
      <vt:lpstr>PowerPoint Presentation</vt:lpstr>
      <vt:lpstr>Study Methodology Overview</vt:lpstr>
      <vt:lpstr>Study Results Summary</vt:lpstr>
      <vt:lpstr>Alternative 1 – Without the 345 kV Loop to the  new Alsatian station.</vt:lpstr>
      <vt:lpstr>Alternative 1 (cont.)– Without the 345 kV Loop to  the new Alsatian station.</vt:lpstr>
      <vt:lpstr>Alternative 2 – With the new 345 kV Loop to the new Alsatian</vt:lpstr>
      <vt:lpstr>Alternative 2 (cont.) – With the new 345 kV Loop to the new Alsatian</vt:lpstr>
      <vt:lpstr>Alternative 2 (cont.) – With the new 345 kV Loop to the new Alsatian</vt:lpstr>
      <vt:lpstr>Option Performance Evaluation</vt:lpstr>
      <vt:lpstr>Option Performance Summary</vt:lpstr>
      <vt:lpstr>Stability Assessment – Alternative 2</vt:lpstr>
      <vt:lpstr>Short Circuit &amp; SSR Assessment – Alternative 2</vt:lpstr>
      <vt:lpstr>Summary and Recommendation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Rio Medina Project</dc:title>
  <dc:creator>Long Tran</dc:creator>
  <cp:lastModifiedBy>Long Tran</cp:lastModifiedBy>
  <cp:revision>195</cp:revision>
  <cp:lastPrinted>2026-01-30T21:08:19Z</cp:lastPrinted>
  <dcterms:created xsi:type="dcterms:W3CDTF">2023-10-06T14:12:27Z</dcterms:created>
  <dcterms:modified xsi:type="dcterms:W3CDTF">2026-01-30T21:45:47Z</dcterms:modified>
</cp:coreProperties>
</file>