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0" r:id="rId4"/>
  </p:sldMasterIdLst>
  <p:notesMasterIdLst>
    <p:notesMasterId r:id="rId10"/>
  </p:notesMasterIdLst>
  <p:sldIdLst>
    <p:sldId id="256" r:id="rId5"/>
    <p:sldId id="285" r:id="rId6"/>
    <p:sldId id="292" r:id="rId7"/>
    <p:sldId id="291" r:id="rId8"/>
    <p:sldId id="293" r:id="rId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6979E02-2018-4760-8C50-81E751C4B41D}" v="3" dt="2026-01-28T19:49:51.918"/>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017" autoAdjust="0"/>
    <p:restoredTop sz="87310" autoAdjust="0"/>
  </p:normalViewPr>
  <p:slideViewPr>
    <p:cSldViewPr snapToGrid="0">
      <p:cViewPr varScale="1">
        <p:scale>
          <a:sx n="78" d="100"/>
          <a:sy n="78" d="100"/>
        </p:scale>
        <p:origin x="224" y="6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viewProps" Target="viewProps.xml"/><Relationship Id="rId2" Type="http://schemas.openxmlformats.org/officeDocument/2006/relationships/customXml" Target="../customXml/item2.xml"/><Relationship Id="rId16"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presProps" Target="presProps.xml"/><Relationship Id="rId5" Type="http://schemas.openxmlformats.org/officeDocument/2006/relationships/slide" Target="slides/slide1.xml"/><Relationship Id="rId15" Type="http://schemas.microsoft.com/office/2016/11/relationships/changesInfo" Target="changesInfos/changesInfo1.xml"/><Relationship Id="rId10"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Guo, Chenyan" userId="c92a7c72-a4d5-4d57-9ea3-e882fbd95b04" providerId="ADAL" clId="{4C59D35C-145D-4E48-99E4-9BC2F320BE92}"/>
    <pc:docChg chg="custSel addSld delSld modSld sldOrd">
      <pc:chgData name="Guo, Chenyan" userId="c92a7c72-a4d5-4d57-9ea3-e882fbd95b04" providerId="ADAL" clId="{4C59D35C-145D-4E48-99E4-9BC2F320BE92}" dt="2026-01-28T21:57:52.795" v="3382" actId="20577"/>
      <pc:docMkLst>
        <pc:docMk/>
      </pc:docMkLst>
      <pc:sldChg chg="modSp mod">
        <pc:chgData name="Guo, Chenyan" userId="c92a7c72-a4d5-4d57-9ea3-e882fbd95b04" providerId="ADAL" clId="{4C59D35C-145D-4E48-99E4-9BC2F320BE92}" dt="2026-01-28T19:07:13.330" v="21" actId="20577"/>
        <pc:sldMkLst>
          <pc:docMk/>
          <pc:sldMk cId="161441392" sldId="256"/>
        </pc:sldMkLst>
        <pc:spChg chg="mod">
          <ac:chgData name="Guo, Chenyan" userId="c92a7c72-a4d5-4d57-9ea3-e882fbd95b04" providerId="ADAL" clId="{4C59D35C-145D-4E48-99E4-9BC2F320BE92}" dt="2026-01-28T19:07:01.763" v="4" actId="20577"/>
          <ac:spMkLst>
            <pc:docMk/>
            <pc:sldMk cId="161441392" sldId="256"/>
            <ac:spMk id="2" creationId="{0E780425-BFA3-4F76-A3D7-DC99BE53D0EC}"/>
          </ac:spMkLst>
        </pc:spChg>
        <pc:spChg chg="mod">
          <ac:chgData name="Guo, Chenyan" userId="c92a7c72-a4d5-4d57-9ea3-e882fbd95b04" providerId="ADAL" clId="{4C59D35C-145D-4E48-99E4-9BC2F320BE92}" dt="2026-01-28T19:07:13.330" v="21" actId="20577"/>
          <ac:spMkLst>
            <pc:docMk/>
            <pc:sldMk cId="161441392" sldId="256"/>
            <ac:spMk id="3" creationId="{A4E42BE5-C11C-48C6-B3FE-69A55D3E592E}"/>
          </ac:spMkLst>
        </pc:spChg>
      </pc:sldChg>
      <pc:sldChg chg="modSp mod ord">
        <pc:chgData name="Guo, Chenyan" userId="c92a7c72-a4d5-4d57-9ea3-e882fbd95b04" providerId="ADAL" clId="{4C59D35C-145D-4E48-99E4-9BC2F320BE92}" dt="2026-01-28T19:14:46.332" v="176" actId="33524"/>
        <pc:sldMkLst>
          <pc:docMk/>
          <pc:sldMk cId="2525307828" sldId="285"/>
        </pc:sldMkLst>
        <pc:spChg chg="mod">
          <ac:chgData name="Guo, Chenyan" userId="c92a7c72-a4d5-4d57-9ea3-e882fbd95b04" providerId="ADAL" clId="{4C59D35C-145D-4E48-99E4-9BC2F320BE92}" dt="2026-01-28T19:14:46.332" v="176" actId="33524"/>
          <ac:spMkLst>
            <pc:docMk/>
            <pc:sldMk cId="2525307828" sldId="285"/>
            <ac:spMk id="3" creationId="{8A7312A9-53C1-D5A9-F554-1DB3ACAC44B7}"/>
          </ac:spMkLst>
        </pc:spChg>
      </pc:sldChg>
      <pc:sldChg chg="modSp mod ord">
        <pc:chgData name="Guo, Chenyan" userId="c92a7c72-a4d5-4d57-9ea3-e882fbd95b04" providerId="ADAL" clId="{4C59D35C-145D-4E48-99E4-9BC2F320BE92}" dt="2026-01-28T19:56:30.008" v="2530" actId="20577"/>
        <pc:sldMkLst>
          <pc:docMk/>
          <pc:sldMk cId="1306976990" sldId="291"/>
        </pc:sldMkLst>
        <pc:spChg chg="mod">
          <ac:chgData name="Guo, Chenyan" userId="c92a7c72-a4d5-4d57-9ea3-e882fbd95b04" providerId="ADAL" clId="{4C59D35C-145D-4E48-99E4-9BC2F320BE92}" dt="2026-01-28T19:37:31.205" v="1160" actId="20577"/>
          <ac:spMkLst>
            <pc:docMk/>
            <pc:sldMk cId="1306976990" sldId="291"/>
            <ac:spMk id="2" creationId="{3FDB358C-B5AD-9B98-8E15-00401529FE5E}"/>
          </ac:spMkLst>
        </pc:spChg>
        <pc:spChg chg="mod">
          <ac:chgData name="Guo, Chenyan" userId="c92a7c72-a4d5-4d57-9ea3-e882fbd95b04" providerId="ADAL" clId="{4C59D35C-145D-4E48-99E4-9BC2F320BE92}" dt="2026-01-28T19:56:30.008" v="2530" actId="20577"/>
          <ac:spMkLst>
            <pc:docMk/>
            <pc:sldMk cId="1306976990" sldId="291"/>
            <ac:spMk id="3" creationId="{09380C69-6A49-2F30-064E-033FE0EA1AF2}"/>
          </ac:spMkLst>
        </pc:spChg>
      </pc:sldChg>
      <pc:sldChg chg="modSp mod">
        <pc:chgData name="Guo, Chenyan" userId="c92a7c72-a4d5-4d57-9ea3-e882fbd95b04" providerId="ADAL" clId="{4C59D35C-145D-4E48-99E4-9BC2F320BE92}" dt="2026-01-28T21:57:52.795" v="3382" actId="20577"/>
        <pc:sldMkLst>
          <pc:docMk/>
          <pc:sldMk cId="940712320" sldId="292"/>
        </pc:sldMkLst>
        <pc:spChg chg="mod">
          <ac:chgData name="Guo, Chenyan" userId="c92a7c72-a4d5-4d57-9ea3-e882fbd95b04" providerId="ADAL" clId="{4C59D35C-145D-4E48-99E4-9BC2F320BE92}" dt="2026-01-28T21:57:52.795" v="3382" actId="20577"/>
          <ac:spMkLst>
            <pc:docMk/>
            <pc:sldMk cId="940712320" sldId="292"/>
            <ac:spMk id="3" creationId="{92DC5B7E-4870-7D80-54AB-27698B37A78A}"/>
          </ac:spMkLst>
        </pc:spChg>
      </pc:sldChg>
      <pc:sldChg chg="del">
        <pc:chgData name="Guo, Chenyan" userId="c92a7c72-a4d5-4d57-9ea3-e882fbd95b04" providerId="ADAL" clId="{4C59D35C-145D-4E48-99E4-9BC2F320BE92}" dt="2026-01-28T19:15:32.543" v="179" actId="47"/>
        <pc:sldMkLst>
          <pc:docMk/>
          <pc:sldMk cId="3206390024" sldId="293"/>
        </pc:sldMkLst>
      </pc:sldChg>
      <pc:sldChg chg="modSp add mod">
        <pc:chgData name="Guo, Chenyan" userId="c92a7c72-a4d5-4d57-9ea3-e882fbd95b04" providerId="ADAL" clId="{4C59D35C-145D-4E48-99E4-9BC2F320BE92}" dt="2026-01-28T21:56:34.463" v="3378" actId="20577"/>
        <pc:sldMkLst>
          <pc:docMk/>
          <pc:sldMk cId="3858394752" sldId="293"/>
        </pc:sldMkLst>
        <pc:spChg chg="mod">
          <ac:chgData name="Guo, Chenyan" userId="c92a7c72-a4d5-4d57-9ea3-e882fbd95b04" providerId="ADAL" clId="{4C59D35C-145D-4E48-99E4-9BC2F320BE92}" dt="2026-01-28T19:56:45.747" v="2563" actId="20577"/>
          <ac:spMkLst>
            <pc:docMk/>
            <pc:sldMk cId="3858394752" sldId="293"/>
            <ac:spMk id="2" creationId="{67D13F3E-943B-4193-BF0B-9ADD6FBD60F3}"/>
          </ac:spMkLst>
        </pc:spChg>
        <pc:spChg chg="mod">
          <ac:chgData name="Guo, Chenyan" userId="c92a7c72-a4d5-4d57-9ea3-e882fbd95b04" providerId="ADAL" clId="{4C59D35C-145D-4E48-99E4-9BC2F320BE92}" dt="2026-01-28T21:56:34.463" v="3378" actId="20577"/>
          <ac:spMkLst>
            <pc:docMk/>
            <pc:sldMk cId="3858394752" sldId="293"/>
            <ac:spMk id="3" creationId="{2849B7B3-2661-91C7-714F-7CF3DB66DD27}"/>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55EFAFA-34C6-4193-8439-F5DD41942FAD}" type="datetimeFigureOut">
              <a:rPr lang="en-US" smtClean="0"/>
              <a:t>1/28/2026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A74CDBA-CD6A-4A0A-8B97-F97DD661C291}" type="slidenum">
              <a:rPr lang="en-US" smtClean="0"/>
              <a:t>‹#›</a:t>
            </a:fld>
            <a:endParaRPr lang="en-US"/>
          </a:p>
        </p:txBody>
      </p:sp>
    </p:spTree>
    <p:extLst>
      <p:ext uri="{BB962C8B-B14F-4D97-AF65-F5344CB8AC3E}">
        <p14:creationId xmlns:p14="http://schemas.microsoft.com/office/powerpoint/2010/main" val="32068225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AA74CDBA-CD6A-4A0A-8B97-F97DD661C291}" type="slidenum">
              <a:rPr lang="en-US" smtClean="0"/>
              <a:t>1</a:t>
            </a:fld>
            <a:endParaRPr lang="en-US"/>
          </a:p>
        </p:txBody>
      </p:sp>
    </p:spTree>
    <p:extLst>
      <p:ext uri="{BB962C8B-B14F-4D97-AF65-F5344CB8AC3E}">
        <p14:creationId xmlns:p14="http://schemas.microsoft.com/office/powerpoint/2010/main" val="330122494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AA74CDBA-CD6A-4A0A-8B97-F97DD661C291}" type="slidenum">
              <a:rPr lang="en-US" smtClean="0"/>
              <a:t>2</a:t>
            </a:fld>
            <a:endParaRPr lang="en-US"/>
          </a:p>
        </p:txBody>
      </p:sp>
    </p:spTree>
    <p:extLst>
      <p:ext uri="{BB962C8B-B14F-4D97-AF65-F5344CB8AC3E}">
        <p14:creationId xmlns:p14="http://schemas.microsoft.com/office/powerpoint/2010/main" val="182817066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E8FC4C6-9044-1B81-C79C-86CB948B5F8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72A73A7-D018-04A9-9C12-0E6E39B2BA2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DB73FF2-FB48-B24D-533B-414E8DF45EE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77C1422-EE96-EEE0-5CA5-8A60E9375FAC}"/>
              </a:ext>
            </a:extLst>
          </p:cNvPr>
          <p:cNvSpPr>
            <a:spLocks noGrp="1"/>
          </p:cNvSpPr>
          <p:nvPr>
            <p:ph type="sldNum" sz="quarter" idx="5"/>
          </p:nvPr>
        </p:nvSpPr>
        <p:spPr/>
        <p:txBody>
          <a:bodyPr/>
          <a:lstStyle/>
          <a:p>
            <a:fld id="{AA74CDBA-CD6A-4A0A-8B97-F97DD661C291}" type="slidenum">
              <a:rPr lang="en-US" smtClean="0"/>
              <a:t>3</a:t>
            </a:fld>
            <a:endParaRPr lang="en-US"/>
          </a:p>
        </p:txBody>
      </p:sp>
    </p:spTree>
    <p:extLst>
      <p:ext uri="{BB962C8B-B14F-4D97-AF65-F5344CB8AC3E}">
        <p14:creationId xmlns:p14="http://schemas.microsoft.com/office/powerpoint/2010/main" val="400462399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244AED9-7E76-B332-7121-CE3BC19B10A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1E8BBB2-ABAD-F5A0-9570-D423518B977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ED26916-DB24-2D7B-F939-A8D46FC2755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CB5BF0D-1646-AD25-8737-A81B70D7A47A}"/>
              </a:ext>
            </a:extLst>
          </p:cNvPr>
          <p:cNvSpPr>
            <a:spLocks noGrp="1"/>
          </p:cNvSpPr>
          <p:nvPr>
            <p:ph type="sldNum" sz="quarter" idx="5"/>
          </p:nvPr>
        </p:nvSpPr>
        <p:spPr/>
        <p:txBody>
          <a:bodyPr/>
          <a:lstStyle/>
          <a:p>
            <a:fld id="{AA74CDBA-CD6A-4A0A-8B97-F97DD661C291}" type="slidenum">
              <a:rPr lang="en-US" smtClean="0"/>
              <a:t>4</a:t>
            </a:fld>
            <a:endParaRPr lang="en-US"/>
          </a:p>
        </p:txBody>
      </p:sp>
    </p:spTree>
    <p:extLst>
      <p:ext uri="{BB962C8B-B14F-4D97-AF65-F5344CB8AC3E}">
        <p14:creationId xmlns:p14="http://schemas.microsoft.com/office/powerpoint/2010/main" val="146197933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8C42067-C9BC-A9E1-F865-4936B70614C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DFAF6EC-99FD-203E-3693-52BBECE1336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BEDFD73-2082-B524-FD93-B8D4CC96D301}"/>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9D96ACFF-7021-B764-36B0-66A07AC743B3}"/>
              </a:ext>
            </a:extLst>
          </p:cNvPr>
          <p:cNvSpPr>
            <a:spLocks noGrp="1"/>
          </p:cNvSpPr>
          <p:nvPr>
            <p:ph type="sldNum" sz="quarter" idx="5"/>
          </p:nvPr>
        </p:nvSpPr>
        <p:spPr/>
        <p:txBody>
          <a:bodyPr/>
          <a:lstStyle/>
          <a:p>
            <a:fld id="{AA74CDBA-CD6A-4A0A-8B97-F97DD661C291}" type="slidenum">
              <a:rPr lang="en-US" smtClean="0"/>
              <a:t>5</a:t>
            </a:fld>
            <a:endParaRPr lang="en-US"/>
          </a:p>
        </p:txBody>
      </p:sp>
    </p:spTree>
    <p:extLst>
      <p:ext uri="{BB962C8B-B14F-4D97-AF65-F5344CB8AC3E}">
        <p14:creationId xmlns:p14="http://schemas.microsoft.com/office/powerpoint/2010/main" val="110903205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9063E7EB-62E5-4854-A58A-BCE516D80C67}" type="datetimeFigureOut">
              <a:rPr lang="en-US" smtClean="0"/>
              <a:t>1/28/2026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1BCDF4C-EFB4-45D2-9370-B6E859D55DCA}" type="slidenum">
              <a:rPr lang="en-US" smtClean="0"/>
              <a:t>‹#›</a:t>
            </a:fld>
            <a:endParaRPr 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50878646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063E7EB-62E5-4854-A58A-BCE516D80C67}" type="datetimeFigureOut">
              <a:rPr lang="en-US" smtClean="0"/>
              <a:t>1/28/2026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1BCDF4C-EFB4-45D2-9370-B6E859D55DCA}" type="slidenum">
              <a:rPr lang="en-US" smtClean="0"/>
              <a:t>‹#›</a:t>
            </a:fld>
            <a:endParaRPr lang="en-US"/>
          </a:p>
        </p:txBody>
      </p:sp>
    </p:spTree>
    <p:extLst>
      <p:ext uri="{BB962C8B-B14F-4D97-AF65-F5344CB8AC3E}">
        <p14:creationId xmlns:p14="http://schemas.microsoft.com/office/powerpoint/2010/main" val="20716644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4778"/>
            <a:ext cx="2628900" cy="5757421"/>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414778"/>
            <a:ext cx="7734300" cy="5757422"/>
          </a:xfrm>
        </p:spPr>
        <p:txBody>
          <a:bodyPr vert="eaVert" lIns="45720" tIns="0" rIns="45720" bIns="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063E7EB-62E5-4854-A58A-BCE516D80C67}" type="datetimeFigureOut">
              <a:rPr lang="en-US" smtClean="0"/>
              <a:t>1/28/2026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1BCDF4C-EFB4-45D2-9370-B6E859D55DCA}" type="slidenum">
              <a:rPr lang="en-US" smtClean="0"/>
              <a:t>‹#›</a:t>
            </a:fld>
            <a:endParaRPr lang="en-US"/>
          </a:p>
        </p:txBody>
      </p:sp>
    </p:spTree>
    <p:extLst>
      <p:ext uri="{BB962C8B-B14F-4D97-AF65-F5344CB8AC3E}">
        <p14:creationId xmlns:p14="http://schemas.microsoft.com/office/powerpoint/2010/main" val="394670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063E7EB-62E5-4854-A58A-BCE516D80C67}" type="datetimeFigureOut">
              <a:rPr lang="en-US" smtClean="0"/>
              <a:t>1/28/2026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1BCDF4C-EFB4-45D2-9370-B6E859D55DCA}" type="slidenum">
              <a:rPr lang="en-US" smtClean="0"/>
              <a:t>‹#›</a:t>
            </a:fld>
            <a:endParaRPr lang="en-US"/>
          </a:p>
        </p:txBody>
      </p:sp>
    </p:spTree>
    <p:extLst>
      <p:ext uri="{BB962C8B-B14F-4D97-AF65-F5344CB8AC3E}">
        <p14:creationId xmlns:p14="http://schemas.microsoft.com/office/powerpoint/2010/main" val="147447702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9063E7EB-62E5-4854-A58A-BCE516D80C67}" type="datetimeFigureOut">
              <a:rPr lang="en-US" smtClean="0"/>
              <a:t>1/28/2026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1BCDF4C-EFB4-45D2-9370-B6E859D55DCA}" type="slidenum">
              <a:rPr lang="en-US" smtClean="0"/>
              <a:t>‹#›</a:t>
            </a:fld>
            <a:endParaRPr 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242937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097279" y="1845734"/>
            <a:ext cx="4937760" cy="402336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9063E7EB-62E5-4854-A58A-BCE516D80C67}" type="datetimeFigureOut">
              <a:rPr lang="en-US" smtClean="0"/>
              <a:t>1/28/2026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1BCDF4C-EFB4-45D2-9370-B6E859D55DCA}" type="slidenum">
              <a:rPr lang="en-US" smtClean="0"/>
              <a:t>‹#›</a:t>
            </a:fld>
            <a:endParaRPr lang="en-US"/>
          </a:p>
        </p:txBody>
      </p:sp>
    </p:spTree>
    <p:extLst>
      <p:ext uri="{BB962C8B-B14F-4D97-AF65-F5344CB8AC3E}">
        <p14:creationId xmlns:p14="http://schemas.microsoft.com/office/powerpoint/2010/main" val="26985506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097280" y="2582334"/>
            <a:ext cx="4937760" cy="33782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217920" y="2582334"/>
            <a:ext cx="4937760" cy="33782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9063E7EB-62E5-4854-A58A-BCE516D80C67}" type="datetimeFigureOut">
              <a:rPr lang="en-US" smtClean="0"/>
              <a:t>1/28/2026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1BCDF4C-EFB4-45D2-9370-B6E859D55DCA}" type="slidenum">
              <a:rPr lang="en-US" smtClean="0"/>
              <a:t>‹#›</a:t>
            </a:fld>
            <a:endParaRPr lang="en-US"/>
          </a:p>
        </p:txBody>
      </p:sp>
    </p:spTree>
    <p:extLst>
      <p:ext uri="{BB962C8B-B14F-4D97-AF65-F5344CB8AC3E}">
        <p14:creationId xmlns:p14="http://schemas.microsoft.com/office/powerpoint/2010/main" val="38974633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9063E7EB-62E5-4854-A58A-BCE516D80C67}" type="datetimeFigureOut">
              <a:rPr lang="en-US" smtClean="0"/>
              <a:t>1/28/2026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1BCDF4C-EFB4-45D2-9370-B6E859D55DCA}" type="slidenum">
              <a:rPr lang="en-US" smtClean="0"/>
              <a:t>‹#›</a:t>
            </a:fld>
            <a:endParaRPr lang="en-US"/>
          </a:p>
        </p:txBody>
      </p:sp>
    </p:spTree>
    <p:extLst>
      <p:ext uri="{BB962C8B-B14F-4D97-AF65-F5344CB8AC3E}">
        <p14:creationId xmlns:p14="http://schemas.microsoft.com/office/powerpoint/2010/main" val="30008680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9063E7EB-62E5-4854-A58A-BCE516D80C67}" type="datetimeFigureOut">
              <a:rPr lang="en-US" smtClean="0"/>
              <a:t>1/28/2026</a:t>
            </a:fld>
            <a:endParaRPr lang="en-US"/>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US"/>
          </a:p>
        </p:txBody>
      </p:sp>
      <p:sp>
        <p:nvSpPr>
          <p:cNvPr id="9" name="Slide Number Placeholder 8"/>
          <p:cNvSpPr>
            <a:spLocks noGrp="1"/>
          </p:cNvSpPr>
          <p:nvPr>
            <p:ph type="sldNum" sz="quarter" idx="12"/>
          </p:nvPr>
        </p:nvSpPr>
        <p:spPr/>
        <p:txBody>
          <a:bodyPr/>
          <a:lstStyle/>
          <a:p>
            <a:fld id="{A1BCDF4C-EFB4-45D2-9370-B6E859D55DCA}" type="slidenum">
              <a:rPr lang="en-US" smtClean="0"/>
              <a:t>‹#›</a:t>
            </a:fld>
            <a:endParaRPr lang="en-US"/>
          </a:p>
        </p:txBody>
      </p:sp>
    </p:spTree>
    <p:extLst>
      <p:ext uri="{BB962C8B-B14F-4D97-AF65-F5344CB8AC3E}">
        <p14:creationId xmlns:p14="http://schemas.microsoft.com/office/powerpoint/2010/main" val="71805583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9063E7EB-62E5-4854-A58A-BCE516D80C67}" type="datetimeFigureOut">
              <a:rPr lang="en-US" smtClean="0"/>
              <a:t>1/28/2026</a:t>
            </a:fld>
            <a:endParaRPr lang="en-US"/>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en-US"/>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A1BCDF4C-EFB4-45D2-9370-B6E859D55DCA}" type="slidenum">
              <a:rPr lang="en-US" smtClean="0"/>
              <a:t>‹#›</a:t>
            </a:fld>
            <a:endParaRPr lang="en-US"/>
          </a:p>
        </p:txBody>
      </p:sp>
    </p:spTree>
    <p:extLst>
      <p:ext uri="{BB962C8B-B14F-4D97-AF65-F5344CB8AC3E}">
        <p14:creationId xmlns:p14="http://schemas.microsoft.com/office/powerpoint/2010/main" val="397204414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264" cy="822960"/>
          </a:xfrm>
        </p:spPr>
        <p:txBody>
          <a:bodyPr lIns="91440" tIns="0" rIns="91440" bIns="0" anchor="b">
            <a:noAutofit/>
          </a:bodyPr>
          <a:lstStyle>
            <a:lvl1pPr>
              <a:defRPr sz="3600" b="0">
                <a:solidFill>
                  <a:srgbClr val="FFFFFF"/>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15" y="0"/>
            <a:ext cx="12191985"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097280" y="5907023"/>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9063E7EB-62E5-4854-A58A-BCE516D80C67}" type="datetimeFigureOut">
              <a:rPr lang="en-US" smtClean="0"/>
              <a:t>1/28/2026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1BCDF4C-EFB4-45D2-9370-B6E859D55DCA}" type="slidenum">
              <a:rPr lang="en-US" smtClean="0"/>
              <a:t>‹#›</a:t>
            </a:fld>
            <a:endParaRPr lang="en-US"/>
          </a:p>
        </p:txBody>
      </p:sp>
    </p:spTree>
    <p:extLst>
      <p:ext uri="{BB962C8B-B14F-4D97-AF65-F5344CB8AC3E}">
        <p14:creationId xmlns:p14="http://schemas.microsoft.com/office/powerpoint/2010/main" val="42572767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6"/>
            <a:ext cx="12192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9063E7EB-62E5-4854-A58A-BCE516D80C67}" type="datetimeFigureOut">
              <a:rPr lang="en-US" smtClean="0"/>
              <a:t>1/28/2026</a:t>
            </a:fld>
            <a:endParaRPr lang="en-US"/>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n-US"/>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A1BCDF4C-EFB4-45D2-9370-B6E859D55DCA}" type="slidenum">
              <a:rPr lang="en-US" smtClean="0"/>
              <a:t>‹#›</a:t>
            </a:fld>
            <a:endParaRPr lang="en-US"/>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752599524"/>
      </p:ext>
    </p:extLst>
  </p:cSld>
  <p:clrMap bg1="lt1" tx1="dk1" bg2="lt2" tx2="dk2" accent1="accent1" accent2="accent2" accent3="accent3" accent4="accent4" accent5="accent5" accent6="accent6" hlink="hlink" folHlink="folHlink"/>
  <p:sldLayoutIdLst>
    <p:sldLayoutId id="2147483731" r:id="rId1"/>
    <p:sldLayoutId id="2147483732" r:id="rId2"/>
    <p:sldLayoutId id="2147483733" r:id="rId3"/>
    <p:sldLayoutId id="2147483734" r:id="rId4"/>
    <p:sldLayoutId id="2147483735" r:id="rId5"/>
    <p:sldLayoutId id="2147483736" r:id="rId6"/>
    <p:sldLayoutId id="2147483737" r:id="rId7"/>
    <p:sldLayoutId id="2147483738" r:id="rId8"/>
    <p:sldLayoutId id="2147483739" r:id="rId9"/>
    <p:sldLayoutId id="2147483740" r:id="rId10"/>
    <p:sldLayoutId id="2147483741"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780425-BFA3-4F76-A3D7-DC99BE53D0EC}"/>
              </a:ext>
            </a:extLst>
          </p:cNvPr>
          <p:cNvSpPr>
            <a:spLocks noGrp="1"/>
          </p:cNvSpPr>
          <p:nvPr>
            <p:ph type="ctrTitle"/>
          </p:nvPr>
        </p:nvSpPr>
        <p:spPr>
          <a:xfrm>
            <a:off x="1097280" y="758952"/>
            <a:ext cx="10058400" cy="3232280"/>
          </a:xfrm>
        </p:spPr>
        <p:txBody>
          <a:bodyPr>
            <a:normAutofit fontScale="90000"/>
          </a:bodyPr>
          <a:lstStyle/>
          <a:p>
            <a:r>
              <a:rPr lang="en-US" dirty="0"/>
              <a:t>Congestion Management Working Group -</a:t>
            </a:r>
            <a:br>
              <a:rPr lang="en-US" sz="7200" dirty="0"/>
            </a:br>
            <a:r>
              <a:rPr lang="en-US" sz="6700" dirty="0"/>
              <a:t>1/20/2025 Meeting Update</a:t>
            </a:r>
          </a:p>
        </p:txBody>
      </p:sp>
      <p:sp>
        <p:nvSpPr>
          <p:cNvPr id="3" name="Subtitle 2">
            <a:extLst>
              <a:ext uri="{FF2B5EF4-FFF2-40B4-BE49-F238E27FC236}">
                <a16:creationId xmlns:a16="http://schemas.microsoft.com/office/drawing/2014/main" id="{A4E42BE5-C11C-48C6-B3FE-69A55D3E592E}"/>
              </a:ext>
            </a:extLst>
          </p:cNvPr>
          <p:cNvSpPr>
            <a:spLocks noGrp="1"/>
          </p:cNvSpPr>
          <p:nvPr>
            <p:ph type="subTitle" idx="1"/>
          </p:nvPr>
        </p:nvSpPr>
        <p:spPr/>
        <p:txBody>
          <a:bodyPr>
            <a:normAutofit fontScale="85000" lnSpcReduction="20000"/>
          </a:bodyPr>
          <a:lstStyle/>
          <a:p>
            <a:r>
              <a:rPr lang="en-US" dirty="0"/>
              <a:t>February 4, 2026</a:t>
            </a:r>
          </a:p>
          <a:p>
            <a:endParaRPr lang="en-US" dirty="0"/>
          </a:p>
          <a:p>
            <a:r>
              <a:rPr lang="en-US" dirty="0" err="1"/>
              <a:t>chENYAN</a:t>
            </a:r>
            <a:r>
              <a:rPr lang="en-US" dirty="0"/>
              <a:t> </a:t>
            </a:r>
            <a:r>
              <a:rPr lang="en-US" dirty="0" err="1"/>
              <a:t>guO,</a:t>
            </a:r>
            <a:r>
              <a:rPr lang="en-US" dirty="0"/>
              <a:t> chair</a:t>
            </a:r>
          </a:p>
        </p:txBody>
      </p:sp>
    </p:spTree>
    <p:extLst>
      <p:ext uri="{BB962C8B-B14F-4D97-AF65-F5344CB8AC3E}">
        <p14:creationId xmlns:p14="http://schemas.microsoft.com/office/powerpoint/2010/main" val="1614413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49CD09-6333-0053-523C-A8DAF6DA5F08}"/>
              </a:ext>
            </a:extLst>
          </p:cNvPr>
          <p:cNvSpPr>
            <a:spLocks noGrp="1"/>
          </p:cNvSpPr>
          <p:nvPr>
            <p:ph type="title"/>
          </p:nvPr>
        </p:nvSpPr>
        <p:spPr>
          <a:xfrm>
            <a:off x="1066800" y="552933"/>
            <a:ext cx="10058400" cy="1000659"/>
          </a:xfrm>
        </p:spPr>
        <p:txBody>
          <a:bodyPr>
            <a:noAutofit/>
          </a:bodyPr>
          <a:lstStyle/>
          <a:p>
            <a:r>
              <a:rPr lang="en-US" sz="4400" b="1" dirty="0"/>
              <a:t>CRR Long Term Auction Solution Time and Transaction Limits</a:t>
            </a:r>
          </a:p>
        </p:txBody>
      </p:sp>
      <p:sp>
        <p:nvSpPr>
          <p:cNvPr id="3" name="Content Placeholder 2">
            <a:extLst>
              <a:ext uri="{FF2B5EF4-FFF2-40B4-BE49-F238E27FC236}">
                <a16:creationId xmlns:a16="http://schemas.microsoft.com/office/drawing/2014/main" id="{8A7312A9-53C1-D5A9-F554-1DB3ACAC44B7}"/>
              </a:ext>
            </a:extLst>
          </p:cNvPr>
          <p:cNvSpPr>
            <a:spLocks noGrp="1"/>
          </p:cNvSpPr>
          <p:nvPr>
            <p:ph idx="1"/>
          </p:nvPr>
        </p:nvSpPr>
        <p:spPr>
          <a:xfrm>
            <a:off x="990747" y="1757778"/>
            <a:ext cx="10058400" cy="4895706"/>
          </a:xfrm>
        </p:spPr>
        <p:txBody>
          <a:bodyPr>
            <a:normAutofit/>
          </a:bodyPr>
          <a:lstStyle/>
          <a:p>
            <a:pPr marL="234950" indent="-234950">
              <a:buFont typeface="Courier New" panose="02070309020205020404" pitchFamily="49" charset="0"/>
              <a:buChar char="o"/>
            </a:pPr>
            <a:r>
              <a:rPr lang="en-US" sz="2200" dirty="0"/>
              <a:t>ERCOT staff presented an update on the CRR system performance</a:t>
            </a:r>
          </a:p>
          <a:p>
            <a:pPr lvl="3">
              <a:buFont typeface="Arial" panose="020B0604020202020204" pitchFamily="34" charset="0"/>
              <a:buChar char="•"/>
            </a:pPr>
            <a:r>
              <a:rPr lang="en-US" sz="1600" dirty="0"/>
              <a:t>The most recent sequence 3 auction took 135 hours for the peak weekday TOU, which is over targeted 100 hours</a:t>
            </a:r>
          </a:p>
          <a:p>
            <a:pPr lvl="3">
              <a:buFont typeface="Arial" panose="020B0604020202020204" pitchFamily="34" charset="0"/>
              <a:buChar char="•"/>
            </a:pPr>
            <a:r>
              <a:rPr lang="en-US" sz="1600" dirty="0"/>
              <a:t>ERCOT is not proposing any updates to the CRR transaction limits</a:t>
            </a:r>
          </a:p>
          <a:p>
            <a:pPr marL="91440" lvl="3" indent="-91440">
              <a:spcBef>
                <a:spcPts val="1200"/>
              </a:spcBef>
              <a:spcAft>
                <a:spcPts val="200"/>
              </a:spcAft>
              <a:buSzPct val="100000"/>
              <a:buFont typeface="Courier New" panose="02070309020205020404" pitchFamily="49" charset="0"/>
              <a:buChar char="o"/>
            </a:pPr>
            <a:r>
              <a:rPr lang="en-US" sz="2200" dirty="0"/>
              <a:t> ERCOT shared a draft CRR Calendar for feedback</a:t>
            </a:r>
          </a:p>
          <a:p>
            <a:pPr lvl="3">
              <a:buSzPct val="100000"/>
              <a:buFont typeface="Arial" panose="020B0604020202020204" pitchFamily="34" charset="0"/>
              <a:buChar char="•"/>
            </a:pPr>
            <a:r>
              <a:rPr lang="en-US" sz="1600" dirty="0"/>
              <a:t>ERCOT will seek final approval of the CRR calendar from WMS on Feb.4, 2026 </a:t>
            </a:r>
          </a:p>
          <a:p>
            <a:pPr marL="91440" lvl="3" indent="-91440">
              <a:spcBef>
                <a:spcPts val="1200"/>
              </a:spcBef>
              <a:spcAft>
                <a:spcPts val="200"/>
              </a:spcAft>
              <a:buSzPct val="100000"/>
              <a:buFont typeface="Courier New" panose="02070309020205020404" pitchFamily="49" charset="0"/>
              <a:buChar char="o"/>
            </a:pPr>
            <a:r>
              <a:rPr lang="en-US" sz="2200" dirty="0"/>
              <a:t> ERCOT is working on a new NPRR to address Budge Constraint Change</a:t>
            </a:r>
            <a:endParaRPr lang="en-US" sz="1600" dirty="0"/>
          </a:p>
          <a:p>
            <a:pPr lvl="3">
              <a:buSzPct val="100000"/>
              <a:buFont typeface="Arial" panose="020B0604020202020204" pitchFamily="34" charset="0"/>
              <a:buChar char="•"/>
            </a:pPr>
            <a:r>
              <a:rPr lang="en-US" sz="1600" dirty="0"/>
              <a:t>ERCOT is targeting to bring some draft language to CMWG early in 2026 </a:t>
            </a:r>
          </a:p>
          <a:p>
            <a:pPr lvl="3">
              <a:buSzPct val="100000"/>
              <a:buFont typeface="Arial" panose="020B0604020202020204" pitchFamily="34" charset="0"/>
              <a:buChar char="•"/>
            </a:pPr>
            <a:r>
              <a:rPr lang="en-US" sz="1600" dirty="0"/>
              <a:t>Change the collateral check to occur before bid submission instead of including the collateral constraint in the optimization</a:t>
            </a:r>
          </a:p>
          <a:p>
            <a:pPr lvl="3">
              <a:buSzPct val="100000"/>
              <a:buFont typeface="Arial" panose="020B0604020202020204" pitchFamily="34" charset="0"/>
              <a:buChar char="•"/>
            </a:pPr>
            <a:r>
              <a:rPr lang="en-US" sz="1600" dirty="0"/>
              <a:t>It is expected significantly improve CRR auction solution times and would also open door to moving the CRR bidding process to bid curves instead of separate price-quantity pairs in the future</a:t>
            </a:r>
          </a:p>
          <a:p>
            <a:pPr marL="91440" lvl="3" indent="-91440">
              <a:spcBef>
                <a:spcPts val="1200"/>
              </a:spcBef>
              <a:spcAft>
                <a:spcPts val="200"/>
              </a:spcAft>
              <a:buSzPct val="100000"/>
              <a:buFont typeface="Courier New" panose="02070309020205020404" pitchFamily="49" charset="0"/>
              <a:buChar char="o"/>
            </a:pPr>
            <a:endParaRPr lang="en-US" sz="2200" dirty="0"/>
          </a:p>
        </p:txBody>
      </p:sp>
    </p:spTree>
    <p:extLst>
      <p:ext uri="{BB962C8B-B14F-4D97-AF65-F5344CB8AC3E}">
        <p14:creationId xmlns:p14="http://schemas.microsoft.com/office/powerpoint/2010/main" val="252530782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058DC54-C479-72D2-0E7E-AE72DFDEB55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82144E9-FA45-4320-2F02-4116BE6BFF02}"/>
              </a:ext>
            </a:extLst>
          </p:cNvPr>
          <p:cNvSpPr>
            <a:spLocks noGrp="1"/>
          </p:cNvSpPr>
          <p:nvPr>
            <p:ph type="title"/>
          </p:nvPr>
        </p:nvSpPr>
        <p:spPr>
          <a:xfrm>
            <a:off x="1097280" y="286604"/>
            <a:ext cx="10058400" cy="974026"/>
          </a:xfrm>
        </p:spPr>
        <p:txBody>
          <a:bodyPr>
            <a:normAutofit fontScale="90000"/>
          </a:bodyPr>
          <a:lstStyle/>
          <a:p>
            <a:r>
              <a:rPr lang="en-US" sz="4400" b="1" dirty="0"/>
              <a:t>NPRR 1301: Align Protocols to Constraint Activation Procedure</a:t>
            </a:r>
          </a:p>
        </p:txBody>
      </p:sp>
      <p:sp>
        <p:nvSpPr>
          <p:cNvPr id="3" name="Content Placeholder 2">
            <a:extLst>
              <a:ext uri="{FF2B5EF4-FFF2-40B4-BE49-F238E27FC236}">
                <a16:creationId xmlns:a16="http://schemas.microsoft.com/office/drawing/2014/main" id="{92DC5B7E-4870-7D80-54AB-27698B37A78A}"/>
              </a:ext>
            </a:extLst>
          </p:cNvPr>
          <p:cNvSpPr>
            <a:spLocks noGrp="1"/>
          </p:cNvSpPr>
          <p:nvPr>
            <p:ph idx="1"/>
          </p:nvPr>
        </p:nvSpPr>
        <p:spPr>
          <a:xfrm>
            <a:off x="1097280" y="1712568"/>
            <a:ext cx="10058400" cy="4470400"/>
          </a:xfrm>
        </p:spPr>
        <p:txBody>
          <a:bodyPr>
            <a:normAutofit lnSpcReduction="10000"/>
          </a:bodyPr>
          <a:lstStyle/>
          <a:p>
            <a:pPr marL="234950" indent="-234950">
              <a:buFont typeface="Courier New" panose="02070309020205020404" pitchFamily="49" charset="0"/>
              <a:buChar char="o"/>
            </a:pPr>
            <a:r>
              <a:rPr lang="en-US" sz="2200" dirty="0"/>
              <a:t>This NPRR addresses the situation in which multiple contingencies are causing the same element in the system to be overloaded</a:t>
            </a:r>
          </a:p>
          <a:p>
            <a:pPr lvl="2">
              <a:buFont typeface="Arial" panose="020B0604020202020204" pitchFamily="34" charset="0"/>
              <a:buChar char="•"/>
            </a:pPr>
            <a:r>
              <a:rPr lang="en-US" sz="1800" dirty="0"/>
              <a:t>In that situation, the Shadow Price impact on Locational Marginal Prices (LMPs) is counted multiple times, resulting in potentially very high LMPs that cannot be resolved with additional generation dispatch</a:t>
            </a:r>
          </a:p>
          <a:p>
            <a:pPr lvl="2">
              <a:buFont typeface="Arial" panose="020B0604020202020204" pitchFamily="34" charset="0"/>
              <a:buChar char="•"/>
            </a:pPr>
            <a:r>
              <a:rPr lang="en-US" sz="1800" dirty="0"/>
              <a:t>The protocol language change directs that only the most limiting constraint/contingency pair to be activated</a:t>
            </a:r>
          </a:p>
          <a:p>
            <a:pPr marL="234950" indent="-234950">
              <a:buFont typeface="Courier New" panose="02070309020205020404" pitchFamily="49" charset="0"/>
              <a:buChar char="o"/>
            </a:pPr>
            <a:r>
              <a:rPr lang="en-US" sz="2200" dirty="0"/>
              <a:t>LCRA had offline discussion with ERCOT and felt comfortable with the NPRR language as it stands. LCRA mentioned ERCOT agreed with threshold of 5% but will require some updates to the tool</a:t>
            </a:r>
          </a:p>
          <a:p>
            <a:pPr marL="234950" indent="-234950">
              <a:buFont typeface="Courier New" panose="02070309020205020404" pitchFamily="49" charset="0"/>
              <a:buChar char="o"/>
            </a:pPr>
            <a:r>
              <a:rPr lang="en-US" sz="2200" dirty="0"/>
              <a:t>ERCOT elaborated one remaining concern on the protocol language should state the most limiting constraint “ should be activated” versus “ will be </a:t>
            </a:r>
            <a:r>
              <a:rPr lang="en-US" sz="2200"/>
              <a:t>activated”</a:t>
            </a:r>
            <a:endParaRPr lang="en-US" sz="2200" dirty="0"/>
          </a:p>
          <a:p>
            <a:pPr lvl="2">
              <a:buFont typeface="Arial" panose="020B0604020202020204" pitchFamily="34" charset="0"/>
              <a:buChar char="•"/>
            </a:pPr>
            <a:r>
              <a:rPr lang="en-US" sz="1800" dirty="0"/>
              <a:t>ERCOT and LCRA will continue discussions on find middle ground between “ will” and “may” that includes a strong incentive to follow the rule but preserves flexibility for the operators</a:t>
            </a:r>
          </a:p>
          <a:p>
            <a:pPr lvl="2">
              <a:buFont typeface="Arial" panose="020B0604020202020204" pitchFamily="34" charset="0"/>
              <a:buChar char="•"/>
            </a:pPr>
            <a:r>
              <a:rPr lang="en-US" sz="1800" dirty="0"/>
              <a:t>NPRR 1301 will remain at CMWG for further discussions</a:t>
            </a:r>
          </a:p>
          <a:p>
            <a:pPr lvl="1">
              <a:buFont typeface="Courier New" panose="02070309020205020404" pitchFamily="49" charset="0"/>
              <a:buChar char="o"/>
            </a:pPr>
            <a:endParaRPr lang="en-US" sz="2200" dirty="0"/>
          </a:p>
          <a:p>
            <a:pPr marL="566928" lvl="3" indent="0">
              <a:buNone/>
            </a:pPr>
            <a:endParaRPr lang="en-US" sz="1600" dirty="0"/>
          </a:p>
        </p:txBody>
      </p:sp>
    </p:spTree>
    <p:extLst>
      <p:ext uri="{BB962C8B-B14F-4D97-AF65-F5344CB8AC3E}">
        <p14:creationId xmlns:p14="http://schemas.microsoft.com/office/powerpoint/2010/main" val="94071232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FA927A0-2643-7238-7A9E-71D4B079CE1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FDB358C-B5AD-9B98-8E15-00401529FE5E}"/>
              </a:ext>
            </a:extLst>
          </p:cNvPr>
          <p:cNvSpPr>
            <a:spLocks noGrp="1"/>
          </p:cNvSpPr>
          <p:nvPr>
            <p:ph type="title"/>
          </p:nvPr>
        </p:nvSpPr>
        <p:spPr>
          <a:xfrm>
            <a:off x="1097280" y="286604"/>
            <a:ext cx="10058400" cy="974026"/>
          </a:xfrm>
        </p:spPr>
        <p:txBody>
          <a:bodyPr>
            <a:normAutofit/>
          </a:bodyPr>
          <a:lstStyle/>
          <a:p>
            <a:r>
              <a:rPr lang="en-US" sz="4400" b="1" dirty="0"/>
              <a:t>Reliability Unit Commitment (RUC )Analysis</a:t>
            </a:r>
          </a:p>
        </p:txBody>
      </p:sp>
      <p:sp>
        <p:nvSpPr>
          <p:cNvPr id="3" name="Content Placeholder 2">
            <a:extLst>
              <a:ext uri="{FF2B5EF4-FFF2-40B4-BE49-F238E27FC236}">
                <a16:creationId xmlns:a16="http://schemas.microsoft.com/office/drawing/2014/main" id="{09380C69-6A49-2F30-064E-033FE0EA1AF2}"/>
              </a:ext>
            </a:extLst>
          </p:cNvPr>
          <p:cNvSpPr>
            <a:spLocks noGrp="1"/>
          </p:cNvSpPr>
          <p:nvPr>
            <p:ph idx="1"/>
          </p:nvPr>
        </p:nvSpPr>
        <p:spPr>
          <a:xfrm>
            <a:off x="1097280" y="1712568"/>
            <a:ext cx="10058400" cy="4470400"/>
          </a:xfrm>
        </p:spPr>
        <p:txBody>
          <a:bodyPr>
            <a:normAutofit/>
          </a:bodyPr>
          <a:lstStyle/>
          <a:p>
            <a:pPr marL="234950" indent="-234950">
              <a:buFont typeface="Courier New" panose="02070309020205020404" pitchFamily="49" charset="0"/>
              <a:buChar char="o"/>
            </a:pPr>
            <a:r>
              <a:rPr lang="en-US" sz="2200" dirty="0"/>
              <a:t>ERCOT staff presented an analysis of recent trends around RUC instructions</a:t>
            </a:r>
          </a:p>
          <a:p>
            <a:pPr lvl="2">
              <a:buFont typeface="Arial" panose="020B0604020202020204" pitchFamily="34" charset="0"/>
              <a:buChar char="•"/>
            </a:pPr>
            <a:r>
              <a:rPr lang="en-US" sz="1800" dirty="0"/>
              <a:t>ERCOT found several factors influence RUC recommendations, but no single category dominated</a:t>
            </a:r>
          </a:p>
          <a:p>
            <a:pPr lvl="2">
              <a:buFont typeface="Arial" panose="020B0604020202020204" pitchFamily="34" charset="0"/>
              <a:buChar char="•"/>
            </a:pPr>
            <a:r>
              <a:rPr lang="en-US" sz="1800" dirty="0"/>
              <a:t>RUC commitments have decreased due to successful launch of Real-Time Co-optimization (RTC) on December 5, 2025, however, errors in COPs, CRRs and load forecasting still contribute to RUC recommendations</a:t>
            </a:r>
          </a:p>
          <a:p>
            <a:pPr lvl="2">
              <a:buFont typeface="Arial" panose="020B0604020202020204" pitchFamily="34" charset="0"/>
              <a:buChar char="•"/>
            </a:pPr>
            <a:r>
              <a:rPr lang="en-US" sz="1800" dirty="0"/>
              <a:t>ERCOT believes treating short start resources as online would not substantially change RUC outcomes</a:t>
            </a:r>
          </a:p>
          <a:p>
            <a:pPr lvl="2">
              <a:buFont typeface="Arial" panose="020B0604020202020204" pitchFamily="34" charset="0"/>
              <a:buChar char="•"/>
            </a:pPr>
            <a:r>
              <a:rPr lang="en-US" sz="1800" dirty="0"/>
              <a:t>ERCOT will </a:t>
            </a:r>
            <a:r>
              <a:rPr lang="en-US" sz="1600" dirty="0"/>
              <a:t>continue to observe the RUC engine outputs and enhance information that can be presented to the operators</a:t>
            </a:r>
          </a:p>
          <a:p>
            <a:pPr marL="234950" indent="-234950">
              <a:buFont typeface="Courier New" panose="02070309020205020404" pitchFamily="49" charset="0"/>
              <a:buChar char="o"/>
            </a:pPr>
            <a:r>
              <a:rPr lang="en-US" sz="2200" dirty="0"/>
              <a:t>Stakeholders suggested ERCOT try to bring more information about startup costs, versus the potential benefits of bringing on resources with RUC</a:t>
            </a:r>
          </a:p>
          <a:p>
            <a:pPr marL="234950" indent="-234950">
              <a:buFont typeface="Courier New" panose="02070309020205020404" pitchFamily="49" charset="0"/>
              <a:buChar char="o"/>
            </a:pPr>
            <a:r>
              <a:rPr lang="en-US" sz="2200" dirty="0"/>
              <a:t>There is a standing item at WMS to review RUC commitments, ERCOT will continue to monitor the new RUC environment and provide updates back to future CMWG meetings </a:t>
            </a:r>
          </a:p>
          <a:p>
            <a:pPr>
              <a:buFont typeface="Courier New" panose="02070309020205020404" pitchFamily="49" charset="0"/>
              <a:buChar char="o"/>
            </a:pPr>
            <a:endParaRPr lang="en-US" sz="2400" dirty="0"/>
          </a:p>
          <a:p>
            <a:pPr lvl="1">
              <a:buFont typeface="Courier New" panose="02070309020205020404" pitchFamily="49" charset="0"/>
              <a:buChar char="o"/>
            </a:pPr>
            <a:endParaRPr lang="en-US" sz="2200" dirty="0"/>
          </a:p>
          <a:p>
            <a:pPr marL="566928" lvl="3" indent="0">
              <a:buNone/>
            </a:pPr>
            <a:endParaRPr lang="en-US" sz="1600" dirty="0"/>
          </a:p>
        </p:txBody>
      </p:sp>
    </p:spTree>
    <p:extLst>
      <p:ext uri="{BB962C8B-B14F-4D97-AF65-F5344CB8AC3E}">
        <p14:creationId xmlns:p14="http://schemas.microsoft.com/office/powerpoint/2010/main" val="130697699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573407D-AC65-6270-D58D-90B35E5D8CD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7D13F3E-943B-4193-BF0B-9ADD6FBD60F3}"/>
              </a:ext>
            </a:extLst>
          </p:cNvPr>
          <p:cNvSpPr>
            <a:spLocks noGrp="1"/>
          </p:cNvSpPr>
          <p:nvPr>
            <p:ph type="title"/>
          </p:nvPr>
        </p:nvSpPr>
        <p:spPr>
          <a:xfrm>
            <a:off x="1097280" y="286604"/>
            <a:ext cx="10058400" cy="974026"/>
          </a:xfrm>
        </p:spPr>
        <p:txBody>
          <a:bodyPr>
            <a:normAutofit/>
          </a:bodyPr>
          <a:lstStyle/>
          <a:p>
            <a:r>
              <a:rPr lang="en-US" sz="4400" b="1" dirty="0"/>
              <a:t>Other business</a:t>
            </a:r>
          </a:p>
        </p:txBody>
      </p:sp>
      <p:sp>
        <p:nvSpPr>
          <p:cNvPr id="3" name="Content Placeholder 2">
            <a:extLst>
              <a:ext uri="{FF2B5EF4-FFF2-40B4-BE49-F238E27FC236}">
                <a16:creationId xmlns:a16="http://schemas.microsoft.com/office/drawing/2014/main" id="{2849B7B3-2661-91C7-714F-7CF3DB66DD27}"/>
              </a:ext>
            </a:extLst>
          </p:cNvPr>
          <p:cNvSpPr>
            <a:spLocks noGrp="1"/>
          </p:cNvSpPr>
          <p:nvPr>
            <p:ph idx="1"/>
          </p:nvPr>
        </p:nvSpPr>
        <p:spPr>
          <a:xfrm>
            <a:off x="1097280" y="1712568"/>
            <a:ext cx="10058400" cy="4470400"/>
          </a:xfrm>
        </p:spPr>
        <p:txBody>
          <a:bodyPr>
            <a:normAutofit/>
          </a:bodyPr>
          <a:lstStyle/>
          <a:p>
            <a:pPr marL="234950" indent="-234950">
              <a:buFont typeface="Courier New" panose="02070309020205020404" pitchFamily="49" charset="0"/>
              <a:buChar char="o"/>
            </a:pPr>
            <a:r>
              <a:rPr lang="en-US" sz="2200" dirty="0"/>
              <a:t>NPRR 1292: Granular Product Type for CRR TOU</a:t>
            </a:r>
          </a:p>
          <a:p>
            <a:pPr lvl="2">
              <a:buFont typeface="Arial" panose="020B0604020202020204" pitchFamily="34" charset="0"/>
              <a:buChar char="•"/>
            </a:pPr>
            <a:r>
              <a:rPr lang="en-US" sz="1800" dirty="0"/>
              <a:t>No further pushback on the NPRR 1292 language itself, NPRR 1292 was sent back to WMS</a:t>
            </a:r>
            <a:r>
              <a:rPr lang="en-US" sz="1600" dirty="0"/>
              <a:t>	</a:t>
            </a:r>
          </a:p>
          <a:p>
            <a:pPr marL="234950" indent="-234950">
              <a:buFont typeface="Courier New" panose="02070309020205020404" pitchFamily="49" charset="0"/>
              <a:buChar char="o"/>
            </a:pPr>
            <a:r>
              <a:rPr lang="en-US" sz="2200" dirty="0"/>
              <a:t>ERCOT staff provided a quick verbal update on the upcoming proposal on point to point bid fees to improve system performance and solution times, the proposed language will be presented to the next CMWG meeting</a:t>
            </a:r>
          </a:p>
          <a:p>
            <a:pPr marL="234950" indent="-234950">
              <a:buFont typeface="Courier New" panose="02070309020205020404" pitchFamily="49" charset="0"/>
              <a:buChar char="o"/>
            </a:pPr>
            <a:r>
              <a:rPr lang="en-US" sz="2200" dirty="0"/>
              <a:t>Stakeholders asked ERCOT to provide updates on the hardware improvement and various proposals ( approved and the ones under drafting) related to CRR system performance improvement to future CMWG meeting </a:t>
            </a:r>
            <a:endParaRPr lang="en-US" sz="2400" dirty="0"/>
          </a:p>
          <a:p>
            <a:pPr lvl="1">
              <a:buFont typeface="Courier New" panose="02070309020205020404" pitchFamily="49" charset="0"/>
              <a:buChar char="o"/>
            </a:pPr>
            <a:endParaRPr lang="en-US" sz="2200" dirty="0"/>
          </a:p>
          <a:p>
            <a:pPr marL="566928" lvl="3" indent="0">
              <a:buNone/>
            </a:pPr>
            <a:endParaRPr lang="en-US" sz="1600" dirty="0"/>
          </a:p>
        </p:txBody>
      </p:sp>
    </p:spTree>
    <p:extLst>
      <p:ext uri="{BB962C8B-B14F-4D97-AF65-F5344CB8AC3E}">
        <p14:creationId xmlns:p14="http://schemas.microsoft.com/office/powerpoint/2010/main" val="3858394752"/>
      </p:ext>
    </p:extLst>
  </p:cSld>
  <p:clrMapOvr>
    <a:masterClrMapping/>
  </p:clrMapOvr>
</p:sld>
</file>

<file path=ppt/theme/theme1.xml><?xml version="1.0" encoding="utf-8"?>
<a:theme xmlns:a="http://schemas.openxmlformats.org/drawingml/2006/main" name="Retrospect">
  <a:themeElements>
    <a:clrScheme name="Retrospect">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816BF004497F87479DAD31F00AF725C6" ma:contentTypeVersion="11" ma:contentTypeDescription="Create a new document." ma:contentTypeScope="" ma:versionID="3ab0190e023d7e5aafc33e46ba37906b">
  <xsd:schema xmlns:xsd="http://www.w3.org/2001/XMLSchema" xmlns:xs="http://www.w3.org/2001/XMLSchema" xmlns:p="http://schemas.microsoft.com/office/2006/metadata/properties" xmlns:ns3="4345d1df-5d12-4f7e-b776-008b25f27986" xmlns:ns4="74773060-95be-4758-a20e-6e2cb91bc751" targetNamespace="http://schemas.microsoft.com/office/2006/metadata/properties" ma:root="true" ma:fieldsID="666fe65660b28134fc1fceb1ad30ea0e" ns3:_="" ns4:_="">
    <xsd:import namespace="4345d1df-5d12-4f7e-b776-008b25f27986"/>
    <xsd:import namespace="74773060-95be-4758-a20e-6e2cb91bc751"/>
    <xsd:element name="properties">
      <xsd:complexType>
        <xsd:sequence>
          <xsd:element name="documentManagement">
            <xsd:complexType>
              <xsd:all>
                <xsd:element ref="ns3:MediaServiceMetadata" minOccurs="0"/>
                <xsd:element ref="ns3:MediaServiceFastMetadata" minOccurs="0"/>
                <xsd:element ref="ns3:MediaServiceAutoTags" minOccurs="0"/>
                <xsd:element ref="ns3:MediaServiceOCR" minOccurs="0"/>
                <xsd:element ref="ns4:SharedWithUsers" minOccurs="0"/>
                <xsd:element ref="ns4:SharedWithDetails" minOccurs="0"/>
                <xsd:element ref="ns4:SharingHintHash" minOccurs="0"/>
                <xsd:element ref="ns3:MediaServiceGenerationTime" minOccurs="0"/>
                <xsd:element ref="ns3:MediaServiceEventHashCode" minOccurs="0"/>
                <xsd:element ref="ns3:MediaServiceAutoKeyPoints" minOccurs="0"/>
                <xsd:element ref="ns3: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345d1df-5d12-4f7e-b776-008b25f27986"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AutoKeyPoints" ma:index="17" nillable="true" ma:displayName="MediaServiceAutoKeyPoints" ma:hidden="true" ma:internalName="MediaServiceAutoKeyPoints" ma:readOnly="true">
      <xsd:simpleType>
        <xsd:restriction base="dms:Note"/>
      </xsd:simpleType>
    </xsd:element>
    <xsd:element name="MediaServiceKeyPoints" ma:index="18" nillable="true" ma:displayName="KeyPoints" ma:internalName="MediaServiceKeyPoint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74773060-95be-4758-a20e-6e2cb91bc751"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element name="SharingHintHash" ma:index="14"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C38DB13F-86D2-4716-9AB2-253CE0661DC7}">
  <ds:schemaRefs>
    <ds:schemaRef ds:uri="http://schemas.microsoft.com/sharepoint/v3/contenttype/forms"/>
  </ds:schemaRefs>
</ds:datastoreItem>
</file>

<file path=customXml/itemProps2.xml><?xml version="1.0" encoding="utf-8"?>
<ds:datastoreItem xmlns:ds="http://schemas.openxmlformats.org/officeDocument/2006/customXml" ds:itemID="{C938B4D0-C359-4FA3-8BF1-2E9184C77F70}">
  <ds:schemaRefs>
    <ds:schemaRef ds:uri="http://schemas.microsoft.com/office/2006/metadata/properties"/>
    <ds:schemaRef ds:uri="http://schemas.microsoft.com/office/infopath/2007/PartnerControls"/>
  </ds:schemaRefs>
</ds:datastoreItem>
</file>

<file path=customXml/itemProps3.xml><?xml version="1.0" encoding="utf-8"?>
<ds:datastoreItem xmlns:ds="http://schemas.openxmlformats.org/officeDocument/2006/customXml" ds:itemID="{B4B11B8E-E5F0-4984-885F-01D3E6F11BE2}">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4345d1df-5d12-4f7e-b776-008b25f27986"/>
    <ds:schemaRef ds:uri="74773060-95be-4758-a20e-6e2cb91bc75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Metadata/LabelInfo.xml><?xml version="1.0" encoding="utf-8"?>
<clbl:labelList xmlns:clbl="http://schemas.microsoft.com/office/2020/mipLabelMetadata">
  <clbl:label id="{a1681294-4857-4624-8d04-edaddb44ee26}" enabled="0" method="" siteId="{a1681294-4857-4624-8d04-edaddb44ee26}" removed="1"/>
  <clbl:label id="{de49536e-9021-4e8b-a813-eda5cb0caf1c}" enabled="1" method="Privileged" siteId="{db1e96a8-a3da-442a-930b-235cac24cd5c}" removed="0"/>
</clbl:labelList>
</file>

<file path=docProps/app.xml><?xml version="1.0" encoding="utf-8"?>
<Properties xmlns="http://schemas.openxmlformats.org/officeDocument/2006/extended-properties" xmlns:vt="http://schemas.openxmlformats.org/officeDocument/2006/docPropsVTypes">
  <Template>Retrospect</Template>
  <TotalTime>28353</TotalTime>
  <Words>602</Words>
  <Application>Microsoft Office PowerPoint</Application>
  <PresentationFormat>Widescreen</PresentationFormat>
  <Paragraphs>41</Paragraphs>
  <Slides>5</Slides>
  <Notes>5</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5</vt:i4>
      </vt:variant>
    </vt:vector>
  </HeadingPairs>
  <TitlesOfParts>
    <vt:vector size="10" baseType="lpstr">
      <vt:lpstr>Arial</vt:lpstr>
      <vt:lpstr>Calibri</vt:lpstr>
      <vt:lpstr>Calibri Light</vt:lpstr>
      <vt:lpstr>Courier New</vt:lpstr>
      <vt:lpstr>Retrospect</vt:lpstr>
      <vt:lpstr>Congestion Management Working Group - 1/20/2025 Meeting Update</vt:lpstr>
      <vt:lpstr>CRR Long Term Auction Solution Time and Transaction Limits</vt:lpstr>
      <vt:lpstr>NPRR 1301: Align Protocols to Constraint Activation Procedure</vt:lpstr>
      <vt:lpstr>Reliability Unit Commitment (RUC )Analysis</vt:lpstr>
      <vt:lpstr>Other business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Congestion Management Working Group</dc:title>
  <dc:creator>Morris, Sandra</dc:creator>
  <cp:lastModifiedBy>Guo, Chenyan</cp:lastModifiedBy>
  <cp:revision>72</cp:revision>
  <dcterms:created xsi:type="dcterms:W3CDTF">2019-09-10T19:44:15Z</dcterms:created>
  <dcterms:modified xsi:type="dcterms:W3CDTF">2026-01-28T21:57:53Z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0x010100816BF004497F87479DAD31F00AF725C6</vt:lpwstr>
  </property>
  <property fmtid="{D5CDD505-2E9C-101B-9397-08002B2CF9AE}" pid="3" name="MSIP_Label_dfe1a8d7-e404-4561-a6ce-09441972395c_Enabled">
    <vt:lpwstr>true</vt:lpwstr>
  </property>
  <property fmtid="{D5CDD505-2E9C-101B-9397-08002B2CF9AE}" pid="4" name="MSIP_Label_dfe1a8d7-e404-4561-a6ce-09441972395c_SetDate">
    <vt:lpwstr>2023-11-13T15:48:02Z</vt:lpwstr>
  </property>
  <property fmtid="{D5CDD505-2E9C-101B-9397-08002B2CF9AE}" pid="5" name="MSIP_Label_dfe1a8d7-e404-4561-a6ce-09441972395c_Method">
    <vt:lpwstr>Standard</vt:lpwstr>
  </property>
  <property fmtid="{D5CDD505-2E9C-101B-9397-08002B2CF9AE}" pid="6" name="MSIP_Label_dfe1a8d7-e404-4561-a6ce-09441972395c_Name">
    <vt:lpwstr>Company Confidential Information</vt:lpwstr>
  </property>
  <property fmtid="{D5CDD505-2E9C-101B-9397-08002B2CF9AE}" pid="7" name="MSIP_Label_dfe1a8d7-e404-4561-a6ce-09441972395c_SiteId">
    <vt:lpwstr>d8fb9c07-c19e-4e8c-a1cb-717cd3cf8ffe</vt:lpwstr>
  </property>
  <property fmtid="{D5CDD505-2E9C-101B-9397-08002B2CF9AE}" pid="8" name="MSIP_Label_dfe1a8d7-e404-4561-a6ce-09441972395c_ActionId">
    <vt:lpwstr>adbf3881-2480-45db-b801-1987df6fe63f</vt:lpwstr>
  </property>
  <property fmtid="{D5CDD505-2E9C-101B-9397-08002B2CF9AE}" pid="9" name="MSIP_Label_dfe1a8d7-e404-4561-a6ce-09441972395c_ContentBits">
    <vt:lpwstr>0</vt:lpwstr>
  </property>
  <property fmtid="{D5CDD505-2E9C-101B-9397-08002B2CF9AE}" pid="10" name="MSIP_Label_00b5fe95-8f20-4bf1-a4bc-7cba4c4dcd39_Enabled">
    <vt:lpwstr>true</vt:lpwstr>
  </property>
  <property fmtid="{D5CDD505-2E9C-101B-9397-08002B2CF9AE}" pid="11" name="MSIP_Label_00b5fe95-8f20-4bf1-a4bc-7cba4c4dcd39_SetDate">
    <vt:lpwstr>2024-02-29T18:06:38Z</vt:lpwstr>
  </property>
  <property fmtid="{D5CDD505-2E9C-101B-9397-08002B2CF9AE}" pid="12" name="MSIP_Label_00b5fe95-8f20-4bf1-a4bc-7cba4c4dcd39_Method">
    <vt:lpwstr>Standard</vt:lpwstr>
  </property>
  <property fmtid="{D5CDD505-2E9C-101B-9397-08002B2CF9AE}" pid="13" name="MSIP_Label_00b5fe95-8f20-4bf1-a4bc-7cba4c4dcd39_Name">
    <vt:lpwstr>Internal access</vt:lpwstr>
  </property>
  <property fmtid="{D5CDD505-2E9C-101B-9397-08002B2CF9AE}" pid="14" name="MSIP_Label_00b5fe95-8f20-4bf1-a4bc-7cba4c4dcd39_SiteId">
    <vt:lpwstr>34c5e68e-b374-47fe-91da-0e3d638792fb</vt:lpwstr>
  </property>
  <property fmtid="{D5CDD505-2E9C-101B-9397-08002B2CF9AE}" pid="15" name="MSIP_Label_00b5fe95-8f20-4bf1-a4bc-7cba4c4dcd39_ActionId">
    <vt:lpwstr>a8cc2449-53cf-4d23-a1e2-531234fd10b6</vt:lpwstr>
  </property>
  <property fmtid="{D5CDD505-2E9C-101B-9397-08002B2CF9AE}" pid="16" name="MSIP_Label_00b5fe95-8f20-4bf1-a4bc-7cba4c4dcd39_ContentBits">
    <vt:lpwstr>0</vt:lpwstr>
  </property>
</Properties>
</file>