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4"/>
  </p:notesMasterIdLst>
  <p:handoutMasterIdLst>
    <p:handoutMasterId r:id="rId5"/>
  </p:handoutMasterIdLst>
  <p:sldIdLst>
    <p:sldId id="267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85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3F18E1-CA0D-0A6A-8790-03F5F3E79E73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038478" cy="466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44D7A6-21A0-F1A0-14C9-783DFCC64C24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3970333" y="0"/>
            <a:ext cx="3038478" cy="466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3DBFC11-3A04-43B1-9782-C6B674FAFBCD}" type="datetime1">
              <a: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pPr marL="0" marR="0" lvl="0" indent="0" algn="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2/4/2026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FE03FF-8D59-8434-B599-04AB0A40CD35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8829675"/>
            <a:ext cx="3038478" cy="466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72F70A-2819-E7AD-02E7-25479C66725E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3970333" y="8829675"/>
            <a:ext cx="3038478" cy="46672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A392C8B-F7B3-4EF0-BF2A-B777CA95F5A7}" type="slidenum">
              <a:t>‹#›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1520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F969C7-1A73-AC45-5CC7-E1B96565A15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037837" cy="464816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8" rIns="93177" bIns="46588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4BA498-5D9B-E25B-C94C-AA4F20A005B9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970937" y="0"/>
            <a:ext cx="3037837" cy="464816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8" rIns="93177" bIns="46588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AB841E6C-762C-4CB7-8C10-FE95ECA3F61B}" type="datetime1">
              <a:rPr lang="en-US"/>
              <a:pPr lvl="0"/>
              <a:t>2/4/2026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2FAB28F-9D39-4B4B-306A-ABFD1582935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3" y="696909"/>
            <a:ext cx="4648196" cy="348614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9364A35-0531-17D1-4BCE-2627DADCB0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01043" y="4415793"/>
            <a:ext cx="5608316" cy="4183380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8" rIns="93177" bIns="46588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EF06D8-7B3D-BA30-AF9A-A966EE99D7E4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829967"/>
            <a:ext cx="3037837" cy="464816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8" rIns="93177" bIns="46588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D8535-5DDC-0383-548A-3F83A60C86D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970937" y="8829967"/>
            <a:ext cx="3037837" cy="464816"/>
          </a:xfrm>
          <a:prstGeom prst="rect">
            <a:avLst/>
          </a:prstGeom>
          <a:noFill/>
          <a:ln>
            <a:noFill/>
          </a:ln>
        </p:spPr>
        <p:txBody>
          <a:bodyPr vert="horz" wrap="square" lIns="93177" tIns="46588" rIns="93177" bIns="46588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E06A49C5-A3E6-466D-9162-C3C24C6BCCE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283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203DB2-0DD6-9B11-014D-D360FC7544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6F2CEF-BCFC-261C-73EF-9AE4E2D0B6C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298E3-F2BE-848F-211D-BDFC6AD16AFC}"/>
              </a:ext>
            </a:extLst>
          </p:cNvPr>
          <p:cNvSpPr txBox="1"/>
          <p:nvPr/>
        </p:nvSpPr>
        <p:spPr>
          <a:xfrm>
            <a:off x="3970937" y="8829967"/>
            <a:ext cx="3037837" cy="46481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177" tIns="46588" rIns="93177" bIns="46588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68A6517-B392-4BEA-8483-2254A7C9A201}" type="slidenum">
              <a:t>1</a:t>
            </a:fld>
            <a:endParaRPr lang="en-US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887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211CF-45DD-E39A-2948-697A776659A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US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F9BE30-7EF1-A42A-C4F5-736DABDD9E7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fontAlgn="auto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lang="en-US" sz="32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94200CB-9E77-6CDF-C1C4-4182B8E9D91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Footer text goes here.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7C2B422-4656-D023-0C2E-628138D321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2D8589-0E26-4D52-8182-1F41A0CBCE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259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0B1E3-367B-F27C-5800-A87FDD0091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1003" y="243678"/>
            <a:ext cx="8458200" cy="5183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US" sz="2800" b="1" i="0" u="none" strike="noStrike" cap="none" spc="0" baseline="0">
                <a:solidFill>
                  <a:srgbClr val="00AEC7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D5C6E-6758-38A9-5F90-1A3DCC03B5C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04796" y="990596"/>
            <a:ext cx="8534396" cy="505222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tabLst/>
              <a:defRPr lang="en-US" sz="26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  <a:lvl2pPr marL="742950" marR="0" lvl="1" indent="-28575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2pPr>
            <a:lvl3pPr marR="0" lvl="2" fontAlgn="auto">
              <a:lnSpc>
                <a:spcPct val="100000"/>
              </a:lnSpc>
              <a:spcAft>
                <a:spcPts val="0"/>
              </a:spcAft>
              <a:buSzPct val="100000"/>
              <a:buFont typeface="Arial" pitchFamily="34"/>
              <a:tabLst/>
              <a:defRPr lang="en-US" sz="22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3pPr>
            <a:lvl4pPr marR="0" lvl="3" fontAlgn="auto">
              <a:lnSpc>
                <a:spcPct val="100000"/>
              </a:lnSpc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en-US" sz="21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4pPr>
            <a:lvl5pPr marR="0" lvl="4" fontAlgn="auto">
              <a:lnSpc>
                <a:spcPct val="100000"/>
              </a:lnSpc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en-US" sz="20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7D7B9E6-9B73-B177-9EE1-F33ED8BAF90D}"/>
              </a:ext>
            </a:extLst>
          </p:cNvPr>
          <p:cNvSpPr/>
          <p:nvPr/>
        </p:nvSpPr>
        <p:spPr>
          <a:xfrm>
            <a:off x="304796" y="243678"/>
            <a:ext cx="76196" cy="518318"/>
          </a:xfrm>
          <a:prstGeom prst="rect">
            <a:avLst/>
          </a:prstGeom>
          <a:solidFill>
            <a:srgbClr val="5B677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82527-3EE6-993B-6D45-BDC02259F5B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Footer text goes here.</a:t>
            </a:r>
          </a:p>
        </p:txBody>
      </p:sp>
      <p:cxnSp>
        <p:nvCxnSpPr>
          <p:cNvPr id="6" name="Straight Connector 4">
            <a:extLst>
              <a:ext uri="{FF2B5EF4-FFF2-40B4-BE49-F238E27FC236}">
                <a16:creationId xmlns:a16="http://schemas.microsoft.com/office/drawing/2014/main" id="{EA0AEF0E-26EF-AB28-C52F-4AC0EA15B239}"/>
              </a:ext>
            </a:extLst>
          </p:cNvPr>
          <p:cNvCxnSpPr/>
          <p:nvPr/>
        </p:nvCxnSpPr>
        <p:spPr>
          <a:xfrm>
            <a:off x="304796" y="243678"/>
            <a:ext cx="990607" cy="0"/>
          </a:xfrm>
          <a:prstGeom prst="straightConnector1">
            <a:avLst/>
          </a:prstGeom>
          <a:noFill/>
          <a:ln w="9528" cap="flat">
            <a:solidFill>
              <a:srgbClr val="5B6770"/>
            </a:solidFill>
            <a:prstDash val="solid"/>
            <a:miter/>
          </a:ln>
        </p:spPr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DB30EA-A203-CD48-33C5-39C89EDDA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79D501-11DD-409C-AF37-52AE82E400A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680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6A286B36-5F24-6862-B5B3-077DD6AF5B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Footer text goes here.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410B538B-1B6D-2746-4E16-9BA45A6F9D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31AF62-1639-4B7A-AF86-1560AE1E0D66}" type="slidenum">
              <a:t>‹#›</a:t>
            </a:fld>
            <a:endParaRPr lang="en-US"/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8D491EF7-1334-A2B7-19B6-AB8B4830AA9E}"/>
              </a:ext>
            </a:extLst>
          </p:cNvPr>
          <p:cNvSpPr txBox="1">
            <a:spLocks noGrp="1"/>
          </p:cNvSpPr>
          <p:nvPr>
            <p:ph sz="quarter" idx="4294967295"/>
          </p:nvPr>
        </p:nvSpPr>
        <p:spPr>
          <a:xfrm>
            <a:off x="628650" y="990596"/>
            <a:ext cx="3886200" cy="4800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tabLst/>
              <a:defRPr lang="en-US" sz="24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Content Placeholder 5">
            <a:extLst>
              <a:ext uri="{FF2B5EF4-FFF2-40B4-BE49-F238E27FC236}">
                <a16:creationId xmlns:a16="http://schemas.microsoft.com/office/drawing/2014/main" id="{3AAB64DD-AB70-DA76-46FB-79D556EAC6BD}"/>
              </a:ext>
            </a:extLst>
          </p:cNvPr>
          <p:cNvSpPr txBox="1">
            <a:spLocks noGrp="1"/>
          </p:cNvSpPr>
          <p:nvPr>
            <p:ph sz="quarter" idx="4294967295"/>
          </p:nvPr>
        </p:nvSpPr>
        <p:spPr>
          <a:xfrm>
            <a:off x="4629149" y="990596"/>
            <a:ext cx="3886200" cy="4800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342900" marR="0" lvl="0" indent="-342900" fontAlgn="auto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ct val="100000"/>
              <a:buFont typeface="Arial" pitchFamily="34"/>
              <a:tabLst/>
              <a:defRPr lang="en-US" sz="2400" b="0" i="0" u="none" strike="noStrike" cap="none" spc="0" baseline="0">
                <a:solidFill>
                  <a:srgbClr val="5B6770"/>
                </a:solidFill>
                <a:uFillTx/>
                <a:latin typeface="Arial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CBFA4D1-7FBA-2326-0BDA-77DC9729EC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1003" y="243678"/>
            <a:ext cx="8458200" cy="5183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 lang="en-US" sz="2800" b="1" i="0" u="none" strike="noStrike" cap="none" spc="0" baseline="0">
                <a:solidFill>
                  <a:srgbClr val="00AEC7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298E1F4-D580-7D2C-77A0-BA979EE78DF8}"/>
              </a:ext>
            </a:extLst>
          </p:cNvPr>
          <p:cNvSpPr/>
          <p:nvPr/>
        </p:nvSpPr>
        <p:spPr>
          <a:xfrm>
            <a:off x="304796" y="243678"/>
            <a:ext cx="76196" cy="518318"/>
          </a:xfrm>
          <a:prstGeom prst="rect">
            <a:avLst/>
          </a:prstGeom>
          <a:solidFill>
            <a:srgbClr val="5B6770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cxnSp>
        <p:nvCxnSpPr>
          <p:cNvPr id="8" name="Straight Connector 8">
            <a:extLst>
              <a:ext uri="{FF2B5EF4-FFF2-40B4-BE49-F238E27FC236}">
                <a16:creationId xmlns:a16="http://schemas.microsoft.com/office/drawing/2014/main" id="{1F33DECC-20B5-604F-FA43-9264730902CA}"/>
              </a:ext>
            </a:extLst>
          </p:cNvPr>
          <p:cNvCxnSpPr/>
          <p:nvPr/>
        </p:nvCxnSpPr>
        <p:spPr>
          <a:xfrm>
            <a:off x="304796" y="243678"/>
            <a:ext cx="990607" cy="0"/>
          </a:xfrm>
          <a:prstGeom prst="straightConnector1">
            <a:avLst/>
          </a:prstGeom>
          <a:noFill/>
          <a:ln w="9528" cap="flat">
            <a:solidFill>
              <a:srgbClr val="5B6770"/>
            </a:solidFill>
            <a:prstDash val="solid"/>
            <a:miter/>
          </a:ln>
        </p:spPr>
      </p:cxnSp>
    </p:spTree>
    <p:extLst>
      <p:ext uri="{BB962C8B-B14F-4D97-AF65-F5344CB8AC3E}">
        <p14:creationId xmlns:p14="http://schemas.microsoft.com/office/powerpoint/2010/main" val="475689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0FAAC83E-8ADE-640E-9593-57D70382C06A}"/>
              </a:ext>
            </a:extLst>
          </p:cNvPr>
          <p:cNvSpPr/>
          <p:nvPr/>
        </p:nvSpPr>
        <p:spPr>
          <a:xfrm>
            <a:off x="3505196" y="0"/>
            <a:ext cx="5638803" cy="6858000"/>
          </a:xfrm>
          <a:prstGeom prst="rect">
            <a:avLst/>
          </a:prstGeom>
          <a:solidFill>
            <a:srgbClr val="D7DCD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511F7E68-5B4A-2FF7-E224-9CECCB29E4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817" y="2876272"/>
            <a:ext cx="2857582" cy="1105445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35BE982C-4137-2FC7-0D0D-D7DF2886453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2743200" y="6553203"/>
            <a:ext cx="4038603" cy="228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lvl="0"/>
            <a:r>
              <a:rPr lang="en-US"/>
              <a:t>Footer text goes here.</a:t>
            </a:r>
          </a:p>
        </p:txBody>
      </p:sp>
      <p:cxnSp>
        <p:nvCxnSpPr>
          <p:cNvPr id="3" name="Straight Connector 6">
            <a:extLst>
              <a:ext uri="{FF2B5EF4-FFF2-40B4-BE49-F238E27FC236}">
                <a16:creationId xmlns:a16="http://schemas.microsoft.com/office/drawing/2014/main" id="{E9700629-016E-B200-11BA-DCC6A78C9DC3}"/>
              </a:ext>
            </a:extLst>
          </p:cNvPr>
          <p:cNvCxnSpPr/>
          <p:nvPr/>
        </p:nvCxnSpPr>
        <p:spPr>
          <a:xfrm>
            <a:off x="76196" y="6476996"/>
            <a:ext cx="594360" cy="0"/>
          </a:xfrm>
          <a:prstGeom prst="straightConnector1">
            <a:avLst/>
          </a:prstGeom>
          <a:noFill/>
          <a:ln w="9528" cap="flat">
            <a:solidFill>
              <a:srgbClr val="5B6770"/>
            </a:solidFill>
            <a:prstDash val="solid"/>
            <a:miter/>
          </a:ln>
        </p:spPr>
      </p:cxnSp>
      <p:cxnSp>
        <p:nvCxnSpPr>
          <p:cNvPr id="4" name="Straight Connector 7">
            <a:extLst>
              <a:ext uri="{FF2B5EF4-FFF2-40B4-BE49-F238E27FC236}">
                <a16:creationId xmlns:a16="http://schemas.microsoft.com/office/drawing/2014/main" id="{3CDE8BD3-009D-B4CB-AD64-5406E0E3B59A}"/>
              </a:ext>
            </a:extLst>
          </p:cNvPr>
          <p:cNvCxnSpPr/>
          <p:nvPr/>
        </p:nvCxnSpPr>
        <p:spPr>
          <a:xfrm>
            <a:off x="2194560" y="6476996"/>
            <a:ext cx="6858000" cy="0"/>
          </a:xfrm>
          <a:prstGeom prst="straightConnector1">
            <a:avLst/>
          </a:prstGeom>
          <a:noFill/>
          <a:ln w="9528" cap="flat">
            <a:solidFill>
              <a:srgbClr val="5B6770"/>
            </a:solidFill>
            <a:prstDash val="solid"/>
            <a:miter/>
          </a:ln>
        </p:spPr>
      </p:cxnSp>
      <p:pic>
        <p:nvPicPr>
          <p:cNvPr id="5" name="Picture 9">
            <a:extLst>
              <a:ext uri="{FF2B5EF4-FFF2-40B4-BE49-F238E27FC236}">
                <a16:creationId xmlns:a16="http://schemas.microsoft.com/office/drawing/2014/main" id="{3ACF88C5-B7C4-2B2C-0DAD-903DC7520F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203" y="6248396"/>
            <a:ext cx="1181871" cy="4572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TextBox 8">
            <a:extLst>
              <a:ext uri="{FF2B5EF4-FFF2-40B4-BE49-F238E27FC236}">
                <a16:creationId xmlns:a16="http://schemas.microsoft.com/office/drawing/2014/main" id="{3AC6F531-23C4-6AA8-04CA-115CAEA9F059}"/>
              </a:ext>
            </a:extLst>
          </p:cNvPr>
          <p:cNvSpPr txBox="1"/>
          <p:nvPr/>
        </p:nvSpPr>
        <p:spPr>
          <a:xfrm>
            <a:off x="54671" y="6553203"/>
            <a:ext cx="707324" cy="25391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000" b="1" i="0" u="none" strike="noStrike" kern="1200" cap="none" spc="0" baseline="0">
                <a:solidFill>
                  <a:srgbClr val="5B6770"/>
                </a:solidFill>
                <a:uFillTx/>
                <a:latin typeface="Arial"/>
              </a:rPr>
              <a:t>PUBLIC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4FD0F8-4961-6064-DA7A-958847CE352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534396" y="6561140"/>
            <a:ext cx="533396" cy="2206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</a:defRPr>
            </a:lvl1pPr>
          </a:lstStyle>
          <a:p>
            <a:pPr lvl="0"/>
            <a:fld id="{6957820D-DF57-4DC6-8F9B-5AB858A974FB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015F1-66BC-B683-0287-B97CFCE4C34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2026 WMS Working Group Leadership Nominees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854C2-1698-24BB-70AA-CA66A6D42C3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04796" y="914400"/>
            <a:ext cx="8534396" cy="5333996"/>
          </a:xfrm>
        </p:spPr>
        <p:txBody>
          <a:bodyPr/>
          <a:lstStyle/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endParaRPr lang="en-US" sz="1800" b="1" dirty="0">
              <a:solidFill>
                <a:srgbClr val="000000"/>
              </a:solidFill>
            </a:endParaRP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000000"/>
                </a:solidFill>
              </a:rPr>
              <a:t>Congestion Management Working Group (CMWG)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600" dirty="0">
                <a:solidFill>
                  <a:srgbClr val="000000"/>
                </a:solidFill>
              </a:rPr>
              <a:t>Chair:  Chenyan Guo, </a:t>
            </a:r>
            <a:r>
              <a:rPr lang="en-US" sz="1600" i="1" dirty="0">
                <a:solidFill>
                  <a:srgbClr val="000000"/>
                </a:solidFill>
              </a:rPr>
              <a:t>NextEra Energy Resources 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600" dirty="0">
                <a:solidFill>
                  <a:srgbClr val="000000"/>
                </a:solidFill>
              </a:rPr>
              <a:t>Vice Chair:  Shane Thomas, </a:t>
            </a:r>
            <a:r>
              <a:rPr lang="en-US" sz="1600" i="1" dirty="0">
                <a:solidFill>
                  <a:srgbClr val="000000"/>
                </a:solidFill>
              </a:rPr>
              <a:t>Shell Energy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endParaRPr lang="en-US" sz="1800" b="1" dirty="0">
              <a:solidFill>
                <a:srgbClr val="000000"/>
              </a:solidFill>
              <a:highlight>
                <a:srgbClr val="C0C0C0"/>
              </a:highlight>
            </a:endParaRP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000000"/>
                </a:solidFill>
              </a:rPr>
              <a:t>Demand Side Working Group (DSWG)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600" dirty="0">
                <a:solidFill>
                  <a:srgbClr val="000000"/>
                </a:solidFill>
              </a:rPr>
              <a:t>Chair:  </a:t>
            </a:r>
            <a:r>
              <a:rPr lang="en-US" sz="1600">
                <a:solidFill>
                  <a:srgbClr val="000000"/>
                </a:solidFill>
              </a:rPr>
              <a:t>Nathan Mancha</a:t>
            </a:r>
            <a:r>
              <a:rPr lang="en-US" sz="1600" dirty="0">
                <a:solidFill>
                  <a:srgbClr val="000000"/>
                </a:solidFill>
              </a:rPr>
              <a:t>,</a:t>
            </a:r>
            <a:r>
              <a:rPr lang="en-US" sz="1600" i="1" dirty="0">
                <a:solidFill>
                  <a:srgbClr val="000000"/>
                </a:solidFill>
              </a:rPr>
              <a:t> BP		                   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600" dirty="0">
                <a:solidFill>
                  <a:srgbClr val="000000"/>
                </a:solidFill>
              </a:rPr>
              <a:t>Vice Chair:  OPEN</a:t>
            </a:r>
            <a:r>
              <a:rPr lang="en-US" sz="1600" i="1" dirty="0">
                <a:solidFill>
                  <a:srgbClr val="000000"/>
                </a:solidFill>
                <a:highlight>
                  <a:srgbClr val="C0C0C0"/>
                </a:highlight>
              </a:rPr>
              <a:t>	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2000" dirty="0">
                <a:solidFill>
                  <a:srgbClr val="000000"/>
                </a:solidFill>
                <a:highlight>
                  <a:srgbClr val="C0C0C0"/>
                </a:highlight>
              </a:rPr>
              <a:t>		 </a:t>
            </a:r>
            <a:endParaRPr lang="en-US" sz="2000" i="1" dirty="0">
              <a:solidFill>
                <a:srgbClr val="000000"/>
              </a:solidFill>
              <a:highlight>
                <a:srgbClr val="C0C0C0"/>
              </a:highlight>
            </a:endParaRP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000000"/>
                </a:solidFill>
              </a:rPr>
              <a:t>Supply Analysis Working Group (SAWG)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600" dirty="0">
                <a:solidFill>
                  <a:srgbClr val="000000"/>
                </a:solidFill>
              </a:rPr>
              <a:t>Chair:  </a:t>
            </a:r>
            <a:r>
              <a:rPr lang="fr-FR" sz="1600" dirty="0">
                <a:solidFill>
                  <a:srgbClr val="000000"/>
                </a:solidFill>
              </a:rPr>
              <a:t>Kevin Hanson, </a:t>
            </a:r>
            <a:r>
              <a:rPr lang="en-US" sz="1600" i="1" dirty="0">
                <a:solidFill>
                  <a:srgbClr val="000000"/>
                </a:solidFill>
              </a:rPr>
              <a:t>Invenergy</a:t>
            </a:r>
            <a:r>
              <a:rPr lang="en-US" sz="1600" dirty="0">
                <a:solidFill>
                  <a:srgbClr val="000000"/>
                </a:solidFill>
              </a:rPr>
              <a:t>		  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600" dirty="0">
                <a:solidFill>
                  <a:srgbClr val="000000"/>
                </a:solidFill>
              </a:rPr>
              <a:t>Co-Vice Chair:  Greg Lackey, </a:t>
            </a:r>
            <a:r>
              <a:rPr lang="en-US" sz="1600" i="1" dirty="0">
                <a:solidFill>
                  <a:srgbClr val="000000"/>
                </a:solidFill>
              </a:rPr>
              <a:t>CPS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600" dirty="0">
                <a:solidFill>
                  <a:srgbClr val="000000"/>
                </a:solidFill>
              </a:rPr>
              <a:t>Co-Vice Chair:  Pete Warnken</a:t>
            </a:r>
            <a:r>
              <a:rPr lang="en-US" sz="1600" i="1" dirty="0">
                <a:solidFill>
                  <a:srgbClr val="000000"/>
                </a:solidFill>
              </a:rPr>
              <a:t> ERCOT</a:t>
            </a:r>
            <a:r>
              <a:rPr lang="en-US" sz="1800" dirty="0">
                <a:solidFill>
                  <a:srgbClr val="BFBFBF"/>
                </a:solidFill>
              </a:rPr>
              <a:t>	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endParaRPr lang="en-US" sz="1800" dirty="0">
              <a:solidFill>
                <a:srgbClr val="BFBFBF"/>
              </a:solidFill>
            </a:endParaRP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800" b="1" dirty="0">
                <a:solidFill>
                  <a:srgbClr val="000000"/>
                </a:solidFill>
              </a:rPr>
              <a:t>Wholesale Market Working Group (WMWG)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600" dirty="0">
                <a:solidFill>
                  <a:srgbClr val="000000"/>
                </a:solidFill>
              </a:rPr>
              <a:t>Chair:  Amanda Frazier, </a:t>
            </a:r>
            <a:r>
              <a:rPr lang="en-US" sz="1600" i="1" dirty="0">
                <a:solidFill>
                  <a:srgbClr val="000000"/>
                </a:solidFill>
              </a:rPr>
              <a:t>GVEC 	  </a:t>
            </a:r>
          </a:p>
          <a:p>
            <a:pPr marL="742950" lvl="2" indent="-51435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1600" dirty="0">
                <a:solidFill>
                  <a:srgbClr val="000000"/>
                </a:solidFill>
              </a:rPr>
              <a:t>Vice Chair:  Trevor Safko, </a:t>
            </a:r>
            <a:r>
              <a:rPr lang="en-US" sz="1600" i="1" dirty="0">
                <a:solidFill>
                  <a:srgbClr val="000000"/>
                </a:solidFill>
              </a:rPr>
              <a:t>LCRA</a:t>
            </a:r>
            <a:endParaRPr lang="en-US" sz="16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A8E7C-3081-3194-6F0A-3CAB66D4EDBE}"/>
              </a:ext>
            </a:extLst>
          </p:cNvPr>
          <p:cNvSpPr txBox="1"/>
          <p:nvPr/>
        </p:nvSpPr>
        <p:spPr>
          <a:xfrm>
            <a:off x="8534396" y="6561140"/>
            <a:ext cx="533396" cy="2206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2FF6B94-5918-426E-9FFE-1580D5DAAC95}" type="slidenum">
              <a: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rial"/>
              </a:rPr>
              <a:t>1</a:t>
            </a:fld>
            <a:endParaRPr lang="en-US" sz="1200" b="0" i="0" u="none" strike="noStrike" kern="1200" cap="none" spc="0" baseline="0">
              <a:solidFill>
                <a:srgbClr val="898989"/>
              </a:solidFill>
              <a:uFillTx/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8946</TotalTime>
  <Words>107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1_Custom Design</vt:lpstr>
      <vt:lpstr>Office Theme</vt:lpstr>
      <vt:lpstr>2026 WMS Working Group Leadership Nominees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ERCOT</cp:lastModifiedBy>
  <cp:revision>126</cp:revision>
  <cp:lastPrinted>2019-01-28T19:15:05Z</cp:lastPrinted>
  <dcterms:created xsi:type="dcterms:W3CDTF">2016-01-21T15:20:31Z</dcterms:created>
  <dcterms:modified xsi:type="dcterms:W3CDTF">2026-02-04T15:49:01Z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  <property fmtid="{D5CDD505-2E9C-101B-9397-08002B2CF9AE}" pid="3" name="MSIP_Label_c144db1d-993e-40da-980d-6eea152adc50_Enabled">
    <vt:lpwstr>true</vt:lpwstr>
  </property>
  <property fmtid="{D5CDD505-2E9C-101B-9397-08002B2CF9AE}" pid="4" name="MSIP_Label_c144db1d-993e-40da-980d-6eea152adc50_SetDate">
    <vt:lpwstr>2025-01-30T20:55:50Z</vt:lpwstr>
  </property>
  <property fmtid="{D5CDD505-2E9C-101B-9397-08002B2CF9AE}" pid="5" name="MSIP_Label_c144db1d-993e-40da-980d-6eea152adc50_Method">
    <vt:lpwstr>Privileged</vt:lpwstr>
  </property>
  <property fmtid="{D5CDD505-2E9C-101B-9397-08002B2CF9AE}" pid="6" name="MSIP_Label_c144db1d-993e-40da-980d-6eea152adc50_Name">
    <vt:lpwstr>Public</vt:lpwstr>
  </property>
  <property fmtid="{D5CDD505-2E9C-101B-9397-08002B2CF9AE}" pid="7" name="MSIP_Label_c144db1d-993e-40da-980d-6eea152adc50_SiteId">
    <vt:lpwstr>0afb747d-bff7-4596-a9fc-950ef9e0ec45</vt:lpwstr>
  </property>
  <property fmtid="{D5CDD505-2E9C-101B-9397-08002B2CF9AE}" pid="8" name="MSIP_Label_c144db1d-993e-40da-980d-6eea152adc50_ActionId">
    <vt:lpwstr>ae8fba9e-6cda-4a5f-9025-8af86d567b7d</vt:lpwstr>
  </property>
  <property fmtid="{D5CDD505-2E9C-101B-9397-08002B2CF9AE}" pid="9" name="MSIP_Label_c144db1d-993e-40da-980d-6eea152adc50_ContentBits">
    <vt:lpwstr>0</vt:lpwstr>
  </property>
</Properties>
</file>