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8"/>
  </p:notesMasterIdLst>
  <p:handoutMasterIdLst>
    <p:handoutMasterId r:id="rId19"/>
  </p:handoutMasterIdLst>
  <p:sldIdLst>
    <p:sldId id="300" r:id="rId6"/>
    <p:sldId id="265" r:id="rId7"/>
    <p:sldId id="302" r:id="rId8"/>
    <p:sldId id="266" r:id="rId9"/>
    <p:sldId id="307" r:id="rId10"/>
    <p:sldId id="261" r:id="rId11"/>
    <p:sldId id="262" r:id="rId12"/>
    <p:sldId id="269" r:id="rId13"/>
    <p:sldId id="268" r:id="rId14"/>
    <p:sldId id="259" r:id="rId15"/>
    <p:sldId id="308" r:id="rId16"/>
    <p:sldId id="299"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2" autoAdjust="0"/>
    <p:restoredTop sz="94660"/>
  </p:normalViewPr>
  <p:slideViewPr>
    <p:cSldViewPr showGuides="1">
      <p:cViewPr>
        <p:scale>
          <a:sx n="120" d="100"/>
          <a:sy n="120" d="100"/>
        </p:scale>
        <p:origin x="1410"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1/16/2026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504987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08183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228452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4087692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63412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33558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917464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957260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232960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200339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services/comm/mkt_notices/M-B092525-02"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s://www.ercot.com/services/comm/mkt_notices/M-B121725-0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ercot.com/services/comm/mkt_notices/M-C103125-01"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36BFFDE4-5487-4B99-B5A9-DD2CC4A47BFC}"/>
              </a:ext>
            </a:extLst>
          </p:cNvPr>
          <p:cNvSpPr txBox="1"/>
          <p:nvPr/>
        </p:nvSpPr>
        <p:spPr>
          <a:xfrm>
            <a:off x="3657600" y="2438400"/>
            <a:ext cx="5486400"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a:ea typeface="+mn-ea"/>
                <a:cs typeface="+mn-cs"/>
              </a:rPr>
              <a:t>Settlement Stability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a:ea typeface="+mn-ea"/>
                <a:cs typeface="+mn-cs"/>
              </a:rPr>
              <a:t>2025 Q4 Update to WMS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Settlements Group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ERCOT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02/04/2026</a:t>
            </a:r>
          </a:p>
        </p:txBody>
      </p:sp>
    </p:spTree>
    <p:extLst>
      <p:ext uri="{BB962C8B-B14F-4D97-AF65-F5344CB8AC3E}">
        <p14:creationId xmlns:p14="http://schemas.microsoft.com/office/powerpoint/2010/main" val="1007389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8.2(2)(g) Net Allocation to Load - Totals and $/MWh</a:t>
            </a:r>
          </a:p>
        </p:txBody>
      </p:sp>
      <p:sp>
        <p:nvSpPr>
          <p:cNvPr id="3" name="Slide Number Placeholder 6">
            <a:extLst>
              <a:ext uri="{FF2B5EF4-FFF2-40B4-BE49-F238E27FC236}">
                <a16:creationId xmlns:a16="http://schemas.microsoft.com/office/drawing/2014/main" id="{0C9560D0-7FBD-4380-9C3E-F9B1EB297F1D}"/>
              </a:ext>
            </a:extLst>
          </p:cNvPr>
          <p:cNvSpPr>
            <a:spLocks noGrp="1"/>
          </p:cNvSpPr>
          <p:nvPr>
            <p:ph type="sldNum" sz="quarter" idx="4"/>
          </p:nvPr>
        </p:nvSpPr>
        <p:spPr/>
        <p:txBody>
          <a:bodyPr/>
          <a:lstStyle/>
          <a:p>
            <a:r>
              <a:rPr lang="en-US" dirty="0"/>
              <a:t>10</a:t>
            </a:r>
          </a:p>
        </p:txBody>
      </p:sp>
      <p:sp>
        <p:nvSpPr>
          <p:cNvPr id="5" name="Title Texts3">
            <a:extLst>
              <a:ext uri="{FF2B5EF4-FFF2-40B4-BE49-F238E27FC236}">
                <a16:creationId xmlns:a16="http://schemas.microsoft.com/office/drawing/2014/main" id="{3D0A9919-E4CF-4CB5-AA6E-FD19B54E6BF0}"/>
              </a:ext>
            </a:extLst>
          </p:cNvPr>
          <p:cNvSpPr txBox="1">
            <a:spLocks/>
          </p:cNvSpPr>
          <p:nvPr/>
        </p:nvSpPr>
        <p:spPr>
          <a:xfrm>
            <a:off x="301752" y="5476274"/>
            <a:ext cx="8537448" cy="348455"/>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000" dirty="0">
                <a:solidFill>
                  <a:srgbClr val="000000">
                    <a:alpha val="100000"/>
                  </a:srgbClr>
                </a:solidFill>
                <a:latin typeface="Times New Roman"/>
                <a:ea typeface="Times New Roman"/>
                <a:cs typeface="Times New Roman"/>
              </a:rPr>
              <a:t>Note: The Net Allocation to Load amounts provided in this presentation are for informational purposes only and cannot be relied upon for accurate measurements or forecasts of individual QSE charges and payments.</a:t>
            </a:r>
          </a:p>
        </p:txBody>
      </p:sp>
      <p:sp>
        <p:nvSpPr>
          <p:cNvPr id="6" name="Title Texts5">
            <a:extLst>
              <a:ext uri="{FF2B5EF4-FFF2-40B4-BE49-F238E27FC236}">
                <a16:creationId xmlns:a16="http://schemas.microsoft.com/office/drawing/2014/main" id="{F0AE059C-C99A-4A44-B619-C16EB1FFBA48}"/>
              </a:ext>
            </a:extLst>
          </p:cNvPr>
          <p:cNvSpPr txBox="1">
            <a:spLocks/>
          </p:cNvSpPr>
          <p:nvPr/>
        </p:nvSpPr>
        <p:spPr>
          <a:xfrm>
            <a:off x="1676400" y="815182"/>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NET ALLOCATION TO LOAD ($M)</a:t>
            </a:r>
          </a:p>
        </p:txBody>
      </p:sp>
      <p:sp>
        <p:nvSpPr>
          <p:cNvPr id="8" name="Title Texts4">
            <a:extLst>
              <a:ext uri="{FF2B5EF4-FFF2-40B4-BE49-F238E27FC236}">
                <a16:creationId xmlns:a16="http://schemas.microsoft.com/office/drawing/2014/main" id="{A536CB5F-4F84-FFCE-9072-47B09801F0A0}"/>
              </a:ext>
            </a:extLst>
          </p:cNvPr>
          <p:cNvSpPr txBox="1">
            <a:spLocks/>
          </p:cNvSpPr>
          <p:nvPr/>
        </p:nvSpPr>
        <p:spPr>
          <a:xfrm>
            <a:off x="4267200" y="5682251"/>
            <a:ext cx="4800600" cy="782628"/>
          </a:xfrm>
          <a:prstGeom prst="rect">
            <a:avLst/>
          </a:prstGeom>
          <a:solidFill>
            <a:schemeClr val="bg1"/>
          </a:solid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30000" noProof="0" dirty="0">
                <a:ln>
                  <a:noFill/>
                </a:ln>
                <a:solidFill>
                  <a:srgbClr val="000000">
                    <a:alpha val="100000"/>
                  </a:srgbClr>
                </a:solidFill>
                <a:effectLst/>
                <a:uLnTx/>
                <a:uFillTx/>
                <a:latin typeface="Times New Roman"/>
                <a:ea typeface="Times New Roman"/>
                <a:cs typeface="Times New Roman"/>
              </a:rPr>
              <a:t>1</a:t>
            </a:r>
            <a:r>
              <a:rPr kumimoji="0" lang="en-US" sz="750" b="0" i="0"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The total ERS charges have been evenly allocated across the contract period.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30000" noProof="0" dirty="0">
                <a:ln>
                  <a:noFill/>
                </a:ln>
                <a:solidFill>
                  <a:srgbClr val="000000">
                    <a:alpha val="100000"/>
                  </a:srgbClr>
                </a:solidFill>
                <a:effectLst/>
                <a:uLnTx/>
                <a:uFillTx/>
                <a:latin typeface="Times New Roman"/>
                <a:ea typeface="Times New Roman"/>
                <a:cs typeface="Times New Roman"/>
              </a:rPr>
              <a:t>2</a:t>
            </a:r>
            <a:r>
              <a:rPr kumimoji="0" lang="en-US" sz="750" b="0" i="0"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Zonal Auction Distribution by 2003 Congestion Management Zone, shown below.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30000" noProof="0" dirty="0">
                <a:ln>
                  <a:noFill/>
                </a:ln>
                <a:solidFill>
                  <a:srgbClr val="000000">
                    <a:alpha val="100000"/>
                  </a:srgbClr>
                </a:solidFill>
                <a:effectLst/>
                <a:uLnTx/>
                <a:uFillTx/>
                <a:latin typeface="Times New Roman"/>
                <a:ea typeface="Times New Roman"/>
                <a:cs typeface="Times New Roman"/>
              </a:rPr>
              <a:t>3</a:t>
            </a:r>
            <a:r>
              <a:rPr kumimoji="0" lang="en-US" sz="750" b="0" i="0"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The $/MWh value as calculated per PR 8.2 (2)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30000" noProof="0" dirty="0">
                <a:ln>
                  <a:noFill/>
                </a:ln>
                <a:solidFill>
                  <a:srgbClr val="000000">
                    <a:alpha val="100000"/>
                  </a:srgbClr>
                </a:solidFill>
                <a:effectLst/>
                <a:uLnTx/>
                <a:uFillTx/>
                <a:latin typeface="Times New Roman"/>
                <a:ea typeface="Times New Roman"/>
                <a:cs typeface="Times New Roman"/>
              </a:rPr>
              <a:t>4</a:t>
            </a:r>
            <a:r>
              <a:rPr kumimoji="0" lang="en-US" sz="750" b="0" i="0"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The $/MWh value by 2003 Congestion Management Zone, as calculated per PR 8.2(2)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30000" noProof="0" dirty="0">
                <a:ln>
                  <a:noFill/>
                </a:ln>
                <a:solidFill>
                  <a:srgbClr val="000000">
                    <a:alpha val="100000"/>
                  </a:srgbClr>
                </a:solidFill>
                <a:effectLst/>
                <a:uLnTx/>
                <a:uFillTx/>
                <a:latin typeface="Times New Roman"/>
                <a:ea typeface="Times New Roman"/>
                <a:cs typeface="Times New Roman"/>
              </a:rPr>
              <a:t>5</a:t>
            </a:r>
            <a:r>
              <a:rPr kumimoji="0" lang="en-US" sz="750" b="0" i="0"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Allocated to load from two years prior per the </a:t>
            </a:r>
            <a:r>
              <a:rPr kumimoji="0" lang="en-US" sz="750" b="0" i="1"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rPr>
              <a:t>Electric Reliability Organization Fee Assessment and Collection Guide</a:t>
            </a:r>
          </a:p>
          <a:p>
            <a:pPr algn="l">
              <a:defRPr/>
            </a:pPr>
            <a:r>
              <a:rPr lang="en-US" sz="750" baseline="30000" dirty="0">
                <a:solidFill>
                  <a:srgbClr val="000000">
                    <a:alpha val="100000"/>
                  </a:srgbClr>
                </a:solidFill>
                <a:latin typeface="Times New Roman"/>
                <a:ea typeface="Times New Roman"/>
                <a:cs typeface="Times New Roman"/>
              </a:rPr>
              <a:t>6</a:t>
            </a:r>
            <a:r>
              <a:rPr lang="en-US" sz="750" dirty="0">
                <a:solidFill>
                  <a:srgbClr val="000000">
                    <a:alpha val="100000"/>
                  </a:srgbClr>
                </a:solidFill>
                <a:latin typeface="Times New Roman"/>
                <a:ea typeface="Times New Roman"/>
                <a:cs typeface="Times New Roman"/>
              </a:rPr>
              <a:t> Non-Statement amounts impacting Net Allocation to Load</a:t>
            </a:r>
            <a:endParaRPr kumimoji="0" lang="en-US" sz="800" b="0" i="1" u="none" strike="noStrike" kern="1200" cap="none" spc="0" normalizeH="0" baseline="0" noProof="0" dirty="0">
              <a:ln>
                <a:noFill/>
              </a:ln>
              <a:solidFill>
                <a:srgbClr val="000000">
                  <a:alpha val="100000"/>
                </a:srgbClr>
              </a:solidFill>
              <a:effectLst/>
              <a:uLnTx/>
              <a:uFillTx/>
              <a:latin typeface="Times New Roman"/>
              <a:ea typeface="Times New Roman"/>
              <a:cs typeface="Times New Roman"/>
            </a:endParaRPr>
          </a:p>
        </p:txBody>
      </p:sp>
      <p:graphicFrame>
        <p:nvGraphicFramePr>
          <p:cNvPr id="4" name="Table 3">
            <a:extLst>
              <a:ext uri="{FF2B5EF4-FFF2-40B4-BE49-F238E27FC236}">
                <a16:creationId xmlns:a16="http://schemas.microsoft.com/office/drawing/2014/main" id="{BFF85513-A2B9-B50D-DFFA-3DEAA3F5D26A}"/>
              </a:ext>
            </a:extLst>
          </p:cNvPr>
          <p:cNvGraphicFramePr>
            <a:graphicFrameLocks noGrp="1"/>
          </p:cNvGraphicFramePr>
          <p:nvPr>
            <p:extLst>
              <p:ext uri="{D42A27DB-BD31-4B8C-83A1-F6EECF244321}">
                <p14:modId xmlns:p14="http://schemas.microsoft.com/office/powerpoint/2010/main" val="905586219"/>
              </p:ext>
            </p:extLst>
          </p:nvPr>
        </p:nvGraphicFramePr>
        <p:xfrm>
          <a:off x="396903" y="990493"/>
          <a:ext cx="8385044" cy="4485775"/>
        </p:xfrm>
        <a:graphic>
          <a:graphicData uri="http://schemas.openxmlformats.org/drawingml/2006/table">
            <a:tbl>
              <a:tblPr/>
              <a:tblGrid>
                <a:gridCol w="2346297">
                  <a:extLst>
                    <a:ext uri="{9D8B030D-6E8A-4147-A177-3AD203B41FA5}">
                      <a16:colId xmlns:a16="http://schemas.microsoft.com/office/drawing/2014/main" val="20000"/>
                    </a:ext>
                  </a:extLst>
                </a:gridCol>
                <a:gridCol w="464519">
                  <a:extLst>
                    <a:ext uri="{9D8B030D-6E8A-4147-A177-3AD203B41FA5}">
                      <a16:colId xmlns:a16="http://schemas.microsoft.com/office/drawing/2014/main" val="20001"/>
                    </a:ext>
                  </a:extLst>
                </a:gridCol>
                <a:gridCol w="464519">
                  <a:extLst>
                    <a:ext uri="{9D8B030D-6E8A-4147-A177-3AD203B41FA5}">
                      <a16:colId xmlns:a16="http://schemas.microsoft.com/office/drawing/2014/main" val="20002"/>
                    </a:ext>
                  </a:extLst>
                </a:gridCol>
                <a:gridCol w="464519">
                  <a:extLst>
                    <a:ext uri="{9D8B030D-6E8A-4147-A177-3AD203B41FA5}">
                      <a16:colId xmlns:a16="http://schemas.microsoft.com/office/drawing/2014/main" val="20003"/>
                    </a:ext>
                  </a:extLst>
                </a:gridCol>
                <a:gridCol w="464519">
                  <a:extLst>
                    <a:ext uri="{9D8B030D-6E8A-4147-A177-3AD203B41FA5}">
                      <a16:colId xmlns:a16="http://schemas.microsoft.com/office/drawing/2014/main" val="20004"/>
                    </a:ext>
                  </a:extLst>
                </a:gridCol>
                <a:gridCol w="464519">
                  <a:extLst>
                    <a:ext uri="{9D8B030D-6E8A-4147-A177-3AD203B41FA5}">
                      <a16:colId xmlns:a16="http://schemas.microsoft.com/office/drawing/2014/main" val="20005"/>
                    </a:ext>
                  </a:extLst>
                </a:gridCol>
                <a:gridCol w="464519">
                  <a:extLst>
                    <a:ext uri="{9D8B030D-6E8A-4147-A177-3AD203B41FA5}">
                      <a16:colId xmlns:a16="http://schemas.microsoft.com/office/drawing/2014/main" val="20006"/>
                    </a:ext>
                  </a:extLst>
                </a:gridCol>
                <a:gridCol w="464519">
                  <a:extLst>
                    <a:ext uri="{9D8B030D-6E8A-4147-A177-3AD203B41FA5}">
                      <a16:colId xmlns:a16="http://schemas.microsoft.com/office/drawing/2014/main" val="20007"/>
                    </a:ext>
                  </a:extLst>
                </a:gridCol>
                <a:gridCol w="464519">
                  <a:extLst>
                    <a:ext uri="{9D8B030D-6E8A-4147-A177-3AD203B41FA5}">
                      <a16:colId xmlns:a16="http://schemas.microsoft.com/office/drawing/2014/main" val="20008"/>
                    </a:ext>
                  </a:extLst>
                </a:gridCol>
                <a:gridCol w="464519">
                  <a:extLst>
                    <a:ext uri="{9D8B030D-6E8A-4147-A177-3AD203B41FA5}">
                      <a16:colId xmlns:a16="http://schemas.microsoft.com/office/drawing/2014/main" val="20009"/>
                    </a:ext>
                  </a:extLst>
                </a:gridCol>
                <a:gridCol w="464519">
                  <a:extLst>
                    <a:ext uri="{9D8B030D-6E8A-4147-A177-3AD203B41FA5}">
                      <a16:colId xmlns:a16="http://schemas.microsoft.com/office/drawing/2014/main" val="20010"/>
                    </a:ext>
                  </a:extLst>
                </a:gridCol>
                <a:gridCol w="464519">
                  <a:extLst>
                    <a:ext uri="{9D8B030D-6E8A-4147-A177-3AD203B41FA5}">
                      <a16:colId xmlns:a16="http://schemas.microsoft.com/office/drawing/2014/main" val="20011"/>
                    </a:ext>
                  </a:extLst>
                </a:gridCol>
                <a:gridCol w="464519">
                  <a:extLst>
                    <a:ext uri="{9D8B030D-6E8A-4147-A177-3AD203B41FA5}">
                      <a16:colId xmlns:a16="http://schemas.microsoft.com/office/drawing/2014/main" val="20012"/>
                    </a:ext>
                  </a:extLst>
                </a:gridCol>
                <a:gridCol w="464519">
                  <a:extLst>
                    <a:ext uri="{9D8B030D-6E8A-4147-A177-3AD203B41FA5}">
                      <a16:colId xmlns:a16="http://schemas.microsoft.com/office/drawing/2014/main" val="20013"/>
                    </a:ext>
                  </a:extLst>
                </a:gridCol>
              </a:tblGrid>
              <a:tr h="179431">
                <a:tc>
                  <a:txBody>
                    <a:bodyPr/>
                    <a:lstStyle/>
                    <a:p>
                      <a:pPr marL="0" marR="0" algn="l">
                        <a:lnSpc>
                          <a:spcPct val="100000"/>
                        </a:lnSpc>
                        <a:spcBef>
                          <a:spcPts val="0"/>
                        </a:spcBef>
                        <a:spcAft>
                          <a:spcPts val="0"/>
                        </a:spcAft>
                        <a:buNone/>
                      </a:pPr>
                      <a:r>
                        <a:rPr sz="800" b="1" i="0" u="none" strike="noStrike" cap="none" dirty="0">
                          <a:solidFill>
                            <a:srgbClr val="000000">
                              <a:alpha val="100000"/>
                            </a:srgbClr>
                          </a:solidFill>
                          <a:latin typeface="times"/>
                          <a:cs typeface="times"/>
                          <a:sym typeface="times"/>
                        </a:rPr>
                        <a:t> </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2024</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Jan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Feb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Mar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Apr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May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Jun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Jul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Aug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Sep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Oct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Nov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Balancing Account Payout to Load</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-13.4</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-40.9</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-32.1</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-7.5</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-18.4</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-37.0</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-34.7</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-30.5</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-32.4</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-25.2</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-0.3</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-17.2</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-16.4</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Base/Set Point Deviation Payments</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Black Start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Block Load Transfer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4"/>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DAM Ancillary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15.0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49.0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15.0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Emergency Energy Charges</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6"/>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ERCOT Admin Fee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22.0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28.5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27.7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7"/>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ERO Pass-Through Fee⁵</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8"/>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ERS Settlement¹</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9"/>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Firm Fuel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0"/>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High Dispatch Limit Override </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1"/>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Misc Settlements⁶</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2"/>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Non-Zonal Auction Distribution</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-41.3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-27.7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-29.1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-48.6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-45.6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-42.9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-27.1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-24.9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3"/>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ORDC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3.8</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4"/>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Real-Time Ancillary Service Revenue Neutrality</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5"/>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Real-Time Derated Ancillary Service</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6"/>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Revenue Neutrality Total</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17.7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14.6</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13.4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13.5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7.5</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5.9</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7"/>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RMR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8"/>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RUC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-0.7</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-0.4</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-0.3</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-0.1</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-0.2</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9"/>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Voltage Services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0.0</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20"/>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Zonal Auction Distribution²</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-96.5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-109.8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-100.8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-117.7</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-108.5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-116.2</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-126.8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-138.2</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-138.8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-110.1</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-124.5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-110.6</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-107.7</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extLst>
                  <a:ext uri="{0D108BD9-81ED-4DB2-BD59-A6C34878D82A}">
                    <a16:rowId xmlns:a16="http://schemas.microsoft.com/office/drawing/2014/main" val="10021"/>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Total Allocation to Load</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-81.2</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-95.9</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-74.8</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-91.6</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-114.8</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-99.7</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-125.4</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-119.0</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-128.9</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-99.6</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-104.9</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-96.1</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-79.1</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22"/>
                  </a:ext>
                </a:extLst>
              </a:tr>
              <a:tr h="179431">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Adjusted Metered Load (TWh)</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34.9</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40.6</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34.8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34.8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36.6</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41.3</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45.2</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47.9</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49.5</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44.0</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41.1</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35.7</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37.8</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EFEFEF">
                        <a:alpha val="100000"/>
                      </a:srgbClr>
                    </a:solidFill>
                  </a:tcPr>
                </a:tc>
                <a:extLst>
                  <a:ext uri="{0D108BD9-81ED-4DB2-BD59-A6C34878D82A}">
                    <a16:rowId xmlns:a16="http://schemas.microsoft.com/office/drawing/2014/main" val="10023"/>
                  </a:ext>
                </a:extLst>
              </a:tr>
              <a:tr h="179431">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$/MWh³</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-2.3</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-2.4</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-2.1</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-2.6</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-3.1</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-2.4</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-2.8</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-2.5</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-2.6</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-2.3</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-2.6</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-2.7</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dirty="0">
                          <a:solidFill>
                            <a:srgbClr val="000000">
                              <a:alpha val="100000"/>
                            </a:srgbClr>
                          </a:solidFill>
                          <a:latin typeface="Times New Roman"/>
                          <a:cs typeface="Times New Roman"/>
                          <a:sym typeface="Times New Roman"/>
                        </a:rPr>
                        <a:t>  -2.1</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24"/>
                  </a:ext>
                </a:extLst>
              </a:tr>
            </a:tbl>
          </a:graphicData>
        </a:graphic>
      </p:graphicFrame>
    </p:spTree>
    <p:extLst>
      <p:ext uri="{BB962C8B-B14F-4D97-AF65-F5344CB8AC3E}">
        <p14:creationId xmlns:p14="http://schemas.microsoft.com/office/powerpoint/2010/main" val="167226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8.2(2)(g) Net Allocation to Load - Totals and $/MWh </a:t>
            </a:r>
          </a:p>
        </p:txBody>
      </p:sp>
      <p:sp>
        <p:nvSpPr>
          <p:cNvPr id="3" name="Slide Number Placeholder 6">
            <a:extLst>
              <a:ext uri="{FF2B5EF4-FFF2-40B4-BE49-F238E27FC236}">
                <a16:creationId xmlns:a16="http://schemas.microsoft.com/office/drawing/2014/main" id="{19E6BA2A-DFAA-48D7-A34B-C973A6FF7F9D}"/>
              </a:ext>
            </a:extLst>
          </p:cNvPr>
          <p:cNvSpPr>
            <a:spLocks noGrp="1"/>
          </p:cNvSpPr>
          <p:nvPr>
            <p:ph type="sldNum" sz="quarter" idx="4"/>
          </p:nvPr>
        </p:nvSpPr>
        <p:spPr>
          <a:xfrm>
            <a:off x="8534400" y="6561138"/>
            <a:ext cx="533400" cy="220662"/>
          </a:xfrm>
        </p:spPr>
        <p:txBody>
          <a:bodyPr/>
          <a:lstStyle/>
          <a:p>
            <a:r>
              <a:rPr lang="en-US" dirty="0"/>
              <a:t>11</a:t>
            </a:r>
          </a:p>
        </p:txBody>
      </p:sp>
      <p:sp>
        <p:nvSpPr>
          <p:cNvPr id="4" name="Title Texts3">
            <a:extLst>
              <a:ext uri="{FF2B5EF4-FFF2-40B4-BE49-F238E27FC236}">
                <a16:creationId xmlns:a16="http://schemas.microsoft.com/office/drawing/2014/main" id="{7BCF1F6C-1B3D-42B2-AA6F-522D3E53EF41}"/>
              </a:ext>
            </a:extLst>
          </p:cNvPr>
          <p:cNvSpPr txBox="1">
            <a:spLocks/>
          </p:cNvSpPr>
          <p:nvPr/>
        </p:nvSpPr>
        <p:spPr>
          <a:xfrm>
            <a:off x="1677924" y="805434"/>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fr-FR" sz="800" b="1" dirty="0">
                <a:solidFill>
                  <a:srgbClr val="3DB0CD">
                    <a:alpha val="100000"/>
                  </a:srgbClr>
                </a:solidFill>
                <a:latin typeface="Times New Roman"/>
                <a:ea typeface="Times New Roman"/>
                <a:cs typeface="Times New Roman"/>
              </a:rPr>
              <a:t>ZONAL AUCTION DISTRIBUTION PER CONGESTION MANAGEMENT ZONE ($M)</a:t>
            </a:r>
          </a:p>
        </p:txBody>
      </p:sp>
      <p:sp>
        <p:nvSpPr>
          <p:cNvPr id="5" name="Title Texts5">
            <a:extLst>
              <a:ext uri="{FF2B5EF4-FFF2-40B4-BE49-F238E27FC236}">
                <a16:creationId xmlns:a16="http://schemas.microsoft.com/office/drawing/2014/main" id="{C0DFCE90-C059-4384-AB2C-F9F203C4648F}"/>
              </a:ext>
            </a:extLst>
          </p:cNvPr>
          <p:cNvSpPr txBox="1">
            <a:spLocks/>
          </p:cNvSpPr>
          <p:nvPr/>
        </p:nvSpPr>
        <p:spPr>
          <a:xfrm>
            <a:off x="1677924" y="2165223"/>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REAL-TIME ADJUSTED METERED LOAD BY CONGESTION MANAGEMENT ZONE (</a:t>
            </a:r>
            <a:r>
              <a:rPr lang="en-US" sz="800" b="1" dirty="0" err="1">
                <a:solidFill>
                  <a:srgbClr val="3DB0CD">
                    <a:alpha val="100000"/>
                  </a:srgbClr>
                </a:solidFill>
                <a:latin typeface="Times New Roman"/>
                <a:ea typeface="Times New Roman"/>
                <a:cs typeface="Times New Roman"/>
              </a:rPr>
              <a:t>TWh</a:t>
            </a:r>
            <a:r>
              <a:rPr lang="en-US" sz="800" b="1" dirty="0">
                <a:solidFill>
                  <a:srgbClr val="3DB0CD">
                    <a:alpha val="100000"/>
                  </a:srgbClr>
                </a:solidFill>
                <a:latin typeface="Times New Roman"/>
                <a:ea typeface="Times New Roman"/>
                <a:cs typeface="Times New Roman"/>
              </a:rPr>
              <a:t>)</a:t>
            </a:r>
          </a:p>
        </p:txBody>
      </p:sp>
      <p:sp>
        <p:nvSpPr>
          <p:cNvPr id="6" name="Title Texts7">
            <a:extLst>
              <a:ext uri="{FF2B5EF4-FFF2-40B4-BE49-F238E27FC236}">
                <a16:creationId xmlns:a16="http://schemas.microsoft.com/office/drawing/2014/main" id="{EDB387A7-A579-4CB2-9365-95E339B94AE4}"/>
              </a:ext>
            </a:extLst>
          </p:cNvPr>
          <p:cNvSpPr txBox="1">
            <a:spLocks/>
          </p:cNvSpPr>
          <p:nvPr/>
        </p:nvSpPr>
        <p:spPr>
          <a:xfrm>
            <a:off x="1677924" y="3543300"/>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fr-FR" sz="800" b="1" dirty="0">
                <a:solidFill>
                  <a:srgbClr val="3DB0CD">
                    <a:alpha val="100000"/>
                  </a:srgbClr>
                </a:solidFill>
                <a:latin typeface="Times New Roman"/>
                <a:ea typeface="Times New Roman"/>
                <a:cs typeface="Times New Roman"/>
              </a:rPr>
              <a:t>ZONAL AUCTION REVENUE PER CONGESTION MANAGEMENT ZONE ($/MWh)</a:t>
            </a:r>
          </a:p>
        </p:txBody>
      </p:sp>
      <p:sp>
        <p:nvSpPr>
          <p:cNvPr id="7" name="Title Texts9">
            <a:extLst>
              <a:ext uri="{FF2B5EF4-FFF2-40B4-BE49-F238E27FC236}">
                <a16:creationId xmlns:a16="http://schemas.microsoft.com/office/drawing/2014/main" id="{E87CA6E9-D36A-48B5-B864-68895CCEFEC4}"/>
              </a:ext>
            </a:extLst>
          </p:cNvPr>
          <p:cNvSpPr txBox="1">
            <a:spLocks/>
          </p:cNvSpPr>
          <p:nvPr/>
        </p:nvSpPr>
        <p:spPr>
          <a:xfrm>
            <a:off x="1677924" y="4902708"/>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NET ALLOCATION TO LOAD PER CONGESTION MANAGEMENT ZONE ($/MWh)</a:t>
            </a:r>
            <a:r>
              <a:rPr lang="en-US" sz="800" b="1" baseline="30000" dirty="0">
                <a:solidFill>
                  <a:srgbClr val="3DB0CD">
                    <a:alpha val="100000"/>
                  </a:srgbClr>
                </a:solidFill>
                <a:latin typeface="Times New Roman"/>
                <a:ea typeface="Times New Roman"/>
                <a:cs typeface="Times New Roman"/>
              </a:rPr>
              <a:t>4</a:t>
            </a:r>
          </a:p>
        </p:txBody>
      </p:sp>
      <p:graphicFrame>
        <p:nvGraphicFramePr>
          <p:cNvPr id="8" name="Table 7"/>
          <p:cNvGraphicFramePr>
            <a:graphicFrameLocks noGrp="1"/>
          </p:cNvGraphicFramePr>
          <p:nvPr/>
        </p:nvGraphicFramePr>
        <p:xfrm>
          <a:off x="457200" y="1033272"/>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-11.6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-12.4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-10.6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-16.6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-15.5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-19.8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-28.3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-29.9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-19.4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-14.6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-18.2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-29.6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-29.3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-38.6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-44.9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-27.4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-28.9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-44.2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-45.5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-44.3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-47.7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-50.0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-50.4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-53.5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-53.1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-48.0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-63.1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-60.7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-52.8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-96.5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-109.8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-100.8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-117.7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-108.5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-116.2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-126.8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-138.2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-138.8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-110.1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-124.5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-110.6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-107.7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nvGraphicFramePr>
        <p:xfrm>
          <a:off x="457200" y="24231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9.5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40.6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36.6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41.3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45.2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47.9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49.5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44.0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41.1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35.7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37.8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0" name="Table 9"/>
          <p:cNvGraphicFramePr>
            <a:graphicFrameLocks noGrp="1"/>
          </p:cNvGraphicFramePr>
          <p:nvPr/>
        </p:nvGraphicFramePr>
        <p:xfrm>
          <a:off x="457200" y="37947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1" name="Table 10"/>
          <p:cNvGraphicFramePr>
            <a:graphicFrameLocks noGrp="1"/>
          </p:cNvGraphicFramePr>
          <p:nvPr/>
        </p:nvGraphicFramePr>
        <p:xfrm>
          <a:off x="457200" y="51663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strike="noStrike" cap="none">
                          <a:solidFill>
                            <a:srgbClr val="000000">
                              <a:alpha val="100000"/>
                            </a:srgbClr>
                          </a:solidFill>
                          <a:latin typeface="times"/>
                          <a:cs typeface="times"/>
                          <a:sym typeface="times"/>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-5.9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-7.9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-6.2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strike="noStrik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10695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73110-00D6-457C-B513-43599C1E58CB}"/>
              </a:ext>
            </a:extLst>
          </p:cNvPr>
          <p:cNvSpPr>
            <a:spLocks noGrp="1"/>
          </p:cNvSpPr>
          <p:nvPr>
            <p:ph type="title"/>
          </p:nvPr>
        </p:nvSpPr>
        <p:spPr>
          <a:xfrm>
            <a:off x="381000" y="243682"/>
            <a:ext cx="8458200" cy="670718"/>
          </a:xfrm>
        </p:spPr>
        <p:txBody>
          <a:bodyPr/>
          <a:lstStyle/>
          <a:p>
            <a:r>
              <a:rPr lang="en-US" dirty="0"/>
              <a:t>26.2 Securitization Default Charge</a:t>
            </a:r>
            <a:br>
              <a:rPr lang="en-US" dirty="0"/>
            </a:br>
            <a:r>
              <a:rPr lang="en-US" dirty="0"/>
              <a:t>27.3 Securitization Uplift Charge</a:t>
            </a:r>
          </a:p>
        </p:txBody>
      </p:sp>
      <p:sp>
        <p:nvSpPr>
          <p:cNvPr id="3" name="Slide Number Placeholder 3">
            <a:extLst>
              <a:ext uri="{FF2B5EF4-FFF2-40B4-BE49-F238E27FC236}">
                <a16:creationId xmlns:a16="http://schemas.microsoft.com/office/drawing/2014/main" id="{E50D0AA4-9074-475F-9A01-F6376BF8E476}"/>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4" name="TextBox 7">
            <a:extLst>
              <a:ext uri="{FF2B5EF4-FFF2-40B4-BE49-F238E27FC236}">
                <a16:creationId xmlns:a16="http://schemas.microsoft.com/office/drawing/2014/main" id="{C2EC64D6-D670-4B37-A069-99419820F195}"/>
              </a:ext>
            </a:extLst>
          </p:cNvPr>
          <p:cNvSpPr txBox="1"/>
          <p:nvPr/>
        </p:nvSpPr>
        <p:spPr>
          <a:xfrm>
            <a:off x="4879650" y="6019800"/>
            <a:ext cx="3787140" cy="24622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baseline="30000" dirty="0">
                <a:solidFill>
                  <a:srgbClr val="000000">
                    <a:alpha val="100000"/>
                  </a:srgbClr>
                </a:solidFill>
                <a:latin typeface="Times New Roman"/>
                <a:ea typeface="Times New Roman"/>
                <a:cs typeface="Times New Roman"/>
              </a:rPr>
              <a:t>1</a:t>
            </a:r>
            <a:r>
              <a:rPr lang="en-US" sz="1000" dirty="0">
                <a:solidFill>
                  <a:srgbClr val="000000">
                    <a:alpha val="100000"/>
                  </a:srgbClr>
                </a:solidFill>
                <a:latin typeface="Times New Roman"/>
                <a:ea typeface="Times New Roman"/>
                <a:cs typeface="Times New Roman"/>
              </a:rPr>
              <a:t>The data provided is grouped by the month the amount was invoiced. </a:t>
            </a:r>
          </a:p>
        </p:txBody>
      </p:sp>
      <p:graphicFrame>
        <p:nvGraphicFramePr>
          <p:cNvPr id="5" name="Table 4">
            <a:extLst>
              <a:ext uri="{FF2B5EF4-FFF2-40B4-BE49-F238E27FC236}">
                <a16:creationId xmlns:a16="http://schemas.microsoft.com/office/drawing/2014/main" id="{F58B22BE-4E73-01DB-22FD-FA67F1FAE58A}"/>
              </a:ext>
            </a:extLst>
          </p:cNvPr>
          <p:cNvGraphicFramePr>
            <a:graphicFrameLocks noGrp="1"/>
          </p:cNvGraphicFramePr>
          <p:nvPr>
            <p:extLst>
              <p:ext uri="{D42A27DB-BD31-4B8C-83A1-F6EECF244321}">
                <p14:modId xmlns:p14="http://schemas.microsoft.com/office/powerpoint/2010/main" val="4046746974"/>
              </p:ext>
            </p:extLst>
          </p:nvPr>
        </p:nvGraphicFramePr>
        <p:xfrm>
          <a:off x="4677058" y="1066800"/>
          <a:ext cx="3962396" cy="4800604"/>
        </p:xfrm>
        <a:graphic>
          <a:graphicData uri="http://schemas.openxmlformats.org/drawingml/2006/table">
            <a:tbl>
              <a:tblPr/>
              <a:tblGrid>
                <a:gridCol w="1342523">
                  <a:extLst>
                    <a:ext uri="{9D8B030D-6E8A-4147-A177-3AD203B41FA5}">
                      <a16:colId xmlns:a16="http://schemas.microsoft.com/office/drawing/2014/main" val="3665758827"/>
                    </a:ext>
                  </a:extLst>
                </a:gridCol>
                <a:gridCol w="1016668">
                  <a:extLst>
                    <a:ext uri="{9D8B030D-6E8A-4147-A177-3AD203B41FA5}">
                      <a16:colId xmlns:a16="http://schemas.microsoft.com/office/drawing/2014/main" val="2822741041"/>
                    </a:ext>
                  </a:extLst>
                </a:gridCol>
                <a:gridCol w="977564">
                  <a:extLst>
                    <a:ext uri="{9D8B030D-6E8A-4147-A177-3AD203B41FA5}">
                      <a16:colId xmlns:a16="http://schemas.microsoft.com/office/drawing/2014/main" val="1145590561"/>
                    </a:ext>
                  </a:extLst>
                </a:gridCol>
                <a:gridCol w="625641">
                  <a:extLst>
                    <a:ext uri="{9D8B030D-6E8A-4147-A177-3AD203B41FA5}">
                      <a16:colId xmlns:a16="http://schemas.microsoft.com/office/drawing/2014/main" val="2306494115"/>
                    </a:ext>
                  </a:extLst>
                </a:gridCol>
              </a:tblGrid>
              <a:tr h="660546">
                <a:tc>
                  <a:txBody>
                    <a:bodyPr/>
                    <a:lstStyle/>
                    <a:p>
                      <a:pPr algn="ctr" rtl="0" fontAlgn="ctr"/>
                      <a:r>
                        <a:rPr lang="en-US" sz="900" b="1" i="0" u="none" strike="noStrike" dirty="0">
                          <a:solidFill>
                            <a:srgbClr val="000000"/>
                          </a:solidFill>
                          <a:effectLst/>
                          <a:latin typeface="Arial" panose="020B0604020202020204" pitchFamily="34" charset="0"/>
                        </a:rPr>
                        <a:t>Subchapter N</a:t>
                      </a:r>
                      <a:r>
                        <a:rPr lang="en-US" sz="900" b="1" i="0" u="none" strike="noStrike" baseline="30000" dirty="0">
                          <a:solidFill>
                            <a:srgbClr val="000000"/>
                          </a:solidFill>
                          <a:effectLst/>
                          <a:latin typeface="Arial" panose="020B0604020202020204" pitchFamily="34" charset="0"/>
                        </a:rPr>
                        <a:t>1</a:t>
                      </a:r>
                      <a:r>
                        <a:rPr lang="en-US" sz="900" b="1" i="0" u="none" strike="noStrike" dirty="0">
                          <a:solidFill>
                            <a:srgbClr val="000000"/>
                          </a:solidFill>
                          <a:effectLst/>
                          <a:latin typeface="Arial" panose="020B0604020202020204" pitchFamily="34" charset="0"/>
                        </a:rPr>
                        <a:t>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Monthly Uplift ($) (MTSUCDA)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Non-Optout RTAML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270564177"/>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13,134,200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21,319,230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33633839"/>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11,975,300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22,872,340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0.52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387999044"/>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10,965,136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19,724,836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07452586"/>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12,139,972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19,105,310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0.64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982274738"/>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11,748,360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20,201,438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113303230"/>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11,780,760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22,722,460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0.52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45109851"/>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12,173,452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26,566,583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0.46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584153553"/>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12,173,452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28,029,759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0.43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54805498"/>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11,180,138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27,693,031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42372196"/>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12,336,704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28,156,252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0.44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712038788"/>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Oct-25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11,951,182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24,456,665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91872400"/>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Nov-25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9,872,694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17,714,312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73007019"/>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Dec-25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13,290,165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23,671,066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95096573"/>
                  </a:ext>
                </a:extLst>
              </a:tr>
            </a:tbl>
          </a:graphicData>
        </a:graphic>
      </p:graphicFrame>
      <p:graphicFrame>
        <p:nvGraphicFramePr>
          <p:cNvPr id="6" name="Table 5">
            <a:extLst>
              <a:ext uri="{FF2B5EF4-FFF2-40B4-BE49-F238E27FC236}">
                <a16:creationId xmlns:a16="http://schemas.microsoft.com/office/drawing/2014/main" id="{149B500D-70DC-9517-5E5C-6A5E28B5A6DC}"/>
              </a:ext>
            </a:extLst>
          </p:cNvPr>
          <p:cNvGraphicFramePr>
            <a:graphicFrameLocks noGrp="1"/>
          </p:cNvGraphicFramePr>
          <p:nvPr>
            <p:extLst>
              <p:ext uri="{D42A27DB-BD31-4B8C-83A1-F6EECF244321}">
                <p14:modId xmlns:p14="http://schemas.microsoft.com/office/powerpoint/2010/main" val="4252265168"/>
              </p:ext>
            </p:extLst>
          </p:nvPr>
        </p:nvGraphicFramePr>
        <p:xfrm>
          <a:off x="381000" y="1066801"/>
          <a:ext cx="3886198" cy="4800603"/>
        </p:xfrm>
        <a:graphic>
          <a:graphicData uri="http://schemas.openxmlformats.org/drawingml/2006/table">
            <a:tbl>
              <a:tblPr/>
              <a:tblGrid>
                <a:gridCol w="1100515">
                  <a:extLst>
                    <a:ext uri="{9D8B030D-6E8A-4147-A177-3AD203B41FA5}">
                      <a16:colId xmlns:a16="http://schemas.microsoft.com/office/drawing/2014/main" val="3877628444"/>
                    </a:ext>
                  </a:extLst>
                </a:gridCol>
                <a:gridCol w="966079">
                  <a:extLst>
                    <a:ext uri="{9D8B030D-6E8A-4147-A177-3AD203B41FA5}">
                      <a16:colId xmlns:a16="http://schemas.microsoft.com/office/drawing/2014/main" val="1735079822"/>
                    </a:ext>
                  </a:extLst>
                </a:gridCol>
                <a:gridCol w="891043">
                  <a:extLst>
                    <a:ext uri="{9D8B030D-6E8A-4147-A177-3AD203B41FA5}">
                      <a16:colId xmlns:a16="http://schemas.microsoft.com/office/drawing/2014/main" val="2051531450"/>
                    </a:ext>
                  </a:extLst>
                </a:gridCol>
                <a:gridCol w="928561">
                  <a:extLst>
                    <a:ext uri="{9D8B030D-6E8A-4147-A177-3AD203B41FA5}">
                      <a16:colId xmlns:a16="http://schemas.microsoft.com/office/drawing/2014/main" val="1630269059"/>
                    </a:ext>
                  </a:extLst>
                </a:gridCol>
              </a:tblGrid>
              <a:tr h="660545">
                <a:tc>
                  <a:txBody>
                    <a:bodyPr/>
                    <a:lstStyle/>
                    <a:p>
                      <a:pPr algn="ctr" rtl="0" fontAlgn="ctr"/>
                      <a:r>
                        <a:rPr lang="en-US" sz="900" b="1" i="0" u="none" strike="noStrike" dirty="0">
                          <a:solidFill>
                            <a:srgbClr val="000000"/>
                          </a:solidFill>
                          <a:effectLst/>
                          <a:latin typeface="Arial" panose="020B0604020202020204" pitchFamily="34" charset="0"/>
                        </a:rPr>
                        <a:t>Subchapter M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Reference Month (RTM_FINAL data)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Monthly Uplift ($) (TSDCMA)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SDCMMATOT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2746559365"/>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Sep-24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254,909,036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87710244"/>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Oct-24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267,243,422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0090260"/>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Nov-24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259,296,832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52568208"/>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271,342,237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513327973"/>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269,652,704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53084073"/>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245,496,350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27312673"/>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266,900,167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48201971"/>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270,472,809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632747044"/>
                  </a:ext>
                </a:extLst>
              </a:tr>
              <a:tr h="318466">
                <a:tc>
                  <a:txBody>
                    <a:bodyPr/>
                    <a:lstStyle/>
                    <a:p>
                      <a:pPr algn="ctr" rtl="0" fontAlgn="ctr">
                        <a:buNone/>
                      </a:pPr>
                      <a:r>
                        <a:rPr lang="en-US" sz="1000" b="0" i="0" u="none" strike="noStrike">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268,649,078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26823464"/>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266,278,515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13346149"/>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Oct-25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290,092,789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430070345"/>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Nov-25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293,689,057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3135460"/>
                  </a:ext>
                </a:extLst>
              </a:tr>
              <a:tr h="318466">
                <a:tc>
                  <a:txBody>
                    <a:bodyPr/>
                    <a:lstStyle/>
                    <a:p>
                      <a:pPr algn="ctr" rtl="0" fontAlgn="ctr">
                        <a:buNone/>
                      </a:pPr>
                      <a:r>
                        <a:rPr lang="en-US" sz="1000" b="0" i="0" u="none" strike="noStrike" dirty="0">
                          <a:solidFill>
                            <a:srgbClr val="000000"/>
                          </a:solidFill>
                          <a:effectLst/>
                          <a:latin typeface="Arial" panose="020B0604020202020204" pitchFamily="34" charset="0"/>
                        </a:rPr>
                        <a:t>Dec-25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300,611,656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40061880"/>
                  </a:ext>
                </a:extLst>
              </a:tr>
            </a:tbl>
          </a:graphicData>
        </a:graphic>
      </p:graphicFrame>
    </p:spTree>
    <p:extLst>
      <p:ext uri="{BB962C8B-B14F-4D97-AF65-F5344CB8AC3E}">
        <p14:creationId xmlns:p14="http://schemas.microsoft.com/office/powerpoint/2010/main" val="336770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a:t>
            </a:r>
            <a:r>
              <a:rPr lang="en-US" sz="2000" dirty="0" err="1"/>
              <a:t>i</a:t>
            </a:r>
            <a:r>
              <a:rPr lang="en-US" sz="2000" dirty="0"/>
              <a:t>) Track number of price changes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graphicFrame>
        <p:nvGraphicFramePr>
          <p:cNvPr id="7" name="Table 6">
            <a:extLst>
              <a:ext uri="{FF2B5EF4-FFF2-40B4-BE49-F238E27FC236}">
                <a16:creationId xmlns:a16="http://schemas.microsoft.com/office/drawing/2014/main" id="{F5988ABF-3166-709B-11EE-0F45766CBED0}"/>
              </a:ext>
            </a:extLst>
          </p:cNvPr>
          <p:cNvGraphicFramePr>
            <a:graphicFrameLocks noGrp="1"/>
          </p:cNvGraphicFramePr>
          <p:nvPr>
            <p:extLst>
              <p:ext uri="{D42A27DB-BD31-4B8C-83A1-F6EECF244321}">
                <p14:modId xmlns:p14="http://schemas.microsoft.com/office/powerpoint/2010/main" val="790784108"/>
              </p:ext>
            </p:extLst>
          </p:nvPr>
        </p:nvGraphicFramePr>
        <p:xfrm>
          <a:off x="263670" y="990600"/>
          <a:ext cx="8763005" cy="1401942"/>
        </p:xfrm>
        <a:graphic>
          <a:graphicData uri="http://schemas.openxmlformats.org/drawingml/2006/table">
            <a:tbl>
              <a:tblPr/>
              <a:tblGrid>
                <a:gridCol w="930585">
                  <a:extLst>
                    <a:ext uri="{9D8B030D-6E8A-4147-A177-3AD203B41FA5}">
                      <a16:colId xmlns:a16="http://schemas.microsoft.com/office/drawing/2014/main" val="939474116"/>
                    </a:ext>
                  </a:extLst>
                </a:gridCol>
                <a:gridCol w="542841">
                  <a:extLst>
                    <a:ext uri="{9D8B030D-6E8A-4147-A177-3AD203B41FA5}">
                      <a16:colId xmlns:a16="http://schemas.microsoft.com/office/drawing/2014/main" val="1534387841"/>
                    </a:ext>
                  </a:extLst>
                </a:gridCol>
                <a:gridCol w="357804">
                  <a:extLst>
                    <a:ext uri="{9D8B030D-6E8A-4147-A177-3AD203B41FA5}">
                      <a16:colId xmlns:a16="http://schemas.microsoft.com/office/drawing/2014/main" val="556066380"/>
                    </a:ext>
                  </a:extLst>
                </a:gridCol>
                <a:gridCol w="610410">
                  <a:extLst>
                    <a:ext uri="{9D8B030D-6E8A-4147-A177-3AD203B41FA5}">
                      <a16:colId xmlns:a16="http://schemas.microsoft.com/office/drawing/2014/main" val="2870672396"/>
                    </a:ext>
                  </a:extLst>
                </a:gridCol>
                <a:gridCol w="610410">
                  <a:extLst>
                    <a:ext uri="{9D8B030D-6E8A-4147-A177-3AD203B41FA5}">
                      <a16:colId xmlns:a16="http://schemas.microsoft.com/office/drawing/2014/main" val="981299280"/>
                    </a:ext>
                  </a:extLst>
                </a:gridCol>
                <a:gridCol w="610410">
                  <a:extLst>
                    <a:ext uri="{9D8B030D-6E8A-4147-A177-3AD203B41FA5}">
                      <a16:colId xmlns:a16="http://schemas.microsoft.com/office/drawing/2014/main" val="796861693"/>
                    </a:ext>
                  </a:extLst>
                </a:gridCol>
                <a:gridCol w="610410">
                  <a:extLst>
                    <a:ext uri="{9D8B030D-6E8A-4147-A177-3AD203B41FA5}">
                      <a16:colId xmlns:a16="http://schemas.microsoft.com/office/drawing/2014/main" val="2557681066"/>
                    </a:ext>
                  </a:extLst>
                </a:gridCol>
                <a:gridCol w="610410">
                  <a:extLst>
                    <a:ext uri="{9D8B030D-6E8A-4147-A177-3AD203B41FA5}">
                      <a16:colId xmlns:a16="http://schemas.microsoft.com/office/drawing/2014/main" val="3823863561"/>
                    </a:ext>
                  </a:extLst>
                </a:gridCol>
                <a:gridCol w="610410">
                  <a:extLst>
                    <a:ext uri="{9D8B030D-6E8A-4147-A177-3AD203B41FA5}">
                      <a16:colId xmlns:a16="http://schemas.microsoft.com/office/drawing/2014/main" val="1052816215"/>
                    </a:ext>
                  </a:extLst>
                </a:gridCol>
                <a:gridCol w="610410">
                  <a:extLst>
                    <a:ext uri="{9D8B030D-6E8A-4147-A177-3AD203B41FA5}">
                      <a16:colId xmlns:a16="http://schemas.microsoft.com/office/drawing/2014/main" val="1622849720"/>
                    </a:ext>
                  </a:extLst>
                </a:gridCol>
                <a:gridCol w="610410">
                  <a:extLst>
                    <a:ext uri="{9D8B030D-6E8A-4147-A177-3AD203B41FA5}">
                      <a16:colId xmlns:a16="http://schemas.microsoft.com/office/drawing/2014/main" val="2447569119"/>
                    </a:ext>
                  </a:extLst>
                </a:gridCol>
                <a:gridCol w="610410">
                  <a:extLst>
                    <a:ext uri="{9D8B030D-6E8A-4147-A177-3AD203B41FA5}">
                      <a16:colId xmlns:a16="http://schemas.microsoft.com/office/drawing/2014/main" val="1120580298"/>
                    </a:ext>
                  </a:extLst>
                </a:gridCol>
                <a:gridCol w="631464">
                  <a:extLst>
                    <a:ext uri="{9D8B030D-6E8A-4147-A177-3AD203B41FA5}">
                      <a16:colId xmlns:a16="http://schemas.microsoft.com/office/drawing/2014/main" val="2662912183"/>
                    </a:ext>
                  </a:extLst>
                </a:gridCol>
                <a:gridCol w="806621">
                  <a:extLst>
                    <a:ext uri="{9D8B030D-6E8A-4147-A177-3AD203B41FA5}">
                      <a16:colId xmlns:a16="http://schemas.microsoft.com/office/drawing/2014/main" val="1258883916"/>
                    </a:ext>
                  </a:extLst>
                </a:gridCol>
              </a:tblGrid>
              <a:tr h="171952">
                <a:tc gridSpan="14">
                  <a:txBody>
                    <a:bodyPr/>
                    <a:lstStyle/>
                    <a:p>
                      <a:pPr algn="l" rtl="0" fontAlgn="ctr">
                        <a:buNone/>
                      </a:pPr>
                      <a:r>
                        <a:rPr lang="en-US" sz="1000" b="1" i="0" u="none" strike="noStrike" dirty="0">
                          <a:solidFill>
                            <a:srgbClr val="FFFFFF"/>
                          </a:solidFill>
                          <a:effectLst/>
                          <a:latin typeface="Arial" panose="020B0604020202020204" pitchFamily="34" charset="0"/>
                        </a:rPr>
                        <a:t>Reporting Period: 2025 Q4</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AEC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7200860"/>
                  </a:ext>
                </a:extLst>
              </a:tr>
              <a:tr h="171952">
                <a:tc rowSpan="2">
                  <a:txBody>
                    <a:bodyPr/>
                    <a:lstStyle/>
                    <a:p>
                      <a:pPr algn="ctr" rtl="0" fontAlgn="ctr">
                        <a:buNone/>
                      </a:pPr>
                      <a:r>
                        <a:rPr lang="en-US" sz="1000" b="1" i="0" u="none" strike="noStrike" dirty="0">
                          <a:solidFill>
                            <a:srgbClr val="FFFFFF"/>
                          </a:solidFill>
                          <a:effectLst/>
                          <a:latin typeface="Arial" panose="020B0604020202020204" pitchFamily="34" charset="0"/>
                        </a:rPr>
                        <a:t>Operating Day</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gridSpan="6">
                  <a:txBody>
                    <a:bodyPr/>
                    <a:lstStyle/>
                    <a:p>
                      <a:pPr algn="ctr" rtl="0" fontAlgn="ctr">
                        <a:buNone/>
                      </a:pPr>
                      <a:r>
                        <a:rPr lang="en-US" sz="1000" b="1" i="0" u="none" strike="noStrike">
                          <a:solidFill>
                            <a:srgbClr val="000000"/>
                          </a:solidFill>
                          <a:effectLst/>
                          <a:latin typeface="Arial" panose="020B0604020202020204" pitchFamily="34" charset="0"/>
                        </a:rPr>
                        <a:t># of Corrected Prices</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rtl="0" fontAlgn="ctr">
                        <a:buNone/>
                      </a:pPr>
                      <a:r>
                        <a:rPr lang="en-US" sz="1000" b="1" i="0" u="none" strike="noStrike">
                          <a:solidFill>
                            <a:srgbClr val="000000"/>
                          </a:solidFill>
                          <a:effectLst/>
                          <a:latin typeface="Arial" panose="020B0604020202020204" pitchFamily="34" charset="0"/>
                        </a:rPr>
                        <a:t># of Intervals Affected</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rtl="0" fontAlgn="ctr">
                        <a:buNone/>
                      </a:pPr>
                      <a:r>
                        <a:rPr lang="en-US" sz="800" b="1" i="0" u="none" strike="noStrike" dirty="0">
                          <a:solidFill>
                            <a:srgbClr val="000000"/>
                          </a:solidFill>
                          <a:effectLst/>
                          <a:latin typeface="Arial" panose="020B0604020202020204" pitchFamily="34" charset="0"/>
                        </a:rPr>
                        <a:t>Market Notice</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extLst>
                  <a:ext uri="{0D108BD9-81ED-4DB2-BD59-A6C34878D82A}">
                    <a16:rowId xmlns:a16="http://schemas.microsoft.com/office/drawing/2014/main" val="1863890653"/>
                  </a:ext>
                </a:extLst>
              </a:tr>
              <a:tr h="253316">
                <a:tc vMerge="1">
                  <a:txBody>
                    <a:bodyPr/>
                    <a:lstStyle/>
                    <a:p>
                      <a:endParaRPr lang="en-US"/>
                    </a:p>
                  </a:txBody>
                  <a:tcPr/>
                </a:tc>
                <a:tc>
                  <a:txBody>
                    <a:bodyPr/>
                    <a:lstStyle/>
                    <a:p>
                      <a:pPr algn="ctr" rtl="0" fontAlgn="ctr">
                        <a:buNone/>
                      </a:pPr>
                      <a:r>
                        <a:rPr lang="en-US" sz="800" b="1" i="0" u="none" strike="noStrike" dirty="0">
                          <a:solidFill>
                            <a:srgbClr val="000000"/>
                          </a:solidFill>
                          <a:effectLst/>
                          <a:latin typeface="Arial" panose="020B0604020202020204" pitchFamily="34" charset="0"/>
                        </a:rPr>
                        <a:t>DASPP </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a:solidFill>
                            <a:srgbClr val="000000"/>
                          </a:solidFill>
                          <a:effectLst/>
                          <a:latin typeface="Arial" panose="020B0604020202020204" pitchFamily="34" charset="0"/>
                        </a:rPr>
                        <a:t>MCPC</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RTSPP</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a:solidFill>
                            <a:srgbClr val="000000"/>
                          </a:solidFill>
                          <a:effectLst/>
                          <a:latin typeface="Arial" panose="020B0604020202020204" pitchFamily="34" charset="0"/>
                        </a:rPr>
                        <a:t>RTRMPR</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ORDC Adders</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RTESOGPR</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DASPP </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MCPC</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RTSPP</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RTRMPR</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a:solidFill>
                            <a:srgbClr val="000000"/>
                          </a:solidFill>
                          <a:effectLst/>
                          <a:latin typeface="Arial" panose="020B0604020202020204" pitchFamily="34" charset="0"/>
                        </a:rPr>
                        <a:t>ORDC Adders</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buNone/>
                      </a:pPr>
                      <a:r>
                        <a:rPr lang="en-US" sz="800" b="1" i="0" u="none" strike="noStrike" dirty="0">
                          <a:solidFill>
                            <a:srgbClr val="000000"/>
                          </a:solidFill>
                          <a:effectLst/>
                          <a:latin typeface="Arial" panose="020B0604020202020204" pitchFamily="34" charset="0"/>
                        </a:rPr>
                        <a:t>RTESOGPR</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vMerge="1">
                  <a:txBody>
                    <a:bodyPr/>
                    <a:lstStyle/>
                    <a:p>
                      <a:endParaRPr lang="en-US"/>
                    </a:p>
                  </a:txBody>
                  <a:tcPr/>
                </a:tc>
                <a:extLst>
                  <a:ext uri="{0D108BD9-81ED-4DB2-BD59-A6C34878D82A}">
                    <a16:rowId xmlns:a16="http://schemas.microsoft.com/office/drawing/2014/main" val="3338849820"/>
                  </a:ext>
                </a:extLst>
              </a:tr>
              <a:tr h="402361">
                <a:tc>
                  <a:txBody>
                    <a:bodyPr/>
                    <a:lstStyle/>
                    <a:p>
                      <a:pPr algn="ctr" rtl="0" fontAlgn="b">
                        <a:buNone/>
                      </a:pPr>
                      <a:r>
                        <a:rPr lang="en-US" sz="900" b="1" i="0" u="none" strike="noStrike" dirty="0">
                          <a:solidFill>
                            <a:srgbClr val="FFFFFF"/>
                          </a:solidFill>
                          <a:effectLst/>
                          <a:latin typeface="Arial" panose="020B0604020202020204" pitchFamily="34" charset="0"/>
                        </a:rPr>
                        <a:t>06/27/2025</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18607</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22</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24</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10</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0" i="0" u="none" strike="noStrike" kern="1200" dirty="0">
                          <a:solidFill>
                            <a:srgbClr val="000000"/>
                          </a:solidFill>
                          <a:effectLst/>
                          <a:latin typeface="Arial" panose="020B0604020202020204" pitchFamily="34" charset="0"/>
                          <a:ea typeface="+mn-ea"/>
                          <a:cs typeface="+mn-cs"/>
                        </a:rPr>
                        <a:t>-</a:t>
                      </a:r>
                      <a:endParaRPr lang="en-US" sz="900" b="0" i="0" u="none" strike="noStrike" dirty="0">
                        <a:solidFill>
                          <a:srgbClr val="000000"/>
                        </a:solidFill>
                        <a:effectLst/>
                        <a:latin typeface="Arial" panose="020B0604020202020204" pitchFamily="34" charset="0"/>
                      </a:endParaRP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fontAlgn="b">
                        <a:buNone/>
                      </a:pPr>
                      <a:r>
                        <a:rPr lang="en-US" sz="900" b="0" i="0" u="sng" strike="noStrike" dirty="0">
                          <a:solidFill>
                            <a:srgbClr val="467886"/>
                          </a:solidFill>
                          <a:effectLst/>
                          <a:latin typeface="+mn-lt"/>
                          <a:hlinkClick r:id="rId3"/>
                        </a:rPr>
                        <a:t>M-B092525-02</a:t>
                      </a:r>
                      <a:endParaRPr lang="en-US" sz="900" b="0" i="0" u="sng" strike="noStrike" dirty="0">
                        <a:solidFill>
                          <a:srgbClr val="467886"/>
                        </a:solidFill>
                        <a:effectLst/>
                        <a:latin typeface="+mn-lt"/>
                      </a:endParaRPr>
                    </a:p>
                  </a:txBody>
                  <a:tcPr marL="9525" marR="9525" marT="95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extLst>
                  <a:ext uri="{0D108BD9-81ED-4DB2-BD59-A6C34878D82A}">
                    <a16:rowId xmlns:a16="http://schemas.microsoft.com/office/drawing/2014/main" val="3101906331"/>
                  </a:ext>
                </a:extLst>
              </a:tr>
              <a:tr h="402361">
                <a:tc>
                  <a:txBody>
                    <a:bodyPr/>
                    <a:lstStyle/>
                    <a:p>
                      <a:pPr algn="ctr" rtl="0" fontAlgn="b">
                        <a:buNone/>
                      </a:pPr>
                      <a:r>
                        <a:rPr lang="en-US" sz="900" b="1" i="0" u="none" strike="noStrike" dirty="0">
                          <a:solidFill>
                            <a:srgbClr val="FFFFFF"/>
                          </a:solidFill>
                          <a:effectLst/>
                          <a:latin typeface="Arial" panose="020B0604020202020204" pitchFamily="34" charset="0"/>
                        </a:rPr>
                        <a:t>10/14/2025</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6386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7394</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2646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buNone/>
                      </a:pPr>
                      <a:r>
                        <a:rPr lang="en-US" sz="900" b="0" i="0" u="none" strike="noStrike" dirty="0">
                          <a:solidFill>
                            <a:srgbClr val="000000"/>
                          </a:solidFill>
                          <a:effectLst/>
                          <a:latin typeface="Arial" panose="020B0604020202020204" pitchFamily="34" charset="0"/>
                        </a:rPr>
                        <a:t>6</a:t>
                      </a:r>
                    </a:p>
                  </a:txBody>
                  <a:tcPr marL="8802" marR="8802" marT="880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0" i="0" u="sng" strike="noStrike" dirty="0">
                          <a:solidFill>
                            <a:srgbClr val="467886"/>
                          </a:solidFill>
                          <a:effectLst/>
                          <a:latin typeface="+mn-lt"/>
                          <a:hlinkClick r:id="rId4"/>
                        </a:rPr>
                        <a:t>M-B121725-01</a:t>
                      </a:r>
                      <a:endParaRPr lang="en-US" sz="900" b="0" i="0" u="sng" strike="noStrike" dirty="0">
                        <a:solidFill>
                          <a:srgbClr val="467886"/>
                        </a:solidFill>
                        <a:effectLst/>
                        <a:latin typeface="+mn-lt"/>
                      </a:endParaRPr>
                    </a:p>
                  </a:txBody>
                  <a:tcPr marL="9525" marR="9525" marT="95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BBC3C8"/>
                    </a:solidFill>
                  </a:tcPr>
                </a:tc>
                <a:extLst>
                  <a:ext uri="{0D108BD9-81ED-4DB2-BD59-A6C34878D82A}">
                    <a16:rowId xmlns:a16="http://schemas.microsoft.com/office/drawing/2014/main" val="1332721933"/>
                  </a:ext>
                </a:extLst>
              </a:tr>
            </a:tbl>
          </a:graphicData>
        </a:graphic>
      </p:graphicFrame>
      <p:sp>
        <p:nvSpPr>
          <p:cNvPr id="8" name="TextBox 8">
            <a:extLst>
              <a:ext uri="{FF2B5EF4-FFF2-40B4-BE49-F238E27FC236}">
                <a16:creationId xmlns:a16="http://schemas.microsoft.com/office/drawing/2014/main" id="{D4EF1F5A-C5CB-B44A-B693-67E4A66162F5}"/>
              </a:ext>
            </a:extLst>
          </p:cNvPr>
          <p:cNvSpPr txBox="1"/>
          <p:nvPr/>
        </p:nvSpPr>
        <p:spPr>
          <a:xfrm>
            <a:off x="263669" y="2659559"/>
            <a:ext cx="8763005" cy="769441"/>
          </a:xfrm>
          <a:prstGeom prst="rect">
            <a:avLst/>
          </a:prstGeom>
          <a:noFill/>
          <a:ln>
            <a:solidFill>
              <a:schemeClr val="tx1"/>
            </a:solidFill>
          </a:ln>
        </p:spPr>
        <p:txBody>
          <a:bodyPr wrap="square" rtlCol="0">
            <a:spAutoFit/>
          </a:bodyPr>
          <a:lstStyle/>
          <a:p>
            <a:pPr defTabSz="457200"/>
            <a:r>
              <a:rPr lang="en-US" sz="1100" b="1" u="sng" dirty="0">
                <a:solidFill>
                  <a:prstClr val="black"/>
                </a:solidFill>
              </a:rPr>
              <a:t>Notes:</a:t>
            </a:r>
          </a:p>
          <a:p>
            <a:pPr defTabSz="457200"/>
            <a:endParaRPr lang="en-US" sz="1100" dirty="0">
              <a:solidFill>
                <a:prstClr val="black"/>
              </a:solidFill>
            </a:endParaRPr>
          </a:p>
          <a:p>
            <a:pPr defTabSz="457200"/>
            <a:r>
              <a:rPr lang="en-US" sz="1100" dirty="0">
                <a:solidFill>
                  <a:prstClr val="black"/>
                </a:solidFill>
              </a:rPr>
              <a:t>The price changes reported on this slide display the price corrections that have been done after the Settlement Statement has posted for the Operating Day.</a:t>
            </a:r>
          </a:p>
        </p:txBody>
      </p:sp>
    </p:spTree>
    <p:extLst>
      <p:ext uri="{BB962C8B-B14F-4D97-AF65-F5344CB8AC3E}">
        <p14:creationId xmlns:p14="http://schemas.microsoft.com/office/powerpoint/2010/main" val="1444010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8.2(2)(c)(iv) Track number of resettlements due to non-price errors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graphicFrame>
        <p:nvGraphicFramePr>
          <p:cNvPr id="7" name="Table 6">
            <a:extLst>
              <a:ext uri="{FF2B5EF4-FFF2-40B4-BE49-F238E27FC236}">
                <a16:creationId xmlns:a16="http://schemas.microsoft.com/office/drawing/2014/main" id="{F2947407-B43A-EF0E-9AD4-753BD6B14EC5}"/>
              </a:ext>
            </a:extLst>
          </p:cNvPr>
          <p:cNvGraphicFramePr>
            <a:graphicFrameLocks noGrp="1"/>
          </p:cNvGraphicFramePr>
          <p:nvPr>
            <p:extLst>
              <p:ext uri="{D42A27DB-BD31-4B8C-83A1-F6EECF244321}">
                <p14:modId xmlns:p14="http://schemas.microsoft.com/office/powerpoint/2010/main" val="975936703"/>
              </p:ext>
            </p:extLst>
          </p:nvPr>
        </p:nvGraphicFramePr>
        <p:xfrm>
          <a:off x="457200" y="914400"/>
          <a:ext cx="8153400" cy="1809463"/>
        </p:xfrm>
        <a:graphic>
          <a:graphicData uri="http://schemas.openxmlformats.org/drawingml/2006/table">
            <a:tbl>
              <a:tblPr/>
              <a:tblGrid>
                <a:gridCol w="1066905">
                  <a:extLst>
                    <a:ext uri="{9D8B030D-6E8A-4147-A177-3AD203B41FA5}">
                      <a16:colId xmlns:a16="http://schemas.microsoft.com/office/drawing/2014/main" val="3157887497"/>
                    </a:ext>
                  </a:extLst>
                </a:gridCol>
                <a:gridCol w="3088409">
                  <a:extLst>
                    <a:ext uri="{9D8B030D-6E8A-4147-A177-3AD203B41FA5}">
                      <a16:colId xmlns:a16="http://schemas.microsoft.com/office/drawing/2014/main" val="3106451248"/>
                    </a:ext>
                  </a:extLst>
                </a:gridCol>
                <a:gridCol w="2830106">
                  <a:extLst>
                    <a:ext uri="{9D8B030D-6E8A-4147-A177-3AD203B41FA5}">
                      <a16:colId xmlns:a16="http://schemas.microsoft.com/office/drawing/2014/main" val="425393645"/>
                    </a:ext>
                  </a:extLst>
                </a:gridCol>
                <a:gridCol w="1167980">
                  <a:extLst>
                    <a:ext uri="{9D8B030D-6E8A-4147-A177-3AD203B41FA5}">
                      <a16:colId xmlns:a16="http://schemas.microsoft.com/office/drawing/2014/main" val="3054403648"/>
                    </a:ext>
                  </a:extLst>
                </a:gridCol>
              </a:tblGrid>
              <a:tr h="232796">
                <a:tc gridSpan="4">
                  <a:txBody>
                    <a:bodyPr/>
                    <a:lstStyle/>
                    <a:p>
                      <a:pPr algn="l" rtl="0" fontAlgn="ctr">
                        <a:buNone/>
                      </a:pPr>
                      <a:r>
                        <a:rPr lang="en-US" sz="1000" b="1" i="0" u="none" strike="noStrike" dirty="0">
                          <a:solidFill>
                            <a:srgbClr val="FFFFFF"/>
                          </a:solidFill>
                          <a:effectLst/>
                          <a:latin typeface="Arial" panose="020B0604020202020204" pitchFamily="34" charset="0"/>
                        </a:rPr>
                        <a:t>Reporting Period: 2025 Q4</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AEC7"/>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9327226"/>
                  </a:ext>
                </a:extLst>
              </a:tr>
              <a:tr h="687807">
                <a:tc>
                  <a:txBody>
                    <a:bodyPr/>
                    <a:lstStyle/>
                    <a:p>
                      <a:pPr algn="ctr" rtl="0" fontAlgn="ctr">
                        <a:buNone/>
                      </a:pPr>
                      <a:r>
                        <a:rPr lang="en-US" sz="1000" b="1" i="0" u="none" strike="noStrike" dirty="0">
                          <a:solidFill>
                            <a:srgbClr val="FFFFFF"/>
                          </a:solidFill>
                          <a:effectLst/>
                          <a:latin typeface="Arial" panose="020B0604020202020204" pitchFamily="34" charset="0"/>
                        </a:rPr>
                        <a:t>Operating Day(s) Resettled</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algn="ctr" rtl="0" fontAlgn="ctr">
                        <a:buNone/>
                      </a:pPr>
                      <a:r>
                        <a:rPr lang="en-US" sz="1000" b="1" i="0" u="none" strike="noStrike" dirty="0">
                          <a:solidFill>
                            <a:srgbClr val="000000"/>
                          </a:solidFill>
                          <a:effectLst/>
                          <a:latin typeface="Arial" panose="020B0604020202020204" pitchFamily="34" charset="0"/>
                        </a:rPr>
                        <a:t>Reason for Resettlement</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a:txBody>
                    <a:bodyPr/>
                    <a:lstStyle/>
                    <a:p>
                      <a:pPr algn="ctr" rtl="0" fontAlgn="ctr">
                        <a:buNone/>
                      </a:pPr>
                      <a:r>
                        <a:rPr lang="en-US" sz="1000" b="1" i="0" u="none" strike="noStrike" dirty="0">
                          <a:solidFill>
                            <a:srgbClr val="000000"/>
                          </a:solidFill>
                          <a:effectLst/>
                          <a:latin typeface="Arial" panose="020B0604020202020204" pitchFamily="34" charset="0"/>
                        </a:rPr>
                        <a:t>Affected Charge Types</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a:txBody>
                    <a:bodyPr/>
                    <a:lstStyle/>
                    <a:p>
                      <a:pPr algn="ctr" rtl="0" fontAlgn="ctr">
                        <a:buNone/>
                      </a:pPr>
                      <a:r>
                        <a:rPr lang="en-US" sz="1000" b="1" i="0" u="none" strike="noStrike" dirty="0">
                          <a:solidFill>
                            <a:srgbClr val="000000"/>
                          </a:solidFill>
                          <a:effectLst/>
                          <a:latin typeface="Arial" panose="020B0604020202020204" pitchFamily="34" charset="0"/>
                        </a:rPr>
                        <a:t>Market Notice Number</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extLst>
                  <a:ext uri="{0D108BD9-81ED-4DB2-BD59-A6C34878D82A}">
                    <a16:rowId xmlns:a16="http://schemas.microsoft.com/office/drawing/2014/main" val="903407081"/>
                  </a:ext>
                </a:extLst>
              </a:tr>
              <a:tr h="222215">
                <a:tc>
                  <a:txBody>
                    <a:bodyPr/>
                    <a:lstStyle/>
                    <a:p>
                      <a:pPr algn="ctr" rtl="0" fontAlgn="b">
                        <a:buNone/>
                      </a:pPr>
                      <a:r>
                        <a:rPr lang="en-US" sz="900" b="1" i="0" u="none" strike="noStrike" dirty="0">
                          <a:solidFill>
                            <a:srgbClr val="FFFFFF"/>
                          </a:solidFill>
                          <a:effectLst/>
                          <a:latin typeface="Arial" panose="020B0604020202020204" pitchFamily="34" charset="0"/>
                        </a:rPr>
                        <a:t>03/16/2025</a:t>
                      </a:r>
                    </a:p>
                  </a:txBody>
                  <a:tcPr marL="8147" marR="8147" marT="8147"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rowSpan="4">
                  <a:txBody>
                    <a:bodyPr/>
                    <a:lstStyle/>
                    <a:p>
                      <a:pPr algn="ctr" rtl="0" fontAlgn="ctr">
                        <a:buNone/>
                      </a:pPr>
                      <a:r>
                        <a:rPr lang="en-US" sz="900" b="0" i="0" u="none" strike="noStrike" dirty="0">
                          <a:solidFill>
                            <a:srgbClr val="000000"/>
                          </a:solidFill>
                          <a:effectLst/>
                          <a:latin typeface="Arial" panose="020B0604020202020204" pitchFamily="34" charset="0"/>
                        </a:rPr>
                        <a:t>Granted Dispute: Recalculation of Reliability Unit Commitment (RUC) Guarantee amounts reassessing the value of the actual fuel burned during RUC events</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rowSpan="4">
                  <a:txBody>
                    <a:bodyPr/>
                    <a:lstStyle/>
                    <a:p>
                      <a:pPr algn="ctr" rtl="0" fontAlgn="ctr">
                        <a:buNone/>
                      </a:pPr>
                      <a:r>
                        <a:rPr lang="en-US" sz="900" b="0" i="0" u="none" strike="noStrike" dirty="0">
                          <a:solidFill>
                            <a:srgbClr val="000000"/>
                          </a:solidFill>
                          <a:effectLst/>
                          <a:latin typeface="Arial" panose="020B0604020202020204" pitchFamily="34" charset="0"/>
                        </a:rPr>
                        <a:t>LARTRNAMT, RTEIAMT, RUCCSAMT, RUCMWAMT</a:t>
                      </a: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rowSpan="4">
                  <a:txBody>
                    <a:bodyPr/>
                    <a:lstStyle/>
                    <a:p>
                      <a:pPr algn="ctr" fontAlgn="t">
                        <a:buNone/>
                      </a:pPr>
                      <a:r>
                        <a:rPr lang="en-US" sz="1100" b="0" i="0" u="sng" strike="noStrike" dirty="0">
                          <a:solidFill>
                            <a:srgbClr val="467886"/>
                          </a:solidFill>
                          <a:effectLst/>
                          <a:latin typeface="Calibri" panose="020F0502020204030204" pitchFamily="34" charset="0"/>
                          <a:hlinkClick r:id="rId3"/>
                        </a:rPr>
                        <a:t>M-C103125-01</a:t>
                      </a:r>
                      <a:endParaRPr lang="en-US" sz="1100" b="0" i="0" u="sng" strike="noStrike" dirty="0">
                        <a:solidFill>
                          <a:srgbClr val="467886"/>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extLst>
                  <a:ext uri="{0D108BD9-81ED-4DB2-BD59-A6C34878D82A}">
                    <a16:rowId xmlns:a16="http://schemas.microsoft.com/office/drawing/2014/main" val="2385678113"/>
                  </a:ext>
                </a:extLst>
              </a:tr>
              <a:tr h="222215">
                <a:tc>
                  <a:txBody>
                    <a:bodyPr/>
                    <a:lstStyle/>
                    <a:p>
                      <a:pPr algn="ctr" rtl="0" fontAlgn="b">
                        <a:buNone/>
                      </a:pPr>
                      <a:r>
                        <a:rPr lang="en-US" sz="900" b="1" i="0" u="none" strike="noStrike" dirty="0">
                          <a:solidFill>
                            <a:srgbClr val="FFFFFF"/>
                          </a:solidFill>
                          <a:effectLst/>
                          <a:latin typeface="Arial" panose="020B0604020202020204" pitchFamily="34" charset="0"/>
                        </a:rPr>
                        <a:t>03/21/2025</a:t>
                      </a:r>
                    </a:p>
                  </a:txBody>
                  <a:tcPr marL="8147" marR="8147" marT="8147"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949653538"/>
                  </a:ext>
                </a:extLst>
              </a:tr>
              <a:tr h="222215">
                <a:tc>
                  <a:txBody>
                    <a:bodyPr/>
                    <a:lstStyle/>
                    <a:p>
                      <a:pPr algn="ctr" rtl="0" fontAlgn="b">
                        <a:buNone/>
                      </a:pPr>
                      <a:r>
                        <a:rPr lang="en-US" sz="900" b="1" i="0" u="none" strike="noStrike" dirty="0">
                          <a:solidFill>
                            <a:srgbClr val="FFFFFF"/>
                          </a:solidFill>
                          <a:effectLst/>
                          <a:latin typeface="Arial" panose="020B0604020202020204" pitchFamily="34" charset="0"/>
                        </a:rPr>
                        <a:t>03/26/2025</a:t>
                      </a:r>
                    </a:p>
                  </a:txBody>
                  <a:tcPr marL="8147" marR="8147" marT="8147"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015462363"/>
                  </a:ext>
                </a:extLst>
              </a:tr>
              <a:tr h="222215">
                <a:tc>
                  <a:txBody>
                    <a:bodyPr/>
                    <a:lstStyle/>
                    <a:p>
                      <a:pPr algn="ctr" rtl="0" fontAlgn="b">
                        <a:buNone/>
                      </a:pPr>
                      <a:r>
                        <a:rPr lang="en-US" sz="900" b="1" i="0" u="none" strike="noStrike" dirty="0">
                          <a:solidFill>
                            <a:srgbClr val="FFFFFF"/>
                          </a:solidFill>
                          <a:effectLst/>
                          <a:latin typeface="Arial" panose="020B0604020202020204" pitchFamily="34" charset="0"/>
                        </a:rPr>
                        <a:t>03/27/2025</a:t>
                      </a:r>
                    </a:p>
                  </a:txBody>
                  <a:tcPr marL="8147" marR="8147" marT="8147"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vMerge="1">
                  <a:txBody>
                    <a:bodyPr/>
                    <a:lstStyle/>
                    <a:p>
                      <a:pPr algn="ctr" rtl="0" fontAlgn="ctr">
                        <a:buNone/>
                      </a:pPr>
                      <a:endParaRPr lang="en-US" sz="900" b="0" i="0" u="none" strike="noStrike" dirty="0">
                        <a:solidFill>
                          <a:srgbClr val="000000"/>
                        </a:solidFill>
                        <a:effectLst/>
                        <a:latin typeface="Arial" panose="020B0604020202020204" pitchFamily="34" charset="0"/>
                      </a:endParaRP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vMerge="1">
                  <a:txBody>
                    <a:bodyPr/>
                    <a:lstStyle/>
                    <a:p>
                      <a:pPr algn="ctr" rtl="0" fontAlgn="ctr">
                        <a:buNone/>
                      </a:pPr>
                      <a:endParaRPr lang="en-US" sz="900" b="0" i="0" u="none" strike="noStrike" dirty="0">
                        <a:solidFill>
                          <a:srgbClr val="000000"/>
                        </a:solidFill>
                        <a:effectLst/>
                        <a:latin typeface="Arial" panose="020B0604020202020204" pitchFamily="34" charset="0"/>
                      </a:endParaRPr>
                    </a:p>
                  </a:txBody>
                  <a:tcPr marL="8147" marR="8147" marT="814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tc vMerge="1">
                  <a:txBody>
                    <a:bodyPr/>
                    <a:lstStyle/>
                    <a:p>
                      <a:endParaRPr lang="en-US"/>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4E6"/>
                    </a:solidFill>
                  </a:tcPr>
                </a:tc>
                <a:extLst>
                  <a:ext uri="{0D108BD9-81ED-4DB2-BD59-A6C34878D82A}">
                    <a16:rowId xmlns:a16="http://schemas.microsoft.com/office/drawing/2014/main" val="4056075714"/>
                  </a:ext>
                </a:extLst>
              </a:tr>
            </a:tbl>
          </a:graphicData>
        </a:graphic>
      </p:graphicFrame>
    </p:spTree>
    <p:extLst>
      <p:ext uri="{BB962C8B-B14F-4D97-AF65-F5344CB8AC3E}">
        <p14:creationId xmlns:p14="http://schemas.microsoft.com/office/powerpoint/2010/main" val="3654123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46918"/>
          </a:xfrm>
        </p:spPr>
        <p:txBody>
          <a:bodyPr/>
          <a:lstStyle/>
          <a:p>
            <a:r>
              <a:rPr lang="en-US" sz="2000" dirty="0"/>
              <a:t>8.2(2)(c)(ii) Track number and types of disputes submitted</a:t>
            </a:r>
            <a:br>
              <a:rPr lang="en-US" sz="2000" dirty="0"/>
            </a:br>
            <a:r>
              <a:rPr lang="en-US" sz="2000" dirty="0"/>
              <a:t>8.2(2)(c)(iii) Compliance with timeliness of response to disputes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
        <p:nvSpPr>
          <p:cNvPr id="4" name="TextBox 4">
            <a:extLst>
              <a:ext uri="{FF2B5EF4-FFF2-40B4-BE49-F238E27FC236}">
                <a16:creationId xmlns:a16="http://schemas.microsoft.com/office/drawing/2014/main" id="{EBAB549E-B828-452B-99E5-63357B486A21}"/>
              </a:ext>
            </a:extLst>
          </p:cNvPr>
          <p:cNvSpPr txBox="1"/>
          <p:nvPr/>
        </p:nvSpPr>
        <p:spPr>
          <a:xfrm>
            <a:off x="381000" y="5410200"/>
            <a:ext cx="4876800" cy="707886"/>
          </a:xfrm>
          <a:prstGeom prst="rect">
            <a:avLst/>
          </a:prstGeom>
          <a:noFill/>
        </p:spPr>
        <p:txBody>
          <a:bodyPr wrap="square" rtlCol="0">
            <a:spAutoFit/>
          </a:bodyPr>
          <a:lstStyle/>
          <a:p>
            <a:r>
              <a:rPr lang="en-US" sz="800" dirty="0"/>
              <a:t>Submitted but not resolved disputes may be:</a:t>
            </a:r>
          </a:p>
          <a:p>
            <a:pPr marL="171450" indent="-171450">
              <a:buFont typeface="Arial" panose="020B0604020202020204" pitchFamily="34" charset="0"/>
              <a:buChar char="•"/>
            </a:pPr>
            <a:r>
              <a:rPr lang="en-US" sz="800" dirty="0"/>
              <a:t>Not started</a:t>
            </a:r>
          </a:p>
          <a:p>
            <a:pPr marL="171450" indent="-171450">
              <a:buFont typeface="Arial" panose="020B0604020202020204" pitchFamily="34" charset="0"/>
              <a:buChar char="•"/>
            </a:pPr>
            <a:r>
              <a:rPr lang="en-US" sz="800" dirty="0"/>
              <a:t>Open</a:t>
            </a:r>
          </a:p>
          <a:p>
            <a:pPr marL="171450" indent="-171450">
              <a:buFont typeface="Arial" panose="020B0604020202020204" pitchFamily="34" charset="0"/>
              <a:buChar char="•"/>
            </a:pPr>
            <a:r>
              <a:rPr lang="en-US" sz="800" dirty="0"/>
              <a:t>Rejected</a:t>
            </a:r>
          </a:p>
          <a:p>
            <a:pPr marL="171450" indent="-171450">
              <a:buFont typeface="Arial" panose="020B0604020202020204" pitchFamily="34" charset="0"/>
              <a:buChar char="•"/>
            </a:pPr>
            <a:r>
              <a:rPr lang="en-US" sz="800" dirty="0"/>
              <a:t>Withdrawn</a:t>
            </a:r>
          </a:p>
        </p:txBody>
      </p:sp>
      <p:graphicFrame>
        <p:nvGraphicFramePr>
          <p:cNvPr id="5" name="Table 4">
            <a:extLst>
              <a:ext uri="{FF2B5EF4-FFF2-40B4-BE49-F238E27FC236}">
                <a16:creationId xmlns:a16="http://schemas.microsoft.com/office/drawing/2014/main" id="{179E169E-269E-2FD9-9CF5-B7B9281162F7}"/>
              </a:ext>
            </a:extLst>
          </p:cNvPr>
          <p:cNvGraphicFramePr>
            <a:graphicFrameLocks noGrp="1"/>
          </p:cNvGraphicFramePr>
          <p:nvPr>
            <p:extLst>
              <p:ext uri="{D42A27DB-BD31-4B8C-83A1-F6EECF244321}">
                <p14:modId xmlns:p14="http://schemas.microsoft.com/office/powerpoint/2010/main" val="263440439"/>
              </p:ext>
            </p:extLst>
          </p:nvPr>
        </p:nvGraphicFramePr>
        <p:xfrm>
          <a:off x="251555" y="1378326"/>
          <a:ext cx="8601532" cy="3644147"/>
        </p:xfrm>
        <a:graphic>
          <a:graphicData uri="http://schemas.openxmlformats.org/drawingml/2006/table">
            <a:tbl>
              <a:tblPr/>
              <a:tblGrid>
                <a:gridCol w="3004252">
                  <a:extLst>
                    <a:ext uri="{9D8B030D-6E8A-4147-A177-3AD203B41FA5}">
                      <a16:colId xmlns:a16="http://schemas.microsoft.com/office/drawing/2014/main" val="3125325586"/>
                    </a:ext>
                  </a:extLst>
                </a:gridCol>
                <a:gridCol w="1119456">
                  <a:extLst>
                    <a:ext uri="{9D8B030D-6E8A-4147-A177-3AD203B41FA5}">
                      <a16:colId xmlns:a16="http://schemas.microsoft.com/office/drawing/2014/main" val="4224156782"/>
                    </a:ext>
                  </a:extLst>
                </a:gridCol>
                <a:gridCol w="1119456">
                  <a:extLst>
                    <a:ext uri="{9D8B030D-6E8A-4147-A177-3AD203B41FA5}">
                      <a16:colId xmlns:a16="http://schemas.microsoft.com/office/drawing/2014/main" val="44672078"/>
                    </a:ext>
                  </a:extLst>
                </a:gridCol>
                <a:gridCol w="1119456">
                  <a:extLst>
                    <a:ext uri="{9D8B030D-6E8A-4147-A177-3AD203B41FA5}">
                      <a16:colId xmlns:a16="http://schemas.microsoft.com/office/drawing/2014/main" val="2567744786"/>
                    </a:ext>
                  </a:extLst>
                </a:gridCol>
                <a:gridCol w="1119456">
                  <a:extLst>
                    <a:ext uri="{9D8B030D-6E8A-4147-A177-3AD203B41FA5}">
                      <a16:colId xmlns:a16="http://schemas.microsoft.com/office/drawing/2014/main" val="3932943282"/>
                    </a:ext>
                  </a:extLst>
                </a:gridCol>
                <a:gridCol w="1119456">
                  <a:extLst>
                    <a:ext uri="{9D8B030D-6E8A-4147-A177-3AD203B41FA5}">
                      <a16:colId xmlns:a16="http://schemas.microsoft.com/office/drawing/2014/main" val="370930879"/>
                    </a:ext>
                  </a:extLst>
                </a:gridCol>
              </a:tblGrid>
              <a:tr h="225835">
                <a:tc>
                  <a:txBody>
                    <a:bodyPr/>
                    <a:lstStyle/>
                    <a:p>
                      <a:pPr algn="ctr" rtl="0" fontAlgn="ctr">
                        <a:buNone/>
                      </a:pPr>
                      <a:r>
                        <a:rPr lang="en-US" sz="1200" b="0" i="0" u="none" strike="noStrike">
                          <a:solidFill>
                            <a:srgbClr val="000000"/>
                          </a:solidFill>
                          <a:effectLst/>
                          <a:latin typeface="Calibri" panose="020F0502020204030204" pitchFamily="34" charset="0"/>
                        </a:rPr>
                        <a:t>YEAR</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gridSpan="2">
                  <a:txBody>
                    <a:bodyPr/>
                    <a:lstStyle/>
                    <a:p>
                      <a:pPr algn="ctr" rtl="0" fontAlgn="ctr">
                        <a:buNone/>
                      </a:pPr>
                      <a:r>
                        <a:rPr lang="en-US" sz="1200" b="0" i="0" u="none" strike="noStrike">
                          <a:solidFill>
                            <a:srgbClr val="000000"/>
                          </a:solidFill>
                          <a:effectLst/>
                          <a:latin typeface="Calibri" panose="020F0502020204030204" pitchFamily="34" charset="0"/>
                        </a:rPr>
                        <a:t>2025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hMerge="1">
                  <a:txBody>
                    <a:bodyPr/>
                    <a:lstStyle/>
                    <a:p>
                      <a:endParaRPr lang="en-US"/>
                    </a:p>
                  </a:txBody>
                  <a:tcPr/>
                </a:tc>
                <a:tc rowSpan="2" gridSpan="3">
                  <a:txBody>
                    <a:bodyPr/>
                    <a:lstStyle/>
                    <a:p>
                      <a:pPr algn="ctr" rtl="0" fontAlgn="ctr">
                        <a:buNone/>
                      </a:pPr>
                      <a:r>
                        <a:rPr lang="en-US" sz="1200" b="0" i="0" u="none" strike="noStrike">
                          <a:solidFill>
                            <a:srgbClr val="000000"/>
                          </a:solidFill>
                          <a:effectLst/>
                          <a:latin typeface="Calibri" panose="020F0502020204030204" pitchFamily="34" charset="0"/>
                        </a:rPr>
                        <a:t>100% of dispute resolutions were timely.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3986162709"/>
                  </a:ext>
                </a:extLst>
              </a:tr>
              <a:tr h="225835">
                <a:tc>
                  <a:txBody>
                    <a:bodyPr/>
                    <a:lstStyle/>
                    <a:p>
                      <a:pPr algn="ctr" rtl="0" fontAlgn="ctr">
                        <a:buNone/>
                      </a:pPr>
                      <a:r>
                        <a:rPr lang="en-US" sz="1200" b="0" i="0" u="none" strike="noStrike">
                          <a:solidFill>
                            <a:srgbClr val="000000"/>
                          </a:solidFill>
                          <a:effectLst/>
                          <a:latin typeface="Calibri" panose="020F0502020204030204" pitchFamily="34" charset="0"/>
                        </a:rPr>
                        <a:t>CALENDAR QUARTER REPORTED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gridSpan="2">
                  <a:txBody>
                    <a:bodyPr/>
                    <a:lstStyle/>
                    <a:p>
                      <a:pPr algn="ctr" rtl="0" fontAlgn="ctr">
                        <a:buNone/>
                      </a:pPr>
                      <a:r>
                        <a:rPr lang="en-US" sz="1200" b="0" i="0" u="none" strike="noStrike">
                          <a:solidFill>
                            <a:srgbClr val="000000"/>
                          </a:solidFill>
                          <a:effectLst/>
                          <a:latin typeface="Calibri" panose="020F0502020204030204" pitchFamily="34" charset="0"/>
                        </a:rPr>
                        <a:t>Q1-Q4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h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552114661"/>
                  </a:ext>
                </a:extLst>
              </a:tr>
              <a:tr h="790420">
                <a:tc>
                  <a:txBody>
                    <a:bodyPr/>
                    <a:lstStyle/>
                    <a:p>
                      <a:pPr algn="ctr" rtl="0" fontAlgn="ctr">
                        <a:buNone/>
                      </a:pPr>
                      <a:r>
                        <a:rPr lang="en-US" sz="1200" b="0" i="0" u="none" strike="noStrike">
                          <a:solidFill>
                            <a:srgbClr val="000000"/>
                          </a:solidFill>
                          <a:effectLst/>
                          <a:latin typeface="Calibri" panose="020F0502020204030204" pitchFamily="34" charset="0"/>
                        </a:rPr>
                        <a:t>Disputed Charge Sub-Type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Submitted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Resolved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Denied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Granted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Granted with Exceptions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277578976"/>
                  </a:ext>
                </a:extLst>
              </a:tr>
              <a:tr h="225835">
                <a:tc>
                  <a:txBody>
                    <a:bodyPr/>
                    <a:lstStyle/>
                    <a:p>
                      <a:pPr algn="ctr" rtl="0" fontAlgn="ctr">
                        <a:buNone/>
                      </a:pPr>
                      <a:r>
                        <a:rPr lang="en-US" sz="1200" b="0" i="0" u="none" strike="noStrike">
                          <a:solidFill>
                            <a:srgbClr val="000000"/>
                          </a:solidFill>
                          <a:effectLst/>
                          <a:latin typeface="Calibri" panose="020F0502020204030204" pitchFamily="34" charset="0"/>
                        </a:rPr>
                        <a:t>Ancillary Services-DAM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8065678"/>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Ancillary Services-RTM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1461245"/>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Congestion Revenue Rights-DAM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5055694"/>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DA/RT Invoice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7877040"/>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Emergency Operations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9325397"/>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ENERGY-DAM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7812673"/>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Energy-RTM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40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28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6134870"/>
                  </a:ext>
                </a:extLst>
              </a:tr>
              <a:tr h="215569">
                <a:tc>
                  <a:txBody>
                    <a:bodyPr/>
                    <a:lstStyle/>
                    <a:p>
                      <a:pPr algn="ctr" rtl="0" fontAlgn="ctr">
                        <a:buNone/>
                      </a:pPr>
                      <a:r>
                        <a:rPr lang="en-US" sz="1200" b="0" i="0" u="none" strike="noStrike">
                          <a:solidFill>
                            <a:srgbClr val="000000"/>
                          </a:solidFill>
                          <a:effectLst/>
                          <a:latin typeface="Calibri" panose="020F0502020204030204" pitchFamily="34" charset="0"/>
                        </a:rPr>
                        <a:t>Firm Fuel Supply Service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9943043"/>
                  </a:ext>
                </a:extLst>
              </a:tr>
              <a:tr h="215569">
                <a:tc>
                  <a:txBody>
                    <a:bodyPr/>
                    <a:lstStyle/>
                    <a:p>
                      <a:pPr algn="ctr" rtl="0" fontAlgn="ctr">
                        <a:buNone/>
                      </a:pPr>
                      <a:r>
                        <a:rPr lang="fr-FR" sz="1200" b="0" i="0" u="none" strike="noStrike">
                          <a:solidFill>
                            <a:srgbClr val="000000"/>
                          </a:solidFill>
                          <a:effectLst/>
                          <a:latin typeface="Calibri" panose="020F0502020204030204" pitchFamily="34" charset="0"/>
                        </a:rPr>
                        <a:t>Gene. Res. Base Pt Deviation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4133044"/>
                  </a:ext>
                </a:extLst>
              </a:tr>
              <a:tr h="225835">
                <a:tc>
                  <a:txBody>
                    <a:bodyPr/>
                    <a:lstStyle/>
                    <a:p>
                      <a:pPr algn="ctr" rtl="0" fontAlgn="ctr">
                        <a:buNone/>
                      </a:pPr>
                      <a:r>
                        <a:rPr lang="en-US" sz="1200" b="0" i="0" u="none" strike="noStrike">
                          <a:solidFill>
                            <a:srgbClr val="000000"/>
                          </a:solidFill>
                          <a:effectLst/>
                          <a:latin typeface="Calibri" panose="020F0502020204030204" pitchFamily="34" charset="0"/>
                        </a:rPr>
                        <a:t>Reliability Unit Commitment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108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109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104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0360682"/>
                  </a:ext>
                </a:extLst>
              </a:tr>
              <a:tr h="225835">
                <a:tc>
                  <a:txBody>
                    <a:bodyPr/>
                    <a:lstStyle/>
                    <a:p>
                      <a:pPr algn="ctr" rtl="0" fontAlgn="ctr">
                        <a:buNone/>
                      </a:pPr>
                      <a:r>
                        <a:rPr lang="en-US" sz="1200" b="0" i="0" u="none" strike="noStrike">
                          <a:solidFill>
                            <a:srgbClr val="000000"/>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182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155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200" b="0" i="0" u="none" strike="noStrike">
                          <a:solidFill>
                            <a:srgbClr val="000000"/>
                          </a:solidFill>
                          <a:effectLst/>
                          <a:latin typeface="Calibri" panose="020F0502020204030204" pitchFamily="34" charset="0"/>
                        </a:rPr>
                        <a:t>34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Calibri" panose="020F0502020204030204" pitchFamily="34" charset="0"/>
                        </a:rPr>
                        <a:t>121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9969706"/>
                  </a:ext>
                </a:extLst>
              </a:tr>
            </a:tbl>
          </a:graphicData>
        </a:graphic>
      </p:graphicFrame>
    </p:spTree>
    <p:extLst>
      <p:ext uri="{BB962C8B-B14F-4D97-AF65-F5344CB8AC3E}">
        <p14:creationId xmlns:p14="http://schemas.microsoft.com/office/powerpoint/2010/main" val="223175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4" name="TextBox 7">
            <a:extLst>
              <a:ext uri="{FF2B5EF4-FFF2-40B4-BE49-F238E27FC236}">
                <a16:creationId xmlns:a16="http://schemas.microsoft.com/office/drawing/2014/main" id="{738B510A-57D6-4EC7-9485-2DBDD80FD154}"/>
              </a:ext>
            </a:extLst>
          </p:cNvPr>
          <p:cNvSpPr txBox="1">
            <a:spLocks noGrp="1" noRot="1" noMove="1" noResize="1" noEditPoints="1" noAdjustHandles="1" noChangeArrowheads="1" noChangeShapeType="1"/>
          </p:cNvSpPr>
          <p:nvPr/>
        </p:nvSpPr>
        <p:spPr>
          <a:xfrm>
            <a:off x="152400" y="4160520"/>
            <a:ext cx="2286000" cy="276999"/>
          </a:xfrm>
          <a:prstGeom prst="rect">
            <a:avLst/>
          </a:prstGeom>
          <a:noFill/>
        </p:spPr>
        <p:txBody>
          <a:bodyPr wrap="square" rtlCol="0">
            <a:spAutoFit/>
          </a:bodyPr>
          <a:lstStyle/>
          <a:p>
            <a:pPr algn="ctr"/>
            <a:r>
              <a:rPr lang="en-US" sz="1200" b="1" dirty="0"/>
              <a:t>Average percent change</a:t>
            </a:r>
          </a:p>
        </p:txBody>
      </p:sp>
      <p:sp>
        <p:nvSpPr>
          <p:cNvPr id="5" name="TextBox 6">
            <a:extLst>
              <a:ext uri="{FF2B5EF4-FFF2-40B4-BE49-F238E27FC236}">
                <a16:creationId xmlns:a16="http://schemas.microsoft.com/office/drawing/2014/main" id="{0CEEE17A-855C-4A39-978A-63919E23D4BB}"/>
              </a:ext>
            </a:extLst>
          </p:cNvPr>
          <p:cNvSpPr txBox="1"/>
          <p:nvPr/>
        </p:nvSpPr>
        <p:spPr>
          <a:xfrm>
            <a:off x="411480" y="3400525"/>
            <a:ext cx="3276600" cy="215444"/>
          </a:xfrm>
          <a:prstGeom prst="rect">
            <a:avLst/>
          </a:prstGeom>
          <a:noFill/>
        </p:spPr>
        <p:txBody>
          <a:bodyPr wrap="square" rtlCol="0">
            <a:spAutoFit/>
          </a:bodyPr>
          <a:lstStyle/>
          <a:p>
            <a:r>
              <a:rPr lang="en-US" sz="800" b="1" dirty="0"/>
              <a:t>NOTE: </a:t>
            </a:r>
            <a:r>
              <a:rPr lang="en-US" sz="800" dirty="0"/>
              <a:t>ERS Final settlement OD data is not represented in graph.</a:t>
            </a:r>
          </a:p>
        </p:txBody>
      </p:sp>
      <p:pic>
        <p:nvPicPr>
          <p:cNvPr id="6" name="Content Placeholder 5"/>
          <p:cNvPicPr>
            <a:picLocks noGrp="1"/>
          </p:cNvPicPr>
          <p:nvPr>
            <p:ph/>
          </p:nvPr>
        </p:nvPicPr>
        <p:blipFill>
          <a:blip r:embed="rId3"/>
          <a:stretch>
            <a:fillRect/>
          </a:stretch>
        </p:blipFill>
        <p:spPr>
          <a:xfrm>
            <a:off x="91440" y="868680"/>
            <a:ext cx="8778240" cy="256032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797563206"/>
              </p:ext>
            </p:extLst>
          </p:nvPr>
        </p:nvGraphicFramePr>
        <p:xfrm>
          <a:off x="411480" y="4480560"/>
          <a:ext cx="8351516" cy="883920"/>
        </p:xfrm>
        <a:graphic>
          <a:graphicData uri="http://schemas.openxmlformats.org/drawingml/2006/table">
            <a:tbl>
              <a:tblPr/>
              <a:tblGrid>
                <a:gridCol w="804966">
                  <a:extLst>
                    <a:ext uri="{9D8B030D-6E8A-4147-A177-3AD203B41FA5}">
                      <a16:colId xmlns:a16="http://schemas.microsoft.com/office/drawing/2014/main" val="20000"/>
                    </a:ext>
                  </a:extLst>
                </a:gridCol>
                <a:gridCol w="754655">
                  <a:extLst>
                    <a:ext uri="{9D8B030D-6E8A-4147-A177-3AD203B41FA5}">
                      <a16:colId xmlns:a16="http://schemas.microsoft.com/office/drawing/2014/main" val="20001"/>
                    </a:ext>
                  </a:extLst>
                </a:gridCol>
                <a:gridCol w="754655">
                  <a:extLst>
                    <a:ext uri="{9D8B030D-6E8A-4147-A177-3AD203B41FA5}">
                      <a16:colId xmlns:a16="http://schemas.microsoft.com/office/drawing/2014/main" val="20002"/>
                    </a:ext>
                  </a:extLst>
                </a:gridCol>
                <a:gridCol w="754655">
                  <a:extLst>
                    <a:ext uri="{9D8B030D-6E8A-4147-A177-3AD203B41FA5}">
                      <a16:colId xmlns:a16="http://schemas.microsoft.com/office/drawing/2014/main" val="20003"/>
                    </a:ext>
                  </a:extLst>
                </a:gridCol>
                <a:gridCol w="754655">
                  <a:extLst>
                    <a:ext uri="{9D8B030D-6E8A-4147-A177-3AD203B41FA5}">
                      <a16:colId xmlns:a16="http://schemas.microsoft.com/office/drawing/2014/main" val="20004"/>
                    </a:ext>
                  </a:extLst>
                </a:gridCol>
                <a:gridCol w="754655">
                  <a:extLst>
                    <a:ext uri="{9D8B030D-6E8A-4147-A177-3AD203B41FA5}">
                      <a16:colId xmlns:a16="http://schemas.microsoft.com/office/drawing/2014/main" val="20005"/>
                    </a:ext>
                  </a:extLst>
                </a:gridCol>
                <a:gridCol w="754655">
                  <a:extLst>
                    <a:ext uri="{9D8B030D-6E8A-4147-A177-3AD203B41FA5}">
                      <a16:colId xmlns:a16="http://schemas.microsoft.com/office/drawing/2014/main" val="20006"/>
                    </a:ext>
                  </a:extLst>
                </a:gridCol>
                <a:gridCol w="754655">
                  <a:extLst>
                    <a:ext uri="{9D8B030D-6E8A-4147-A177-3AD203B41FA5}">
                      <a16:colId xmlns:a16="http://schemas.microsoft.com/office/drawing/2014/main" val="20007"/>
                    </a:ext>
                  </a:extLst>
                </a:gridCol>
                <a:gridCol w="754655">
                  <a:extLst>
                    <a:ext uri="{9D8B030D-6E8A-4147-A177-3AD203B41FA5}">
                      <a16:colId xmlns:a16="http://schemas.microsoft.com/office/drawing/2014/main" val="20008"/>
                    </a:ext>
                  </a:extLst>
                </a:gridCol>
                <a:gridCol w="754655">
                  <a:extLst>
                    <a:ext uri="{9D8B030D-6E8A-4147-A177-3AD203B41FA5}">
                      <a16:colId xmlns:a16="http://schemas.microsoft.com/office/drawing/2014/main" val="20009"/>
                    </a:ext>
                  </a:extLst>
                </a:gridCol>
                <a:gridCol w="754655">
                  <a:extLst>
                    <a:ext uri="{9D8B030D-6E8A-4147-A177-3AD203B41FA5}">
                      <a16:colId xmlns:a16="http://schemas.microsoft.com/office/drawing/2014/main" val="20010"/>
                    </a:ext>
                  </a:extLst>
                </a:gridCol>
              </a:tblGrid>
              <a:tr h="284480">
                <a:tc>
                  <a:txBody>
                    <a:bodyPr/>
                    <a:lstStyle/>
                    <a:p>
                      <a:pPr marL="63500" marR="63500" algn="ctr">
                        <a:lnSpc>
                          <a:spcPct val="100000"/>
                        </a:lnSpc>
                        <a:spcBef>
                          <a:spcPts val="500"/>
                        </a:spcBef>
                        <a:spcAft>
                          <a:spcPts val="500"/>
                        </a:spcAft>
                        <a:buNone/>
                      </a:pPr>
                      <a:endParaRPr sz="1100" b="1" i="0" u="none" cap="none">
                        <a:solidFill>
                          <a:srgbClr val="000000">
                            <a:alpha val="100000"/>
                          </a:srgbClr>
                        </a:solidFill>
                        <a:latin typeface="Arial"/>
                        <a:cs typeface="Arial"/>
                        <a:sym typeface="Arial"/>
                      </a:endParaRP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2016</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dirty="0">
                          <a:solidFill>
                            <a:srgbClr val="000000">
                              <a:alpha val="100000"/>
                            </a:srgbClr>
                          </a:solidFill>
                          <a:latin typeface="Arial"/>
                          <a:cs typeface="Arial"/>
                          <a:sym typeface="Arial"/>
                        </a:rPr>
                        <a:t>2017</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2018</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2019</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2020</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2021</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2022</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2023</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2024</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2025</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extLst>
                  <a:ext uri="{0D108BD9-81ED-4DB2-BD59-A6C34878D82A}">
                    <a16:rowId xmlns:a16="http://schemas.microsoft.com/office/drawing/2014/main" val="10000"/>
                  </a:ext>
                </a:extLst>
              </a:tr>
              <a:tr h="284480">
                <a:tc>
                  <a:txBody>
                    <a:bodyPr/>
                    <a:lstStyle/>
                    <a:p>
                      <a:pPr marL="63500" marR="63500" algn="ctr">
                        <a:lnSpc>
                          <a:spcPct val="100000"/>
                        </a:lnSpc>
                        <a:spcBef>
                          <a:spcPts val="500"/>
                        </a:spcBef>
                        <a:spcAft>
                          <a:spcPts val="500"/>
                        </a:spcAft>
                        <a:buNone/>
                      </a:pPr>
                      <a:r>
                        <a:rPr sz="1100" b="0" i="0" u="none" cap="none" dirty="0">
                          <a:solidFill>
                            <a:srgbClr val="000000">
                              <a:alpha val="100000"/>
                            </a:srgbClr>
                          </a:solidFill>
                          <a:latin typeface="Arial"/>
                          <a:cs typeface="Arial"/>
                          <a:sym typeface="Arial"/>
                        </a:rPr>
                        <a:t>FINAL</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2.57</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3.01</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2.93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2.66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3.09</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3.53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3.36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2.90</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2.32</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1.95</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extLst>
                  <a:ext uri="{0D108BD9-81ED-4DB2-BD59-A6C34878D82A}">
                    <a16:rowId xmlns:a16="http://schemas.microsoft.com/office/drawing/2014/main" val="10001"/>
                  </a:ext>
                </a:extLst>
              </a:tr>
              <a:tr h="284480">
                <a:tc>
                  <a:txBody>
                    <a:bodyPr/>
                    <a:lstStyle/>
                    <a:p>
                      <a:pPr marL="63500" marR="63500" algn="ctr">
                        <a:lnSpc>
                          <a:spcPct val="100000"/>
                        </a:lnSpc>
                        <a:spcBef>
                          <a:spcPts val="500"/>
                        </a:spcBef>
                        <a:spcAft>
                          <a:spcPts val="500"/>
                        </a:spcAft>
                        <a:buNone/>
                      </a:pPr>
                      <a:r>
                        <a:rPr sz="1100" b="0" i="0" u="none" cap="none" dirty="0">
                          <a:solidFill>
                            <a:srgbClr val="000000">
                              <a:alpha val="100000"/>
                            </a:srgbClr>
                          </a:solidFill>
                          <a:latin typeface="Arial"/>
                          <a:cs typeface="Arial"/>
                          <a:sym typeface="Arial"/>
                        </a:rPr>
                        <a:t>TRUEUP</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0.28</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0.27</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0.20</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0.46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0.99</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0.83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0.41</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dirty="0">
                          <a:solidFill>
                            <a:srgbClr val="000000">
                              <a:alpha val="100000"/>
                            </a:srgbClr>
                          </a:solidFill>
                          <a:latin typeface="Arial"/>
                          <a:cs typeface="Arial"/>
                          <a:sym typeface="Arial"/>
                        </a:rPr>
                        <a:t>1.02</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22861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pic>
        <p:nvPicPr>
          <p:cNvPr id="4" name="Content Placeholder 3"/>
          <p:cNvPicPr>
            <a:picLocks noGrp="1"/>
          </p:cNvPicPr>
          <p:nvPr>
            <p:ph/>
          </p:nvPr>
        </p:nvPicPr>
        <p:blipFill>
          <a:blip r:embed="rId3"/>
          <a:stretch>
            <a:fillRect/>
          </a:stretch>
        </p:blipFill>
        <p:spPr>
          <a:xfrm>
            <a:off x="512064" y="813816"/>
            <a:ext cx="3931920" cy="2724912"/>
          </a:xfrm>
          <a:prstGeom prst="rect">
            <a:avLst/>
          </a:prstGeom>
        </p:spPr>
      </p:pic>
      <p:pic>
        <p:nvPicPr>
          <p:cNvPr id="5" name="Content Placeholder 4"/>
          <p:cNvPicPr>
            <a:picLocks noGrp="1"/>
          </p:cNvPicPr>
          <p:nvPr>
            <p:ph/>
          </p:nvPr>
        </p:nvPicPr>
        <p:blipFill>
          <a:blip r:embed="rId4"/>
          <a:stretch>
            <a:fillRect/>
          </a:stretch>
        </p:blipFill>
        <p:spPr>
          <a:xfrm>
            <a:off x="4608576" y="813816"/>
            <a:ext cx="3931920" cy="2724912"/>
          </a:xfrm>
          <a:prstGeom prst="rect">
            <a:avLst/>
          </a:prstGeom>
        </p:spPr>
      </p:pic>
      <p:pic>
        <p:nvPicPr>
          <p:cNvPr id="6" name="Content Placeholder 5"/>
          <p:cNvPicPr>
            <a:picLocks noGrp="1"/>
          </p:cNvPicPr>
          <p:nvPr>
            <p:ph/>
          </p:nvPr>
        </p:nvPicPr>
        <p:blipFill>
          <a:blip r:embed="rId5"/>
          <a:stretch>
            <a:fillRect/>
          </a:stretch>
        </p:blipFill>
        <p:spPr>
          <a:xfrm>
            <a:off x="512064" y="3456432"/>
            <a:ext cx="3931920" cy="2724912"/>
          </a:xfrm>
          <a:prstGeom prst="rect">
            <a:avLst/>
          </a:prstGeom>
        </p:spPr>
      </p:pic>
      <p:pic>
        <p:nvPicPr>
          <p:cNvPr id="7" name="Content Placeholder 6"/>
          <p:cNvPicPr>
            <a:picLocks noGrp="1"/>
          </p:cNvPicPr>
          <p:nvPr>
            <p:ph/>
          </p:nvPr>
        </p:nvPicPr>
        <p:blipFill>
          <a:blip r:embed="rId6"/>
          <a:stretch>
            <a:fillRect/>
          </a:stretch>
        </p:blipFill>
        <p:spPr>
          <a:xfrm>
            <a:off x="4608576" y="3456432"/>
            <a:ext cx="3931920" cy="2724912"/>
          </a:xfrm>
          <a:prstGeom prst="rect">
            <a:avLst/>
          </a:prstGeom>
        </p:spPr>
      </p:pic>
    </p:spTree>
    <p:extLst>
      <p:ext uri="{BB962C8B-B14F-4D97-AF65-F5344CB8AC3E}">
        <p14:creationId xmlns:p14="http://schemas.microsoft.com/office/powerpoint/2010/main" val="304275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pic>
        <p:nvPicPr>
          <p:cNvPr id="4" name="Content Placeholder 3"/>
          <p:cNvPicPr>
            <a:picLocks noGrp="1"/>
          </p:cNvPicPr>
          <p:nvPr>
            <p:ph/>
          </p:nvPr>
        </p:nvPicPr>
        <p:blipFill>
          <a:blip r:embed="rId3"/>
          <a:stretch>
            <a:fillRect/>
          </a:stretch>
        </p:blipFill>
        <p:spPr>
          <a:xfrm>
            <a:off x="512064" y="813816"/>
            <a:ext cx="3931920" cy="2724912"/>
          </a:xfrm>
          <a:prstGeom prst="rect">
            <a:avLst/>
          </a:prstGeom>
        </p:spPr>
      </p:pic>
      <p:pic>
        <p:nvPicPr>
          <p:cNvPr id="5" name="Content Placeholder 4"/>
          <p:cNvPicPr>
            <a:picLocks noGrp="1"/>
          </p:cNvPicPr>
          <p:nvPr>
            <p:ph/>
          </p:nvPr>
        </p:nvPicPr>
        <p:blipFill>
          <a:blip r:embed="rId4"/>
          <a:stretch>
            <a:fillRect/>
          </a:stretch>
        </p:blipFill>
        <p:spPr>
          <a:xfrm>
            <a:off x="4608576" y="813816"/>
            <a:ext cx="3931920" cy="2724912"/>
          </a:xfrm>
          <a:prstGeom prst="rect">
            <a:avLst/>
          </a:prstGeom>
        </p:spPr>
      </p:pic>
      <p:pic>
        <p:nvPicPr>
          <p:cNvPr id="6" name="Content Placeholder 5"/>
          <p:cNvPicPr>
            <a:picLocks noGrp="1"/>
          </p:cNvPicPr>
          <p:nvPr>
            <p:ph/>
          </p:nvPr>
        </p:nvPicPr>
        <p:blipFill>
          <a:blip r:embed="rId5"/>
          <a:stretch>
            <a:fillRect/>
          </a:stretch>
        </p:blipFill>
        <p:spPr>
          <a:xfrm>
            <a:off x="512064" y="3456432"/>
            <a:ext cx="3931920" cy="2724912"/>
          </a:xfrm>
          <a:prstGeom prst="rect">
            <a:avLst/>
          </a:prstGeom>
        </p:spPr>
      </p:pic>
      <p:pic>
        <p:nvPicPr>
          <p:cNvPr id="7" name="Content Placeholder 6"/>
          <p:cNvPicPr>
            <a:picLocks noGrp="1"/>
          </p:cNvPicPr>
          <p:nvPr>
            <p:ph/>
          </p:nvPr>
        </p:nvPicPr>
        <p:blipFill>
          <a:blip r:embed="rId6"/>
          <a:stretch>
            <a:fillRect/>
          </a:stretch>
        </p:blipFill>
        <p:spPr>
          <a:xfrm>
            <a:off x="4608576" y="3456432"/>
            <a:ext cx="3931920" cy="2724912"/>
          </a:xfrm>
          <a:prstGeom prst="rect">
            <a:avLst/>
          </a:prstGeom>
        </p:spPr>
      </p:pic>
    </p:spTree>
    <p:extLst>
      <p:ext uri="{BB962C8B-B14F-4D97-AF65-F5344CB8AC3E}">
        <p14:creationId xmlns:p14="http://schemas.microsoft.com/office/powerpoint/2010/main" val="2336318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normAutofit/>
          </a:bodyPr>
          <a:lstStyle/>
          <a:p>
            <a:r>
              <a:rPr lang="en-US"/>
              <a:t>8.2(2)(c)(vi) Availability of ESIID consumption data</a:t>
            </a:r>
            <a:endParaRPr lang="en-US" b="1"/>
          </a:p>
        </p:txBody>
      </p:sp>
      <p:sp>
        <p:nvSpPr>
          <p:cNvPr id="3" name="Slide Number Placeholder 5"/>
          <p:cNvSpPr>
            <a:spLocks noGrp="1"/>
          </p:cNvSpPr>
          <p:nvPr>
            <p:ph type="sldNum" sz="quarter" idx="4"/>
          </p:nvPr>
        </p:nvSpPr>
        <p:spPr>
          <a:xfrm>
            <a:off x="8534400" y="6561138"/>
            <a:ext cx="533400" cy="220662"/>
          </a:xfrm>
        </p:spPr>
        <p:txBody>
          <a:bodyPr anchor="ctr">
            <a:noAutofit/>
          </a:bodyPr>
          <a:lstStyle/>
          <a:p>
            <a:pPr>
              <a:lnSpc>
                <a:spcPct val="90000"/>
              </a:lnSpc>
              <a:spcAft>
                <a:spcPts val="600"/>
              </a:spcAft>
            </a:pPr>
            <a:fld id="{1D93BD3E-1E9A-4970-A6F7-E7AC52762E0C}" type="slidenum">
              <a:rPr lang="en-US" smtClean="0"/>
              <a:pPr>
                <a:lnSpc>
                  <a:spcPct val="90000"/>
                </a:lnSpc>
                <a:spcAft>
                  <a:spcPts val="600"/>
                </a:spcAft>
              </a:pPr>
              <a:t>8</a:t>
            </a:fld>
            <a:endParaRPr lang="en-US" dirty="0"/>
          </a:p>
        </p:txBody>
      </p:sp>
      <p:pic>
        <p:nvPicPr>
          <p:cNvPr id="5" name="Graphic 4">
            <a:extLst>
              <a:ext uri="{FF2B5EF4-FFF2-40B4-BE49-F238E27FC236}">
                <a16:creationId xmlns:a16="http://schemas.microsoft.com/office/drawing/2014/main" id="{1C4613D9-8B95-4C9D-92E3-C915BD1067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7200" y="907605"/>
            <a:ext cx="8229600" cy="5340795"/>
          </a:xfrm>
          <a:prstGeom prst="rect">
            <a:avLst/>
          </a:prstGeom>
        </p:spPr>
      </p:pic>
    </p:spTree>
    <p:extLst>
      <p:ext uri="{BB962C8B-B14F-4D97-AF65-F5344CB8AC3E}">
        <p14:creationId xmlns:p14="http://schemas.microsoft.com/office/powerpoint/2010/main" val="9127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normAutofit/>
          </a:bodyPr>
          <a:lstStyle/>
          <a:p>
            <a:r>
              <a:rPr lang="en-US"/>
              <a:t>8.2(2)(c)(vi) Availability of ESIID consumption data</a:t>
            </a:r>
            <a:endParaRPr lang="en-US" b="1"/>
          </a:p>
        </p:txBody>
      </p:sp>
      <p:sp>
        <p:nvSpPr>
          <p:cNvPr id="3" name="Slide Number Placeholder 5"/>
          <p:cNvSpPr>
            <a:spLocks noGrp="1"/>
          </p:cNvSpPr>
          <p:nvPr>
            <p:ph type="sldNum" sz="quarter" idx="4"/>
          </p:nvPr>
        </p:nvSpPr>
        <p:spPr>
          <a:xfrm>
            <a:off x="8534400" y="6561138"/>
            <a:ext cx="533400" cy="220662"/>
          </a:xfrm>
        </p:spPr>
        <p:txBody>
          <a:bodyPr anchor="ctr">
            <a:noAutofit/>
          </a:bodyPr>
          <a:lstStyle/>
          <a:p>
            <a:pPr>
              <a:lnSpc>
                <a:spcPct val="90000"/>
              </a:lnSpc>
              <a:spcAft>
                <a:spcPts val="600"/>
              </a:spcAft>
            </a:pPr>
            <a:fld id="{1D93BD3E-1E9A-4970-A6F7-E7AC52762E0C}" type="slidenum">
              <a:rPr lang="en-US" smtClean="0"/>
              <a:pPr>
                <a:lnSpc>
                  <a:spcPct val="90000"/>
                </a:lnSpc>
                <a:spcAft>
                  <a:spcPts val="600"/>
                </a:spcAft>
              </a:pPr>
              <a:t>9</a:t>
            </a:fld>
            <a:endParaRPr lang="en-US" dirty="0"/>
          </a:p>
        </p:txBody>
      </p:sp>
      <p:pic>
        <p:nvPicPr>
          <p:cNvPr id="6" name="Picture 5">
            <a:extLst>
              <a:ext uri="{FF2B5EF4-FFF2-40B4-BE49-F238E27FC236}">
                <a16:creationId xmlns:a16="http://schemas.microsoft.com/office/drawing/2014/main" id="{F7A25288-47CA-C17F-1F4A-5D1D7A9F2151}"/>
              </a:ext>
            </a:extLst>
          </p:cNvPr>
          <p:cNvPicPr>
            <a:picLocks noChangeAspect="1"/>
          </p:cNvPicPr>
          <p:nvPr/>
        </p:nvPicPr>
        <p:blipFill>
          <a:blip r:embed="rId3"/>
          <a:stretch>
            <a:fillRect/>
          </a:stretch>
        </p:blipFill>
        <p:spPr>
          <a:xfrm>
            <a:off x="304800" y="838201"/>
            <a:ext cx="8610600" cy="5334000"/>
          </a:xfrm>
          <a:prstGeom prst="rect">
            <a:avLst/>
          </a:prstGeom>
        </p:spPr>
      </p:pic>
    </p:spTree>
    <p:extLst>
      <p:ext uri="{BB962C8B-B14F-4D97-AF65-F5344CB8AC3E}">
        <p14:creationId xmlns:p14="http://schemas.microsoft.com/office/powerpoint/2010/main" val="937234579"/>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c34af464-7aa1-4edd-9be4-83dffc1cb926"/>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73B813C5-B896-4665-8CDA-23C23DD459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8074</TotalTime>
  <Words>2277</Words>
  <Application>Microsoft Office PowerPoint</Application>
  <PresentationFormat>On-screen Show (4:3)</PresentationFormat>
  <Paragraphs>1025</Paragraphs>
  <Slides>12</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times</vt:lpstr>
      <vt:lpstr>Times New Roman</vt:lpstr>
      <vt:lpstr>1_Custom Design</vt:lpstr>
      <vt:lpstr>Office Theme</vt:lpstr>
      <vt:lpstr>PowerPoint Presentation</vt:lpstr>
      <vt:lpstr>8.2(2)(c)(i) Track number of price changes</vt:lpstr>
      <vt:lpstr>8.2(2)(c)(iv) Track number of resettlements due to non-price errors</vt:lpstr>
      <vt:lpstr>8.2(2)(c)(ii) Track number and types of disputes submitted 8.2(2)(c)(iii) Compliance with timeliness of response to disputes</vt:lpstr>
      <vt:lpstr>8.2(2)(c)(v) Other Settlement metrics</vt:lpstr>
      <vt:lpstr>8.2(2)(c)(v) Other Settlement metrics</vt:lpstr>
      <vt:lpstr>8.2(2)(c)(v) Other Settlement metrics</vt:lpstr>
      <vt:lpstr>8.2(2)(c)(vi) Availability of ESIID consumption data</vt:lpstr>
      <vt:lpstr>8.2(2)(c)(vi) Availability of ESIID consumption data</vt:lpstr>
      <vt:lpstr>8.2(2)(g) Net Allocation to Load - Totals and $/MWh</vt:lpstr>
      <vt:lpstr>8.2(2)(g) Net Allocation to Load - Totals and $/MWh </vt:lpstr>
      <vt:lpstr>26.2 Securitization Default Charge 27.3 Securitization Uplift Charge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Simien, Teresa</cp:lastModifiedBy>
  <cp:revision>142</cp:revision>
  <cp:lastPrinted>2016-01-21T20:53:15Z</cp:lastPrinted>
  <dcterms:created xsi:type="dcterms:W3CDTF">2016-01-21T15:20:31Z</dcterms:created>
  <dcterms:modified xsi:type="dcterms:W3CDTF">2026-01-16T16:04:24Z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y fmtid="{D5CDD505-2E9C-101B-9397-08002B2CF9AE}" pid="3" name="MSIP_Label_7084cbda-52b8-46fb-a7b7-cb5bd465ed85_Enabled">
    <vt:lpwstr>true</vt:lpwstr>
  </property>
  <property fmtid="{D5CDD505-2E9C-101B-9397-08002B2CF9AE}" pid="4" name="MSIP_Label_7084cbda-52b8-46fb-a7b7-cb5bd465ed85_SetDate">
    <vt:lpwstr>2024-01-09T19:56:30Z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e29067ef-28ea-44e6-b77d-32af8f944210</vt:lpwstr>
  </property>
  <property fmtid="{D5CDD505-2E9C-101B-9397-08002B2CF9AE}" pid="9" name="MSIP_Label_7084cbda-52b8-46fb-a7b7-cb5bd465ed85_ContentBits">
    <vt:lpwstr>0</vt:lpwstr>
  </property>
</Properties>
</file>