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5">
  <p:sldMasterIdLst>
    <p:sldMasterId id="2147483653" r:id="rId1"/>
    <p:sldMasterId id="2147483648" r:id="rId2"/>
    <p:sldMasterId id="2147483651" r:id="rId3"/>
  </p:sldMasterIdLst>
  <p:notesMasterIdLst>
    <p:notesMasterId r:id="rId10"/>
  </p:notesMasterIdLst>
  <p:handoutMasterIdLst>
    <p:handoutMasterId r:id="rId11"/>
  </p:handoutMasterIdLst>
  <p:sldIdLst>
    <p:sldId id="260" r:id="rId4"/>
    <p:sldId id="257" r:id="rId5"/>
    <p:sldId id="264" r:id="rId6"/>
    <p:sldId id="265" r:id="rId7"/>
    <p:sldId id="262" r:id="rId8"/>
    <p:sldId id="26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98" d="100"/>
          <a:sy n="98" d="100"/>
        </p:scale>
        <p:origin x="2010" y="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1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53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37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Annual CRR Activity Calendar Update</a:t>
            </a:r>
          </a:p>
          <a:p>
            <a:endParaRPr lang="en-US" dirty="0"/>
          </a:p>
          <a:p>
            <a:r>
              <a:rPr lang="en-US" dirty="0"/>
              <a:t>Samantha Findley</a:t>
            </a:r>
          </a:p>
          <a:p>
            <a:r>
              <a:rPr lang="en-US" dirty="0"/>
              <a:t>CRR Market Operations</a:t>
            </a:r>
          </a:p>
          <a:p>
            <a:endParaRPr lang="en-US" dirty="0"/>
          </a:p>
          <a:p>
            <a:r>
              <a:rPr lang="en-US" dirty="0"/>
              <a:t>WMS</a:t>
            </a:r>
          </a:p>
          <a:p>
            <a:r>
              <a:rPr lang="en-US" dirty="0"/>
              <a:t>February 4,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53000"/>
          </a:xfrm>
        </p:spPr>
        <p:txBody>
          <a:bodyPr/>
          <a:lstStyle/>
          <a:p>
            <a:r>
              <a:rPr lang="en-US" sz="2400" dirty="0"/>
              <a:t>Protocol 7.5.1(4)(c) requires ERCOT to post an updated calendar no later than April 1 of each calendar year</a:t>
            </a:r>
          </a:p>
          <a:p>
            <a:pPr lvl="1"/>
            <a:r>
              <a:rPr lang="en-US" sz="2000" dirty="0"/>
              <a:t>Each calendar includes auction activity dates for the remainder of the current calendar year and for the two subsequent calendar years</a:t>
            </a:r>
          </a:p>
          <a:p>
            <a:pPr lvl="1"/>
            <a:r>
              <a:rPr lang="en-US" sz="2000" dirty="0"/>
              <a:t>The calendar must be approved by WMS prior to the annual posting</a:t>
            </a:r>
          </a:p>
          <a:p>
            <a:endParaRPr lang="en-US" sz="2400" dirty="0"/>
          </a:p>
          <a:p>
            <a:r>
              <a:rPr lang="en-US" sz="2400" dirty="0"/>
              <a:t>Calendar was shared with CMWG on January 20, 2026</a:t>
            </a:r>
          </a:p>
          <a:p>
            <a:pPr lvl="1"/>
            <a:r>
              <a:rPr lang="en-US" sz="2000" dirty="0"/>
              <a:t>No revisions were requested</a:t>
            </a:r>
            <a:endParaRPr lang="en-US" sz="2400" dirty="0"/>
          </a:p>
          <a:p>
            <a:r>
              <a:rPr lang="en-US" sz="2400" b="1" dirty="0"/>
              <a:t>Seeking final approval today from WMS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general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3" y="914400"/>
            <a:ext cx="8517467" cy="5334000"/>
          </a:xfrm>
        </p:spPr>
        <p:txBody>
          <a:bodyPr/>
          <a:lstStyle/>
          <a:p>
            <a:r>
              <a:rPr lang="en-US" sz="2400" dirty="0"/>
              <a:t>The model build process begins 3 weeks prior to the model posting date (get outages and Common Information Model snapshot)</a:t>
            </a:r>
          </a:p>
          <a:p>
            <a:pPr lvl="1"/>
            <a:r>
              <a:rPr lang="en-US" sz="2000" dirty="0"/>
              <a:t>Added a 3</a:t>
            </a:r>
            <a:r>
              <a:rPr lang="en-US" sz="2000" baseline="30000" dirty="0"/>
              <a:t>rd</a:t>
            </a:r>
            <a:r>
              <a:rPr lang="en-US" sz="2000" dirty="0"/>
              <a:t> week at the beginning of 2023 due to changes to model build tools</a:t>
            </a:r>
          </a:p>
          <a:p>
            <a:pPr lvl="1"/>
            <a:endParaRPr lang="en-US" sz="1200" dirty="0"/>
          </a:p>
          <a:p>
            <a:r>
              <a:rPr lang="en-US" sz="2400" dirty="0"/>
              <a:t>We hold a monthly auction and a long-term auction every month of the year</a:t>
            </a:r>
          </a:p>
          <a:p>
            <a:pPr lvl="1"/>
            <a:r>
              <a:rPr lang="en-US" sz="2000" dirty="0"/>
              <a:t>Typical pattern is monthly auction bid window in the first half of the month followed by the long-term auction bid window the very next week (occasionally, there will be a one-week gap to avoid holidays)</a:t>
            </a:r>
          </a:p>
          <a:p>
            <a:pPr lvl="1"/>
            <a:r>
              <a:rPr lang="en-US" sz="2000" dirty="0"/>
              <a:t>Monthly auction results are posted one week after the bid window closes; long-term auction results are posted two weeks after the bid window closes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5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general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53000"/>
          </a:xfrm>
        </p:spPr>
        <p:txBody>
          <a:bodyPr/>
          <a:lstStyle/>
          <a:p>
            <a:r>
              <a:rPr lang="en-US" sz="2400" dirty="0"/>
              <a:t>There are two additional tabs on the calendar </a:t>
            </a:r>
          </a:p>
          <a:p>
            <a:pPr lvl="1"/>
            <a:r>
              <a:rPr lang="en-US" sz="2000" dirty="0"/>
              <a:t>“Calendar Protocol References” includes any specific protocol sections related to the selection of dates </a:t>
            </a:r>
          </a:p>
          <a:p>
            <a:pPr lvl="1"/>
            <a:r>
              <a:rPr lang="en-US" sz="2000" dirty="0"/>
              <a:t>“PCRRs” contains activity dates and protocol sections related to the annual PCRR allocation process</a:t>
            </a:r>
          </a:p>
          <a:p>
            <a:pPr lvl="1"/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2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description of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953000"/>
          </a:xfrm>
        </p:spPr>
        <p:txBody>
          <a:bodyPr/>
          <a:lstStyle/>
          <a:p>
            <a:r>
              <a:rPr lang="en-US" sz="2400" dirty="0"/>
              <a:t>Current calendar goes through the 2028.MAR.Monthly.Auction</a:t>
            </a:r>
          </a:p>
          <a:p>
            <a:endParaRPr lang="en-US" sz="2400" dirty="0"/>
          </a:p>
          <a:p>
            <a:r>
              <a:rPr lang="en-US" sz="2400" dirty="0"/>
              <a:t>Draft dates cover CRR activities through the 2029.MAR.Monthly.Auction</a:t>
            </a:r>
          </a:p>
          <a:p>
            <a:pPr lvl="1"/>
            <a:r>
              <a:rPr lang="en-US" sz="2000" dirty="0"/>
              <a:t>Applied the same patterns to assign the dates as have been used for previous calendars to maintain Protocol requirements and consistency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PCRR-eligible NOIEs are encouraged to view the dates on the “PCRRs” tab of the calendar</a:t>
            </a:r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60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</a:t>
            </a:r>
            <a:r>
              <a:rPr lang="en-US" dirty="0"/>
              <a:t>next steps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319832"/>
          </a:xfrm>
        </p:spPr>
        <p:txBody>
          <a:bodyPr/>
          <a:lstStyle/>
          <a:p>
            <a:r>
              <a:rPr lang="en-US" sz="2400" b="1" dirty="0"/>
              <a:t>ERCOT is seeking final approval today from WMS</a:t>
            </a:r>
          </a:p>
          <a:p>
            <a:pPr lvl="1"/>
            <a:r>
              <a:rPr lang="en-US" sz="2000" dirty="0"/>
              <a:t>Last chance to get WMS approval will be on March 4</a:t>
            </a:r>
          </a:p>
          <a:p>
            <a:r>
              <a:rPr lang="en-US" sz="2400" dirty="0"/>
              <a:t>Approved calendar will be posted on the CRR webpage by April 1</a:t>
            </a:r>
          </a:p>
          <a:p>
            <a:pPr lvl="1"/>
            <a:endParaRPr lang="en-US" sz="20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3A2174-C667-425B-BEF9-E1AD8A07A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99" y="2386740"/>
            <a:ext cx="6457073" cy="3990762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379</Words>
  <Application>Microsoft Office PowerPoint</Application>
  <PresentationFormat>On-screen Show (4:3)</PresentationFormat>
  <Paragraphs>51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Custom Design</vt:lpstr>
      <vt:lpstr>PowerPoint Presentation</vt:lpstr>
      <vt:lpstr>CRR activity calendar – overview </vt:lpstr>
      <vt:lpstr>CRR activity calendar – general reminders</vt:lpstr>
      <vt:lpstr>CRR activity calendar – general reminders</vt:lpstr>
      <vt:lpstr>CRR activity calendar – description of changes</vt:lpstr>
      <vt:lpstr>CRR activity calendar –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2016-10-07T18:07:55Z</dcterms:created>
  <dcterms:modified xsi:type="dcterms:W3CDTF">2026-01-26T17:41:54Z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2024-01-22T22:35:43Z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354487cd-844f-485b-a665-d1e5a4197d8b</vt:lpwstr>
  </property>
  <property fmtid="{D5CDD505-2E9C-101B-9397-08002B2CF9AE}" pid="8" name="MSIP_Label_7084cbda-52b8-46fb-a7b7-cb5bd465ed85_ContentBits">
    <vt:lpwstr>0</vt:lpwstr>
  </property>
</Properties>
</file>